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3D3B9-4449-41E7-A085-83F31FD5A0E0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E8516-8EB9-4D5A-A6A6-9F09BD678F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A78D-FDEC-4DC5-8DB1-1D3B503364C9}" type="datetimeFigureOut">
              <a:rPr lang="es-ES" smtClean="0"/>
              <a:pPr/>
              <a:t>30/07/2009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249A-147A-4899-A1BC-CE9F5C240F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5R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1758469" cy="5405329"/>
          </a:xfrm>
          <a:prstGeom prst="rect">
            <a:avLst/>
          </a:prstGeom>
        </p:spPr>
      </p:pic>
      <p:pic>
        <p:nvPicPr>
          <p:cNvPr id="5" name="4 Imagen" descr="BAIL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736"/>
            <a:ext cx="3321129" cy="514351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4310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10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15:20-21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María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otras mujeres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643702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Alabanza a Dios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2910" y="28453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Jueces 11:34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71736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 hija de </a:t>
            </a:r>
            <a:r>
              <a:rPr lang="es-CO" dirty="0" err="1" smtClean="0"/>
              <a:t>Jefté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572000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Sola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643702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recibir al papá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2910" y="34882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 Samuel 18:6-7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71736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mujeres de Israel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572000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Con las otras mujeres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43702" y="3357562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el triunfo de David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42910" y="41312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 Samuel 6:14-15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571736" y="407194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David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572000" y="4059800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Solo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643702" y="3932455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la traída del arca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42910" y="47027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Salmo 150:4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85984" y="1714472"/>
            <a:ext cx="6196058" cy="17859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457530" y="1714482"/>
            <a:ext cx="595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150:4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57530" y="2071669"/>
            <a:ext cx="5953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just"/>
            <a:r>
              <a:rPr lang="es-ES" dirty="0"/>
              <a:t>4 Alabadle con pandero y </a:t>
            </a:r>
            <a:r>
              <a:rPr lang="es-E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</a:t>
            </a:r>
            <a:r>
              <a:rPr lang="es-ES" dirty="0" smtClean="0"/>
              <a:t>; alabadle </a:t>
            </a:r>
            <a:r>
              <a:rPr lang="es-ES" dirty="0"/>
              <a:t>con cuerdas y flautas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6" name="Picture 1027" descr="Biblia -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644" y="785794"/>
            <a:ext cx="1108074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05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1758469" cy="54053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4310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10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15:20-21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María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otras mujeres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643702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Alabanza a Dios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2910" y="28453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Jueces 11:34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71736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 hija de </a:t>
            </a:r>
            <a:r>
              <a:rPr lang="es-CO" dirty="0" err="1" smtClean="0"/>
              <a:t>Jefté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572000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Sola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643702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recibir al papá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2910" y="34882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 Samuel 18:6-7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71736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mujeres de Israel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572000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Con las otras mujeres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43702" y="3357562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el triunfo de David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42910" y="41312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 Samuel 6:14-15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571736" y="407194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David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572000" y="4059800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Solo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643702" y="3932455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la traída del arca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42910" y="47027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Salmo 150:4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571736" y="470810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Cada uno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572000" y="4695964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Solo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643702" y="470274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alabar a Dios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42910" y="527424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32:6.19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85984" y="1714472"/>
            <a:ext cx="6196058" cy="24289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457530" y="1714482"/>
            <a:ext cx="595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Exodo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32:6,19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57530" y="2071669"/>
            <a:ext cx="59530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179388" algn="just"/>
            <a:r>
              <a:rPr lang="es-ES" dirty="0"/>
              <a:t>6 Y al día siguiente madrugaron, y ofrecieron holocaustos, y presentaron ofrendas de paz; y se sentó el pueblo a comer y a beber, y se levantó a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s-ES" dirty="0" smtClean="0"/>
              <a:t>.  </a:t>
            </a:r>
          </a:p>
          <a:p>
            <a:pPr marL="268288" indent="-268288" algn="just"/>
            <a:r>
              <a:rPr lang="es-ES" dirty="0"/>
              <a:t>19 Y aconteció que cuando él llegó al campamento, y vio el becerro y las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danzas</a:t>
            </a:r>
            <a:r>
              <a:rPr lang="es-ES" dirty="0"/>
              <a:t>, ardió la ira de Moisés, y arrojó las tablas de sus manos, y las quebró al pie del monte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6" name="Picture 1027" descr="Biblia -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644" y="785794"/>
            <a:ext cx="1108074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05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1758469" cy="54053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85984" y="1714472"/>
            <a:ext cx="6196058" cy="24289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457530" y="1714482"/>
            <a:ext cx="595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Exodo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32:6,19 (NVI)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57530" y="2071669"/>
            <a:ext cx="59530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179388" algn="just"/>
            <a:r>
              <a:rPr lang="es-ES" dirty="0"/>
              <a:t>6 En efecto,  al día siguiente los israelitas madrugaron y presentaron *holocaustos y sacrificios de *comunión.  Luego el pueblo se sentó a comer y a beber,  y se entregó al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desenfreno</a:t>
            </a:r>
            <a:r>
              <a:rPr lang="es-ES" dirty="0"/>
              <a:t>.  </a:t>
            </a:r>
            <a:endParaRPr lang="es-ES" dirty="0" smtClean="0"/>
          </a:p>
          <a:p>
            <a:pPr marL="268288" indent="-268288"/>
            <a:r>
              <a:rPr lang="es-ES" dirty="0"/>
              <a:t>19 Cuando Moisés se acercó al campamento y vio el becerro y las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danzas</a:t>
            </a:r>
            <a:r>
              <a:rPr lang="es-ES" dirty="0"/>
              <a:t>,  ardió en ira y arrojó de sus manos las tablas de la ley,  haciéndolas pedazos al pie del monte.  </a:t>
            </a:r>
          </a:p>
        </p:txBody>
      </p:sp>
      <p:pic>
        <p:nvPicPr>
          <p:cNvPr id="16" name="Picture 1027" descr="Biblia -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644" y="785794"/>
            <a:ext cx="1108074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05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1758469" cy="54053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4310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10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15:20-21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María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otras mujeres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643702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Alabanza a Dios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2910" y="28453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Jueces 11:34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71736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 hija de </a:t>
            </a:r>
            <a:r>
              <a:rPr lang="es-CO" dirty="0" err="1" smtClean="0"/>
              <a:t>Jefté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572000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Sola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643702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recibir al papá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2910" y="34882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 Samuel 18:6-7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71736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mujeres de Israel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572000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Con las otras mujeres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43702" y="3357562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el triunfo de David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42910" y="41312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 Samuel 6:14-15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571736" y="407194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David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572000" y="4059800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Solo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643702" y="3932455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la traída del arca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42910" y="47027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Salmo 150:4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571736" y="470810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Cada uno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572000" y="4695964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Solo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643702" y="470274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alabar a Dios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42910" y="534568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32:6.19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571736" y="5345684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El pueblo</a:t>
            </a:r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572000" y="5211561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Hombres con mujeres</a:t>
            </a:r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643702" y="5214950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Desenfreno e Idolatría</a:t>
            </a:r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42910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mericanTypewriter Cn" pitchFamily="18" charset="0"/>
              </a:rPr>
              <a:t>Marcos 6:22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85984" y="1714472"/>
            <a:ext cx="6196058" cy="1500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457530" y="1714482"/>
            <a:ext cx="595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6:22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57530" y="2071669"/>
            <a:ext cx="5953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just"/>
            <a:r>
              <a:rPr lang="es-ES" dirty="0"/>
              <a:t>22 entrando la hija de Herodías,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danzó</a:t>
            </a:r>
            <a:r>
              <a:rPr lang="es-ES" dirty="0"/>
              <a:t>, y agradó a Herodes y a los que estaban con él a la mesa; y el rey dijo a la muchacha: Pídeme lo que quieras, y yo te lo daré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6" name="Picture 1027" descr="Biblia -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644" y="785794"/>
            <a:ext cx="1108074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05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1758469" cy="54053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4310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10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15:20-21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María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otras mujeres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643702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Alabanza a Dios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2910" y="28453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Jueces 11:34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71736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 hija de </a:t>
            </a:r>
            <a:r>
              <a:rPr lang="es-CO" dirty="0" err="1" smtClean="0"/>
              <a:t>Jefté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572000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Sola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643702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recibir al papá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2910" y="34882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 Samuel 18:6-7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71736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mujeres de Israel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572000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Con las otras mujeres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43702" y="3357562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el triunfo de David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42910" y="41312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 Samuel 6:14-15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571736" y="407194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David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572000" y="4059800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Solo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643702" y="3932455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la traída del arca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42910" y="47027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Salmo 150:4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571736" y="470810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Cada uno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572000" y="4695964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Solo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643702" y="470274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alabar a Dios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42910" y="534568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32:6.19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571736" y="5345684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El pueblo</a:t>
            </a:r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572000" y="5211561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Hombres con mujeres</a:t>
            </a:r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643702" y="5214950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Desenfreno e Idolatría</a:t>
            </a:r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42910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mericanTypewriter Cn" pitchFamily="18" charset="0"/>
              </a:rPr>
              <a:t>Marcos 6:22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571736" y="5913799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 hija de Herodías</a:t>
            </a:r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572000" y="5929330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Sola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643702" y="5783065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seducir a Herodes</a:t>
            </a:r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3078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10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15:20-21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María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otras mujeres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643702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Alabanza a Dios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2910" y="28453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Jueces 11:34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71736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 hija de </a:t>
            </a:r>
            <a:r>
              <a:rPr lang="es-CO" dirty="0" err="1" smtClean="0"/>
              <a:t>Jefté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572000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Sola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643702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recibir al papá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2910" y="34882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 Samuel 18:6-7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71736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mujeres de Israel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572000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Con las otras mujeres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43702" y="3357562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el triunfo de David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42910" y="41312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 Samuel 6:14-15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571736" y="407194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David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572000" y="4059800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Solo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643702" y="3932455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la traída del arca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42910" y="47027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Salmo 150:4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571736" y="470810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Cada uno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572000" y="4695964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Solo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643702" y="470274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alabar a Dios</a:t>
            </a:r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42910" y="550070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APLICANDO LAS REFERENCIAS: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571604" y="614364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¿Cómo se compara el baile moderno a los primeros 5 pasajes?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142976" y="5997379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123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42910" y="22738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32:6.19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571736" y="2273850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El pueblo</a:t>
            </a:r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572000" y="2139727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Hombres con mujeres</a:t>
            </a:r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643702" y="2143116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Desenfreno e Idolatría</a:t>
            </a:r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42910" y="285749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mericanTypewriter Cn" pitchFamily="18" charset="0"/>
              </a:rPr>
              <a:t>Marcos 6:22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571736" y="2841965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 hija de Herodías</a:t>
            </a:r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572000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Sola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643702" y="2711231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seducir a Herodes</a:t>
            </a:r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42910" y="364331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APLICANDO LAS REFERENCIAS: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571604" y="428625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C00000"/>
                </a:solidFill>
              </a:rPr>
              <a:t>¿Qué palabra en Gálatas 5:21 puede describir el baile en los últimos 2 pasajes?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142976" y="4139991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2071670" y="5143522"/>
            <a:ext cx="5910306" cy="1500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8" name="47 CuadroTexto"/>
          <p:cNvSpPr txBox="1"/>
          <p:nvPr/>
        </p:nvSpPr>
        <p:spPr>
          <a:xfrm>
            <a:off x="2160572" y="5143522"/>
            <a:ext cx="5678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5:21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2160572" y="5500709"/>
            <a:ext cx="5678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/>
            <a:r>
              <a:rPr lang="es-ES" sz="1600" dirty="0"/>
              <a:t>21 envidias, homicidios, borracheras, orgías, y cosas semejantes a estas; acerca de las cuales os amonesto, como ya os lo he dicho antes, que los que practican tales cosas no heredarán el reino de Dios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50" name="Picture 1027" descr="Biblia -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1851" y="4214834"/>
            <a:ext cx="13763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7" grpId="0" animBg="1"/>
      <p:bldP spid="48" grpId="0"/>
      <p:bldP spid="49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4310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577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577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577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61577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61577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61577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10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15:20-21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123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42910" y="22738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32:6.19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571736" y="2273850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El pueblo</a:t>
            </a:r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572000" y="2139727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Hombres con mujeres</a:t>
            </a:r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643702" y="2143116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Desenfreno e Idolatría</a:t>
            </a:r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42910" y="285749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mericanTypewriter Cn" pitchFamily="18" charset="0"/>
              </a:rPr>
              <a:t>Marcos 6:22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571736" y="2841965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 hija de Herodías</a:t>
            </a:r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572000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Sola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643702" y="2711231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seducir a Herodes</a:t>
            </a:r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42910" y="364331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APLICANDO LAS REFERENCIAS: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571604" y="428625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C00000"/>
                </a:solidFill>
              </a:rPr>
              <a:t>¿Qué palabra en Gálatas 5:21 puede describir el baile en los últimos 2 pasajes?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142976" y="4139991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2071670" y="5143522"/>
            <a:ext cx="5910306" cy="1500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8" name="47 CuadroTexto"/>
          <p:cNvSpPr txBox="1"/>
          <p:nvPr/>
        </p:nvSpPr>
        <p:spPr>
          <a:xfrm>
            <a:off x="2160572" y="5143522"/>
            <a:ext cx="5678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5:21 (BLS)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2160572" y="5500709"/>
            <a:ext cx="5678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/>
            <a:r>
              <a:rPr lang="es-ES" sz="1600" dirty="0"/>
              <a:t>21 Son envidiosos, y hasta matan; se emborrachan, </a:t>
            </a:r>
            <a:r>
              <a:rPr lang="es-ES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en sus fiestas hacen locuras y muchas cosas malas</a:t>
            </a:r>
            <a:r>
              <a:rPr lang="es-ES" sz="1600" dirty="0"/>
              <a:t>. Les advierto, como ya lo había hecho antes, que los que hacen esto no formarán parte del reino de Dios.  </a:t>
            </a:r>
          </a:p>
        </p:txBody>
      </p:sp>
      <p:pic>
        <p:nvPicPr>
          <p:cNvPr id="50" name="Picture 1027" descr="Biblia -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1851" y="4214834"/>
            <a:ext cx="13763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642918"/>
            <a:ext cx="828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QE Canton Script" pitchFamily="34" charset="0"/>
              </a:rPr>
              <a:t>CREO QUE ES MAS DIVERTIDO BAILAR: 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QE Canton Script" pitchFamily="34" charset="0"/>
            </a:endParaRPr>
          </a:p>
        </p:txBody>
      </p:sp>
      <p:pic>
        <p:nvPicPr>
          <p:cNvPr id="3" name="2 Imagen" descr="32Y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672" y="1714488"/>
            <a:ext cx="3599328" cy="399314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85786" y="200024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___ Muchachos con muchachos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428860" y="5432653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Por qué piensas eso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928794" y="5286388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s-E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5786" y="254859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___ Chicas con chicas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85786" y="3120094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___ Con uno de mis padres </a:t>
            </a:r>
            <a:endParaRPr lang="es-ES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85786" y="369159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___ Con el sexo opuesto</a:t>
            </a:r>
            <a:endParaRPr lang="es-ES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31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86116" y="428604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QE Canton Script" pitchFamily="34" charset="0"/>
              </a:rPr>
              <a:t>REFLEXIONANDO EN LOS POSIBLES PROBLEMAS ...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QE Canton Scrip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86116" y="1646439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¿Cuáles son algunos peligros posibles que uno podría ver en estas cosas?</a:t>
            </a:r>
            <a:endParaRPr lang="es-ES" sz="2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786050" y="1500174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s-E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14678" y="278605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mericanTypewriter Cn" pitchFamily="18" charset="0"/>
              </a:rPr>
              <a:t>1) “El baile apretado” --</a:t>
            </a:r>
            <a:endParaRPr lang="es-ES" sz="2400" dirty="0">
              <a:latin typeface="AmericanTypewriter C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28728" y="357187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mericanTypewriter Cn" pitchFamily="18" charset="0"/>
              </a:rPr>
              <a:t>           2) Bailar con movimientos físicos que                atraigan la atención hacia su cuerpo, o que expresen movimientos o sentimientos sensuales -- </a:t>
            </a:r>
            <a:endParaRPr lang="es-ES" sz="2400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28728" y="5300505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mericanTypewriter Cn" pitchFamily="18" charset="0"/>
              </a:rPr>
              <a:t>3) La clase de música que se baila --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3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68" y="0"/>
            <a:ext cx="5386836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282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OTROS HAN DICHO …</a:t>
            </a:r>
            <a:endParaRPr lang="es-E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57422" y="85723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TERAPEUTAS 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571612"/>
            <a:ext cx="6429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s-ES" sz="2400" b="1" dirty="0" smtClean="0">
                <a:latin typeface="AmericanTypewriter Cn" pitchFamily="18" charset="0"/>
              </a:rPr>
              <a:t>Dr. E.S. </a:t>
            </a:r>
            <a:r>
              <a:rPr lang="es-ES" sz="2400" b="1" dirty="0" err="1" smtClean="0">
                <a:latin typeface="AmericanTypewriter Cn" pitchFamily="18" charset="0"/>
              </a:rPr>
              <a:t>Sonners</a:t>
            </a:r>
            <a:r>
              <a:rPr lang="es-ES" sz="2400" dirty="0" smtClean="0">
                <a:latin typeface="AmericanTypewriter Cn" pitchFamily="18" charset="0"/>
              </a:rPr>
              <a:t>, eminente </a:t>
            </a:r>
            <a:r>
              <a:rPr lang="es-ES" sz="2400" dirty="0" err="1" smtClean="0">
                <a:latin typeface="AmericanTypewriter Cn" pitchFamily="18" charset="0"/>
              </a:rPr>
              <a:t>nerviólogo</a:t>
            </a:r>
            <a:r>
              <a:rPr lang="es-ES" sz="2400" dirty="0" smtClean="0">
                <a:latin typeface="AmericanTypewriter Cn" pitchFamily="18" charset="0"/>
              </a:rPr>
              <a:t> de Chicago y Los </a:t>
            </a:r>
            <a:r>
              <a:rPr lang="es-ES" sz="2400" dirty="0" err="1" smtClean="0">
                <a:latin typeface="AmericanTypewriter Cn" pitchFamily="18" charset="0"/>
              </a:rPr>
              <a:t>Angeles</a:t>
            </a:r>
            <a:r>
              <a:rPr lang="es-ES" sz="2400" dirty="0" smtClean="0">
                <a:latin typeface="AmericanTypewriter Cn" pitchFamily="18" charset="0"/>
              </a:rPr>
              <a:t>:  “Denuncio que el baile seductor está basado en la atracción sexual.  Denuncio que es la maniobra preliminar y más engañosa</a:t>
            </a:r>
          </a:p>
          <a:p>
            <a:pPr marL="357188" indent="-88900"/>
            <a:r>
              <a:rPr lang="es-ES" sz="2400" dirty="0" smtClean="0">
                <a:latin typeface="AmericanTypewriter Cn" pitchFamily="18" charset="0"/>
              </a:rPr>
              <a:t> a la infidelidad sexual.  ¿Un hermano y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una hermana bailarían de esa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manera?  ¿Madre e hijo? ...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 El encanto básico del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baile es el encanto del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contacto físico ilícito”.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3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68" y="0"/>
            <a:ext cx="5386836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282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OTROS HAN DICHO …</a:t>
            </a:r>
            <a:endParaRPr lang="es-E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57422" y="85723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TERAPEUTAS 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571612"/>
            <a:ext cx="64294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s-ES" sz="2400" b="1" dirty="0" smtClean="0">
                <a:latin typeface="AmericanTypewriter Cn" pitchFamily="18" charset="0"/>
              </a:rPr>
              <a:t>Dr. Thomas </a:t>
            </a:r>
            <a:r>
              <a:rPr lang="es-ES" sz="2400" b="1" dirty="0" err="1" smtClean="0">
                <a:latin typeface="AmericanTypewriter Cn" pitchFamily="18" charset="0"/>
              </a:rPr>
              <a:t>Whitfield</a:t>
            </a:r>
            <a:r>
              <a:rPr lang="es-ES" sz="2400" dirty="0" smtClean="0">
                <a:latin typeface="AmericanTypewriter Cn" pitchFamily="18" charset="0"/>
              </a:rPr>
              <a:t>:  “... No sólo es incorrecto porque puede llevarlo a uno al acto físico de la fornicación, sino que es pecaminoso hasta el grado en que despierta deseos libertinos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que no pueden ser satisfechos bajo estas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relaciones y condiciones presentes. 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Cuando tales deseos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son despertados, el baile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en si mismo es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pecaminoso porque es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entonces un acto lascivo”.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3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68" y="0"/>
            <a:ext cx="5386836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282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OTROS HAN DICHO …</a:t>
            </a:r>
            <a:endParaRPr lang="es-E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57422" y="85723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EDUCADORES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571612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s-ES" sz="2400" b="1" dirty="0" err="1" smtClean="0">
                <a:latin typeface="AmericanTypewriter Cn" pitchFamily="18" charset="0"/>
              </a:rPr>
              <a:t>Pr.</a:t>
            </a:r>
            <a:r>
              <a:rPr lang="es-ES" sz="2400" b="1" dirty="0" smtClean="0">
                <a:latin typeface="AmericanTypewriter Cn" pitchFamily="18" charset="0"/>
              </a:rPr>
              <a:t> W.E. </a:t>
            </a:r>
            <a:r>
              <a:rPr lang="es-ES" sz="2400" b="1" dirty="0" err="1" smtClean="0">
                <a:latin typeface="AmericanTypewriter Cn" pitchFamily="18" charset="0"/>
              </a:rPr>
              <a:t>Wilkerson</a:t>
            </a:r>
            <a:r>
              <a:rPr lang="es-ES" sz="2400" dirty="0" smtClean="0">
                <a:latin typeface="AmericanTypewriter Cn" pitchFamily="18" charset="0"/>
              </a:rPr>
              <a:t>, de la Universidad de Chicago, habiendo analizado el baile moderno, concluyó que es un sistema de medios artificiales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 ... para excitar el instinto de la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acción sexual”.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3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68" y="0"/>
            <a:ext cx="5386836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282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OTROS HAN DICHO …</a:t>
            </a:r>
            <a:endParaRPr lang="es-E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57422" y="85723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EDUCADORES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571612"/>
            <a:ext cx="6429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s-ES" sz="2400" b="1" dirty="0" smtClean="0">
                <a:latin typeface="AmericanTypewriter Cn" pitchFamily="18" charset="0"/>
              </a:rPr>
              <a:t>Dra. Lita </a:t>
            </a:r>
            <a:r>
              <a:rPr lang="es-ES" sz="2400" b="1" dirty="0" err="1" smtClean="0">
                <a:latin typeface="AmericanTypewriter Cn" pitchFamily="18" charset="0"/>
              </a:rPr>
              <a:t>Hollingsworth</a:t>
            </a:r>
            <a:r>
              <a:rPr lang="es-ES" sz="2400" dirty="0" smtClean="0">
                <a:latin typeface="AmericanTypewriter Cn" pitchFamily="18" charset="0"/>
              </a:rPr>
              <a:t>, Profesora de Educación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en la Universidad de Columbia, en un artículo intentando una defensa del baile moderno:  “El baile es una recreación excitante y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placentera a medida que ofrece una 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satisfacción parcial hacia el impulso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sexual”.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3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68" y="0"/>
            <a:ext cx="5386836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282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OTROS HAN DICHO …</a:t>
            </a:r>
            <a:endParaRPr lang="es-E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857232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EXPERTOS BAILARINES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571612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s-ES" sz="2400" b="1" dirty="0" smtClean="0">
                <a:latin typeface="AmericanTypewriter Cn" pitchFamily="18" charset="0"/>
              </a:rPr>
              <a:t>T.A. </a:t>
            </a:r>
            <a:r>
              <a:rPr lang="es-ES" sz="2400" b="1" dirty="0" err="1" smtClean="0">
                <a:latin typeface="AmericanTypewriter Cn" pitchFamily="18" charset="0"/>
              </a:rPr>
              <a:t>Vogner</a:t>
            </a:r>
            <a:r>
              <a:rPr lang="es-ES" sz="2400" b="1" dirty="0" smtClean="0">
                <a:latin typeface="AmericanTypewriter Cn" pitchFamily="18" charset="0"/>
              </a:rPr>
              <a:t>, </a:t>
            </a:r>
            <a:r>
              <a:rPr lang="es-ES" sz="2400" dirty="0" smtClean="0">
                <a:latin typeface="AmericanTypewriter Cn" pitchFamily="18" charset="0"/>
              </a:rPr>
              <a:t>anterior supervisor de la Academia de Baile de Los </a:t>
            </a:r>
            <a:r>
              <a:rPr lang="es-ES" sz="2400" dirty="0" err="1" smtClean="0">
                <a:latin typeface="AmericanTypewriter Cn" pitchFamily="18" charset="0"/>
              </a:rPr>
              <a:t>Angeles</a:t>
            </a:r>
            <a:r>
              <a:rPr lang="es-ES" sz="2400" dirty="0" smtClean="0">
                <a:latin typeface="AmericanTypewriter Cn" pitchFamily="18" charset="0"/>
              </a:rPr>
              <a:t> y también anterior presidente de la Asociación de Maestros del Baile de la Costa Pacífica:  “Ninguna mujer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puede bailar bien el vals y bailarlo  virtuosamente”.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3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68" y="0"/>
            <a:ext cx="5386836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282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OTROS HAN DICHO …</a:t>
            </a:r>
            <a:endParaRPr lang="es-E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857232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EXPERTOS BAILARINES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571612"/>
            <a:ext cx="64294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s-ES" sz="2000" b="1" dirty="0" smtClean="0">
                <a:latin typeface="AmericanTypewriter Cn" pitchFamily="18" charset="0"/>
              </a:rPr>
              <a:t>Prof. Louis </a:t>
            </a:r>
            <a:r>
              <a:rPr lang="es-ES" sz="2000" b="1" dirty="0" err="1" smtClean="0">
                <a:latin typeface="AmericanTypewriter Cn" pitchFamily="18" charset="0"/>
              </a:rPr>
              <a:t>Guyon</a:t>
            </a:r>
            <a:r>
              <a:rPr lang="es-ES" sz="2000" b="1" dirty="0" smtClean="0">
                <a:latin typeface="AmericanTypewriter Cn" pitchFamily="18" charset="0"/>
              </a:rPr>
              <a:t>, </a:t>
            </a:r>
            <a:r>
              <a:rPr lang="es-ES" sz="2000" dirty="0" smtClean="0">
                <a:latin typeface="AmericanTypewriter Cn" pitchFamily="18" charset="0"/>
              </a:rPr>
              <a:t>propietario y operador del “Paraíso”, uno de los salones de bailes más grandes de Chicago:  “Sabemos que el sexo es el impulso más fuerte plantado en la raza humana.  Usted solo puede describir el efecto en un joven o chica de 18 o 20 años, cuando esta hambre es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aguda, cuando el conocimiento y la experiencia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están faltando en la formación del juicio, uno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de estos bailes que llama al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contacto físico íntimo,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frecuentemente hace que los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miembros se junten y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entrelacen.  No obstante,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encontramos a miles de jóvenes y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chicas bailando de esta misma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manera que no comprenden que </a:t>
            </a:r>
          </a:p>
          <a:p>
            <a:pPr marL="357188"/>
            <a:r>
              <a:rPr lang="es-ES" sz="2000" dirty="0" smtClean="0">
                <a:latin typeface="AmericanTypewriter Cn" pitchFamily="18" charset="0"/>
              </a:rPr>
              <a:t>están haciendo algo sin estorbo ...” </a:t>
            </a:r>
            <a:endParaRPr lang="es-ES" sz="20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3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68" y="0"/>
            <a:ext cx="5386836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282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OTROS HAN DICHO …</a:t>
            </a:r>
            <a:endParaRPr lang="es-E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857232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ANIMADORES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571612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s-ES" sz="2400" b="1" dirty="0" err="1" smtClean="0">
                <a:latin typeface="AmericanTypewriter Cn" pitchFamily="18" charset="0"/>
              </a:rPr>
              <a:t>Barbara</a:t>
            </a:r>
            <a:r>
              <a:rPr lang="es-ES" sz="2400" b="1" dirty="0" smtClean="0">
                <a:latin typeface="AmericanTypewriter Cn" pitchFamily="18" charset="0"/>
              </a:rPr>
              <a:t> </a:t>
            </a:r>
            <a:r>
              <a:rPr lang="es-ES" sz="2400" b="1" dirty="0" err="1" smtClean="0">
                <a:latin typeface="AmericanTypewriter Cn" pitchFamily="18" charset="0"/>
              </a:rPr>
              <a:t>Streisand</a:t>
            </a:r>
            <a:r>
              <a:rPr lang="es-ES" sz="2400" dirty="0" smtClean="0">
                <a:latin typeface="AmericanTypewriter Cn" pitchFamily="18" charset="0"/>
              </a:rPr>
              <a:t>:  “Los bailes de contacto son demasiado íntimos.  No quiero bailar apretado con alguien que no sea mi esposo”.  (</a:t>
            </a:r>
            <a:r>
              <a:rPr lang="es-ES" sz="2400" dirty="0" err="1" smtClean="0">
                <a:latin typeface="AmericanTypewriter Cn" pitchFamily="18" charset="0"/>
              </a:rPr>
              <a:t>This</a:t>
            </a:r>
            <a:r>
              <a:rPr lang="es-ES" sz="2400" dirty="0" smtClean="0">
                <a:latin typeface="AmericanTypewriter Cn" pitchFamily="18" charset="0"/>
              </a:rPr>
              <a:t> </a:t>
            </a:r>
            <a:r>
              <a:rPr lang="es-ES" sz="2400" dirty="0" err="1" smtClean="0">
                <a:latin typeface="AmericanTypewriter Cn" pitchFamily="18" charset="0"/>
              </a:rPr>
              <a:t>Week</a:t>
            </a:r>
            <a:r>
              <a:rPr lang="es-ES" sz="2400" dirty="0" smtClean="0">
                <a:latin typeface="AmericanTypewriter Cn" pitchFamily="18" charset="0"/>
              </a:rPr>
              <a:t>, Feb. 6, 1966, Pág. 2).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85984" y="1714472"/>
            <a:ext cx="6196058" cy="2143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457530" y="1714482"/>
            <a:ext cx="595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Exodo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15:20-21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57530" y="2071669"/>
            <a:ext cx="5953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just"/>
            <a:r>
              <a:rPr lang="es-ES" sz="1600" dirty="0"/>
              <a:t>20 Y María la profetisa, hermana de Aarón, tomó un pandero en su mano, y todas las mujeres salieron en pos de ella con panderos y </a:t>
            </a:r>
            <a:r>
              <a:rPr lang="es-ES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danzas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21 </a:t>
            </a:r>
            <a:r>
              <a:rPr lang="es-ES" sz="1600" dirty="0"/>
              <a:t>Y María les </a:t>
            </a:r>
            <a:r>
              <a:rPr lang="es-ES" sz="1600" dirty="0" smtClean="0"/>
              <a:t>respondía: Cantad </a:t>
            </a:r>
            <a:r>
              <a:rPr lang="es-ES" sz="1600" dirty="0"/>
              <a:t>a Jehová, porque en extremo se ha </a:t>
            </a:r>
            <a:r>
              <a:rPr lang="es-ES" sz="1600" dirty="0" smtClean="0"/>
              <a:t>engrandecido; ha </a:t>
            </a:r>
            <a:r>
              <a:rPr lang="es-ES" sz="1600" dirty="0"/>
              <a:t>echado en el mar al caballo y al jinete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16" name="Picture 1027" descr="Biblia -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644" y="785794"/>
            <a:ext cx="1108074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05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1758469" cy="54053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3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68" y="0"/>
            <a:ext cx="5386836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282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OTROS HAN DICHO …</a:t>
            </a:r>
            <a:endParaRPr lang="es-E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857232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ANIMADORES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571612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s-ES" sz="2400" b="1" dirty="0" smtClean="0">
                <a:latin typeface="AmericanTypewriter Cn" pitchFamily="18" charset="0"/>
              </a:rPr>
              <a:t>Arthur </a:t>
            </a:r>
            <a:r>
              <a:rPr lang="es-ES" sz="2400" b="1" dirty="0" err="1" smtClean="0">
                <a:latin typeface="AmericanTypewriter Cn" pitchFamily="18" charset="0"/>
              </a:rPr>
              <a:t>Godfrey</a:t>
            </a:r>
            <a:r>
              <a:rPr lang="es-ES" sz="2400" dirty="0" smtClean="0">
                <a:latin typeface="AmericanTypewriter Cn" pitchFamily="18" charset="0"/>
              </a:rPr>
              <a:t>:  La letra de una de sus canciones populares de hace unos pocos años expresa la naturaleza de los bailes apretados -- “Me caliento tan fácil de manera que me suelto al bailar, </a:t>
            </a:r>
          </a:p>
          <a:p>
            <a:pPr marL="357188"/>
            <a:r>
              <a:rPr lang="es-ES" sz="2400" dirty="0" smtClean="0">
                <a:latin typeface="AmericanTypewriter Cn" pitchFamily="18" charset="0"/>
              </a:rPr>
              <a:t>me suelto al bailar, me suelto al bailar ...”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4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2859864" cy="421481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28596" y="50004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LLEGANDO A ALGUNAS CONCLUSIONES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43174" y="157161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A. ¿La Biblia dice que toda forma de baile es pecado? 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643174" y="220241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B. Si un baile es pecado, ¿qué lo convierte en eso? 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643174" y="2934298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/>
            <a:r>
              <a:rPr lang="es-ES" b="1" dirty="0" smtClean="0"/>
              <a:t>C. Si personalmente no me “enciendo” por bailar con el sexo opuesto, ¿que otras posibilidades necesito considerar para tomar la decisión de si participo o no? 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643174" y="407730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/>
            <a:r>
              <a:rPr lang="es-ES" b="1" dirty="0" smtClean="0"/>
              <a:t>D. Ponga en funcionamiento este tema a través de su DIAGRAMA DE LOS PRINCIPIOS.</a:t>
            </a:r>
            <a:endParaRPr lang="es-ES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4310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10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15:20-21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María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otras mujeres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643702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Alabanza a Dios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2910" y="28453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Jueces 11:34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85984" y="1714472"/>
            <a:ext cx="6196058" cy="2143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457530" y="1714482"/>
            <a:ext cx="595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Jueces 11:34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57530" y="2071669"/>
            <a:ext cx="5953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algn="just"/>
            <a:r>
              <a:rPr lang="es-ES" dirty="0"/>
              <a:t>34 Entonces volvió </a:t>
            </a:r>
            <a:r>
              <a:rPr lang="es-ES" dirty="0" err="1"/>
              <a:t>Jefté</a:t>
            </a:r>
            <a:r>
              <a:rPr lang="es-ES" dirty="0"/>
              <a:t> a </a:t>
            </a:r>
            <a:r>
              <a:rPr lang="es-ES" dirty="0" err="1"/>
              <a:t>Mizpa</a:t>
            </a:r>
            <a:r>
              <a:rPr lang="es-ES" dirty="0"/>
              <a:t>, a su casa; y he aquí su hija que salía a recibirle con panderos y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danzas</a:t>
            </a:r>
            <a:r>
              <a:rPr lang="es-ES" dirty="0"/>
              <a:t>, y ella era sola, su hija única; no tenía fuera de ella hijo ni hija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6" name="Picture 1027" descr="Biblia -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644" y="785794"/>
            <a:ext cx="1108074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05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1758469" cy="54053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4310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10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15:20-21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María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otras mujeres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643702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Alabanza a Dios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2910" y="28453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Jueces 11:34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71736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 hija de </a:t>
            </a:r>
            <a:r>
              <a:rPr lang="es-CO" dirty="0" err="1" smtClean="0"/>
              <a:t>Jefté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572000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Sola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643702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recibir al papá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2910" y="34882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 Samuel 18:6-7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85984" y="1714472"/>
            <a:ext cx="6196058" cy="2500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457530" y="1714482"/>
            <a:ext cx="595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Samuel 18:6-7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57530" y="2071669"/>
            <a:ext cx="59530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just"/>
            <a:r>
              <a:rPr lang="es-ES" dirty="0"/>
              <a:t>6 Aconteció que cuando volvían ellos, cuando David volvió de matar al filisteo, salieron las mujeres de todas las ciudades de Israel cantando y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danzando</a:t>
            </a:r>
            <a:r>
              <a:rPr lang="es-ES" dirty="0"/>
              <a:t>, para recibir al rey Saúl, con panderos, con cánticos de alegría y con instrumentos de música</a:t>
            </a:r>
            <a:r>
              <a:rPr lang="es-ES" dirty="0" smtClean="0"/>
              <a:t>. </a:t>
            </a:r>
          </a:p>
          <a:p>
            <a:pPr marL="177800" indent="-177800" algn="just"/>
            <a:r>
              <a:rPr lang="es-ES" dirty="0" smtClean="0"/>
              <a:t>7 </a:t>
            </a:r>
            <a:r>
              <a:rPr lang="es-ES" dirty="0"/>
              <a:t>Y cantaban las mujeres que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danzaban, </a:t>
            </a:r>
            <a:r>
              <a:rPr lang="es-ES" dirty="0"/>
              <a:t>y </a:t>
            </a:r>
            <a:r>
              <a:rPr lang="es-ES" dirty="0" smtClean="0"/>
              <a:t>decían:  Saúl </a:t>
            </a:r>
            <a:r>
              <a:rPr lang="es-ES" dirty="0"/>
              <a:t>hirió a sus miles</a:t>
            </a:r>
            <a:r>
              <a:rPr lang="es-ES" dirty="0" smtClean="0"/>
              <a:t>, y </a:t>
            </a:r>
            <a:r>
              <a:rPr lang="es-ES" dirty="0"/>
              <a:t>David a sus diez miles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6" name="Picture 1027" descr="Biblia -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644" y="785794"/>
            <a:ext cx="1108074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05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1758469" cy="54053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47966" y="2119004"/>
          <a:ext cx="6096000" cy="4310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  <a:tr h="61577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47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bailó?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10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mericanTypewriter Cn" pitchFamily="18" charset="0"/>
              </a:rPr>
              <a:t>Exodo</a:t>
            </a:r>
            <a:r>
              <a:rPr lang="es-ES" dirty="0" smtClean="0">
                <a:latin typeface="AmericanTypewriter Cn" pitchFamily="18" charset="0"/>
              </a:rPr>
              <a:t> 15:20-21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María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otras mujeres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643702" y="2285992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Alabanza a Dios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2910" y="28453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Jueces 11:34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71736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 hija de </a:t>
            </a:r>
            <a:r>
              <a:rPr lang="es-CO" dirty="0" err="1" smtClean="0"/>
              <a:t>Jefté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572000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Sola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643702" y="2857496"/>
            <a:ext cx="2000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recibir al papá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2910" y="34882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 Samuel 18:6-7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71736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Las mujeres de Israel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572000" y="3354173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Con las otras mujeres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43702" y="3357562"/>
            <a:ext cx="20002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dirty="0" smtClean="0"/>
              <a:t>Para celebrar el triunfo de David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42910" y="41312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 Samuel 6:14-15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28596" y="21429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DICE LA BIBLIA ACERCA DEL </a:t>
            </a:r>
          </a:p>
          <a:p>
            <a:pPr algn="ctr"/>
            <a:r>
              <a:rPr lang="es-CO" sz="40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“BAILE”</a:t>
            </a:r>
            <a:endParaRPr lang="es-E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85984" y="1714472"/>
            <a:ext cx="6196058" cy="17859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457530" y="1714482"/>
            <a:ext cx="595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6:14-15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57530" y="2071669"/>
            <a:ext cx="5953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just"/>
            <a:r>
              <a:rPr lang="es-ES" dirty="0"/>
              <a:t>14 Y David </a:t>
            </a:r>
            <a:r>
              <a:rPr lang="es-E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danzaba </a:t>
            </a:r>
            <a:r>
              <a:rPr lang="es-ES" dirty="0" smtClean="0"/>
              <a:t>con </a:t>
            </a:r>
            <a:r>
              <a:rPr lang="es-ES" dirty="0"/>
              <a:t>toda su fuerza delante de Jehová; y estaba </a:t>
            </a:r>
            <a:r>
              <a:rPr lang="es-ES" dirty="0" smtClean="0"/>
              <a:t>David </a:t>
            </a:r>
            <a:r>
              <a:rPr lang="es-ES" dirty="0"/>
              <a:t>vestido con un efod de lino</a:t>
            </a:r>
            <a:r>
              <a:rPr lang="es-ES" dirty="0" smtClean="0"/>
              <a:t>. </a:t>
            </a:r>
          </a:p>
          <a:p>
            <a:pPr marL="268288" indent="-268288" algn="just"/>
            <a:r>
              <a:rPr lang="es-ES" dirty="0" smtClean="0"/>
              <a:t>15 </a:t>
            </a:r>
            <a:r>
              <a:rPr lang="es-ES" dirty="0"/>
              <a:t>Así David y toda la casa de Israel conducían el arca de Jehová con júbilo y sonido de trompeta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6" name="Picture 1027" descr="Biblia -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644" y="785794"/>
            <a:ext cx="1108074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05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1758469" cy="54053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2062</Words>
  <Application>Microsoft Office PowerPoint</Application>
  <PresentationFormat>Presentación en pantalla (4:3)</PresentationFormat>
  <Paragraphs>347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Company>JAIME RESTREPO MONTOYA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 RESTREPO MONTOYA</dc:creator>
  <cp:lastModifiedBy>JAIME RESTREPO MONTOYA</cp:lastModifiedBy>
  <cp:revision>68</cp:revision>
  <dcterms:created xsi:type="dcterms:W3CDTF">2008-08-09T18:01:09Z</dcterms:created>
  <dcterms:modified xsi:type="dcterms:W3CDTF">2009-07-30T20:45:16Z</dcterms:modified>
</cp:coreProperties>
</file>