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3DB83-2C08-498E-A131-9FA9B0A8DEBB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119E9-CA44-4EDA-A00E-76BE6D70C3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79B4-330E-4BC5-A6FC-085653BC72B4}" type="datetimeFigureOut">
              <a:rPr lang="es-ES" smtClean="0"/>
              <a:pPr/>
              <a:t>09/08/2008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FD52-389B-46A2-8821-A0A7C740C3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000100" y="2786058"/>
            <a:ext cx="7072362" cy="3429024"/>
            <a:chOff x="1000100" y="2786058"/>
            <a:chExt cx="7072362" cy="3429024"/>
          </a:xfrm>
        </p:grpSpPr>
        <p:sp>
          <p:nvSpPr>
            <p:cNvPr id="9" name="8 Rectángulo"/>
            <p:cNvSpPr/>
            <p:nvPr/>
          </p:nvSpPr>
          <p:spPr>
            <a:xfrm>
              <a:off x="1000100" y="2786058"/>
              <a:ext cx="7072362" cy="3429024"/>
            </a:xfrm>
            <a:prstGeom prst="rect">
              <a:avLst/>
            </a:pr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285852" y="3000372"/>
              <a:ext cx="642942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800" dirty="0" smtClean="0"/>
                <a:t>Tentación/ - 1a: el acto de seducir o el estado de ser seducido </a:t>
              </a:r>
              <a:r>
                <a:rPr lang="es-ES" sz="2800" dirty="0" err="1" smtClean="0"/>
                <a:t>esp</a:t>
              </a:r>
              <a:r>
                <a:rPr lang="es-ES" sz="2800" dirty="0" smtClean="0"/>
                <a:t>. a lo malo:  ATRACCION, SEÑUELO, SEDUCCION.  b: algo apetecible:  una causa u ocasión de atracción.  2: COMPROBACION, PRUEBA.  3: una experiencia extremadamente difícil:  una aflicción dolorosa. </a:t>
              </a:r>
              <a:endParaRPr lang="es-E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785786" y="2357414"/>
            <a:ext cx="7696256" cy="857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016164" y="2357424"/>
            <a:ext cx="7394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13:14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016164" y="2714611"/>
            <a:ext cx="7394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14 sino vestíos del Señor Jesucristo, </a:t>
            </a:r>
            <a:r>
              <a:rPr lang="es-ES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no proveáis para los deseos de la carne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20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55" y="1428736"/>
            <a:ext cx="13763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785786" y="328612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357290" y="342900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mericanTypewriter Cn" pitchFamily="18" charset="0"/>
              </a:rPr>
              <a:t>Para evitar el poder de la tentación, este versículo me dice que ….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p" bldLvl="4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785786" y="2357414"/>
            <a:ext cx="7696256" cy="857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016164" y="2357424"/>
            <a:ext cx="7394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Tesalonicenses 5:22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016164" y="2714611"/>
            <a:ext cx="7394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dirty="0"/>
              <a:t>22 </a:t>
            </a:r>
            <a:r>
              <a:rPr lang="es-ES_tradnl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Absteneos de toda especie de mal</a:t>
            </a:r>
            <a:r>
              <a:rPr lang="es-ES_tradnl" sz="1600" dirty="0" smtClean="0"/>
              <a:t>.</a:t>
            </a:r>
            <a:endParaRPr lang="es-ES_tradnl" sz="1600" dirty="0"/>
          </a:p>
        </p:txBody>
      </p:sp>
      <p:pic>
        <p:nvPicPr>
          <p:cNvPr id="20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55" y="1428736"/>
            <a:ext cx="13763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785786" y="328612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357290" y="342900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mericanTypewriter Cn" pitchFamily="18" charset="0"/>
              </a:rPr>
              <a:t>Para evitar el poder de la tentación, este versículo me dice que ….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7Y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14290"/>
            <a:ext cx="2114180" cy="2850580"/>
          </a:xfrm>
          <a:prstGeom prst="rect">
            <a:avLst/>
          </a:prstGeom>
        </p:spPr>
      </p:pic>
      <p:pic>
        <p:nvPicPr>
          <p:cNvPr id="5" name="4 Imagen" descr="VAL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2904095" cy="233801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143108" y="285728"/>
            <a:ext cx="47863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XBd BT" pitchFamily="66" charset="0"/>
              </a:rPr>
              <a:t>AMOR </a:t>
            </a:r>
          </a:p>
          <a:p>
            <a:pPr algn="ctr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XBd BT" pitchFamily="66" charset="0"/>
              </a:rPr>
              <a:t>o </a:t>
            </a:r>
          </a:p>
          <a:p>
            <a:pPr algn="ctr"/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XBd BT" pitchFamily="66" charset="0"/>
              </a:rPr>
              <a:t>CONCUPISCENCIA</a:t>
            </a:r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loon XBd BT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292893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¿Amor es pedir a otra persona que cometa pecado? _____________ 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58" y="320254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¿Es posible “tener sexo” sin amor? 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350043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3. ¿Cuál de estos suena más romántico? 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2910" y="39290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a. “¡Pequemos!” 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2910" y="42026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b. “¡Cometamos adulterio!”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000496" y="39290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c. “¡Forniquemos!”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00496" y="420267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mericanTypewriter Cn" pitchFamily="18" charset="0"/>
              </a:rPr>
              <a:t>d</a:t>
            </a:r>
            <a:r>
              <a:rPr lang="es-ES" dirty="0" smtClean="0">
                <a:latin typeface="AmericanTypewriter Cn" pitchFamily="18" charset="0"/>
              </a:rPr>
              <a:t>. “¡Hagamos el amor!”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42910" y="455986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¿Cuál es la realidad entre los no casados?  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7158" y="498849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s-ES" dirty="0" smtClean="0">
                <a:latin typeface="AmericanTypewriter Cn" pitchFamily="18" charset="0"/>
              </a:rPr>
              <a:t>4. Entonces “hagamos el amor” realmente podría significar, “satisfagamos mi __________ ______________________”.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itchFamily="34" charset="0"/>
              </a:rPr>
              <a:t>SEXUAL</a:t>
            </a:r>
            <a:endParaRPr lang="es-E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itchFamily="34" charset="0"/>
            </a:endParaRPr>
          </a:p>
        </p:txBody>
      </p:sp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642910" y="2643182"/>
            <a:ext cx="7929618" cy="3644132"/>
            <a:chOff x="642910" y="2643182"/>
            <a:chExt cx="7929618" cy="3644132"/>
          </a:xfrm>
        </p:grpSpPr>
        <p:sp>
          <p:nvSpPr>
            <p:cNvPr id="10" name="9 Rectángulo redondeado"/>
            <p:cNvSpPr/>
            <p:nvPr/>
          </p:nvSpPr>
          <p:spPr>
            <a:xfrm>
              <a:off x="642910" y="2643182"/>
              <a:ext cx="7929618" cy="3643338"/>
            </a:xfrm>
            <a:prstGeom prst="roundRect">
              <a:avLst>
                <a:gd name="adj" fmla="val 777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85786" y="3000372"/>
              <a:ext cx="2643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spc="-1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$</a:t>
              </a:r>
              <a:r>
                <a:rPr lang="es-ES" b="1" spc="-1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s-ES" b="1" spc="-15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PASAR LA CUENTA </a:t>
              </a:r>
              <a:r>
                <a:rPr lang="es-ES" b="1" spc="-1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s-ES" sz="3200" b="1" spc="-1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$</a:t>
              </a:r>
              <a:endParaRPr lang="es-E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14 Conector recto"/>
            <p:cNvCxnSpPr/>
            <p:nvPr/>
          </p:nvCxnSpPr>
          <p:spPr>
            <a:xfrm rot="5400000">
              <a:off x="1893075" y="4464851"/>
              <a:ext cx="3643338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CuadroTexto"/>
          <p:cNvSpPr txBox="1"/>
          <p:nvPr/>
        </p:nvSpPr>
        <p:spPr>
          <a:xfrm>
            <a:off x="857224" y="3857628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mericanTypewriter Cn" pitchFamily="18" charset="0"/>
              </a:rPr>
              <a:t>SU PRECIO </a:t>
            </a:r>
            <a:r>
              <a:rPr lang="es-ES" sz="2000" dirty="0" smtClean="0">
                <a:latin typeface="AmericanTypewriter Cn" pitchFamily="18" charset="0"/>
              </a:rPr>
              <a:t>... Entregarse a la tentación sexual puede costarle mucho en estas tres áreas de su vida.  Por ejemplo ....</a:t>
            </a:r>
            <a:endParaRPr lang="es-ES" sz="2000" dirty="0">
              <a:latin typeface="AmericanTypewriter C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143372" y="292893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COSTO FISICO:</a:t>
            </a:r>
            <a:endParaRPr lang="es-ES" sz="2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143372" y="4038905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COSTO EMOCIONAL:</a:t>
            </a:r>
            <a:endParaRPr lang="es-ES" sz="2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143372" y="5110475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COSTO ESPIRITUAL:</a:t>
            </a:r>
            <a:endParaRPr lang="es-ES" sz="24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9a_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6437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71604" y="1285860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Hay una cantidad </a:t>
            </a:r>
            <a:r>
              <a:rPr lang="es-ES" dirty="0" smtClean="0"/>
              <a:t>de </a:t>
            </a:r>
            <a:r>
              <a:rPr lang="es-ES" dirty="0" smtClean="0"/>
              <a:t>presión </a:t>
            </a:r>
            <a:endParaRPr lang="es-ES" dirty="0" smtClean="0"/>
          </a:p>
          <a:p>
            <a:pPr algn="ctr"/>
            <a:r>
              <a:rPr lang="es-ES" dirty="0" smtClean="0"/>
              <a:t>para </a:t>
            </a:r>
            <a:r>
              <a:rPr lang="es-ES" dirty="0" smtClean="0"/>
              <a:t>doblegarse a las tentaciones </a:t>
            </a:r>
            <a:r>
              <a:rPr lang="es-ES" dirty="0" smtClean="0"/>
              <a:t>sexuales</a:t>
            </a:r>
            <a:r>
              <a:rPr lang="es-ES" dirty="0" smtClean="0"/>
              <a:t>.  </a:t>
            </a:r>
            <a:endParaRPr lang="es-ES" dirty="0" smtClean="0"/>
          </a:p>
          <a:p>
            <a:pPr algn="ctr"/>
            <a:r>
              <a:rPr lang="es-ES" dirty="0" smtClean="0"/>
              <a:t>¿</a:t>
            </a:r>
            <a:r>
              <a:rPr lang="es-ES" dirty="0" smtClean="0"/>
              <a:t>Un siervo de Jesús cómo debería </a:t>
            </a:r>
            <a:r>
              <a:rPr lang="es-ES" dirty="0" smtClean="0"/>
              <a:t>responder </a:t>
            </a:r>
            <a:r>
              <a:rPr lang="es-ES" dirty="0" smtClean="0"/>
              <a:t>a estas declaraciones de presión?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285749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mericanTypewriter Cn" pitchFamily="18" charset="0"/>
              </a:rPr>
              <a:t>A. “Está bien, mientras nos amemos el uno al otro”. </a:t>
            </a:r>
            <a:endParaRPr lang="es-ES" b="1" dirty="0">
              <a:latin typeface="AmericanTypewriter C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0100" y="327398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mericanTypewriter Cn" pitchFamily="18" charset="0"/>
              </a:rPr>
              <a:t>B. “Oye, todos lo están haciendo.  ¡No seas raro!”</a:t>
            </a:r>
            <a:endParaRPr lang="es-ES" b="1" dirty="0">
              <a:latin typeface="AmericanTypewriter C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370261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/>
            <a:r>
              <a:rPr lang="es-ES" b="1" dirty="0" smtClean="0">
                <a:latin typeface="AmericanTypewriter Cn" pitchFamily="18" charset="0"/>
              </a:rPr>
              <a:t>C. “Estos deseos son dados por Dios, de manera que es del todo natural que los expresemos”. </a:t>
            </a:r>
            <a:endParaRPr lang="es-ES" b="1" dirty="0">
              <a:latin typeface="AmericanTypewriter C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00100" y="4354305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/>
            <a:r>
              <a:rPr lang="es-ES" b="1" dirty="0" smtClean="0">
                <a:latin typeface="AmericanTypewriter Cn" pitchFamily="18" charset="0"/>
              </a:rPr>
              <a:t>D. “Sé que no debería mantenerme </a:t>
            </a:r>
            <a:r>
              <a:rPr lang="es-ES" b="1" dirty="0" smtClean="0">
                <a:latin typeface="AmericanTypewriter Cn" pitchFamily="18" charset="0"/>
              </a:rPr>
              <a:t>presionando </a:t>
            </a:r>
            <a:r>
              <a:rPr lang="es-ES" b="1" dirty="0" smtClean="0">
                <a:latin typeface="AmericanTypewriter Cn" pitchFamily="18" charset="0"/>
              </a:rPr>
              <a:t>para que cedas, pero es que simplemente no puedo ayudar”. </a:t>
            </a:r>
            <a:endParaRPr lang="es-ES" b="1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9a_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64371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71604" y="1285860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Hay una cantidad </a:t>
            </a:r>
            <a:r>
              <a:rPr lang="es-ES" dirty="0" smtClean="0"/>
              <a:t>de </a:t>
            </a:r>
            <a:r>
              <a:rPr lang="es-ES" dirty="0" smtClean="0"/>
              <a:t>presión </a:t>
            </a:r>
            <a:endParaRPr lang="es-ES" dirty="0" smtClean="0"/>
          </a:p>
          <a:p>
            <a:pPr algn="ctr"/>
            <a:r>
              <a:rPr lang="es-ES" dirty="0" smtClean="0"/>
              <a:t>para </a:t>
            </a:r>
            <a:r>
              <a:rPr lang="es-ES" dirty="0" smtClean="0"/>
              <a:t>doblegarse a las tentaciones </a:t>
            </a:r>
            <a:r>
              <a:rPr lang="es-ES" dirty="0" smtClean="0"/>
              <a:t>sexuales</a:t>
            </a:r>
            <a:r>
              <a:rPr lang="es-ES" dirty="0" smtClean="0"/>
              <a:t>.  </a:t>
            </a:r>
            <a:endParaRPr lang="es-ES" dirty="0" smtClean="0"/>
          </a:p>
          <a:p>
            <a:pPr algn="ctr"/>
            <a:r>
              <a:rPr lang="es-ES" dirty="0" smtClean="0"/>
              <a:t>¿</a:t>
            </a:r>
            <a:r>
              <a:rPr lang="es-ES" dirty="0" smtClean="0"/>
              <a:t>Un siervo de Jesús cómo debería </a:t>
            </a:r>
            <a:r>
              <a:rPr lang="es-ES" dirty="0" smtClean="0"/>
              <a:t>responder </a:t>
            </a:r>
            <a:r>
              <a:rPr lang="es-ES" dirty="0" smtClean="0"/>
              <a:t>a estas declaraciones de presión?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285749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mericanTypewriter Cn" pitchFamily="18" charset="0"/>
              </a:rPr>
              <a:t>E. “Si realmente me amas, lo harás”. </a:t>
            </a:r>
            <a:endParaRPr lang="es-ES" b="1" dirty="0">
              <a:latin typeface="AmericanTypewriter C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0100" y="327398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s-ES" b="1" dirty="0" smtClean="0">
                <a:latin typeface="AmericanTypewriter Cn" pitchFamily="18" charset="0"/>
              </a:rPr>
              <a:t>F. </a:t>
            </a:r>
            <a:r>
              <a:rPr lang="es-ES" b="1" dirty="0" smtClean="0">
                <a:latin typeface="AmericanTypewriter Cn" pitchFamily="18" charset="0"/>
              </a:rPr>
              <a:t> “</a:t>
            </a:r>
            <a:r>
              <a:rPr lang="es-ES" b="1" dirty="0" smtClean="0">
                <a:latin typeface="AmericanTypewriter Cn" pitchFamily="18" charset="0"/>
              </a:rPr>
              <a:t>Si vas a ser tan puritano, será mejor que dejemos de vernos el uno al otro”. </a:t>
            </a:r>
            <a:endParaRPr lang="es-ES" b="1" dirty="0">
              <a:latin typeface="AmericanTypewriter C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00100" y="391692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/>
            <a:r>
              <a:rPr lang="es-ES" b="1" dirty="0" smtClean="0">
                <a:latin typeface="AmericanTypewriter Cn" pitchFamily="18" charset="0"/>
              </a:rPr>
              <a:t>G. “Bueno, existe la santurrona -- ¡cree que es mejor que todos los demás”.  A nadie le cae bien porque se cree tan justa y buena. Piensa que es demasiado buena para el resto de los demás. </a:t>
            </a:r>
            <a:endParaRPr lang="es-ES" b="1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642910" y="2500306"/>
            <a:ext cx="7715304" cy="2714644"/>
            <a:chOff x="642910" y="2500306"/>
            <a:chExt cx="7715304" cy="4071966"/>
          </a:xfrm>
        </p:grpSpPr>
        <p:sp>
          <p:nvSpPr>
            <p:cNvPr id="11" name="10 Rectángulo"/>
            <p:cNvSpPr/>
            <p:nvPr/>
          </p:nvSpPr>
          <p:spPr>
            <a:xfrm>
              <a:off x="642910" y="2500306"/>
              <a:ext cx="7715304" cy="4071966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928662" y="2500306"/>
              <a:ext cx="7215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VERDADERO -------------- o -------------------- FALSO</a:t>
              </a:r>
              <a:endPara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928662" y="3286124"/>
            <a:ext cx="7215238" cy="461665"/>
            <a:chOff x="928662" y="3286124"/>
            <a:chExt cx="7215238" cy="461665"/>
          </a:xfrm>
        </p:grpSpPr>
        <p:sp>
          <p:nvSpPr>
            <p:cNvPr id="14" name="13 CuadroTexto"/>
            <p:cNvSpPr txBox="1"/>
            <p:nvPr/>
          </p:nvSpPr>
          <p:spPr>
            <a:xfrm>
              <a:off x="1357290" y="3286124"/>
              <a:ext cx="6072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latin typeface="AmericanTypewriter Cn" pitchFamily="18" charset="0"/>
                </a:rPr>
                <a:t>El sexo es pecado</a:t>
              </a:r>
              <a:endParaRPr lang="es-ES" sz="2400" dirty="0">
                <a:latin typeface="AmericanTypewriter C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928662" y="335756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____</a:t>
              </a:r>
              <a:endParaRPr lang="es-ES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429520" y="335756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____</a:t>
              </a:r>
              <a:endParaRPr lang="es-ES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928662" y="3714752"/>
            <a:ext cx="7215238" cy="461665"/>
            <a:chOff x="928662" y="3286124"/>
            <a:chExt cx="7215238" cy="461665"/>
          </a:xfrm>
        </p:grpSpPr>
        <p:sp>
          <p:nvSpPr>
            <p:cNvPr id="19" name="18 CuadroTexto"/>
            <p:cNvSpPr txBox="1"/>
            <p:nvPr/>
          </p:nvSpPr>
          <p:spPr>
            <a:xfrm>
              <a:off x="1357290" y="3286124"/>
              <a:ext cx="6072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latin typeface="AmericanTypewriter Cn" pitchFamily="18" charset="0"/>
                </a:rPr>
                <a:t>El deseo sexual es pecado</a:t>
              </a:r>
              <a:endParaRPr lang="es-ES" sz="2400" dirty="0">
                <a:latin typeface="AmericanTypewriter Cn" pitchFamily="18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928662" y="335756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____</a:t>
              </a:r>
              <a:endParaRPr lang="es-ES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429520" y="335756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____</a:t>
              </a:r>
              <a:endParaRPr lang="es-ES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928662" y="4143380"/>
            <a:ext cx="7215238" cy="830997"/>
            <a:chOff x="928662" y="4143380"/>
            <a:chExt cx="7215238" cy="830997"/>
          </a:xfrm>
        </p:grpSpPr>
        <p:sp>
          <p:nvSpPr>
            <p:cNvPr id="23" name="22 CuadroTexto"/>
            <p:cNvSpPr txBox="1"/>
            <p:nvPr/>
          </p:nvSpPr>
          <p:spPr>
            <a:xfrm>
              <a:off x="1357290" y="4143380"/>
              <a:ext cx="60722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latin typeface="AmericanTypewriter Cn" pitchFamily="18" charset="0"/>
                </a:rPr>
                <a:t>Ser físicamente atractivo al sexo opuesto </a:t>
              </a:r>
            </a:p>
            <a:p>
              <a:pPr algn="ctr"/>
              <a:r>
                <a:rPr lang="es-CO" sz="2400" dirty="0" smtClean="0">
                  <a:latin typeface="AmericanTypewriter Cn" pitchFamily="18" charset="0"/>
                </a:rPr>
                <a:t>es pecado</a:t>
              </a:r>
              <a:endParaRPr lang="es-ES" sz="2400" dirty="0">
                <a:latin typeface="AmericanTypewriter C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28662" y="421481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____</a:t>
              </a:r>
              <a:endParaRPr lang="es-ES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429520" y="421481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____</a:t>
              </a:r>
              <a:endParaRPr lang="es-ES" dirty="0"/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642910" y="2500306"/>
            <a:ext cx="7715304" cy="2214578"/>
            <a:chOff x="642910" y="2500306"/>
            <a:chExt cx="7715304" cy="4071966"/>
          </a:xfrm>
        </p:grpSpPr>
        <p:sp>
          <p:nvSpPr>
            <p:cNvPr id="11" name="10 Rectángulo"/>
            <p:cNvSpPr/>
            <p:nvPr/>
          </p:nvSpPr>
          <p:spPr>
            <a:xfrm>
              <a:off x="642910" y="2500306"/>
              <a:ext cx="7715304" cy="4071966"/>
            </a:xfrm>
            <a:prstGeom prst="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928662" y="2500306"/>
              <a:ext cx="721523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/>
                <a:t>1. </a:t>
              </a:r>
              <a:r>
                <a:rPr lang="es-E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“Concupiscencia” </a:t>
              </a:r>
              <a:r>
                <a:rPr lang="es-ES" sz="2800" b="1" dirty="0" smtClean="0"/>
                <a:t>es:  </a:t>
              </a:r>
              <a:endParaRPr lang="es-ES" sz="2800" b="1" dirty="0"/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428728" y="3214687"/>
            <a:ext cx="67151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 </a:t>
            </a:r>
            <a:r>
              <a:rPr lang="es-ES" i="1" dirty="0" err="1"/>
              <a:t>epithumia</a:t>
            </a:r>
            <a:r>
              <a:rPr lang="es-ES_tradnl" dirty="0"/>
              <a:t> (</a:t>
            </a:r>
            <a:r>
              <a:rPr lang="es-ES" dirty="0" err="1">
                <a:latin typeface="GraecaII" pitchFamily="2" charset="0"/>
              </a:rPr>
              <a:t>ejpiqumiva</a:t>
            </a:r>
            <a:r>
              <a:rPr lang="es-ES_tradnl" dirty="0">
                <a:latin typeface="GraecaII" pitchFamily="2" charset="0"/>
              </a:rPr>
              <a:t>, </a:t>
            </a:r>
            <a:r>
              <a:rPr lang="es-ES" dirty="0"/>
              <a:t>1939), deseo, anhelo, concupiscencia; mayormente de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malos deseos</a:t>
            </a:r>
            <a:r>
              <a:rPr lang="es-ES" dirty="0"/>
              <a:t>, y frecuentemente se traduce «concupiscencia».</a:t>
            </a:r>
          </a:p>
          <a:p>
            <a:pPr lvl="1"/>
            <a:r>
              <a:rPr lang="es-ES" sz="1400" dirty="0" smtClean="0"/>
              <a:t>Vine, W.E., Vine Diccionario Expositivo de Palabras del Antiguo y del Nuevo Testamento Exhaustivo, (Nashville: Editorial Caribe) 2000, c1999.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85786" y="500063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357290" y="5143512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mericanTypewriter Cn" pitchFamily="18" charset="0"/>
              </a:rPr>
              <a:t>Algunas cosas que producen malos pensamientos (o deseos) son: </a:t>
            </a:r>
            <a:endParaRPr lang="es-ES" sz="2400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1000100" y="2071678"/>
            <a:ext cx="7072362" cy="1500198"/>
            <a:chOff x="1000100" y="2786058"/>
            <a:chExt cx="7072362" cy="2769596"/>
          </a:xfrm>
        </p:grpSpPr>
        <p:sp>
          <p:nvSpPr>
            <p:cNvPr id="9" name="8 Rectángulo"/>
            <p:cNvSpPr/>
            <p:nvPr/>
          </p:nvSpPr>
          <p:spPr>
            <a:xfrm>
              <a:off x="1000100" y="2786058"/>
              <a:ext cx="7072362" cy="2769596"/>
            </a:xfrm>
            <a:prstGeom prst="rect">
              <a:avLst/>
            </a:pr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285852" y="3000372"/>
              <a:ext cx="64294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/>
                <a:t>Tentación/ - 1a: el acto de seducir o el estado de ser seducido </a:t>
              </a:r>
              <a:r>
                <a:rPr lang="es-ES" dirty="0" err="1" smtClean="0"/>
                <a:t>esp</a:t>
              </a:r>
              <a:r>
                <a:rPr lang="es-ES" dirty="0" smtClean="0"/>
                <a:t>. a lo malo:  ATRACCION, SEÑUELO, SEDUCCION.  b: algo apetecible:  una causa u ocasión de atracción.  2: COMPROBACION, PRUEBA.  3: una experiencia extremadamente difícil:  una aflicción dolorosa. </a:t>
              </a:r>
              <a:endParaRPr lang="es-ES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785786" y="3669573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´</a:t>
            </a:r>
            <a:endParaRPr lang="es-E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57290" y="3812449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mericanTypewriter Cn" pitchFamily="18" charset="0"/>
              </a:rPr>
              <a:t>¿Cuándo se convierte en un pecado la tentación?</a:t>
            </a:r>
            <a:endParaRPr lang="es-ES" sz="2400" dirty="0">
              <a:latin typeface="AmericanTypewriter Cn" pitchFamily="18" charset="0"/>
            </a:endParaRPr>
          </a:p>
        </p:txBody>
      </p:sp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pic>
        <p:nvPicPr>
          <p:cNvPr id="13" name="12 Imagen" descr="24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2571768" cy="345777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000364" y="2357430"/>
            <a:ext cx="5786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VEAMOS LO QUE DIOS DICE ACERCA DE ESTO:</a:t>
            </a:r>
            <a:endParaRPr lang="es-E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928926" y="3286134"/>
            <a:ext cx="5910306" cy="2786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017828" y="3286134"/>
            <a:ext cx="567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Proverbios 5:15-19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17828" y="3643321"/>
            <a:ext cx="56785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/>
            <a:r>
              <a:rPr lang="es-ES" sz="1600" dirty="0"/>
              <a:t>15 Bebe el agua de tu misma cisterna</a:t>
            </a:r>
            <a:r>
              <a:rPr lang="es-ES" sz="1600" dirty="0" smtClean="0"/>
              <a:t>, y </a:t>
            </a:r>
            <a:r>
              <a:rPr lang="es-ES" sz="1600" dirty="0"/>
              <a:t>los raudales de tu propio pozo.</a:t>
            </a:r>
          </a:p>
          <a:p>
            <a:pPr marL="266700" indent="-266700" algn="just"/>
            <a:r>
              <a:rPr lang="es-ES" sz="1600" dirty="0"/>
              <a:t>16 ¿Se derramarán tus fuentes por las calles</a:t>
            </a:r>
            <a:r>
              <a:rPr lang="es-ES" sz="1600" dirty="0" smtClean="0"/>
              <a:t>, y </a:t>
            </a:r>
            <a:r>
              <a:rPr lang="es-ES" sz="1600" dirty="0"/>
              <a:t>tus corrientes de aguas por las plazas?</a:t>
            </a:r>
          </a:p>
          <a:p>
            <a:pPr marL="266700" indent="-266700" algn="just"/>
            <a:r>
              <a:rPr lang="es-ES_tradnl" sz="1600" dirty="0"/>
              <a:t>17 Sean para ti solo</a:t>
            </a:r>
            <a:r>
              <a:rPr lang="es-ES_tradnl" sz="1600" dirty="0" smtClean="0"/>
              <a:t>, y</a:t>
            </a:r>
            <a:r>
              <a:rPr lang="es-ES" sz="1600" dirty="0" smtClean="0"/>
              <a:t> </a:t>
            </a:r>
            <a:r>
              <a:rPr lang="es-ES" sz="1600" dirty="0"/>
              <a:t>no para los extraños contigo.</a:t>
            </a:r>
          </a:p>
          <a:p>
            <a:pPr marL="266700" indent="-266700" algn="just"/>
            <a:r>
              <a:rPr lang="es-ES_tradnl" sz="1600" dirty="0"/>
              <a:t>18 Sea bendito tu manantial</a:t>
            </a:r>
            <a:r>
              <a:rPr lang="es-ES_tradnl" sz="1600" dirty="0" smtClean="0"/>
              <a:t>, y</a:t>
            </a:r>
            <a:r>
              <a:rPr lang="es-ES" sz="1600" dirty="0" smtClean="0"/>
              <a:t> </a:t>
            </a:r>
            <a:r>
              <a:rPr lang="es-ES" sz="1600" dirty="0"/>
              <a:t>alégrate con la mujer de tu juventud,</a:t>
            </a:r>
          </a:p>
          <a:p>
            <a:pPr marL="266700" indent="-266700" algn="just"/>
            <a:r>
              <a:rPr lang="es-ES" sz="1600" dirty="0"/>
              <a:t>19 Como cierva amada y graciosa </a:t>
            </a:r>
            <a:r>
              <a:rPr lang="es-ES" sz="1600" dirty="0" smtClean="0"/>
              <a:t>gacela. sus </a:t>
            </a:r>
            <a:r>
              <a:rPr lang="es-ES" sz="1600" dirty="0"/>
              <a:t>caricias te satisfagan en todo tiempo</a:t>
            </a:r>
            <a:r>
              <a:rPr lang="es-ES" sz="1600" dirty="0" smtClean="0"/>
              <a:t>, y </a:t>
            </a:r>
            <a:r>
              <a:rPr lang="es-ES" sz="1600" dirty="0"/>
              <a:t>en su amor recréate siempre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18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107" y="2357446"/>
            <a:ext cx="13763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pic>
        <p:nvPicPr>
          <p:cNvPr id="13" name="12 Imagen" descr="24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2571768" cy="345777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000364" y="2357430"/>
            <a:ext cx="5786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VEAMOS LO QUE DIOS DICE ACERCA DE ESTO:</a:t>
            </a:r>
            <a:endParaRPr lang="es-E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928926" y="3286134"/>
            <a:ext cx="5910306" cy="1643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017828" y="3286134"/>
            <a:ext cx="567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19:5-6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17828" y="3643321"/>
            <a:ext cx="5678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/>
            <a:r>
              <a:rPr lang="es-ES" sz="1600" dirty="0"/>
              <a:t>5 y dijo: Por esto el hombre dejará padre y madre, y se unirá a su mujer, y los dos serán una sola carne</a:t>
            </a:r>
            <a:r>
              <a:rPr lang="es-ES" sz="1600" dirty="0" smtClean="0"/>
              <a:t>? </a:t>
            </a:r>
          </a:p>
          <a:p>
            <a:pPr marL="180975" indent="-180975" algn="just"/>
            <a:r>
              <a:rPr lang="es-ES" sz="1600" dirty="0" smtClean="0"/>
              <a:t>6 </a:t>
            </a:r>
            <a:r>
              <a:rPr lang="es-ES" sz="1600" dirty="0"/>
              <a:t>Así que no son ya más dos, sino una sola carne; por tanto, lo que Dios juntó, no lo separe el hombre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18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107" y="2357446"/>
            <a:ext cx="13763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pic>
        <p:nvPicPr>
          <p:cNvPr id="13" name="12 Imagen" descr="24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2571768" cy="345777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000364" y="2357430"/>
            <a:ext cx="5786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VEAMOS LO QUE DIOS DICE ACERCA DE ESTO:</a:t>
            </a:r>
            <a:endParaRPr lang="es-E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57488" y="3286124"/>
            <a:ext cx="5910306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017828" y="3286134"/>
            <a:ext cx="567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Corintios 7:2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17828" y="3643321"/>
            <a:ext cx="5678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600" dirty="0"/>
              <a:t>2 pero a causa de las fornicaciones, cada uno tenga su propia mujer, y cada una tenga su propio marido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18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107" y="2357446"/>
            <a:ext cx="13763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pic>
        <p:nvPicPr>
          <p:cNvPr id="13" name="12 Imagen" descr="24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2571768" cy="345777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000364" y="2357430"/>
            <a:ext cx="5786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VEAMOS LO QUE DIOS DICE ACERCA DE ESTO:</a:t>
            </a:r>
            <a:endParaRPr lang="es-E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57488" y="3286124"/>
            <a:ext cx="5910306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017828" y="3286134"/>
            <a:ext cx="567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Hebreos 13:4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17828" y="3643321"/>
            <a:ext cx="5678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/>
            <a:r>
              <a:rPr lang="es-ES" sz="1600" dirty="0"/>
              <a:t>4 Honroso sea en todos el matrimonio, y el lecho sin mancilla; pero a los fornicarios y a los adúlteros los juzgará Dios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18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107" y="2357446"/>
            <a:ext cx="13763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572000" y="428604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Swis721 BlkCn BT" pitchFamily="34" charset="0"/>
              </a:rPr>
              <a:t>LA TENTACION </a:t>
            </a:r>
          </a:p>
          <a:p>
            <a:pPr algn="ctr"/>
            <a:r>
              <a:rPr lang="es-ES" sz="4800" dirty="0" smtClean="0">
                <a:latin typeface="Swis721 BlkCn BT" pitchFamily="34" charset="0"/>
              </a:rPr>
              <a:t>SEXUAL</a:t>
            </a:r>
            <a:endParaRPr lang="es-ES" sz="4800" dirty="0">
              <a:latin typeface="Swis721 BlkCn BT" pitchFamily="34" charset="0"/>
            </a:endParaRPr>
          </a:p>
        </p:txBody>
      </p:sp>
      <p:pic>
        <p:nvPicPr>
          <p:cNvPr id="7" name="6 Imagen" descr="26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579350" cy="1803165"/>
          </a:xfrm>
          <a:prstGeom prst="rect">
            <a:avLst/>
          </a:prstGeom>
        </p:spPr>
      </p:pic>
      <p:pic>
        <p:nvPicPr>
          <p:cNvPr id="13" name="12 Imagen" descr="24Y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2571768" cy="345777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000364" y="2357430"/>
            <a:ext cx="5786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VEAMOS LO QUE DIOS DICE ACERCA DE ESTO:</a:t>
            </a:r>
            <a:endParaRPr lang="es-E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57488" y="3286124"/>
            <a:ext cx="5910306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017828" y="3286134"/>
            <a:ext cx="5678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1:26-27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17828" y="3643321"/>
            <a:ext cx="56785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/>
            <a:r>
              <a:rPr lang="es-ES" sz="1600" dirty="0"/>
              <a:t>26 Por esto Dios los entregó a pasiones vergonzosas; pues aun sus mujeres cambiaron el uso natural por el que es contra naturaleza</a:t>
            </a:r>
            <a:r>
              <a:rPr lang="es-ES" sz="1600" dirty="0" smtClean="0"/>
              <a:t>, </a:t>
            </a:r>
          </a:p>
          <a:p>
            <a:pPr marL="268288" indent="-268288" algn="just"/>
            <a:r>
              <a:rPr lang="es-ES" sz="1600" dirty="0" smtClean="0"/>
              <a:t>27 </a:t>
            </a:r>
            <a:r>
              <a:rPr lang="es-ES" sz="1600" dirty="0"/>
              <a:t>y de igual modo también los hombres, dejando el uso natural de la mujer, se encendieron en su lascivia unos con otros, cometiendo hechos vergonzosos hombres con hombres, y recibiendo en sí mismos la retribución debida a su extravío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18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107" y="2357446"/>
            <a:ext cx="13763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 bldLvl="4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966</Words>
  <Application>Microsoft Office PowerPoint</Application>
  <PresentationFormat>Presentación en pantalla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JAIME RESTREPO MONTOYA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 RESTREPO MONTOYA</dc:creator>
  <cp:lastModifiedBy>JAIME RESTREPO MONTOYA</cp:lastModifiedBy>
  <cp:revision>52</cp:revision>
  <dcterms:created xsi:type="dcterms:W3CDTF">2008-07-26T19:30:34Z</dcterms:created>
  <dcterms:modified xsi:type="dcterms:W3CDTF">2008-08-09T18:00:56Z</dcterms:modified>
</cp:coreProperties>
</file>