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0" r:id="rId4"/>
    <p:sldId id="261" r:id="rId5"/>
    <p:sldId id="265" r:id="rId6"/>
    <p:sldId id="266" r:id="rId7"/>
    <p:sldId id="262" r:id="rId8"/>
    <p:sldId id="263" r:id="rId9"/>
    <p:sldId id="264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BC835-6B4B-4D65-BE42-C0BBC2E452C0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65E0F3-07C5-4047-9E35-9135D46228F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0118D-4574-4468-A93C-8174BB2CDC97}" type="datetimeFigureOut">
              <a:rPr lang="es-ES" smtClean="0"/>
              <a:t>26/07/2008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7C14-8A8F-4FFC-86EC-2917A001078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42910" y="357166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ial Black" pitchFamily="34" charset="0"/>
              </a:rPr>
              <a:t>GUARDANDO MI CORAZON PURO</a:t>
            </a:r>
            <a:endParaRPr lang="es-ES" sz="3200" dirty="0">
              <a:latin typeface="Arial Black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52475" y="1571606"/>
            <a:ext cx="5376847" cy="17859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695351" y="1571606"/>
            <a:ext cx="51659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Filipenses 2:14-15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95351" y="1928793"/>
            <a:ext cx="51659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 algn="just"/>
            <a:r>
              <a:rPr lang="es-ES" sz="1600" dirty="0"/>
              <a:t>14 Haced todo sin murmuraciones y contiendas</a:t>
            </a:r>
            <a:r>
              <a:rPr lang="es-ES" sz="1600" dirty="0" smtClean="0"/>
              <a:t>, </a:t>
            </a:r>
          </a:p>
          <a:p>
            <a:pPr marL="266700" indent="-266700" algn="just"/>
            <a:r>
              <a:rPr lang="es-ES" sz="1600" dirty="0" smtClean="0"/>
              <a:t>15 </a:t>
            </a:r>
            <a:r>
              <a:rPr lang="es-ES" sz="1600" dirty="0"/>
              <a:t>para que seáis irreprensibles y sencillos, hijos de Dios sin mancha </a:t>
            </a:r>
            <a:r>
              <a:rPr lang="es-E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medio de una generación maligna y perversa</a:t>
            </a:r>
            <a:r>
              <a:rPr lang="es-ES" sz="1600" dirty="0"/>
              <a:t>, en medio de la cual resplandecéis como luminares en el </a:t>
            </a:r>
            <a:r>
              <a:rPr lang="es-ES" sz="1600" dirty="0" smtClean="0"/>
              <a:t>mundo</a:t>
            </a:r>
            <a:r>
              <a:rPr lang="es-ES" sz="1600" dirty="0"/>
              <a:t>.</a:t>
            </a:r>
          </a:p>
        </p:txBody>
      </p:sp>
      <p:pic>
        <p:nvPicPr>
          <p:cNvPr id="14" name="Picture 1027" descr="Biblia - 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HEART03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8377" y="1457341"/>
            <a:ext cx="2581275" cy="4257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3" grpId="0" build="p" bldLvl="4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24Y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2764682" cy="3717148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214282" y="285728"/>
            <a:ext cx="8715436" cy="6286544"/>
          </a:xfrm>
          <a:prstGeom prst="roundRect">
            <a:avLst>
              <a:gd name="adj" fmla="val 7088"/>
            </a:avLst>
          </a:prstGeom>
          <a:noFill/>
          <a:ln w="76200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3428992" y="857232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¡PERMITAME AYUDAR!</a:t>
            </a:r>
            <a:endParaRPr lang="es-E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86116" y="1714488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mericanTypewriter Cn" pitchFamily="18" charset="0"/>
              </a:rPr>
              <a:t>USE SU CONCORDANCIA para encontrar al menos 3 pasajes en la Biblia que lo animen o le ofrezcan consejo sobre tener un corazón puro.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42910" y="3571879"/>
            <a:ext cx="7572428" cy="27860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714348" y="3571879"/>
            <a:ext cx="74449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 4:1-6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85786" y="3929066"/>
            <a:ext cx="7286677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 algn="just"/>
            <a:r>
              <a:rPr lang="es-ES" sz="1600" dirty="0"/>
              <a:t>1 Oíd, hijos, la enseñanza de un padre</a:t>
            </a:r>
            <a:r>
              <a:rPr lang="es-ES" sz="1600" dirty="0" smtClean="0"/>
              <a:t>, y </a:t>
            </a:r>
            <a:r>
              <a:rPr lang="es-ES" sz="1600" dirty="0"/>
              <a:t>estad atentos, para que conozcáis cordura.</a:t>
            </a:r>
          </a:p>
          <a:p>
            <a:pPr marL="177800" indent="-177800" algn="just"/>
            <a:r>
              <a:rPr lang="es-ES" sz="1600" dirty="0"/>
              <a:t>2 Porque os doy buena </a:t>
            </a:r>
            <a:r>
              <a:rPr lang="es-ES" sz="1600" dirty="0" smtClean="0"/>
              <a:t>enseñanza; n</a:t>
            </a:r>
            <a:r>
              <a:rPr lang="es-ES_tradnl" sz="1600" dirty="0" smtClean="0"/>
              <a:t>o </a:t>
            </a:r>
            <a:r>
              <a:rPr lang="es-ES_tradnl" sz="1600" dirty="0"/>
              <a:t>desamparéis mi ley.</a:t>
            </a:r>
          </a:p>
          <a:p>
            <a:pPr marL="177800" indent="-177800" algn="just"/>
            <a:r>
              <a:rPr lang="es-ES" sz="1600" dirty="0"/>
              <a:t>3 Porque yo también fui hijo de mi </a:t>
            </a:r>
            <a:r>
              <a:rPr lang="es-ES" sz="1600" dirty="0" smtClean="0"/>
              <a:t>padre, delicado </a:t>
            </a:r>
            <a:r>
              <a:rPr lang="es-ES" sz="1600" dirty="0"/>
              <a:t>y único delante de mi madre.</a:t>
            </a:r>
          </a:p>
          <a:p>
            <a:pPr marL="177800" indent="-177800" algn="just"/>
            <a:r>
              <a:rPr lang="es-ES" sz="1600" dirty="0"/>
              <a:t>4 Y él me enseñaba, y me </a:t>
            </a:r>
            <a:r>
              <a:rPr lang="es-ES" sz="1600" dirty="0" smtClean="0"/>
              <a:t>decía: </a:t>
            </a:r>
            <a:r>
              <a:rPr lang="es-ES" sz="1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Retenga </a:t>
            </a:r>
            <a:r>
              <a:rPr lang="es-E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corazón mis </a:t>
            </a:r>
            <a:r>
              <a:rPr lang="es-ES" sz="1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razones</a:t>
            </a:r>
            <a:r>
              <a:rPr lang="es-ES" sz="1600" dirty="0" smtClean="0"/>
              <a:t>, guarda </a:t>
            </a:r>
            <a:r>
              <a:rPr lang="es-ES" sz="1600" dirty="0"/>
              <a:t>mis mandamientos, y vivirás.</a:t>
            </a:r>
          </a:p>
          <a:p>
            <a:pPr marL="177800" indent="-177800" algn="just"/>
            <a:r>
              <a:rPr lang="es-ES" sz="1600" dirty="0"/>
              <a:t>5 Adquiere sabiduría, adquiere </a:t>
            </a:r>
            <a:r>
              <a:rPr lang="es-ES" sz="1600" dirty="0" smtClean="0"/>
              <a:t>inteligencia; no </a:t>
            </a:r>
            <a:r>
              <a:rPr lang="es-ES" sz="1600" dirty="0"/>
              <a:t>te olvides ni te apartes de las razones de mi boca;</a:t>
            </a:r>
          </a:p>
          <a:p>
            <a:pPr marL="177800" indent="-177800" algn="just"/>
            <a:r>
              <a:rPr lang="es-ES" sz="1600" dirty="0"/>
              <a:t>6 No la dejes, y ella te </a:t>
            </a:r>
            <a:r>
              <a:rPr lang="es-ES" sz="1600" dirty="0" smtClean="0"/>
              <a:t>guardará; a</a:t>
            </a:r>
            <a:r>
              <a:rPr lang="es-ES_tradnl" sz="1600" dirty="0" smtClean="0"/>
              <a:t>mala</a:t>
            </a:r>
            <a:r>
              <a:rPr lang="es-ES_tradnl" sz="1600" dirty="0"/>
              <a:t>, y te conservará</a:t>
            </a:r>
            <a:r>
              <a:rPr lang="es-ES_tradnl" sz="1600" dirty="0" smtClean="0"/>
              <a:t>.</a:t>
            </a:r>
            <a:endParaRPr lang="es-ES_tradnl" sz="1600" dirty="0"/>
          </a:p>
        </p:txBody>
      </p:sp>
      <p:pic>
        <p:nvPicPr>
          <p:cNvPr id="9" name="Picture 1027" descr="Biblia - 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2571744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642918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SITUACIONES MANEJABLES ...</a:t>
            </a:r>
            <a:endParaRPr lang="es-E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2 Imagen" descr="297JO_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3116"/>
            <a:ext cx="3179001" cy="4298321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571868" y="2143116"/>
            <a:ext cx="47863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s-ES" sz="3200" dirty="0" smtClean="0"/>
              <a:t>. Estoy leyendo un libro asignado y llego a la sección que es más bien sexualmente sugestiva.  ¿Qué debería hacer? </a:t>
            </a:r>
            <a:endParaRPr lang="es-ES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642918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SITUACIONES MANEJABLES ...</a:t>
            </a:r>
            <a:endParaRPr lang="es-E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2 Imagen" descr="297JO_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3116"/>
            <a:ext cx="3179001" cy="4298321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571868" y="2143116"/>
            <a:ext cx="47863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s-ES" sz="3200" dirty="0" smtClean="0"/>
              <a:t>. Escuchando la radio, una canción habla acerca de una pareja involucrada en adulterio .  Yo podría .... </a:t>
            </a:r>
            <a:endParaRPr lang="es-ES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85786" y="642918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SITUACIONES MANEJABLES ...</a:t>
            </a:r>
            <a:endParaRPr lang="es-E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2 Imagen" descr="297JO_b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143116"/>
            <a:ext cx="3179001" cy="4298321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571868" y="2143116"/>
            <a:ext cx="478634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indent="-534988"/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s-ES" sz="3200" dirty="0" smtClean="0"/>
              <a:t>. Mientras visito a un amigo, coloca una película con una cantidad de cosas en las que no debería pensar una mente pura.  Algunas posibilidades serían .... </a:t>
            </a:r>
            <a:endParaRPr lang="es-ES" sz="3200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42910" y="357166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GUARDANDO MI CORAZON PURO</a:t>
            </a:r>
            <a:endParaRPr lang="es-E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52475" y="2857490"/>
            <a:ext cx="5376847" cy="114301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695351" y="2857490"/>
            <a:ext cx="51659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 4:23 – (PDT)</a:t>
            </a:r>
            <a:endParaRPr lang="es-E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95351" y="3214677"/>
            <a:ext cx="516599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950" indent="-361950" algn="just"/>
            <a:r>
              <a:rPr lang="es-ES" sz="2000" dirty="0" smtClean="0"/>
              <a:t>23 Ante todo, cuida tus pensamientos porque ellos controlan tu vida.</a:t>
            </a:r>
            <a:endParaRPr lang="es-ES" sz="2000" dirty="0"/>
          </a:p>
        </p:txBody>
      </p:sp>
      <p:pic>
        <p:nvPicPr>
          <p:cNvPr id="14" name="Picture 1027" descr="Biblia - 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HEART03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8377" y="1457341"/>
            <a:ext cx="2581275" cy="4257675"/>
          </a:xfrm>
          <a:prstGeom prst="rect">
            <a:avLst/>
          </a:prstGeom>
        </p:spPr>
      </p:pic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552475" y="1571606"/>
            <a:ext cx="5376847" cy="17859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695351" y="1571606"/>
            <a:ext cx="51659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Filipenses 2:14-15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95351" y="1928793"/>
            <a:ext cx="516599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 algn="just"/>
            <a:r>
              <a:rPr lang="es-ES" sz="1600" dirty="0"/>
              <a:t>14 Haced todo sin murmuraciones y contiendas</a:t>
            </a:r>
            <a:r>
              <a:rPr lang="es-ES" sz="1600" dirty="0" smtClean="0"/>
              <a:t>, </a:t>
            </a:r>
          </a:p>
          <a:p>
            <a:pPr marL="266700" indent="-266700" algn="just"/>
            <a:r>
              <a:rPr lang="es-ES" sz="1600" dirty="0" smtClean="0"/>
              <a:t>15 </a:t>
            </a:r>
            <a:r>
              <a:rPr lang="es-ES" sz="1600" dirty="0"/>
              <a:t>para que seáis irreprensibles y sencillos, hijos de Dios sin mancha </a:t>
            </a:r>
            <a:r>
              <a:rPr lang="es-E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medio de una generación maligna y perversa</a:t>
            </a:r>
            <a:r>
              <a:rPr lang="es-ES" sz="1600" dirty="0"/>
              <a:t>, en medio de la cual resplandecéis como luminares en el </a:t>
            </a:r>
            <a:r>
              <a:rPr lang="es-ES" sz="1600" dirty="0" smtClean="0"/>
              <a:t>mundo</a:t>
            </a:r>
            <a:r>
              <a:rPr lang="es-ES" sz="1600" dirty="0"/>
              <a:t>.</a:t>
            </a:r>
          </a:p>
        </p:txBody>
      </p:sp>
      <p:pic>
        <p:nvPicPr>
          <p:cNvPr id="14" name="Picture 1027" descr="Biblia - 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18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CuadroTexto"/>
          <p:cNvSpPr txBox="1"/>
          <p:nvPr/>
        </p:nvSpPr>
        <p:spPr>
          <a:xfrm>
            <a:off x="642910" y="357166"/>
            <a:ext cx="7572428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Arial Black" pitchFamily="34" charset="0"/>
              </a:rPr>
              <a:t>GUARDANDO MI CORAZON PURO</a:t>
            </a:r>
            <a:endParaRPr lang="es-ES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pic>
        <p:nvPicPr>
          <p:cNvPr id="16" name="15 Imagen" descr="IN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3636" y="3143248"/>
            <a:ext cx="2676144" cy="2737104"/>
          </a:xfrm>
          <a:prstGeom prst="rect">
            <a:avLst/>
          </a:prstGeom>
        </p:spPr>
      </p:pic>
      <p:pic>
        <p:nvPicPr>
          <p:cNvPr id="17" name="16 Imagen" descr="JUDGE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9388" y="1214422"/>
            <a:ext cx="2093253" cy="2281239"/>
          </a:xfrm>
          <a:prstGeom prst="rect">
            <a:avLst/>
          </a:prstGeom>
        </p:spPr>
      </p:pic>
      <p:sp>
        <p:nvSpPr>
          <p:cNvPr id="18" name="17 CuadroTexto"/>
          <p:cNvSpPr txBox="1"/>
          <p:nvPr/>
        </p:nvSpPr>
        <p:spPr>
          <a:xfrm>
            <a:off x="642910" y="3505802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mericanTypewriter Cn" pitchFamily="18" charset="0"/>
              </a:rPr>
              <a:t>Si fueras llamado a testificar acerca de estar viviendo en una generación maligna y perversa, nombra 4 pruebas que podrías dar para demostrar que eso es cierto: 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1071538" y="4425743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tBrush" pitchFamily="34" charset="0"/>
              </a:rPr>
              <a:t>1.</a:t>
            </a:r>
            <a:endParaRPr lang="es-ES" sz="3600" dirty="0">
              <a:latin typeface="ArtBrush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071538" y="4925809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tBrush" pitchFamily="34" charset="0"/>
              </a:rPr>
              <a:t>2.</a:t>
            </a:r>
            <a:endParaRPr lang="es-ES" sz="3600" dirty="0">
              <a:latin typeface="ArtBrush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071538" y="5425875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ArtBrush" pitchFamily="34" charset="0"/>
              </a:rPr>
              <a:t>3.</a:t>
            </a:r>
            <a:endParaRPr lang="es-ES" sz="3600" dirty="0">
              <a:latin typeface="ArtBrush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071538" y="5925941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>
                <a:latin typeface="ArtBrush" pitchFamily="34" charset="0"/>
              </a:rPr>
              <a:t>4</a:t>
            </a:r>
            <a:r>
              <a:rPr lang="es-ES" sz="3600" dirty="0" smtClean="0">
                <a:latin typeface="ArtBrush" pitchFamily="34" charset="0"/>
              </a:rPr>
              <a:t>.</a:t>
            </a:r>
            <a:endParaRPr lang="es-ES" sz="3600" dirty="0">
              <a:latin typeface="ArtBrush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785786" y="135729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atin typeface="Times New Roman" pitchFamily="18" charset="0"/>
                <a:cs typeface="Times New Roman" pitchFamily="18" charset="0"/>
              </a:rPr>
              <a:t>La Tarea del Siervo:</a:t>
            </a:r>
            <a:endParaRPr lang="es-E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10" y="357166"/>
            <a:ext cx="7572428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Arial Black" pitchFamily="34" charset="0"/>
              </a:rPr>
              <a:t>GUARDANDO MI CORAZON PURO</a:t>
            </a:r>
            <a:endParaRPr lang="es-ES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857224" y="192880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mericanTypewriter Cn" pitchFamily="18" charset="0"/>
              </a:rPr>
              <a:t>Resume las expectativas del Señor hacia nosotros en cada uno de estos 2 pasajes: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000102" y="2786061"/>
            <a:ext cx="5072096" cy="10715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1142976" y="2786061"/>
            <a:ext cx="4873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 4:23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142977" y="3143248"/>
            <a:ext cx="47863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950" indent="-361950" algn="just"/>
            <a:r>
              <a:rPr lang="es-ES" sz="1600" dirty="0"/>
              <a:t>23 Sobre toda cosa guardada, guarda tu </a:t>
            </a:r>
            <a:r>
              <a:rPr lang="es-ES" sz="1600" dirty="0" smtClean="0"/>
              <a:t>corazón; porque </a:t>
            </a:r>
            <a:r>
              <a:rPr lang="es-ES" sz="1600" dirty="0"/>
              <a:t>de él mana la vida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pic>
        <p:nvPicPr>
          <p:cNvPr id="19" name="Picture 1027" descr="Biblia - 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Rectángulo"/>
          <p:cNvSpPr/>
          <p:nvPr/>
        </p:nvSpPr>
        <p:spPr>
          <a:xfrm>
            <a:off x="1000100" y="4000507"/>
            <a:ext cx="5072096" cy="10715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1142974" y="4000507"/>
            <a:ext cx="4873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 4:23 – (PDT)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142975" y="4357694"/>
            <a:ext cx="47863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950" indent="-361950" algn="just"/>
            <a:r>
              <a:rPr lang="es-ES" sz="1600" dirty="0"/>
              <a:t>23 Ante todo, cuida tus pensamientos porque ellos controlan tu vida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1000100" y="5286388"/>
            <a:ext cx="7358114" cy="1357322"/>
          </a:xfrm>
          <a:prstGeom prst="round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9 Imagen" descr="HEART03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1428736"/>
            <a:ext cx="2581275" cy="425767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5" grpId="0"/>
      <p:bldP spid="16" grpId="0" animBg="1"/>
      <p:bldP spid="17" grpId="0"/>
      <p:bldP spid="18" grpId="0" build="p" bldLvl="4"/>
      <p:bldP spid="20" grpId="0" animBg="1"/>
      <p:bldP spid="21" grpId="0"/>
      <p:bldP spid="22" grpId="0" build="p" bldLvl="4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785786" y="135729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atin typeface="Times New Roman" pitchFamily="18" charset="0"/>
                <a:cs typeface="Times New Roman" pitchFamily="18" charset="0"/>
              </a:rPr>
              <a:t>La Tarea del Siervo:</a:t>
            </a:r>
            <a:endParaRPr lang="es-E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10" y="357166"/>
            <a:ext cx="7572428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Arial Black" pitchFamily="34" charset="0"/>
              </a:rPr>
              <a:t>GUARDANDO MI CORAZON PURO</a:t>
            </a:r>
            <a:endParaRPr lang="es-ES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857224" y="192880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mericanTypewriter Cn" pitchFamily="18" charset="0"/>
              </a:rPr>
              <a:t>Resume las expectativas del Señor hacia nosotros en cada uno de estos 2 pasajes: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000102" y="2786061"/>
            <a:ext cx="5072096" cy="1643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1142976" y="2786061"/>
            <a:ext cx="4873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Lucas 6:45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142977" y="3143248"/>
            <a:ext cx="478634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8288" indent="-268288" algn="just"/>
            <a:r>
              <a:rPr lang="es-ES" sz="1600" dirty="0"/>
              <a:t>45 El hombre bueno, del buen tesoro de su corazón saca lo bueno; y el hombre malo, del mal tesoro de su corazón saca lo malo; porque de la abundancia del corazón habla la boca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pic>
        <p:nvPicPr>
          <p:cNvPr id="19" name="Picture 1027" descr="Biblia - 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22 Rectángulo redondeado"/>
          <p:cNvSpPr/>
          <p:nvPr/>
        </p:nvSpPr>
        <p:spPr>
          <a:xfrm>
            <a:off x="1000100" y="5286388"/>
            <a:ext cx="7358114" cy="1357322"/>
          </a:xfrm>
          <a:prstGeom prst="round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9 Imagen" descr="HEART03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1428736"/>
            <a:ext cx="2581275" cy="425767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build="p" bldLvl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785786" y="135729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atin typeface="Times New Roman" pitchFamily="18" charset="0"/>
                <a:cs typeface="Times New Roman" pitchFamily="18" charset="0"/>
              </a:rPr>
              <a:t>La Tarea del Siervo:</a:t>
            </a:r>
            <a:endParaRPr lang="es-E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10" y="357166"/>
            <a:ext cx="7572428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Arial Black" pitchFamily="34" charset="0"/>
              </a:rPr>
              <a:t>GUARDANDO MI CORAZON PURO</a:t>
            </a:r>
            <a:endParaRPr lang="es-ES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857224" y="192880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mericanTypewriter Cn" pitchFamily="18" charset="0"/>
              </a:rPr>
              <a:t>Resume las expectativas del Señor hacia nosotros en cada uno de estos 2 pasajes: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000102" y="2786061"/>
            <a:ext cx="5072096" cy="16430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1142976" y="2786061"/>
            <a:ext cx="4873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141:4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142977" y="3143248"/>
            <a:ext cx="478634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 algn="just"/>
            <a:r>
              <a:rPr lang="es-ES" sz="1600" dirty="0"/>
              <a:t>4 No dejes que se incline mi </a:t>
            </a:r>
            <a:r>
              <a:rPr lang="es-E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corazón</a:t>
            </a:r>
            <a:r>
              <a:rPr lang="es-ES" sz="1600" dirty="0"/>
              <a:t> a cosa mala</a:t>
            </a:r>
            <a:r>
              <a:rPr lang="es-ES" sz="1600" dirty="0" smtClean="0"/>
              <a:t>, a</a:t>
            </a:r>
            <a:r>
              <a:rPr lang="es-ES_tradnl" sz="1600" dirty="0" smtClean="0"/>
              <a:t> </a:t>
            </a:r>
            <a:r>
              <a:rPr lang="es-ES_tradnl" sz="1600" dirty="0"/>
              <a:t>hacer obras </a:t>
            </a:r>
            <a:r>
              <a:rPr lang="es-ES_tradnl" sz="1600" dirty="0" smtClean="0"/>
              <a:t>impías c</a:t>
            </a:r>
            <a:r>
              <a:rPr lang="es-ES" sz="1600" dirty="0" err="1" smtClean="0"/>
              <a:t>on</a:t>
            </a:r>
            <a:r>
              <a:rPr lang="es-ES" sz="1600" dirty="0" smtClean="0"/>
              <a:t> </a:t>
            </a:r>
            <a:r>
              <a:rPr lang="es-ES" sz="1600" dirty="0"/>
              <a:t>los que hacen iniquidad</a:t>
            </a:r>
            <a:r>
              <a:rPr lang="es-ES" sz="1600" dirty="0" smtClean="0"/>
              <a:t>; y </a:t>
            </a:r>
            <a:r>
              <a:rPr lang="es-ES" sz="1600" dirty="0"/>
              <a:t>no coma yo de sus deleites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pic>
        <p:nvPicPr>
          <p:cNvPr id="19" name="Picture 1027" descr="Biblia - 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22 Rectángulo redondeado"/>
          <p:cNvSpPr/>
          <p:nvPr/>
        </p:nvSpPr>
        <p:spPr>
          <a:xfrm>
            <a:off x="1000100" y="5286388"/>
            <a:ext cx="7358114" cy="1357322"/>
          </a:xfrm>
          <a:prstGeom prst="round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9 Imagen" descr="HEART03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1428736"/>
            <a:ext cx="2581275" cy="425767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build="p" bldLvl="4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uadroTexto"/>
          <p:cNvSpPr txBox="1"/>
          <p:nvPr/>
        </p:nvSpPr>
        <p:spPr>
          <a:xfrm>
            <a:off x="785786" y="1357298"/>
            <a:ext cx="521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>
                <a:latin typeface="Times New Roman" pitchFamily="18" charset="0"/>
                <a:cs typeface="Times New Roman" pitchFamily="18" charset="0"/>
              </a:rPr>
              <a:t>La Tarea del Siervo:</a:t>
            </a:r>
            <a:endParaRPr lang="es-E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42910" y="357166"/>
            <a:ext cx="7572428" cy="584775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chemeClr val="bg1"/>
                </a:solidFill>
                <a:latin typeface="Arial Black" pitchFamily="34" charset="0"/>
              </a:rPr>
              <a:t>GUARDANDO MI CORAZON PURO</a:t>
            </a:r>
            <a:endParaRPr lang="es-ES" sz="32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857224" y="1928802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mericanTypewriter Cn" pitchFamily="18" charset="0"/>
              </a:rPr>
              <a:t>Resume las expectativas del Señor hacia nosotros en cada uno de estos 2 pasajes: 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1000102" y="2786061"/>
            <a:ext cx="5072096" cy="121444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17" name="16 CuadroTexto"/>
          <p:cNvSpPr txBox="1"/>
          <p:nvPr/>
        </p:nvSpPr>
        <p:spPr>
          <a:xfrm>
            <a:off x="1142976" y="2786061"/>
            <a:ext cx="4873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125:4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142977" y="3143248"/>
            <a:ext cx="47863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 algn="just"/>
            <a:r>
              <a:rPr lang="es-ES" sz="1600" dirty="0"/>
              <a:t>4 Haz bien, oh Jehová, a los buenos</a:t>
            </a:r>
            <a:r>
              <a:rPr lang="es-ES" sz="1600" dirty="0" smtClean="0"/>
              <a:t>, y </a:t>
            </a:r>
            <a:r>
              <a:rPr lang="es-ES" sz="1600" dirty="0"/>
              <a:t>a los que son </a:t>
            </a:r>
            <a:r>
              <a:rPr lang="es-E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rectos en su corazón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pic>
        <p:nvPicPr>
          <p:cNvPr id="19" name="Picture 1027" descr="Biblia - 7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85992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22 Rectángulo redondeado"/>
          <p:cNvSpPr/>
          <p:nvPr/>
        </p:nvSpPr>
        <p:spPr>
          <a:xfrm>
            <a:off x="1000100" y="5286388"/>
            <a:ext cx="7358114" cy="1357322"/>
          </a:xfrm>
          <a:prstGeom prst="roundRect">
            <a:avLst/>
          </a:prstGeom>
          <a:noFill/>
          <a:ln w="57150">
            <a:solidFill>
              <a:schemeClr val="accent6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0" name="9 Imagen" descr="HEART035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6446" y="1428736"/>
            <a:ext cx="2581275" cy="425767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build="p" bldLvl="4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00034" y="357166"/>
            <a:ext cx="7929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lloon XBd BT" pitchFamily="66" charset="0"/>
              </a:rPr>
              <a:t>LA LUCHA DE LA CUERDA </a:t>
            </a:r>
          </a:p>
          <a:p>
            <a:pPr algn="ctr"/>
            <a:r>
              <a:rPr lang="es-E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lloon XBd BT" pitchFamily="66" charset="0"/>
              </a:rPr>
              <a:t>(o el TIRA Y AFLOJE)</a:t>
            </a:r>
            <a:endParaRPr lang="es-ES" sz="4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lloon XBd BT" pitchFamily="66" charset="0"/>
            </a:endParaRPr>
          </a:p>
        </p:txBody>
      </p:sp>
      <p:pic>
        <p:nvPicPr>
          <p:cNvPr id="3" name="2 Imagen" descr="23Y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1143178"/>
            <a:ext cx="8072462" cy="1857194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642910" y="2928934"/>
            <a:ext cx="7929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mericanTypewriter Cn" pitchFamily="18" charset="0"/>
              </a:rPr>
              <a:t>Tratar de mantenerse puro en un mundo corrupto a menudo resulta en un tira y afloje mental y espiritual, con nuestro deseo y entrega física al Señor de luchar por la supremacía.  MENCIONE LOS OBSTACULOS MAS GRANDES QUE USTED ENFRENTA en su lucha </a:t>
            </a:r>
            <a:r>
              <a:rPr lang="es-E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mericanTypewriter Cn" pitchFamily="18" charset="0"/>
              </a:rPr>
              <a:t>“por sobre todas las cosas de guardar su corazón”. </a:t>
            </a:r>
            <a:endParaRPr lang="es-E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mericanTypewriter Cn" pitchFamily="18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1071538" y="4425743"/>
            <a:ext cx="571504" cy="2146529"/>
            <a:chOff x="1071538" y="4425743"/>
            <a:chExt cx="571504" cy="2146529"/>
          </a:xfrm>
        </p:grpSpPr>
        <p:sp>
          <p:nvSpPr>
            <p:cNvPr id="5" name="4 CuadroTexto"/>
            <p:cNvSpPr txBox="1"/>
            <p:nvPr/>
          </p:nvSpPr>
          <p:spPr>
            <a:xfrm>
              <a:off x="1071538" y="4425743"/>
              <a:ext cx="5715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600" dirty="0" smtClean="0">
                  <a:latin typeface="ArtBrush" pitchFamily="34" charset="0"/>
                </a:rPr>
                <a:t>1.</a:t>
              </a:r>
              <a:endParaRPr lang="es-ES" sz="3600" dirty="0">
                <a:latin typeface="ArtBrush" pitchFamily="34" charset="0"/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1071538" y="4925809"/>
              <a:ext cx="5715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600" dirty="0" smtClean="0">
                  <a:latin typeface="ArtBrush" pitchFamily="34" charset="0"/>
                </a:rPr>
                <a:t>2.</a:t>
              </a:r>
              <a:endParaRPr lang="es-ES" sz="3600" dirty="0">
                <a:latin typeface="ArtBrush" pitchFamily="34" charset="0"/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1071538" y="5425875"/>
              <a:ext cx="5715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600" dirty="0" smtClean="0">
                  <a:latin typeface="ArtBrush" pitchFamily="34" charset="0"/>
                </a:rPr>
                <a:t>3.</a:t>
              </a:r>
              <a:endParaRPr lang="es-ES" sz="3600" dirty="0">
                <a:latin typeface="ArtBrush" pitchFamily="34" charset="0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071538" y="5925941"/>
              <a:ext cx="57150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3600" dirty="0">
                  <a:latin typeface="ArtBrush" pitchFamily="34" charset="0"/>
                </a:rPr>
                <a:t>4</a:t>
              </a:r>
              <a:r>
                <a:rPr lang="es-ES" sz="3600" dirty="0" smtClean="0">
                  <a:latin typeface="ArtBrush" pitchFamily="34" charset="0"/>
                </a:rPr>
                <a:t>.</a:t>
              </a:r>
              <a:endParaRPr lang="es-ES" sz="3600" dirty="0">
                <a:latin typeface="ArtBrush" pitchFamily="34" charset="0"/>
              </a:endParaRP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24Y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2764682" cy="3717148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214282" y="285728"/>
            <a:ext cx="8715436" cy="6286544"/>
          </a:xfrm>
          <a:prstGeom prst="roundRect">
            <a:avLst>
              <a:gd name="adj" fmla="val 7088"/>
            </a:avLst>
          </a:prstGeom>
          <a:noFill/>
          <a:ln w="76200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3428992" y="857232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¡PERMITAME AYUDAR!</a:t>
            </a:r>
            <a:endParaRPr lang="es-E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86116" y="1714488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mericanTypewriter Cn" pitchFamily="18" charset="0"/>
              </a:rPr>
              <a:t>USE SU CONCORDANCIA para encontrar al menos 3 pasajes en la Biblia que lo animen o le ofrezcan consejo sobre tener un corazón puro.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143242" y="3571879"/>
            <a:ext cx="5072096" cy="107156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3286116" y="3571879"/>
            <a:ext cx="48731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119:11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286117" y="3929066"/>
            <a:ext cx="47863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 algn="just"/>
            <a:r>
              <a:rPr lang="es-ES" sz="1600" dirty="0"/>
              <a:t>11 </a:t>
            </a:r>
            <a:r>
              <a:rPr lang="es-E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mi corazón he guardado tus </a:t>
            </a:r>
            <a:r>
              <a:rPr lang="es-ES" sz="1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dichos</a:t>
            </a:r>
            <a:r>
              <a:rPr lang="es-ES" sz="1600" dirty="0" smtClean="0"/>
              <a:t>, </a:t>
            </a:r>
            <a:r>
              <a:rPr lang="pt-BR" sz="1600" dirty="0"/>
              <a:t>p</a:t>
            </a:r>
            <a:r>
              <a:rPr lang="pt-BR" sz="1600" dirty="0" smtClean="0"/>
              <a:t>ara </a:t>
            </a:r>
            <a:r>
              <a:rPr lang="pt-BR" sz="1600" dirty="0"/>
              <a:t>no pecar contra ti</a:t>
            </a:r>
            <a:r>
              <a:rPr lang="pt-BR" sz="1600" dirty="0" smtClean="0"/>
              <a:t>.</a:t>
            </a:r>
            <a:endParaRPr lang="pt-BR" sz="1600" dirty="0"/>
          </a:p>
        </p:txBody>
      </p:sp>
      <p:pic>
        <p:nvPicPr>
          <p:cNvPr id="9" name="Picture 1027" descr="Biblia - 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2571744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24YC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500042"/>
            <a:ext cx="2764682" cy="3717148"/>
          </a:xfrm>
          <a:prstGeom prst="rect">
            <a:avLst/>
          </a:prstGeom>
        </p:spPr>
      </p:pic>
      <p:sp>
        <p:nvSpPr>
          <p:cNvPr id="3" name="2 Rectángulo redondeado"/>
          <p:cNvSpPr/>
          <p:nvPr/>
        </p:nvSpPr>
        <p:spPr>
          <a:xfrm>
            <a:off x="214282" y="285728"/>
            <a:ext cx="8715436" cy="6286544"/>
          </a:xfrm>
          <a:prstGeom prst="roundRect">
            <a:avLst>
              <a:gd name="adj" fmla="val 7088"/>
            </a:avLst>
          </a:prstGeom>
          <a:noFill/>
          <a:ln w="76200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CuadroTexto"/>
          <p:cNvSpPr txBox="1"/>
          <p:nvPr/>
        </p:nvSpPr>
        <p:spPr>
          <a:xfrm>
            <a:off x="3428992" y="857232"/>
            <a:ext cx="535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¡PERMITAME AYUDAR!</a:t>
            </a:r>
            <a:endParaRPr lang="es-ES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286116" y="1714488"/>
            <a:ext cx="5357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mericanTypewriter Cn" pitchFamily="18" charset="0"/>
              </a:rPr>
              <a:t>USE SU CONCORDANCIA para encontrar al menos 3 pasajes en la Biblia que lo animen o le ofrezcan consejo sobre tener un corazón puro.</a:t>
            </a:r>
            <a:endParaRPr lang="es-ES" dirty="0">
              <a:latin typeface="AmericanTypewriter Cn" pitchFamily="18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928794" y="3571879"/>
            <a:ext cx="6286544" cy="278607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2000232" y="3571879"/>
            <a:ext cx="61590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CO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Proverbios 3:1-5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14546" y="3929066"/>
            <a:ext cx="585791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indent="-177800" algn="just"/>
            <a:r>
              <a:rPr lang="es-ES" sz="1600" dirty="0"/>
              <a:t>1 Hijo mío, no te olvides de mi ley</a:t>
            </a:r>
            <a:r>
              <a:rPr lang="es-ES" sz="1600" dirty="0" smtClean="0"/>
              <a:t>, </a:t>
            </a:r>
            <a:r>
              <a:rPr lang="es-ES" sz="1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</a:t>
            </a:r>
            <a:r>
              <a:rPr lang="es-E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 corazón guarde mis mandamientos</a:t>
            </a:r>
            <a:r>
              <a:rPr lang="es-ES" sz="1600" dirty="0"/>
              <a:t>;</a:t>
            </a:r>
          </a:p>
          <a:p>
            <a:pPr marL="177800" indent="-177800" algn="just"/>
            <a:r>
              <a:rPr lang="es-ES" sz="1600" dirty="0"/>
              <a:t>2 Porque largura de días y años de </a:t>
            </a:r>
            <a:r>
              <a:rPr lang="es-ES" sz="1600" dirty="0" smtClean="0"/>
              <a:t>vida y</a:t>
            </a:r>
            <a:r>
              <a:rPr lang="es-ES_tradnl" sz="1600" dirty="0" smtClean="0"/>
              <a:t> </a:t>
            </a:r>
            <a:r>
              <a:rPr lang="es-ES_tradnl" sz="1600" dirty="0"/>
              <a:t>paz te aumentarán.</a:t>
            </a:r>
          </a:p>
          <a:p>
            <a:pPr marL="177800" indent="-177800" algn="just"/>
            <a:r>
              <a:rPr lang="es-ES" sz="1600" dirty="0"/>
              <a:t>3 Nunca se aparten de ti la misericordia y la </a:t>
            </a:r>
            <a:r>
              <a:rPr lang="es-ES" sz="1600" dirty="0" smtClean="0"/>
              <a:t>verdad; </a:t>
            </a:r>
            <a:r>
              <a:rPr lang="es-ES_tradnl" sz="1600" dirty="0" err="1"/>
              <a:t>a</a:t>
            </a:r>
            <a:r>
              <a:rPr lang="es-ES_tradnl" sz="1600" dirty="0" err="1" smtClean="0"/>
              <a:t>talas</a:t>
            </a:r>
            <a:r>
              <a:rPr lang="es-ES_tradnl" sz="1600" dirty="0" smtClean="0"/>
              <a:t> </a:t>
            </a:r>
            <a:r>
              <a:rPr lang="es-ES_tradnl" sz="1600" dirty="0"/>
              <a:t>a tu </a:t>
            </a:r>
            <a:r>
              <a:rPr lang="es-ES_tradnl" sz="1600" dirty="0" smtClean="0"/>
              <a:t>cuello, </a:t>
            </a:r>
            <a:r>
              <a:rPr lang="es-ES_tradnl" sz="1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s-ES" sz="16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scríbelas</a:t>
            </a:r>
            <a:r>
              <a:rPr lang="es-ES" sz="1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tabla de tu corazón</a:t>
            </a:r>
            <a:r>
              <a:rPr lang="es-ES" sz="1600" dirty="0"/>
              <a:t>;</a:t>
            </a:r>
          </a:p>
          <a:p>
            <a:pPr marL="177800" indent="-177800" algn="just"/>
            <a:r>
              <a:rPr lang="es-ES" sz="1600" dirty="0"/>
              <a:t>4 Y hallarás gracia y buena </a:t>
            </a:r>
            <a:r>
              <a:rPr lang="es-ES" sz="1600" dirty="0" smtClean="0"/>
              <a:t>opinión ante </a:t>
            </a:r>
            <a:r>
              <a:rPr lang="es-ES" sz="1600" dirty="0"/>
              <a:t>los ojos de Dios y de los hombres.</a:t>
            </a:r>
          </a:p>
          <a:p>
            <a:pPr marL="177800" indent="-177800" algn="just"/>
            <a:r>
              <a:rPr lang="es-ES" sz="1600" dirty="0"/>
              <a:t>5 </a:t>
            </a:r>
            <a:r>
              <a:rPr lang="es-ES" sz="1600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Fíate de Jehová de todo tu corazón</a:t>
            </a:r>
            <a:r>
              <a:rPr lang="es-ES" sz="1600" dirty="0" smtClean="0"/>
              <a:t>, y </a:t>
            </a:r>
            <a:r>
              <a:rPr lang="es-ES" sz="1600" dirty="0"/>
              <a:t>no te apoyes en tu propia prudencia</a:t>
            </a:r>
            <a:r>
              <a:rPr lang="es-ES" sz="1600" dirty="0" smtClean="0"/>
              <a:t>.</a:t>
            </a:r>
            <a:endParaRPr lang="es-ES" sz="1600" dirty="0"/>
          </a:p>
        </p:txBody>
      </p:sp>
      <p:pic>
        <p:nvPicPr>
          <p:cNvPr id="9" name="Picture 1027" descr="Biblia - 7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9520" y="2571744"/>
            <a:ext cx="1376363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build="p" bldLvl="4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859</Words>
  <Application>Microsoft Office PowerPoint</Application>
  <PresentationFormat>Presentación en pantalla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</vt:vector>
  </TitlesOfParts>
  <Company>JAIME RESTREPO MONTOYA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JAIME RESTREPO MONTOYA</dc:creator>
  <cp:lastModifiedBy>JAIME RESTREPO MONTOYA</cp:lastModifiedBy>
  <cp:revision>44</cp:revision>
  <dcterms:created xsi:type="dcterms:W3CDTF">2008-07-26T16:45:31Z</dcterms:created>
  <dcterms:modified xsi:type="dcterms:W3CDTF">2008-07-26T19:29:46Z</dcterms:modified>
</cp:coreProperties>
</file>