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6" r:id="rId3"/>
    <p:sldId id="262" r:id="rId4"/>
    <p:sldId id="277" r:id="rId5"/>
    <p:sldId id="279" r:id="rId6"/>
    <p:sldId id="280" r:id="rId7"/>
    <p:sldId id="286" r:id="rId8"/>
    <p:sldId id="281" r:id="rId9"/>
    <p:sldId id="283" r:id="rId10"/>
    <p:sldId id="284" r:id="rId11"/>
    <p:sldId id="285" r:id="rId12"/>
    <p:sldId id="282" r:id="rId13"/>
    <p:sldId id="287" r:id="rId14"/>
    <p:sldId id="288" r:id="rId15"/>
    <p:sldId id="289" r:id="rId16"/>
    <p:sldId id="290" r:id="rId17"/>
    <p:sldId id="291" r:id="rId18"/>
    <p:sldId id="300" r:id="rId19"/>
    <p:sldId id="30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79F5-C11B-4FF5-AB70-73CD75FEF927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B703-2DA5-49E1-8E7E-153A97427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9A18-44B9-490F-A6D1-2CA29C678C0C}" type="datetimeFigureOut">
              <a:rPr lang="es-ES" smtClean="0"/>
              <a:pPr/>
              <a:t>24/07/2008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42910" y="357166"/>
            <a:ext cx="7929618" cy="6286544"/>
            <a:chOff x="642910" y="357166"/>
            <a:chExt cx="7929618" cy="6286544"/>
          </a:xfrm>
        </p:grpSpPr>
        <p:pic>
          <p:nvPicPr>
            <p:cNvPr id="4" name="3 Imagen" descr="01R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76" y="1500174"/>
              <a:ext cx="6802315" cy="5072098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642910" y="714356"/>
              <a:ext cx="7929618" cy="59293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143504" y="357166"/>
              <a:ext cx="3214710" cy="64294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071802" y="500042"/>
              <a:ext cx="5286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i="1" dirty="0" smtClean="0">
                  <a:latin typeface="Times" pitchFamily="18" charset="0"/>
                </a:rPr>
                <a:t>INQUIETUDES DE </a:t>
              </a:r>
            </a:p>
            <a:p>
              <a:pPr algn="r"/>
              <a:r>
                <a:rPr lang="es-ES" sz="2800" b="1" i="1" dirty="0" smtClean="0">
                  <a:latin typeface="Times" pitchFamily="18" charset="0"/>
                </a:rPr>
                <a:t>LOS JOVENES CRISTIANOS</a:t>
              </a:r>
              <a:endParaRPr lang="es-ES" sz="2800" b="1" i="1" dirty="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71670" y="5214944"/>
            <a:ext cx="6624686" cy="1428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88587" y="5214944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17:14-15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587" y="5715006"/>
            <a:ext cx="6364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14 Yo les he dado tu palabra; y el mundo los aborreció, porque no son del mundo, como tampoco yo soy del mundo. </a:t>
            </a:r>
          </a:p>
          <a:p>
            <a:pPr marL="269875" indent="-269875" algn="just"/>
            <a:r>
              <a:rPr lang="es-ES" sz="1600" dirty="0" smtClean="0"/>
              <a:t>15 No ruego que los quites del mundo, sino que los guardes del mal.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4286256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37147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Debo entender que este mundo y yo (Jn. 17:14-15)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build="p" bldLvl="4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71670" y="4429126"/>
            <a:ext cx="6624686" cy="2143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88587" y="4429126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12:1-2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587" y="4929188"/>
            <a:ext cx="63648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Así que, hermanos, os ruego por las misericordias de Dios, que presentéis vuestros cuerpos en sacrificio vivo, santo, agradable a Dios, que es vuestro culto racional. </a:t>
            </a:r>
          </a:p>
          <a:p>
            <a:pPr marL="182563" indent="-182563" algn="just"/>
            <a:r>
              <a:rPr lang="es-ES" sz="1600" dirty="0" smtClean="0"/>
              <a:t>2 No os conforméis a este siglo, sino transformaos por medio de la renovación de vuestro entendimiento, para que comprobéis cuál sea la buena voluntad de Dios, agradable y perfecta.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500438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37147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B. Debo comprometerme con (Rom. 12:1-2)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Efesios 6:10-17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41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sz="1600" dirty="0" smtClean="0"/>
              <a:t>10 Por lo demás, hermanos míos, fortaleceos en el Señor, y en el poder de su fuerza. </a:t>
            </a:r>
          </a:p>
          <a:p>
            <a:pPr marL="269875" indent="-269875" algn="just"/>
            <a:r>
              <a:rPr lang="es-ES" sz="1600" dirty="0" smtClean="0"/>
              <a:t>11 Vestíos de toda la armadura de Dios, para que podáis estar firmes contra las asechanzas del diablo. </a:t>
            </a:r>
          </a:p>
          <a:p>
            <a:pPr marL="269875" indent="-269875" algn="just"/>
            <a:r>
              <a:rPr lang="es-ES" sz="1600" dirty="0" smtClean="0"/>
              <a:t>12 Porque no tenemos lucha contra sangre y carne, sino contra principados, contra potestades, contra los gobernadores de las tinieblas de este siglo, contra huestes espirituales de maldad en las regiones celestes. </a:t>
            </a:r>
          </a:p>
          <a:p>
            <a:pPr marL="269875" indent="-269875" algn="just"/>
            <a:r>
              <a:rPr lang="es-ES" sz="1600" dirty="0" smtClean="0"/>
              <a:t>13 Por tanto, tomad toda la armadura de Dios, para que podáis resistir en el día malo, y habiendo acabado todo, estar firmes. </a:t>
            </a:r>
          </a:p>
          <a:p>
            <a:pPr marL="269875" indent="-269875" algn="just"/>
            <a:r>
              <a:rPr lang="es-ES" sz="1600" dirty="0" smtClean="0"/>
              <a:t>14 Estad, pues, firmes, ceñidos vuestros lomos con la verdad, y vestidos con la coraza de justicia, </a:t>
            </a:r>
          </a:p>
          <a:p>
            <a:pPr marL="269875" indent="-269875" algn="just"/>
            <a:r>
              <a:rPr lang="es-ES" sz="1600" dirty="0" smtClean="0"/>
              <a:t>15 y calzados los pies con el apresto del evangelio de la paz. </a:t>
            </a:r>
          </a:p>
          <a:p>
            <a:pPr marL="269875" indent="-269875" algn="just"/>
            <a:r>
              <a:rPr lang="es-ES" sz="1600" dirty="0" smtClean="0"/>
              <a:t>16 Sobre todo, tomad el escudo de la fe, con que podáis apagar todos los dardos de fuego del maligno. </a:t>
            </a:r>
          </a:p>
          <a:p>
            <a:pPr marL="269875" indent="-269875" algn="just"/>
            <a:r>
              <a:rPr lang="es-ES" sz="1600" dirty="0" smtClean="0"/>
              <a:t>17 Y tomad el yelmo de la salvación, y la espada del Espíritu, que es la palabra de Dios.</a:t>
            </a:r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72074"/>
            <a:ext cx="1571636" cy="16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71604" y="37147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Debo comprometer me Con (Efesios 6:10-17)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71670" y="4429126"/>
            <a:ext cx="6624686" cy="2143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88587" y="4429126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3:15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587" y="4929188"/>
            <a:ext cx="6364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15 sino santificad a Dios el Señor en vuestros corazones, y estad siempre preparados para presentar defensa con mansedumbre y reverencia ante todo el que os demande razón de la esperanza que hay en vosotros. 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500438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37147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Debo comprometerme con (1 Pedro 3:15)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71670" y="4429126"/>
            <a:ext cx="6624686" cy="2143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88587" y="4429126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4:1-2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587" y="4929188"/>
            <a:ext cx="6364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Puesto que Cristo ha padecido por nosotros en la carne, vosotros también armaos del mismo pensamiento; pues quien ha padecido en la carne, terminó con el pecado, </a:t>
            </a:r>
          </a:p>
          <a:p>
            <a:pPr marL="182563" indent="-182563" algn="just"/>
            <a:r>
              <a:rPr lang="es-ES" sz="1600" dirty="0" smtClean="0"/>
              <a:t>2 para no vivir el tiempo que resta en la carne, conforme a las concupiscencias de los hombres, sino conforme a la voluntad de Dios.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500438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37147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Debo comprometerme con (1 Pedro 4:1-2)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28596" y="4429126"/>
            <a:ext cx="8267760" cy="228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278940" y="4429126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 1:27-29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472" y="4756390"/>
            <a:ext cx="79820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27 Solamente que os comportéis como es digno del evangelio de Cristo, para que o sea que vaya a veros, o que esté ausente, oiga de vosotros que estáis firmes en un mismo espíritu, combatiendo unánimes por la fe del evangelio, </a:t>
            </a:r>
          </a:p>
          <a:p>
            <a:pPr marL="269875" indent="-269875" algn="just"/>
            <a:r>
              <a:rPr lang="es-ES" sz="1600" dirty="0" smtClean="0"/>
              <a:t>28 y en nada intimidados por los que se oponen, que para ellos ciertamente es indicio de perdición, mas para vosotros de salvación; y esto de Dios. </a:t>
            </a:r>
          </a:p>
          <a:p>
            <a:pPr marL="269875" indent="-269875" algn="just"/>
            <a:r>
              <a:rPr lang="es-ES" sz="1600" dirty="0" smtClean="0"/>
              <a:t>29 Porque a vosotros os es concedido a causa de Cristo, no sólo que creáis en él, sino también que padezcáis por él. 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500438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321468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s-ES" dirty="0" smtClean="0"/>
              <a:t>C. Sabiendo que la oposición es inevitable debemos estar decididos a usarla  en estas formas positivas (Filipenses 1:27-29 y 1 Pedro 4:12-16) .....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1"/>
            <a:ext cx="9144000" cy="5607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7144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Entendiendo las FUERZAS ESPIRITUALES que hay contra mí, y las RESPONSABILIDADES ESPIRITUALES que tengo como siervo de Jesucristo, y sabiendo del GRAN PRECIO que debo estar preparado a pagar, aquí está mi plan para ¡VIVIR COMO CRISTIANO EN UN MUNDO DIFERENTE!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071670" y="4429126"/>
            <a:ext cx="6624686" cy="1500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88587" y="4429126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3:14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587" y="4929188"/>
            <a:ext cx="6364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/>
            <a:r>
              <a:rPr lang="es-ES_tradnl" sz="1600" dirty="0" smtClean="0"/>
              <a:t>14 Mas también si alguna cosa padecéis por causa de la justicia, bienaventurados sois. Por tanto, no os amedrentéis por temor de ellos, ni os conturbéis. </a:t>
            </a:r>
          </a:p>
        </p:txBody>
      </p:sp>
      <p:pic>
        <p:nvPicPr>
          <p:cNvPr id="10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500438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785918" y="33575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it-IT" dirty="0" smtClean="0"/>
              <a:t>D. Nunca _____________ (1 Pedro 3:14), sino siempre confiando que (Filipenses 4:13) ....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6050" y="33454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amedrentarnos</a:t>
            </a:r>
            <a:endParaRPr lang="es-E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Lucas 14:28-31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24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dirty="0" smtClean="0"/>
              <a:t>28 Porque ¿quién de vosotros, queriendo edificar una torre, no se sienta primero y calcula los gastos, a ver si tiene lo que necesita para acabarla? </a:t>
            </a:r>
          </a:p>
          <a:p>
            <a:pPr marL="269875" indent="-269875" algn="just"/>
            <a:r>
              <a:rPr lang="es-ES" dirty="0" smtClean="0"/>
              <a:t>29 No sea que después que haya puesto el cimiento, y no pueda acabarla, todos los que lo vean comiencen a hacer burla de él, </a:t>
            </a:r>
          </a:p>
          <a:p>
            <a:pPr marL="269875" indent="-269875" algn="just"/>
            <a:r>
              <a:rPr lang="es-ES" dirty="0" smtClean="0"/>
              <a:t>30 diciendo: Este hombre comenzó a edificar, y no pudo acabar. </a:t>
            </a:r>
          </a:p>
          <a:p>
            <a:pPr marL="269875" indent="-269875" algn="just"/>
            <a:r>
              <a:rPr lang="es-ES" dirty="0" smtClean="0"/>
              <a:t>31 ¿O qué rey, al marchar a la guerra contra otro rey, no se sienta primero y considera si puede hacer frente con diez mil al que viene contra él con veinte mil?</a:t>
            </a:r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72074"/>
            <a:ext cx="1571636" cy="16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5Y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142984"/>
            <a:ext cx="3429024" cy="51435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57224" y="50004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DomCasual BT" pitchFamily="2" charset="0"/>
              </a:rPr>
              <a:t>ACERCA DEL COMPROMISO ...</a:t>
            </a:r>
            <a:endParaRPr lang="es-ES" sz="4800" b="1" dirty="0">
              <a:latin typeface="DomCasual BT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135729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MUY A MENUDO LOS CRISTIANOS ACTUAN COMO ESTA HISTORIA: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2000240"/>
            <a:ext cx="5143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Typewriter Cn" pitchFamily="18" charset="0"/>
              </a:rPr>
              <a:t>“Quisiera comprar $3 de Dios que valgan la pena, por favor, no mucho que explote mi alma o perturbe mi sueño, sino lo suficiente al equivalente de un vaso de leche tibia o de dormitar a la luz del sol.  Quiero éxtasis, no transformación; quiero la calidez del vientre, no un nuevo nacimiento.  Quiero una libra de Eternidad en una bolsa de papel.  Quisiera comprar $3 de Dios que valgan la pena”.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50004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DomCasual BT" pitchFamily="2" charset="0"/>
              </a:rPr>
              <a:t>ACERCA DEL COMPROMISO ...</a:t>
            </a:r>
            <a:endParaRPr lang="es-ES" sz="4800" b="1" dirty="0">
              <a:latin typeface="DomCasual BT" pitchFamily="2" charset="0"/>
            </a:endParaRPr>
          </a:p>
        </p:txBody>
      </p:sp>
      <p:pic>
        <p:nvPicPr>
          <p:cNvPr id="6" name="5 Imagen" descr="285C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84"/>
            <a:ext cx="3905250" cy="25527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57686" y="1413205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Después de leer los pensamientos de este joven, describa lo que la ilustración anterior le dice.</a:t>
            </a:r>
            <a:endParaRPr lang="es-ES" sz="2000" b="1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2214546" y="3714752"/>
            <a:ext cx="6429420" cy="2571768"/>
          </a:xfrm>
          <a:prstGeom prst="wedgeRoundRectCallout">
            <a:avLst>
              <a:gd name="adj1" fmla="val -51007"/>
              <a:gd name="adj2" fmla="val -5713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50004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DomCasual BT" pitchFamily="2" charset="0"/>
              </a:rPr>
              <a:t>ACERCA DEL COMPROMISO ...</a:t>
            </a:r>
            <a:endParaRPr lang="es-ES" sz="4800" b="1" dirty="0">
              <a:latin typeface="DomCasual BT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29190" y="1413205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elemento clave aparentemente está faltando de esta oferta a Dios?</a:t>
            </a:r>
            <a:endParaRPr lang="es-ES" sz="2800" b="1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3857620" y="3714752"/>
            <a:ext cx="4786346" cy="2571768"/>
          </a:xfrm>
          <a:prstGeom prst="wedgeRoundRectCallout">
            <a:avLst>
              <a:gd name="adj1" fmla="val -73984"/>
              <a:gd name="adj2" fmla="val -82124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241J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3867150" cy="52578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14810" y="1285860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85720" y="714356"/>
            <a:ext cx="8429684" cy="5500726"/>
            <a:chOff x="285720" y="714356"/>
            <a:chExt cx="8429684" cy="5500726"/>
          </a:xfrm>
        </p:grpSpPr>
        <p:sp>
          <p:nvSpPr>
            <p:cNvPr id="2" name="1 Rectángulo"/>
            <p:cNvSpPr/>
            <p:nvPr/>
          </p:nvSpPr>
          <p:spPr>
            <a:xfrm>
              <a:off x="285720" y="714356"/>
              <a:ext cx="4000528" cy="550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714876" y="714356"/>
              <a:ext cx="4000528" cy="550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Flecha derecha"/>
            <p:cNvSpPr/>
            <p:nvPr/>
          </p:nvSpPr>
          <p:spPr>
            <a:xfrm>
              <a:off x="3428992" y="1857364"/>
              <a:ext cx="2357454" cy="135732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286116" y="2285992"/>
              <a:ext cx="285752" cy="50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500034" y="92867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gent Orange" pitchFamily="2" charset="0"/>
              </a:rPr>
              <a:t>ESTAR COMPROMETIDO </a:t>
            </a: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gent Orange" pitchFamily="2" charset="0"/>
              </a:rPr>
              <a:t>SIGNIFICA: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gent Orange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29190" y="92867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gent Orange" pitchFamily="2" charset="0"/>
              </a:rPr>
              <a:t>CUANDO LLEGA EL COMPROMISO, NECESITO: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gent Orange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57554" y="226283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POR TANTO</a:t>
            </a:r>
            <a:endParaRPr lang="es-ES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RC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89" y="0"/>
            <a:ext cx="6507981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06" y="216266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BenguiatGothic Heavy" pitchFamily="34" charset="0"/>
              </a:rPr>
              <a:t>EL ROTOR DE MI ALMA</a:t>
            </a:r>
            <a:endParaRPr lang="es-E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BenguiatGothic Heavy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1857364"/>
            <a:ext cx="2714644" cy="217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ts val="1800"/>
              </a:lnSpc>
            </a:pPr>
            <a:r>
              <a:rPr lang="es-ES" dirty="0" smtClean="0"/>
              <a:t>1. En una escala de 1-10 (10= el grado de éxito más alto; 1= el más bajo), coloque un punto en cada línea del rotor para indicar dónde está usted ahora en su desarrollo personal en cada área de su vida.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06" y="4113489"/>
            <a:ext cx="2714644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1800"/>
              </a:lnSpc>
            </a:pPr>
            <a:r>
              <a:rPr lang="es-ES" dirty="0" smtClean="0"/>
              <a:t>2. A continuación trace una línea conectando todos los puntos alrededor del rotor.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06" y="5196213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1800"/>
              </a:lnSpc>
            </a:pPr>
            <a:r>
              <a:rPr lang="es-ES" dirty="0" smtClean="0"/>
              <a:t>3. Si su carro tuviera que mover las llantas que se ven como su llanta (o rotor) personal, después de que los puntos están conectados, ¿qué clase de paseo en auto tendría? </a:t>
            </a:r>
            <a:endParaRPr lang="es-E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32" y="1071546"/>
            <a:ext cx="9144032" cy="5553075"/>
            <a:chOff x="-32" y="1071546"/>
            <a:chExt cx="9144032" cy="5553075"/>
          </a:xfrm>
        </p:grpSpPr>
        <p:sp>
          <p:nvSpPr>
            <p:cNvPr id="4" name="3 Rectángulo"/>
            <p:cNvSpPr/>
            <p:nvPr/>
          </p:nvSpPr>
          <p:spPr>
            <a:xfrm>
              <a:off x="1428728" y="1500174"/>
              <a:ext cx="6572296" cy="49292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1 Imagen" descr="17Y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" y="1714488"/>
              <a:ext cx="2214578" cy="4708976"/>
            </a:xfrm>
            <a:prstGeom prst="rect">
              <a:avLst/>
            </a:prstGeom>
          </p:spPr>
        </p:pic>
        <p:pic>
          <p:nvPicPr>
            <p:cNvPr id="3" name="2 Imagen" descr="18YC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2" y="1071546"/>
              <a:ext cx="2857488" cy="5553075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571472" y="142852"/>
            <a:ext cx="5929354" cy="1571636"/>
            <a:chOff x="571472" y="142852"/>
            <a:chExt cx="5929354" cy="1571636"/>
          </a:xfrm>
        </p:grpSpPr>
        <p:sp>
          <p:nvSpPr>
            <p:cNvPr id="6" name="5 Rectángulo redondeado"/>
            <p:cNvSpPr/>
            <p:nvPr/>
          </p:nvSpPr>
          <p:spPr>
            <a:xfrm>
              <a:off x="571472" y="142852"/>
              <a:ext cx="5929354" cy="1571636"/>
            </a:xfrm>
            <a:prstGeom prst="roundRect">
              <a:avLst/>
            </a:prstGeom>
            <a:solidFill>
              <a:srgbClr val="FFFFCC"/>
            </a:solidFill>
            <a:ln w="76200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85786" y="285728"/>
              <a:ext cx="55007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000" dirty="0" smtClean="0">
                  <a:latin typeface="ITCBenguiatGothic Heavy" pitchFamily="34" charset="0"/>
                </a:rPr>
                <a:t>En esta sección, describa lo que necesita hacer para redondear la llanta (o rotor) de su alma, para hacer que su vida espiritual corra más llanamente. </a:t>
              </a:r>
              <a:endParaRPr lang="es-ES" sz="2000" dirty="0">
                <a:latin typeface="ITCBenguiatGothic Heavy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8000" y="359999"/>
            <a:ext cx="7668000" cy="77063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3200" dirty="0" smtClean="0">
                <a:latin typeface="Arial Black" pitchFamily="34" charset="0"/>
              </a:rPr>
              <a:t>¿DONDE PUEDO ESTAR AHORA?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5" name="4 Imagen" descr="17RC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357298"/>
            <a:ext cx="3429024" cy="3357585"/>
          </a:xfrm>
          <a:prstGeom prst="rect">
            <a:avLst/>
          </a:prstGeom>
        </p:spPr>
      </p:pic>
      <p:pic>
        <p:nvPicPr>
          <p:cNvPr id="6" name="5 Imagen" descr="20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957632"/>
            <a:ext cx="3772374" cy="290036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14744" y="1500174"/>
            <a:ext cx="492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¿Estoy seguro de que estoy en mi camino al cielo porque me he convertido en siervo de Jesús? </a:t>
            </a:r>
          </a:p>
          <a:p>
            <a:pPr algn="ctr"/>
            <a:r>
              <a:rPr lang="es-ES" sz="2000" dirty="0" smtClean="0"/>
              <a:t>- o - </a:t>
            </a:r>
          </a:p>
          <a:p>
            <a:pPr algn="just"/>
            <a:r>
              <a:rPr lang="es-ES" sz="2000" dirty="0" smtClean="0"/>
              <a:t>¿Las aves del diablo están devorando la Palabra de mi corazón mientras continuo retrasando el comprometerme a Jesús como Su siervo?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4857760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ernard MT Condensed" pitchFamily="18" charset="0"/>
              </a:rPr>
              <a:t>¿Ahora mismo quién está ganando la batalla por adquirir mi alma?</a:t>
            </a:r>
            <a:endParaRPr lang="es-ES" sz="28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orde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52387"/>
            <a:ext cx="8553450" cy="6753225"/>
          </a:xfrm>
          <a:prstGeom prst="rect">
            <a:avLst/>
          </a:prstGeom>
        </p:spPr>
      </p:pic>
      <p:pic>
        <p:nvPicPr>
          <p:cNvPr id="6" name="5 Imagen" descr="21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143512"/>
            <a:ext cx="2381788" cy="108761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4414" y="443449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Georgia" pitchFamily="18" charset="0"/>
              </a:rPr>
              <a:t>“Toda la Escritura es inspirada por Dios y útil para enseñar,  para reprender,  para corregir y para instruir en la justicia”  </a:t>
            </a:r>
          </a:p>
          <a:p>
            <a:pPr algn="r"/>
            <a:r>
              <a:rPr lang="es-ES" dirty="0" smtClean="0">
                <a:latin typeface="Georgia" pitchFamily="18" charset="0"/>
              </a:rPr>
              <a:t>                                                                                  </a:t>
            </a:r>
            <a:r>
              <a:rPr lang="es-ES" sz="1400" dirty="0" smtClean="0">
                <a:latin typeface="Georgia" pitchFamily="18" charset="0"/>
              </a:rPr>
              <a:t>2Timoteo 3:16 (NVI)</a:t>
            </a:r>
            <a:endParaRPr lang="es-ES" sz="1400" dirty="0">
              <a:latin typeface="Georg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00100" y="857232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PARA ESTAR COMPROMETIDO CON JESUS ... más que cualquier otra cosa, necesito __________________________________________</a:t>
            </a:r>
          </a:p>
          <a:p>
            <a:r>
              <a:rPr lang="es-ES" sz="2000" dirty="0" smtClean="0"/>
              <a:t>____________________________________________________________________________________________________________</a:t>
            </a:r>
          </a:p>
          <a:p>
            <a:r>
              <a:rPr lang="es-ES" sz="2000" dirty="0" smtClean="0"/>
              <a:t>Con la ayuda de Dios, haré esto (¿Cuándo</a:t>
            </a:r>
            <a:r>
              <a:rPr lang="es-ES" sz="2000" smtClean="0"/>
              <a:t>?): __________________ ______________________________________________________</a:t>
            </a:r>
            <a:endParaRPr lang="es-E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Lucas 14:28-31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24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dirty="0" smtClean="0"/>
              <a:t>28 Porque ¿quién de vosotros, queriendo edificar una torre, no se sienta primero y calcula los gastos, a ver si tiene lo que necesita para acabarla? </a:t>
            </a:r>
          </a:p>
          <a:p>
            <a:pPr marL="269875" indent="-269875" algn="just"/>
            <a:r>
              <a:rPr lang="es-ES" dirty="0" smtClean="0"/>
              <a:t>29 No sea que después que haya puesto el cimiento, y no pueda acabarla, todos los que lo vean comiencen a hacer burla de él, </a:t>
            </a:r>
          </a:p>
          <a:p>
            <a:pPr marL="269875" indent="-269875" algn="just"/>
            <a:r>
              <a:rPr lang="es-ES" dirty="0" smtClean="0"/>
              <a:t>30 diciendo: Este hombre comenzó a edificar, y no pudo acabar. </a:t>
            </a:r>
          </a:p>
          <a:p>
            <a:pPr marL="269875" indent="-269875" algn="just"/>
            <a:r>
              <a:rPr lang="es-ES" dirty="0" smtClean="0"/>
              <a:t>31 ¿O qué rey, al marchar a la guerra contra otro rey, no se sienta primero y considera si puede hacer frente con diez mil al que viene contra él con veinte mil?</a:t>
            </a:r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72074"/>
            <a:ext cx="1571636" cy="16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85852" y="19288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PODRIA COSTARME: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670" y="4286264"/>
            <a:ext cx="6624686" cy="2357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88587" y="4286264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15:19-21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88587" y="4786326"/>
            <a:ext cx="63648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/>
            <a:r>
              <a:rPr lang="es-ES" sz="1600" dirty="0" smtClean="0"/>
              <a:t>19 Si fuerais del mundo, el mundo amaría lo suyo; pero porque no sois del mundo, antes yo os elegí del mundo, por eso el mundo os aborrece. </a:t>
            </a:r>
          </a:p>
          <a:p>
            <a:pPr marL="271463" indent="-271463" algn="just"/>
            <a:r>
              <a:rPr lang="es-ES" sz="1600" dirty="0" smtClean="0"/>
              <a:t>20 Acordaos de la palabra que yo os he dicho: El siervo no es mayor que su señor. Si a mí me han perseguido, también a vosotros os perseguirán; si han guardado mi palabra, también guardarán la vuestra. </a:t>
            </a:r>
          </a:p>
          <a:p>
            <a:pPr marL="271463" indent="-271463" algn="just"/>
            <a:r>
              <a:rPr lang="es-ES" sz="1600" dirty="0" smtClean="0"/>
              <a:t>21 Mas todo esto os harán por causa de mi nombre, porque no conocen al que me ha enviado.</a:t>
            </a:r>
          </a:p>
        </p:txBody>
      </p:sp>
      <p:pic>
        <p:nvPicPr>
          <p:cNvPr id="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357576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7290" y="228599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ES" dirty="0" smtClean="0"/>
              <a:t>1. El mundo podría _____________ y _____________. </a:t>
            </a:r>
          </a:p>
          <a:p>
            <a:pPr indent="182563"/>
            <a:r>
              <a:rPr lang="es-ES" dirty="0" smtClean="0"/>
              <a:t>(Jn. 15:29-21).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14480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aborrecerme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14480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perseguirme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build="p" bldLvl="4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85852" y="19288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PODRIA COSTARME: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670" y="4286264"/>
            <a:ext cx="6624686" cy="1857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88587" y="4286264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Timoteo 3:12-13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88587" y="4786326"/>
            <a:ext cx="6364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/>
            <a:r>
              <a:rPr lang="es-ES" dirty="0" smtClean="0"/>
              <a:t>12 Y también todos los que quieren vivir piadosamente en Cristo Jesús padecerán persecución; </a:t>
            </a:r>
          </a:p>
          <a:p>
            <a:pPr marL="271463" indent="-271463" algn="just"/>
            <a:r>
              <a:rPr lang="es-ES" dirty="0" smtClean="0"/>
              <a:t>13 mas los malos hombres y los engañadores irán de mal en peor, engañando y siendo engañados.</a:t>
            </a:r>
          </a:p>
        </p:txBody>
      </p:sp>
      <p:pic>
        <p:nvPicPr>
          <p:cNvPr id="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357576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7290" y="228599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ES" dirty="0" smtClean="0"/>
              <a:t>2. Las personas  _____ y ____________ </a:t>
            </a:r>
          </a:p>
          <a:p>
            <a:pPr marL="182563"/>
            <a:r>
              <a:rPr lang="es-ES" dirty="0" smtClean="0"/>
              <a:t>podrían _________ </a:t>
            </a:r>
          </a:p>
          <a:p>
            <a:pPr marL="182563"/>
            <a:r>
              <a:rPr lang="es-ES" dirty="0" smtClean="0"/>
              <a:t>(2 Tim. 3:12-13).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28926" y="22145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malas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14480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engañadoras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57422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perseguirme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4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85852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PODRIA COSTARME: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670" y="4286264"/>
            <a:ext cx="6624686" cy="1857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88587" y="4286264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3:17-18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88587" y="4786326"/>
            <a:ext cx="6364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17 Porque mejor es que padezcáis haciendo el bien, si la voluntad de Dios así lo quiere, que haciendo el mal. </a:t>
            </a:r>
          </a:p>
          <a:p>
            <a:pPr marL="269875" indent="-269875" algn="just"/>
            <a:r>
              <a:rPr lang="es-ES" sz="1600" dirty="0" smtClean="0"/>
              <a:t>18 Porque también Cristo padeció una sola vez por los pecados, el justo por los injustos, para llevarnos a Dios, siendo a la verdad muerto en la carne, pero vivificado en espíritu. </a:t>
            </a:r>
          </a:p>
        </p:txBody>
      </p:sp>
      <p:pic>
        <p:nvPicPr>
          <p:cNvPr id="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357576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7290" y="2285992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ES" dirty="0" smtClean="0"/>
              <a:t>3. Por estar haciendo </a:t>
            </a:r>
          </a:p>
          <a:p>
            <a:pPr marL="182563"/>
            <a:r>
              <a:rPr lang="es-ES" dirty="0" smtClean="0"/>
              <a:t>el _________, puedo padecer, como _________ (1 Pedro 3:17-18).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28794" y="25596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bien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14480" y="30596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Cristo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4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Mateo10:34-39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29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dirty="0" smtClean="0"/>
              <a:t>34 No penséis que he venido para traer paz a la tierra; no he venido para traer paz, sino espada. </a:t>
            </a:r>
          </a:p>
          <a:p>
            <a:pPr marL="269875" indent="-269875" algn="just"/>
            <a:r>
              <a:rPr lang="es-ES" dirty="0" smtClean="0"/>
              <a:t>35 Porque he venido para poner en disensión al hombre contra su padre, a la hija contra su madre, y a la nuera contra su suegra; </a:t>
            </a:r>
          </a:p>
          <a:p>
            <a:pPr marL="269875" indent="-269875" algn="just"/>
            <a:r>
              <a:rPr lang="es-ES" dirty="0" smtClean="0"/>
              <a:t>36 y los enemigos del hombre serán los de su casa. </a:t>
            </a:r>
          </a:p>
          <a:p>
            <a:pPr marL="269875" indent="-269875" algn="just"/>
            <a:r>
              <a:rPr lang="es-ES" dirty="0" smtClean="0"/>
              <a:t>37 El que ama a padre o madre más que a mí, no es digno de mí; el que ama a hijo o hija más que a mí, no es digno de mí; </a:t>
            </a:r>
          </a:p>
          <a:p>
            <a:pPr marL="269875" indent="-269875" algn="just"/>
            <a:r>
              <a:rPr lang="es-ES" dirty="0" smtClean="0"/>
              <a:t>38 y el que no toma su cruz y sigue en pos de mí, no es digno de mí. </a:t>
            </a:r>
          </a:p>
          <a:p>
            <a:pPr marL="269875" indent="-269875" algn="just"/>
            <a:r>
              <a:rPr lang="es-ES" dirty="0" smtClean="0"/>
              <a:t>39 El que halla su vida, la perderá; y el que pierde su vida por causa de mí, la hallará.</a:t>
            </a:r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72074"/>
            <a:ext cx="1571636" cy="16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85852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PODRIA COSTARME: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57290" y="228599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ES" dirty="0" smtClean="0"/>
              <a:t>4. Todas las cosas que Jesús mencionó en Mateo 10:34-39 -- como: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28794" y="370261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Espada </a:t>
            </a:r>
          </a:p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Disensión </a:t>
            </a:r>
          </a:p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Enemistad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3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5"/>
            <a:ext cx="9144000" cy="64724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85852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PODRIA COSTARME: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670" y="4643454"/>
            <a:ext cx="6624686" cy="1285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88587" y="4643454"/>
            <a:ext cx="63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16:24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88587" y="5143516"/>
            <a:ext cx="6364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24 Entonces Jesús dijo a sus discípulos: Si alguno quiere venir en pos de mí, niéguese a sí mismo, y tome su cruz, y sígame.</a:t>
            </a:r>
          </a:p>
        </p:txBody>
      </p:sp>
      <p:pic>
        <p:nvPicPr>
          <p:cNvPr id="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264" y="3714766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7290" y="2285992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ES" dirty="0" smtClean="0"/>
              <a:t>5. Significan a fin de cuentas que debo enfrentarme a mí mismo, y tomar la decisión de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00232" y="384548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Negarme a mí mismo, tomar mí cruz, y seguirle. 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39290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_______________________________________________ (Mat. 16:24).</a:t>
            </a:r>
            <a:endParaRPr lang="es-E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4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2137</Words>
  <Application>Microsoft Office PowerPoint</Application>
  <PresentationFormat>Presentación en pantalla (4:3)</PresentationFormat>
  <Paragraphs>152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REPRESENTANTE LEGAL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184</cp:revision>
  <dcterms:created xsi:type="dcterms:W3CDTF">2008-03-01T20:38:29Z</dcterms:created>
  <dcterms:modified xsi:type="dcterms:W3CDTF">2008-07-24T17:07:24Z</dcterms:modified>
</cp:coreProperties>
</file>