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A0E6B-66E6-466F-8EEF-7941084E381A}" type="datetimeFigureOut">
              <a:rPr lang="es-ES" smtClean="0"/>
              <a:t>17/12/2011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583C4-7141-4CAE-8E10-6D977F4AF9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1269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83C4-7141-4CAE-8E10-6D977F4AF9A7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83C4-7141-4CAE-8E10-6D977F4AF9A7}" type="slidenum">
              <a:rPr lang="es-ES" smtClean="0"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83C4-7141-4CAE-8E10-6D977F4AF9A7}" type="slidenum">
              <a:rPr lang="es-ES" smtClean="0"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83C4-7141-4CAE-8E10-6D977F4AF9A7}" type="slidenum">
              <a:rPr lang="es-ES" smtClean="0"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83C4-7141-4CAE-8E10-6D977F4AF9A7}" type="slidenum">
              <a:rPr lang="es-ES" smtClean="0"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83C4-7141-4CAE-8E10-6D977F4AF9A7}" type="slidenum">
              <a:rPr lang="es-ES" smtClean="0"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83C4-7141-4CAE-8E10-6D977F4AF9A7}" type="slidenum">
              <a:rPr lang="es-ES" smtClean="0"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83C4-7141-4CAE-8E10-6D977F4AF9A7}" type="slidenum">
              <a:rPr lang="es-ES" smtClean="0"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83C4-7141-4CAE-8E10-6D977F4AF9A7}" type="slidenum">
              <a:rPr lang="es-ES" smtClean="0"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83C4-7141-4CAE-8E10-6D977F4AF9A7}" type="slidenum">
              <a:rPr lang="es-ES" smtClean="0"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83C4-7141-4CAE-8E10-6D977F4AF9A7}" type="slidenum">
              <a:rPr lang="es-ES" smtClean="0"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83C4-7141-4CAE-8E10-6D977F4AF9A7}" type="slidenum">
              <a:rPr lang="es-ES" smtClean="0"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83C4-7141-4CAE-8E10-6D977F4AF9A7}" type="slidenum">
              <a:rPr lang="es-ES" smtClean="0"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83C4-7141-4CAE-8E10-6D977F4AF9A7}" type="slidenum">
              <a:rPr lang="es-ES" smtClean="0"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83C4-7141-4CAE-8E10-6D977F4AF9A7}" type="slidenum">
              <a:rPr lang="es-ES" smtClean="0"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2C87-9F47-42D2-A27F-6129D800BDEE}" type="datetimeFigureOut">
              <a:rPr lang="es-ES" smtClean="0"/>
              <a:t>17/12/2011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8051-1FC0-4273-AF70-C005442D064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2C87-9F47-42D2-A27F-6129D800BDEE}" type="datetimeFigureOut">
              <a:rPr lang="es-ES" smtClean="0"/>
              <a:t>17/12/2011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8051-1FC0-4273-AF70-C005442D064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2C87-9F47-42D2-A27F-6129D800BDEE}" type="datetimeFigureOut">
              <a:rPr lang="es-ES" smtClean="0"/>
              <a:t>17/12/2011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8051-1FC0-4273-AF70-C005442D064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2C87-9F47-42D2-A27F-6129D800BDEE}" type="datetimeFigureOut">
              <a:rPr lang="es-ES" smtClean="0"/>
              <a:t>17/12/2011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8051-1FC0-4273-AF70-C005442D064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2C87-9F47-42D2-A27F-6129D800BDEE}" type="datetimeFigureOut">
              <a:rPr lang="es-ES" smtClean="0"/>
              <a:t>17/12/2011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8051-1FC0-4273-AF70-C005442D064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2C87-9F47-42D2-A27F-6129D800BDEE}" type="datetimeFigureOut">
              <a:rPr lang="es-ES" smtClean="0"/>
              <a:t>17/12/2011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8051-1FC0-4273-AF70-C005442D064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2C87-9F47-42D2-A27F-6129D800BDEE}" type="datetimeFigureOut">
              <a:rPr lang="es-ES" smtClean="0"/>
              <a:t>17/12/2011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8051-1FC0-4273-AF70-C005442D064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2C87-9F47-42D2-A27F-6129D800BDEE}" type="datetimeFigureOut">
              <a:rPr lang="es-ES" smtClean="0"/>
              <a:t>17/12/2011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8051-1FC0-4273-AF70-C005442D064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2C87-9F47-42D2-A27F-6129D800BDEE}" type="datetimeFigureOut">
              <a:rPr lang="es-ES" smtClean="0"/>
              <a:t>17/12/2011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8051-1FC0-4273-AF70-C005442D064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2C87-9F47-42D2-A27F-6129D800BDEE}" type="datetimeFigureOut">
              <a:rPr lang="es-ES" smtClean="0"/>
              <a:t>17/12/2011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8051-1FC0-4273-AF70-C005442D064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2C87-9F47-42D2-A27F-6129D800BDEE}" type="datetimeFigureOut">
              <a:rPr lang="es-ES" smtClean="0"/>
              <a:t>17/12/2011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8051-1FC0-4273-AF70-C005442D064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22C87-9F47-42D2-A27F-6129D800BDEE}" type="datetimeFigureOut">
              <a:rPr lang="es-ES" smtClean="0"/>
              <a:t>17/12/2011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98051-1FC0-4273-AF70-C005442D064C}" type="slidenum">
              <a:rPr lang="es-ES" smtClean="0"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05R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0"/>
            <a:ext cx="2228914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643042" y="428604"/>
            <a:ext cx="7000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SIERVOS DEL SEÑOR SON MEDIDOS </a:t>
            </a:r>
          </a:p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 PATRON DE CONDUCTA SANTO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483768" y="1857364"/>
            <a:ext cx="23739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PRINCIPIOS: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71670" y="2428868"/>
            <a:ext cx="1920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A. MATEO 5:14-16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500694" y="2428868"/>
            <a:ext cx="33575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algn="just"/>
            <a:r>
              <a:rPr lang="es-ES" sz="1600" dirty="0"/>
              <a:t>14 Vosotros sois la luz del mundo; una ciudad asentada sobre un monte no se puede esconder</a:t>
            </a:r>
            <a:r>
              <a:rPr lang="es-ES" sz="1600" dirty="0" smtClean="0"/>
              <a:t>. </a:t>
            </a:r>
          </a:p>
          <a:p>
            <a:pPr marL="265113" indent="-265113" algn="just"/>
            <a:r>
              <a:rPr lang="es-ES" sz="1600" dirty="0" smtClean="0"/>
              <a:t>15 </a:t>
            </a:r>
            <a:r>
              <a:rPr lang="es-ES" sz="1600" dirty="0"/>
              <a:t>Ni se enciende una luz y se pone debajo de un almud, sino sobre el candelero, y alumbra a todos los que están en casa</a:t>
            </a:r>
            <a:r>
              <a:rPr lang="es-ES" sz="1600" dirty="0" smtClean="0"/>
              <a:t>. </a:t>
            </a:r>
          </a:p>
          <a:p>
            <a:pPr marL="265113" indent="-265113" algn="just"/>
            <a:r>
              <a:rPr lang="es-ES" sz="1600" dirty="0" smtClean="0"/>
              <a:t>16 </a:t>
            </a:r>
            <a:r>
              <a:rPr lang="es-ES" sz="1600" dirty="0"/>
              <a:t>Así alumbre vuestra luz delante de los hombres, para que vean vuestras buenas obras, y glorifiquen a vuestro Padre que está en los cielos</a:t>
            </a:r>
            <a:r>
              <a:rPr lang="es-ES" sz="1600" dirty="0" smtClean="0"/>
              <a:t>.</a:t>
            </a:r>
            <a:endParaRPr lang="es-ES" sz="1600" dirty="0"/>
          </a:p>
        </p:txBody>
      </p:sp>
      <p:sp>
        <p:nvSpPr>
          <p:cNvPr id="9" name="8 Rectángulo"/>
          <p:cNvSpPr/>
          <p:nvPr/>
        </p:nvSpPr>
        <p:spPr>
          <a:xfrm>
            <a:off x="5429256" y="2357430"/>
            <a:ext cx="3500462" cy="32147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2071670" y="2857496"/>
            <a:ext cx="335758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build="p" bldLvl="2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05R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0"/>
            <a:ext cx="2228914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643042" y="428604"/>
            <a:ext cx="7000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SIERVOS DEL SEÑOR SON MEDIDOS </a:t>
            </a:r>
          </a:p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 PATRON DE CONDUCTA SANTO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14612" y="1857364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PRINCIPIOS: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71670" y="2428868"/>
            <a:ext cx="2082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J. GALATAS 5:19-21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500694" y="2428868"/>
            <a:ext cx="33575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 algn="just"/>
            <a:r>
              <a:rPr lang="es-ES" sz="1600" dirty="0"/>
              <a:t>19 Y manifiestas son las obras de la carne, que son: adulterio, fornicación, inmundicia, lascivia</a:t>
            </a:r>
            <a:r>
              <a:rPr lang="es-ES" sz="1600" dirty="0" smtClean="0"/>
              <a:t>, </a:t>
            </a:r>
          </a:p>
          <a:p>
            <a:pPr marL="269875" indent="-269875" algn="just"/>
            <a:r>
              <a:rPr lang="es-ES" sz="1600" dirty="0" smtClean="0"/>
              <a:t>20 </a:t>
            </a:r>
            <a:r>
              <a:rPr lang="es-ES" sz="1600" dirty="0"/>
              <a:t>idolatría, hechicerías, enemistades, pleitos, celos, iras, contiendas, disensiones, herejías</a:t>
            </a:r>
            <a:r>
              <a:rPr lang="es-ES" sz="1600" dirty="0" smtClean="0"/>
              <a:t>, </a:t>
            </a:r>
          </a:p>
          <a:p>
            <a:pPr marL="269875" indent="-269875" algn="just"/>
            <a:r>
              <a:rPr lang="es-ES" sz="1600" dirty="0" smtClean="0"/>
              <a:t>21 </a:t>
            </a:r>
            <a:r>
              <a:rPr lang="es-ES" sz="1600" dirty="0"/>
              <a:t>envidias, homicidios, borracheras, orgías, y cosas semejantes a estas; acerca de las cuales os amonesto, como ya os lo he dicho antes, que los que practican tales cosas no heredarán el reino de Dios</a:t>
            </a:r>
            <a:r>
              <a:rPr lang="es-ES" sz="1600" dirty="0" smtClean="0"/>
              <a:t>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5429256" y="2357430"/>
            <a:ext cx="3500462" cy="314327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2071670" y="2857496"/>
            <a:ext cx="335758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2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05R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0"/>
            <a:ext cx="2228914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643042" y="428604"/>
            <a:ext cx="7000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SIERVOS DEL SEÑOR SON MEDIDOS </a:t>
            </a:r>
          </a:p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 PATRON DE CONDUCTA SANTO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214810" y="1559470"/>
            <a:ext cx="1681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EFESIOS 5:1-12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43108" y="2071678"/>
            <a:ext cx="671517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95250" algn="just"/>
            <a:r>
              <a:rPr lang="es-ES" sz="1600" dirty="0"/>
              <a:t>1 Sed, pues, imitadores de Dios como hijos amados</a:t>
            </a:r>
            <a:r>
              <a:rPr lang="es-ES" sz="1600" dirty="0" smtClean="0"/>
              <a:t>. </a:t>
            </a:r>
          </a:p>
          <a:p>
            <a:pPr marL="182563" indent="-95250" algn="just"/>
            <a:r>
              <a:rPr lang="es-ES" sz="1600" dirty="0" smtClean="0"/>
              <a:t>2 </a:t>
            </a:r>
            <a:r>
              <a:rPr lang="es-ES" sz="1600" dirty="0"/>
              <a:t>Y andad en amor, como también Cristo nos amó, y se entregó a sí mismo por nosotros, ofrenda y sacrificio a Dios en olor fragante.</a:t>
            </a:r>
          </a:p>
          <a:p>
            <a:pPr marL="182563" indent="-95250" algn="just"/>
            <a:r>
              <a:rPr lang="es-ES" sz="1600" dirty="0"/>
              <a:t>3 Pero fornicación y toda inmundicia, o avaricia, ni aun se nombre entre vosotros, como conviene a santos</a:t>
            </a:r>
            <a:r>
              <a:rPr lang="es-ES" sz="1600" dirty="0" smtClean="0"/>
              <a:t>; </a:t>
            </a:r>
          </a:p>
          <a:p>
            <a:pPr marL="182563" indent="-95250" algn="just"/>
            <a:r>
              <a:rPr lang="es-ES" sz="1600" dirty="0" smtClean="0"/>
              <a:t>4 </a:t>
            </a:r>
            <a:r>
              <a:rPr lang="es-ES" sz="1600" dirty="0"/>
              <a:t>ni palabras deshonestas, ni necedades, ni truhanerías, que no convienen, sino antes bien acciones de gracias</a:t>
            </a:r>
            <a:r>
              <a:rPr lang="es-ES" sz="1600" dirty="0" smtClean="0"/>
              <a:t>. </a:t>
            </a:r>
          </a:p>
          <a:p>
            <a:pPr marL="182563" indent="-95250" algn="just"/>
            <a:r>
              <a:rPr lang="es-ES" sz="1600" dirty="0" smtClean="0"/>
              <a:t>5 </a:t>
            </a:r>
            <a:r>
              <a:rPr lang="es-ES" sz="1600" dirty="0"/>
              <a:t>Porque sabéis esto, que ningún fornicario, o inmundo, o avaro, que es idólatra, tiene herencia en el reino de Cristo y de Dios</a:t>
            </a:r>
            <a:r>
              <a:rPr lang="es-ES" sz="1600" dirty="0" smtClean="0"/>
              <a:t>. </a:t>
            </a:r>
          </a:p>
          <a:p>
            <a:pPr marL="182563" indent="-95250" algn="just"/>
            <a:r>
              <a:rPr lang="es-ES" sz="1600" dirty="0" smtClean="0"/>
              <a:t>6 </a:t>
            </a:r>
            <a:r>
              <a:rPr lang="es-ES" sz="1600" dirty="0"/>
              <a:t>Nadie os engañe con palabras vanas, porque por estas cosas viene la ira de Dios sobre los hijos de desobediencia</a:t>
            </a:r>
            <a:r>
              <a:rPr lang="es-ES" sz="1600" dirty="0" smtClean="0"/>
              <a:t>. </a:t>
            </a:r>
          </a:p>
          <a:p>
            <a:pPr marL="182563" indent="-95250" algn="just"/>
            <a:r>
              <a:rPr lang="es-ES" sz="1600" dirty="0" smtClean="0"/>
              <a:t>7 </a:t>
            </a:r>
            <a:r>
              <a:rPr lang="es-ES" sz="1600" dirty="0"/>
              <a:t>No seáis, pues, partícipes con ellos</a:t>
            </a:r>
            <a:r>
              <a:rPr lang="es-ES" sz="1600" dirty="0" smtClean="0"/>
              <a:t>. </a:t>
            </a:r>
          </a:p>
          <a:p>
            <a:pPr marL="182563" indent="-95250" algn="just"/>
            <a:r>
              <a:rPr lang="es-ES" sz="1600" dirty="0" smtClean="0"/>
              <a:t>8 </a:t>
            </a:r>
            <a:r>
              <a:rPr lang="es-ES" sz="1600" dirty="0"/>
              <a:t>Porque en otro tiempo erais tinieblas, mas ahora sois luz en el Señor; andad como hijos de </a:t>
            </a:r>
            <a:r>
              <a:rPr lang="es-ES" sz="1600" dirty="0" smtClean="0"/>
              <a:t>luz </a:t>
            </a:r>
          </a:p>
          <a:p>
            <a:pPr marL="182563" indent="-95250" algn="just"/>
            <a:r>
              <a:rPr lang="es-ES" sz="1600" dirty="0" smtClean="0"/>
              <a:t>9 </a:t>
            </a:r>
            <a:r>
              <a:rPr lang="es-ES" sz="1600" dirty="0"/>
              <a:t>(porque el fruto del Espíritu es en toda bondad, justicia y verdad</a:t>
            </a:r>
            <a:r>
              <a:rPr lang="es-ES" sz="1600" dirty="0" smtClean="0"/>
              <a:t>), </a:t>
            </a:r>
          </a:p>
          <a:p>
            <a:pPr marL="182563" indent="-182563" algn="just"/>
            <a:r>
              <a:rPr lang="es-ES" sz="1600" dirty="0" smtClean="0"/>
              <a:t>10 </a:t>
            </a:r>
            <a:r>
              <a:rPr lang="es-ES" sz="1600" dirty="0"/>
              <a:t>comprobando lo que es agradable al Señor</a:t>
            </a:r>
            <a:r>
              <a:rPr lang="es-ES" sz="1600" dirty="0" smtClean="0"/>
              <a:t>. </a:t>
            </a:r>
          </a:p>
          <a:p>
            <a:pPr marL="269875" indent="-269875" algn="just"/>
            <a:r>
              <a:rPr lang="es-ES" sz="1600" dirty="0" smtClean="0"/>
              <a:t>11 </a:t>
            </a:r>
            <a:r>
              <a:rPr lang="es-ES" sz="1600" dirty="0"/>
              <a:t>Y no participéis en las obras infructuosas de las tinieblas, sino más bien reprendedlas</a:t>
            </a:r>
            <a:r>
              <a:rPr lang="es-ES" sz="1600" dirty="0" smtClean="0"/>
              <a:t>; </a:t>
            </a:r>
          </a:p>
          <a:p>
            <a:pPr marL="182563" indent="-182563" algn="just"/>
            <a:r>
              <a:rPr lang="es-ES" sz="1600" dirty="0" smtClean="0"/>
              <a:t>12 </a:t>
            </a:r>
            <a:r>
              <a:rPr lang="es-ES" sz="1600" dirty="0"/>
              <a:t>porque vergonzoso es aun hablar de lo que ellos hacen en secreto</a:t>
            </a:r>
            <a:r>
              <a:rPr lang="es-ES" sz="1600" dirty="0" smtClean="0"/>
              <a:t>.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Rectángulo"/>
          <p:cNvSpPr/>
          <p:nvPr/>
        </p:nvSpPr>
        <p:spPr>
          <a:xfrm>
            <a:off x="8286776" y="4429132"/>
            <a:ext cx="642942" cy="2143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Rectángulo"/>
          <p:cNvSpPr/>
          <p:nvPr/>
        </p:nvSpPr>
        <p:spPr>
          <a:xfrm>
            <a:off x="7786710" y="3643314"/>
            <a:ext cx="1071570" cy="2143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Rectángulo"/>
          <p:cNvSpPr/>
          <p:nvPr/>
        </p:nvSpPr>
        <p:spPr>
          <a:xfrm>
            <a:off x="6143636" y="2643182"/>
            <a:ext cx="785818" cy="2143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Rectángulo"/>
          <p:cNvSpPr/>
          <p:nvPr/>
        </p:nvSpPr>
        <p:spPr>
          <a:xfrm>
            <a:off x="7929586" y="2428868"/>
            <a:ext cx="785818" cy="2143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Rectángulo"/>
          <p:cNvSpPr/>
          <p:nvPr/>
        </p:nvSpPr>
        <p:spPr>
          <a:xfrm>
            <a:off x="6143636" y="2428868"/>
            <a:ext cx="1500198" cy="2143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Rectángulo"/>
          <p:cNvSpPr/>
          <p:nvPr/>
        </p:nvSpPr>
        <p:spPr>
          <a:xfrm>
            <a:off x="6143636" y="2071678"/>
            <a:ext cx="571504" cy="2143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Rectángulo"/>
          <p:cNvSpPr/>
          <p:nvPr/>
        </p:nvSpPr>
        <p:spPr>
          <a:xfrm>
            <a:off x="7929586" y="1857364"/>
            <a:ext cx="785818" cy="2143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"/>
          <p:cNvSpPr/>
          <p:nvPr/>
        </p:nvSpPr>
        <p:spPr>
          <a:xfrm>
            <a:off x="6572264" y="1857364"/>
            <a:ext cx="785818" cy="2143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3 Imagen" descr="05RC.gif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4282" y="142852"/>
            <a:ext cx="742969" cy="228599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00034" y="428604"/>
            <a:ext cx="5643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SIERVOS DEL SEÑOR SON MEDIDOS </a:t>
            </a:r>
          </a:p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 PATRON DE CONDUCTA SANTO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4282" y="1500174"/>
            <a:ext cx="571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solidFill>
                  <a:srgbClr val="C00000"/>
                </a:solidFill>
                <a:latin typeface="AmericanTypewriter Cn" pitchFamily="18" charset="0"/>
              </a:rPr>
              <a:t>¡</a:t>
            </a:r>
            <a:r>
              <a:rPr lang="es-ES" b="1" dirty="0" smtClean="0">
                <a:solidFill>
                  <a:srgbClr val="C00000"/>
                </a:solidFill>
                <a:latin typeface="AmericanTypewriter Cn" pitchFamily="18" charset="0"/>
              </a:rPr>
              <a:t>AQUI ESTA UNA PREGUNTA DIFICIL!  </a:t>
            </a:r>
            <a:r>
              <a:rPr lang="es-ES" dirty="0" smtClean="0">
                <a:latin typeface="AmericanTypewriter Cn" pitchFamily="18" charset="0"/>
              </a:rPr>
              <a:t>Analiza lo que el Señor está enseñando en este pasaje acerca de estos cuatro puntos: 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072198" y="821227"/>
            <a:ext cx="292895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300" baseline="30000" dirty="0"/>
              <a:t>1</a:t>
            </a:r>
            <a:r>
              <a:rPr lang="es-ES" sz="1300" dirty="0"/>
              <a:t>Sed, pues, imitadores de Dios como hijos amados.</a:t>
            </a:r>
            <a:r>
              <a:rPr lang="es-ES" sz="1300" baseline="30000" dirty="0"/>
              <a:t> 2</a:t>
            </a:r>
            <a:r>
              <a:rPr lang="es-ES" sz="1300" dirty="0"/>
              <a:t>Y andad en amor, como también Cristo nos amó, y se entregó a sí mismo por nosotros, ofrenda y sacrificio a Dios en olor fragante.</a:t>
            </a:r>
            <a:endParaRPr lang="es-ES" sz="1300" b="1" dirty="0"/>
          </a:p>
          <a:p>
            <a:pPr algn="just"/>
            <a:r>
              <a:rPr lang="es-ES" sz="1300" baseline="30000" dirty="0"/>
              <a:t>3</a:t>
            </a:r>
            <a:r>
              <a:rPr lang="es-ES" sz="1300" dirty="0"/>
              <a:t>Pero fornicación y toda inmundicia, o avaricia, ni aun se nombre entre vosotros, como conviene a santos;</a:t>
            </a:r>
            <a:r>
              <a:rPr lang="es-ES" sz="1300" baseline="30000" dirty="0"/>
              <a:t> 4</a:t>
            </a:r>
            <a:r>
              <a:rPr lang="es-ES" sz="1300" dirty="0"/>
              <a:t>ni palabras deshonestas, ni necedades, ni truhanerías, que no convienen, sino antes bien acciones de gracias.</a:t>
            </a:r>
            <a:r>
              <a:rPr lang="es-ES" sz="1300" baseline="30000" dirty="0"/>
              <a:t> 5</a:t>
            </a:r>
            <a:r>
              <a:rPr lang="es-ES" sz="1300" dirty="0"/>
              <a:t>Porque sabéis esto, que ningún fornicario, o inmundo, o avaro, que es idólatra, tiene herencia en el reino de Cristo y de Dios.</a:t>
            </a:r>
            <a:r>
              <a:rPr lang="es-ES" sz="1300" baseline="30000" dirty="0"/>
              <a:t> 6</a:t>
            </a:r>
            <a:r>
              <a:rPr lang="es-ES" sz="1300" dirty="0"/>
              <a:t>Nadie os engañe con palabras vanas, porque por estas cosas viene la ira de Dios sobre los hijos de desobediencia.</a:t>
            </a:r>
            <a:r>
              <a:rPr lang="es-ES" sz="1300" baseline="30000" dirty="0"/>
              <a:t> 7</a:t>
            </a:r>
            <a:r>
              <a:rPr lang="es-ES" sz="1300" dirty="0"/>
              <a:t>No seáis, pues, partícipes con ellos.</a:t>
            </a:r>
            <a:r>
              <a:rPr lang="es-ES" sz="1300" baseline="30000" dirty="0"/>
              <a:t> 8</a:t>
            </a:r>
            <a:r>
              <a:rPr lang="es-ES" sz="1300" dirty="0"/>
              <a:t>Porque en otro tiempo erais tinieblas, mas ahora sois luz en el Señor; andad como hijos de luz</a:t>
            </a:r>
            <a:r>
              <a:rPr lang="es-ES" sz="1300" baseline="30000" dirty="0"/>
              <a:t> 9</a:t>
            </a:r>
            <a:r>
              <a:rPr lang="es-ES" sz="1300" dirty="0"/>
              <a:t>(porque el fruto del Espíritu es en toda bondad, justicia y verdad),</a:t>
            </a:r>
            <a:r>
              <a:rPr lang="es-ES" sz="1300" baseline="30000" dirty="0"/>
              <a:t> 10</a:t>
            </a:r>
            <a:r>
              <a:rPr lang="es-ES" sz="1300" dirty="0"/>
              <a:t>comprobando lo que es agradable al Señor.</a:t>
            </a:r>
            <a:r>
              <a:rPr lang="es-ES" sz="1300" baseline="30000" dirty="0"/>
              <a:t> 11</a:t>
            </a:r>
            <a:r>
              <a:rPr lang="es-ES" sz="1300" dirty="0"/>
              <a:t>Y no participéis en las obras infructuosas de las tinieblas, sino más bien reprendedlas;</a:t>
            </a:r>
            <a:r>
              <a:rPr lang="es-ES" sz="1300" baseline="30000" dirty="0"/>
              <a:t> 12</a:t>
            </a:r>
            <a:r>
              <a:rPr lang="es-ES" sz="1300" dirty="0"/>
              <a:t>porque vergonzoso es aun hablar de lo que ellos hacen en secreto</a:t>
            </a:r>
            <a:r>
              <a:rPr lang="es-ES" sz="1300" dirty="0" smtClean="0"/>
              <a:t>.</a:t>
            </a:r>
            <a:endParaRPr lang="es-ES" sz="13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6747781" y="428604"/>
            <a:ext cx="1681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EFESIOS 5:1-12</a:t>
            </a:r>
            <a:endParaRPr lang="es-E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57158" y="2714620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mericanTypewriter Cn" pitchFamily="18" charset="0"/>
              </a:rPr>
              <a:t>1. La conducta de las personas del mundo ... </a:t>
            </a:r>
            <a:endParaRPr lang="es-ES" dirty="0">
              <a:latin typeface="AmericanTypewriter C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5" grpId="0" animBg="1"/>
      <p:bldP spid="24" grpId="0" animBg="1"/>
      <p:bldP spid="23" grpId="0" animBg="1"/>
      <p:bldP spid="22" grpId="0" animBg="1"/>
      <p:bldP spid="21" grpId="0" animBg="1"/>
      <p:bldP spid="20" grpId="0" animBg="1"/>
      <p:bldP spid="19" grpId="0" animBg="1"/>
      <p:bldP spid="7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Rectángulo"/>
          <p:cNvSpPr/>
          <p:nvPr/>
        </p:nvSpPr>
        <p:spPr>
          <a:xfrm>
            <a:off x="6143636" y="4224342"/>
            <a:ext cx="2786082" cy="20479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"/>
          <p:cNvSpPr/>
          <p:nvPr/>
        </p:nvSpPr>
        <p:spPr>
          <a:xfrm>
            <a:off x="6143636" y="3652838"/>
            <a:ext cx="1357322" cy="20479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7286644" y="1081070"/>
            <a:ext cx="1214446" cy="20479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6072198" y="857232"/>
            <a:ext cx="2428892" cy="2143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3 Imagen" descr="05RC.gif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4282" y="142852"/>
            <a:ext cx="742969" cy="228599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00034" y="428604"/>
            <a:ext cx="5643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SIERVOS DEL SEÑOR SON MEDIDOS </a:t>
            </a:r>
          </a:p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 PATRON DE CONDUCTA SANTO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4282" y="1500174"/>
            <a:ext cx="571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solidFill>
                  <a:srgbClr val="C00000"/>
                </a:solidFill>
                <a:latin typeface="AmericanTypewriter Cn" pitchFamily="18" charset="0"/>
              </a:rPr>
              <a:t>¡</a:t>
            </a:r>
            <a:r>
              <a:rPr lang="es-ES" b="1" dirty="0" smtClean="0">
                <a:solidFill>
                  <a:srgbClr val="C00000"/>
                </a:solidFill>
                <a:latin typeface="AmericanTypewriter Cn" pitchFamily="18" charset="0"/>
              </a:rPr>
              <a:t>AQUI ESTA UNA PREGUNTA DIFICIL!  </a:t>
            </a:r>
            <a:r>
              <a:rPr lang="es-ES" dirty="0" smtClean="0">
                <a:latin typeface="AmericanTypewriter Cn" pitchFamily="18" charset="0"/>
              </a:rPr>
              <a:t>Analiza lo que el Señor está enseñando en este pasaje acerca de estos cuatro puntos: 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072198" y="821227"/>
            <a:ext cx="292895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300" baseline="30000" dirty="0"/>
              <a:t>1</a:t>
            </a:r>
            <a:r>
              <a:rPr lang="es-ES" sz="1300" dirty="0"/>
              <a:t>Sed, pues, imitadores de Dios como hijos amados.</a:t>
            </a:r>
            <a:r>
              <a:rPr lang="es-ES" sz="1300" baseline="30000" dirty="0"/>
              <a:t> 2</a:t>
            </a:r>
            <a:r>
              <a:rPr lang="es-ES" sz="1300" dirty="0"/>
              <a:t>Y andad en amor, como también Cristo nos amó, y se entregó a sí mismo por nosotros, ofrenda y sacrificio a Dios en olor fragante.</a:t>
            </a:r>
            <a:endParaRPr lang="es-ES" sz="1300" b="1" dirty="0"/>
          </a:p>
          <a:p>
            <a:pPr algn="just"/>
            <a:r>
              <a:rPr lang="es-ES" sz="1300" baseline="30000" dirty="0"/>
              <a:t>3</a:t>
            </a:r>
            <a:r>
              <a:rPr lang="es-ES" sz="1300" dirty="0"/>
              <a:t>Pero fornicación y toda inmundicia, o avaricia, ni aun se nombre entre vosotros, como conviene a santos;</a:t>
            </a:r>
            <a:r>
              <a:rPr lang="es-ES" sz="1300" baseline="30000" dirty="0"/>
              <a:t> 4</a:t>
            </a:r>
            <a:r>
              <a:rPr lang="es-ES" sz="1300" dirty="0"/>
              <a:t>ni palabras deshonestas, ni necedades, ni truhanerías, que no convienen, sino antes bien acciones de gracias.</a:t>
            </a:r>
            <a:r>
              <a:rPr lang="es-ES" sz="1300" baseline="30000" dirty="0"/>
              <a:t> 5</a:t>
            </a:r>
            <a:r>
              <a:rPr lang="es-ES" sz="1300" dirty="0"/>
              <a:t>Porque sabéis esto, que ningún fornicario, o inmundo, o avaro, que es idólatra, tiene herencia en el reino de Cristo y de Dios.</a:t>
            </a:r>
            <a:r>
              <a:rPr lang="es-ES" sz="1300" baseline="30000" dirty="0"/>
              <a:t> 6</a:t>
            </a:r>
            <a:r>
              <a:rPr lang="es-ES" sz="1300" dirty="0"/>
              <a:t>Nadie os engañe con palabras vanas, porque por estas cosas viene la ira de Dios sobre los hijos de desobediencia.</a:t>
            </a:r>
            <a:r>
              <a:rPr lang="es-ES" sz="1300" baseline="30000" dirty="0"/>
              <a:t> 7</a:t>
            </a:r>
            <a:r>
              <a:rPr lang="es-ES" sz="1300" dirty="0"/>
              <a:t>No seáis, pues, partícipes con ellos.</a:t>
            </a:r>
            <a:r>
              <a:rPr lang="es-ES" sz="1300" baseline="30000" dirty="0"/>
              <a:t> 8</a:t>
            </a:r>
            <a:r>
              <a:rPr lang="es-ES" sz="1300" dirty="0"/>
              <a:t>Porque en otro tiempo erais tinieblas, mas ahora sois luz en el Señor; andad como hijos de luz</a:t>
            </a:r>
            <a:r>
              <a:rPr lang="es-ES" sz="1300" baseline="30000" dirty="0"/>
              <a:t> 9</a:t>
            </a:r>
            <a:r>
              <a:rPr lang="es-ES" sz="1300" dirty="0"/>
              <a:t>(porque el fruto del Espíritu es en toda bondad, justicia y verdad),</a:t>
            </a:r>
            <a:r>
              <a:rPr lang="es-ES" sz="1300" baseline="30000" dirty="0"/>
              <a:t> 10</a:t>
            </a:r>
            <a:r>
              <a:rPr lang="es-ES" sz="1300" dirty="0"/>
              <a:t>comprobando lo que es agradable al Señor.</a:t>
            </a:r>
            <a:r>
              <a:rPr lang="es-ES" sz="1300" baseline="30000" dirty="0"/>
              <a:t> 11</a:t>
            </a:r>
            <a:r>
              <a:rPr lang="es-ES" sz="1300" dirty="0"/>
              <a:t>Y no participéis en las obras infructuosas de las tinieblas, sino más bien reprendedlas;</a:t>
            </a:r>
            <a:r>
              <a:rPr lang="es-ES" sz="1300" baseline="30000" dirty="0"/>
              <a:t> 12</a:t>
            </a:r>
            <a:r>
              <a:rPr lang="es-ES" sz="1300" dirty="0"/>
              <a:t>porque vergonzoso es aun hablar de lo que ellos hacen en secreto</a:t>
            </a:r>
            <a:r>
              <a:rPr lang="es-ES" sz="1300" dirty="0" smtClean="0"/>
              <a:t>.</a:t>
            </a:r>
            <a:endParaRPr lang="es-ES" sz="13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6747781" y="428604"/>
            <a:ext cx="1681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EFESIOS 5:1-12</a:t>
            </a:r>
            <a:endParaRPr lang="es-E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57158" y="2714620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mericanTypewriter Cn" pitchFamily="18" charset="0"/>
              </a:rPr>
              <a:t>1. La conducta de las personas del mundo ... 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57158" y="3357562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 algn="just"/>
            <a:r>
              <a:rPr lang="es-ES" dirty="0" smtClean="0">
                <a:latin typeface="AmericanTypewriter Cn" pitchFamily="18" charset="0"/>
              </a:rPr>
              <a:t>2. En contraste a eso, los siervos de Jesús qué deben hacer ... </a:t>
            </a:r>
            <a:endParaRPr lang="es-ES" dirty="0">
              <a:latin typeface="AmericanTypewriter C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18" grpId="0" animBg="1"/>
      <p:bldP spid="13" grpId="0" animBg="1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/>
          <p:nvPr/>
        </p:nvSpPr>
        <p:spPr>
          <a:xfrm>
            <a:off x="6143636" y="2224078"/>
            <a:ext cx="642942" cy="20479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6786578" y="2071678"/>
            <a:ext cx="2143140" cy="2143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7572396" y="1857364"/>
            <a:ext cx="1143008" cy="2143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3 Imagen" descr="05RC.gif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4282" y="142852"/>
            <a:ext cx="742969" cy="228599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00034" y="428604"/>
            <a:ext cx="5643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SIERVOS DEL SEÑOR SON MEDIDOS </a:t>
            </a:r>
          </a:p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 PATRON DE CONDUCTA SANTO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4282" y="1500174"/>
            <a:ext cx="571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solidFill>
                  <a:srgbClr val="C00000"/>
                </a:solidFill>
                <a:latin typeface="AmericanTypewriter Cn" pitchFamily="18" charset="0"/>
              </a:rPr>
              <a:t>¡</a:t>
            </a:r>
            <a:r>
              <a:rPr lang="es-ES" b="1" dirty="0" smtClean="0">
                <a:solidFill>
                  <a:srgbClr val="C00000"/>
                </a:solidFill>
                <a:latin typeface="AmericanTypewriter Cn" pitchFamily="18" charset="0"/>
              </a:rPr>
              <a:t>AQUI ESTA UNA PREGUNTA DIFICIL!  </a:t>
            </a:r>
            <a:r>
              <a:rPr lang="es-ES" dirty="0" smtClean="0">
                <a:latin typeface="AmericanTypewriter Cn" pitchFamily="18" charset="0"/>
              </a:rPr>
              <a:t>Analiza lo que el Señor está enseñando en este pasaje acerca de estos cuatro puntos: 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072198" y="821227"/>
            <a:ext cx="292895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300" baseline="30000" dirty="0"/>
              <a:t>1</a:t>
            </a:r>
            <a:r>
              <a:rPr lang="es-ES" sz="1300" dirty="0"/>
              <a:t>Sed, pues, imitadores de Dios como hijos amados.</a:t>
            </a:r>
            <a:r>
              <a:rPr lang="es-ES" sz="1300" baseline="30000" dirty="0"/>
              <a:t> 2</a:t>
            </a:r>
            <a:r>
              <a:rPr lang="es-ES" sz="1300" dirty="0"/>
              <a:t>Y andad en amor, como también Cristo nos amó, y se entregó a sí mismo por nosotros, ofrenda y sacrificio a Dios en olor fragante.</a:t>
            </a:r>
            <a:endParaRPr lang="es-ES" sz="1300" b="1" dirty="0"/>
          </a:p>
          <a:p>
            <a:pPr algn="just"/>
            <a:r>
              <a:rPr lang="es-ES" sz="1300" baseline="30000" dirty="0"/>
              <a:t>3</a:t>
            </a:r>
            <a:r>
              <a:rPr lang="es-ES" sz="1300" dirty="0"/>
              <a:t>Pero fornicación y toda inmundicia, o avaricia, ni aun se nombre entre vosotros, como conviene a santos;</a:t>
            </a:r>
            <a:r>
              <a:rPr lang="es-ES" sz="1300" baseline="30000" dirty="0"/>
              <a:t> 4</a:t>
            </a:r>
            <a:r>
              <a:rPr lang="es-ES" sz="1300" dirty="0"/>
              <a:t>ni palabras deshonestas, ni necedades, ni truhanerías, que no convienen, sino antes bien acciones de gracias.</a:t>
            </a:r>
            <a:r>
              <a:rPr lang="es-ES" sz="1300" baseline="30000" dirty="0"/>
              <a:t> 5</a:t>
            </a:r>
            <a:r>
              <a:rPr lang="es-ES" sz="1300" dirty="0"/>
              <a:t>Porque sabéis esto, que ningún fornicario, o inmundo, o avaro, que es idólatra, tiene herencia en el reino de Cristo y de Dios.</a:t>
            </a:r>
            <a:r>
              <a:rPr lang="es-ES" sz="1300" baseline="30000" dirty="0"/>
              <a:t> 6</a:t>
            </a:r>
            <a:r>
              <a:rPr lang="es-ES" sz="1300" dirty="0"/>
              <a:t>Nadie os engañe con palabras vanas, porque por estas cosas viene la ira de Dios sobre los hijos de desobediencia.</a:t>
            </a:r>
            <a:r>
              <a:rPr lang="es-ES" sz="1300" baseline="30000" dirty="0"/>
              <a:t> 7</a:t>
            </a:r>
            <a:r>
              <a:rPr lang="es-ES" sz="1300" dirty="0"/>
              <a:t>No seáis, pues, partícipes con ellos.</a:t>
            </a:r>
            <a:r>
              <a:rPr lang="es-ES" sz="1300" baseline="30000" dirty="0"/>
              <a:t> 8</a:t>
            </a:r>
            <a:r>
              <a:rPr lang="es-ES" sz="1300" dirty="0"/>
              <a:t>Porque en otro tiempo erais tinieblas, mas ahora sois luz en el Señor; andad como hijos de luz</a:t>
            </a:r>
            <a:r>
              <a:rPr lang="es-ES" sz="1300" baseline="30000" dirty="0"/>
              <a:t> 9</a:t>
            </a:r>
            <a:r>
              <a:rPr lang="es-ES" sz="1300" dirty="0"/>
              <a:t>(porque el fruto del Espíritu es en toda bondad, justicia y verdad),</a:t>
            </a:r>
            <a:r>
              <a:rPr lang="es-ES" sz="1300" baseline="30000" dirty="0"/>
              <a:t> 10</a:t>
            </a:r>
            <a:r>
              <a:rPr lang="es-ES" sz="1300" dirty="0"/>
              <a:t>comprobando lo que es agradable al Señor.</a:t>
            </a:r>
            <a:r>
              <a:rPr lang="es-ES" sz="1300" baseline="30000" dirty="0"/>
              <a:t> 11</a:t>
            </a:r>
            <a:r>
              <a:rPr lang="es-ES" sz="1300" dirty="0"/>
              <a:t>Y no participéis en las obras infructuosas de las tinieblas, sino más bien reprendedlas;</a:t>
            </a:r>
            <a:r>
              <a:rPr lang="es-ES" sz="1300" baseline="30000" dirty="0"/>
              <a:t> 12</a:t>
            </a:r>
            <a:r>
              <a:rPr lang="es-ES" sz="1300" dirty="0"/>
              <a:t>porque vergonzoso es aun hablar de lo que ellos hacen en secreto</a:t>
            </a:r>
            <a:r>
              <a:rPr lang="es-ES" sz="1300" dirty="0" smtClean="0"/>
              <a:t>.</a:t>
            </a:r>
            <a:endParaRPr lang="es-ES" sz="13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6747781" y="428604"/>
            <a:ext cx="1681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EFESIOS 5:1-12</a:t>
            </a:r>
            <a:endParaRPr lang="es-E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57158" y="2714620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mericanTypewriter Cn" pitchFamily="18" charset="0"/>
              </a:rPr>
              <a:t>1. La conducta de las personas del mundo ... 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57158" y="3357562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 algn="just"/>
            <a:r>
              <a:rPr lang="es-ES" dirty="0" smtClean="0">
                <a:latin typeface="AmericanTypewriter Cn" pitchFamily="18" charset="0"/>
              </a:rPr>
              <a:t>2. En contraste a eso, los siervos de Jesús qué deben hacer ... 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57158" y="4139991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 algn="just"/>
            <a:r>
              <a:rPr lang="es-ES" dirty="0" smtClean="0">
                <a:latin typeface="AmericanTypewriter Cn" pitchFamily="18" charset="0"/>
              </a:rPr>
              <a:t>3. La opinión de Dios de la “inmundicia” ...</a:t>
            </a:r>
            <a:endParaRPr lang="es-ES" dirty="0">
              <a:latin typeface="AmericanTypewriter C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13" grpId="0" animBg="1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>
            <a:off x="6143636" y="5857892"/>
            <a:ext cx="2143140" cy="2143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Rectángulo"/>
          <p:cNvSpPr/>
          <p:nvPr/>
        </p:nvSpPr>
        <p:spPr>
          <a:xfrm>
            <a:off x="6143636" y="5643578"/>
            <a:ext cx="2786082" cy="2143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Rectángulo"/>
          <p:cNvSpPr/>
          <p:nvPr/>
        </p:nvSpPr>
        <p:spPr>
          <a:xfrm>
            <a:off x="7572396" y="5429264"/>
            <a:ext cx="1357322" cy="2143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Rectángulo"/>
          <p:cNvSpPr/>
          <p:nvPr/>
        </p:nvSpPr>
        <p:spPr>
          <a:xfrm>
            <a:off x="6072198" y="5429264"/>
            <a:ext cx="1428760" cy="2143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"/>
          <p:cNvSpPr/>
          <p:nvPr/>
        </p:nvSpPr>
        <p:spPr>
          <a:xfrm>
            <a:off x="6786578" y="5214950"/>
            <a:ext cx="2143140" cy="2143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6143636" y="4786322"/>
            <a:ext cx="1285884" cy="2857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8429652" y="4572008"/>
            <a:ext cx="500066" cy="2857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3 Imagen" descr="05RC.gif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4282" y="142852"/>
            <a:ext cx="742969" cy="228599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00034" y="428604"/>
            <a:ext cx="5643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SIERVOS DEL SEÑOR SON MEDIDOS </a:t>
            </a:r>
          </a:p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 PATRON DE CONDUCTA SANTO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4282" y="1500174"/>
            <a:ext cx="571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solidFill>
                  <a:srgbClr val="C00000"/>
                </a:solidFill>
                <a:latin typeface="AmericanTypewriter Cn" pitchFamily="18" charset="0"/>
              </a:rPr>
              <a:t>¡</a:t>
            </a:r>
            <a:r>
              <a:rPr lang="es-ES" b="1" dirty="0" smtClean="0">
                <a:solidFill>
                  <a:srgbClr val="C00000"/>
                </a:solidFill>
                <a:latin typeface="AmericanTypewriter Cn" pitchFamily="18" charset="0"/>
              </a:rPr>
              <a:t>AQUI ESTA UNA PREGUNTA DIFICIL!  </a:t>
            </a:r>
            <a:r>
              <a:rPr lang="es-ES" dirty="0" smtClean="0">
                <a:latin typeface="AmericanTypewriter Cn" pitchFamily="18" charset="0"/>
              </a:rPr>
              <a:t>Analiza lo que el Señor está enseñando en este pasaje acerca de estos cuatro puntos: 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072198" y="821227"/>
            <a:ext cx="292895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300" baseline="30000" dirty="0"/>
              <a:t>1</a:t>
            </a:r>
            <a:r>
              <a:rPr lang="es-ES" sz="1300" dirty="0"/>
              <a:t>Sed, pues, imitadores de Dios como hijos amados.</a:t>
            </a:r>
            <a:r>
              <a:rPr lang="es-ES" sz="1300" baseline="30000" dirty="0"/>
              <a:t> 2</a:t>
            </a:r>
            <a:r>
              <a:rPr lang="es-ES" sz="1300" dirty="0"/>
              <a:t>Y andad en amor, como también Cristo nos amó, y se entregó a sí mismo por nosotros, ofrenda y sacrificio a Dios en olor fragante.</a:t>
            </a:r>
            <a:endParaRPr lang="es-ES" sz="1300" b="1" dirty="0"/>
          </a:p>
          <a:p>
            <a:pPr algn="just"/>
            <a:r>
              <a:rPr lang="es-ES" sz="1300" baseline="30000" dirty="0"/>
              <a:t>3</a:t>
            </a:r>
            <a:r>
              <a:rPr lang="es-ES" sz="1300" dirty="0"/>
              <a:t>Pero fornicación y toda inmundicia, o avaricia, ni aun se nombre entre vosotros, como conviene a santos;</a:t>
            </a:r>
            <a:r>
              <a:rPr lang="es-ES" sz="1300" baseline="30000" dirty="0"/>
              <a:t> 4</a:t>
            </a:r>
            <a:r>
              <a:rPr lang="es-ES" sz="1300" dirty="0"/>
              <a:t>ni palabras deshonestas, ni necedades, ni truhanerías, que no convienen, sino antes bien acciones de gracias.</a:t>
            </a:r>
            <a:r>
              <a:rPr lang="es-ES" sz="1300" baseline="30000" dirty="0"/>
              <a:t> 5</a:t>
            </a:r>
            <a:r>
              <a:rPr lang="es-ES" sz="1300" dirty="0"/>
              <a:t>Porque sabéis esto, que ningún fornicario, o inmundo, o avaro, que es idólatra, tiene herencia en el reino de Cristo y de Dios.</a:t>
            </a:r>
            <a:r>
              <a:rPr lang="es-ES" sz="1300" baseline="30000" dirty="0"/>
              <a:t> 6</a:t>
            </a:r>
            <a:r>
              <a:rPr lang="es-ES" sz="1300" dirty="0"/>
              <a:t>Nadie os engañe con palabras vanas, porque por estas cosas viene la ira de Dios sobre los hijos de desobediencia.</a:t>
            </a:r>
            <a:r>
              <a:rPr lang="es-ES" sz="1300" baseline="30000" dirty="0"/>
              <a:t> 7</a:t>
            </a:r>
            <a:r>
              <a:rPr lang="es-ES" sz="1300" dirty="0"/>
              <a:t>No seáis, pues, partícipes con ellos.</a:t>
            </a:r>
            <a:r>
              <a:rPr lang="es-ES" sz="1300" baseline="30000" dirty="0"/>
              <a:t> 8</a:t>
            </a:r>
            <a:r>
              <a:rPr lang="es-ES" sz="1300" dirty="0"/>
              <a:t>Porque en otro tiempo erais tinieblas, mas ahora sois luz en el Señor; andad como hijos de luz</a:t>
            </a:r>
            <a:r>
              <a:rPr lang="es-ES" sz="1300" baseline="30000" dirty="0"/>
              <a:t> 9</a:t>
            </a:r>
            <a:r>
              <a:rPr lang="es-ES" sz="1300" dirty="0"/>
              <a:t>(porque el fruto del Espíritu es en toda bondad, justicia y verdad),</a:t>
            </a:r>
            <a:r>
              <a:rPr lang="es-ES" sz="1300" baseline="30000" dirty="0"/>
              <a:t> 10</a:t>
            </a:r>
            <a:r>
              <a:rPr lang="es-ES" sz="1300" dirty="0"/>
              <a:t>comprobando lo que es agradable al Señor.</a:t>
            </a:r>
            <a:r>
              <a:rPr lang="es-ES" sz="1300" baseline="30000" dirty="0"/>
              <a:t> 11</a:t>
            </a:r>
            <a:r>
              <a:rPr lang="es-ES" sz="1300" dirty="0"/>
              <a:t>Y no participéis en las obras infructuosas de las tinieblas, sino más bien reprendedlas;</a:t>
            </a:r>
            <a:r>
              <a:rPr lang="es-ES" sz="1300" baseline="30000" dirty="0"/>
              <a:t> 12</a:t>
            </a:r>
            <a:r>
              <a:rPr lang="es-ES" sz="1300" dirty="0"/>
              <a:t>porque vergonzoso es aun hablar de lo que ellos hacen en secreto</a:t>
            </a:r>
            <a:r>
              <a:rPr lang="es-ES" sz="1300" dirty="0" smtClean="0"/>
              <a:t>.</a:t>
            </a:r>
            <a:endParaRPr lang="es-ES" sz="13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6747781" y="428604"/>
            <a:ext cx="1681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EFESIOS 5:1-12</a:t>
            </a:r>
            <a:endParaRPr lang="es-E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57158" y="2714620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mericanTypewriter Cn" pitchFamily="18" charset="0"/>
              </a:rPr>
              <a:t>1. La conducta de las personas del mundo ... 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57158" y="3357562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 algn="just"/>
            <a:r>
              <a:rPr lang="es-ES" dirty="0" smtClean="0">
                <a:latin typeface="AmericanTypewriter Cn" pitchFamily="18" charset="0"/>
              </a:rPr>
              <a:t>2. En contraste a eso, los siervos de Jesús qué deben hacer ... 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57158" y="4139991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 algn="just"/>
            <a:r>
              <a:rPr lang="es-ES" dirty="0" smtClean="0">
                <a:latin typeface="AmericanTypewriter Cn" pitchFamily="18" charset="0"/>
              </a:rPr>
              <a:t>3. La opinión de Dios de la “inmundicia” ...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57158" y="4774180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 algn="just"/>
            <a:r>
              <a:rPr lang="es-ES" dirty="0" smtClean="0">
                <a:latin typeface="AmericanTypewriter Cn" pitchFamily="18" charset="0"/>
              </a:rPr>
              <a:t>4.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Su</a:t>
            </a:r>
            <a:r>
              <a:rPr lang="es-ES" dirty="0" smtClean="0">
                <a:latin typeface="AmericanTypewriter Cn" pitchFamily="18" charset="0"/>
              </a:rPr>
              <a:t> responsabilidad como “luz” ...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142844" y="5702874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 algn="just"/>
            <a:r>
              <a:rPr lang="es-E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¿Por qué a veces es tan difícil dejar que su luz brille?</a:t>
            </a:r>
            <a:endParaRPr lang="es-E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21" grpId="0" animBg="1"/>
      <p:bldP spid="20" grpId="0" animBg="1"/>
      <p:bldP spid="19" grpId="0" animBg="1"/>
      <p:bldP spid="18" grpId="0" animBg="1"/>
      <p:bldP spid="13" grpId="0" animBg="1"/>
      <p:bldP spid="16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05R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0"/>
            <a:ext cx="2228914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643042" y="428604"/>
            <a:ext cx="7000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SIERVOS DEL SEÑOR SON MEDIDOS </a:t>
            </a:r>
          </a:p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 PATRON DE CONDUCTA SANTO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14612" y="1857364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PRINCIPIOS: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71670" y="2428868"/>
            <a:ext cx="2191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B. ROMANOS 6:17-18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500694" y="2428868"/>
            <a:ext cx="33575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 algn="just"/>
            <a:r>
              <a:rPr lang="es-ES" sz="1600" dirty="0"/>
              <a:t>17 Pero gracias a Dios, que aunque erais esclavos del pecado, habéis obedecido de corazón a aquella forma de doctrina a la cual fuisteis entregados</a:t>
            </a:r>
            <a:r>
              <a:rPr lang="es-ES" sz="1600" dirty="0" smtClean="0"/>
              <a:t>; </a:t>
            </a:r>
          </a:p>
          <a:p>
            <a:pPr marL="268288" indent="-268288" algn="just"/>
            <a:r>
              <a:rPr lang="es-ES" sz="1600" dirty="0" smtClean="0"/>
              <a:t>18 </a:t>
            </a:r>
            <a:r>
              <a:rPr lang="es-ES" sz="1600" dirty="0"/>
              <a:t>y libertados del pecado, vinisteis a ser siervos de la justicia</a:t>
            </a:r>
            <a:r>
              <a:rPr lang="es-ES" sz="1600" dirty="0" smtClean="0"/>
              <a:t>.</a:t>
            </a:r>
            <a:endParaRPr lang="es-ES" sz="1600" dirty="0"/>
          </a:p>
        </p:txBody>
      </p:sp>
      <p:sp>
        <p:nvSpPr>
          <p:cNvPr id="9" name="8 Rectángulo"/>
          <p:cNvSpPr/>
          <p:nvPr/>
        </p:nvSpPr>
        <p:spPr>
          <a:xfrm>
            <a:off x="5429256" y="2357430"/>
            <a:ext cx="3500462" cy="20002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2071670" y="2857496"/>
            <a:ext cx="335758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2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05R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0"/>
            <a:ext cx="2228914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643042" y="428604"/>
            <a:ext cx="7000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SIERVOS DEL SEÑOR SON MEDIDOS </a:t>
            </a:r>
          </a:p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 PATRON DE CONDUCTA SANTO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339752" y="1857364"/>
            <a:ext cx="251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PRINCIPIOS: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71670" y="2428868"/>
            <a:ext cx="2444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C. 1 CORINTIOS 6:19-20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500694" y="2428868"/>
            <a:ext cx="335758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 algn="just"/>
            <a:r>
              <a:rPr lang="es-ES" sz="1600" dirty="0"/>
              <a:t>19 ¿O ignoráis que vuestro cuerpo es templo del Espíritu Santo, el cual está en vosotros, el cual tenéis de Dios, y que no sois vuestros</a:t>
            </a:r>
            <a:r>
              <a:rPr lang="es-ES" sz="1600" dirty="0" smtClean="0"/>
              <a:t>? </a:t>
            </a:r>
          </a:p>
          <a:p>
            <a:pPr marL="269875" indent="-269875" algn="just"/>
            <a:r>
              <a:rPr lang="es-ES" sz="1600" dirty="0" smtClean="0"/>
              <a:t>20 </a:t>
            </a:r>
            <a:r>
              <a:rPr lang="es-ES" sz="1600" dirty="0"/>
              <a:t>Porque habéis sido comprados por precio; glorificad, pues, a Dios en vuestro cuerpo y en vuestro espíritu, los cuales son de Dios</a:t>
            </a:r>
            <a:r>
              <a:rPr lang="es-ES" sz="1600" dirty="0" smtClean="0"/>
              <a:t>.</a:t>
            </a:r>
            <a:endParaRPr lang="es-ES" sz="1600" dirty="0"/>
          </a:p>
        </p:txBody>
      </p:sp>
      <p:sp>
        <p:nvSpPr>
          <p:cNvPr id="9" name="8 Rectángulo"/>
          <p:cNvSpPr/>
          <p:nvPr/>
        </p:nvSpPr>
        <p:spPr>
          <a:xfrm>
            <a:off x="5429256" y="2357430"/>
            <a:ext cx="3500462" cy="221457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2071670" y="2857496"/>
            <a:ext cx="335758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2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05R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0"/>
            <a:ext cx="2228914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643042" y="428604"/>
            <a:ext cx="7000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SIERVOS DEL SEÑOR SON MEDIDOS </a:t>
            </a:r>
          </a:p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 PATRON DE CONDUCTA SANTO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14612" y="1857364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PRINCIPIOS: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71670" y="2428868"/>
            <a:ext cx="2575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D. 1 CORINTIOS 10:31-33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500694" y="2428868"/>
            <a:ext cx="33575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 algn="just"/>
            <a:r>
              <a:rPr lang="es-ES" sz="1600" dirty="0"/>
              <a:t>31 Si, pues, coméis o bebéis, o hacéis otra cosa, hacedlo todo para la gloria de Dios</a:t>
            </a:r>
            <a:r>
              <a:rPr lang="es-ES" sz="1600" dirty="0" smtClean="0"/>
              <a:t>. </a:t>
            </a:r>
          </a:p>
          <a:p>
            <a:pPr marL="269875" indent="-269875" algn="just"/>
            <a:r>
              <a:rPr lang="es-ES" sz="1600" dirty="0" smtClean="0"/>
              <a:t>32 </a:t>
            </a:r>
            <a:r>
              <a:rPr lang="es-ES" sz="1600" dirty="0"/>
              <a:t>No seáis tropiezo ni a judíos, ni a gentiles, ni a la iglesia de Dios</a:t>
            </a:r>
            <a:r>
              <a:rPr lang="es-ES" sz="1600" dirty="0" smtClean="0"/>
              <a:t>; </a:t>
            </a:r>
          </a:p>
          <a:p>
            <a:pPr marL="269875" indent="-269875" algn="just"/>
            <a:r>
              <a:rPr lang="es-ES" sz="1600" dirty="0" smtClean="0"/>
              <a:t>33 </a:t>
            </a:r>
            <a:r>
              <a:rPr lang="es-ES" sz="1600" dirty="0"/>
              <a:t>como también yo en todas las cosas agrado a todos, no procurando mi propio beneficio, sino el de muchos, para que sean salvos</a:t>
            </a:r>
            <a:r>
              <a:rPr lang="es-ES" sz="1600" dirty="0" smtClean="0"/>
              <a:t>.</a:t>
            </a:r>
            <a:endParaRPr lang="es-ES" sz="1600" dirty="0"/>
          </a:p>
        </p:txBody>
      </p:sp>
      <p:sp>
        <p:nvSpPr>
          <p:cNvPr id="9" name="8 Rectángulo"/>
          <p:cNvSpPr/>
          <p:nvPr/>
        </p:nvSpPr>
        <p:spPr>
          <a:xfrm>
            <a:off x="5429256" y="2357430"/>
            <a:ext cx="3500462" cy="26432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2071670" y="2857496"/>
            <a:ext cx="335758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071670" y="2916792"/>
            <a:ext cx="3143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(3 de ellos – 1 en cada versículo)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2"/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05R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0"/>
            <a:ext cx="2228914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643042" y="428604"/>
            <a:ext cx="7000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SIERVOS DEL SEÑOR SON MEDIDOS </a:t>
            </a:r>
          </a:p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 PATRON DE CONDUCTA SANTO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14612" y="1857364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PRINCIPIOS: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71670" y="2428868"/>
            <a:ext cx="2695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E. 2 CORINTIOS 6:17—7:1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500694" y="2428868"/>
            <a:ext cx="335758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 algn="just"/>
            <a:r>
              <a:rPr lang="es-ES_tradnl" sz="1600" dirty="0"/>
              <a:t>17 Por lo </a:t>
            </a:r>
            <a:r>
              <a:rPr lang="es-ES_tradnl" sz="1600" dirty="0" smtClean="0"/>
              <a:t>cual, s</a:t>
            </a:r>
            <a:r>
              <a:rPr lang="es-ES" sz="1600" dirty="0" err="1" smtClean="0"/>
              <a:t>alid</a:t>
            </a:r>
            <a:r>
              <a:rPr lang="es-ES" sz="1600" dirty="0" smtClean="0"/>
              <a:t> </a:t>
            </a:r>
            <a:r>
              <a:rPr lang="es-ES" sz="1600" dirty="0"/>
              <a:t>de en medio de ellos, y apartaos, dice el Señor</a:t>
            </a:r>
            <a:r>
              <a:rPr lang="es-ES" sz="1600" dirty="0" smtClean="0"/>
              <a:t>, y </a:t>
            </a:r>
            <a:r>
              <a:rPr lang="es-ES" sz="1600" dirty="0"/>
              <a:t>no toquéis lo inmundo</a:t>
            </a:r>
            <a:r>
              <a:rPr lang="es-ES" sz="1600" dirty="0" smtClean="0"/>
              <a:t>; y</a:t>
            </a:r>
            <a:r>
              <a:rPr lang="es-ES_tradnl" sz="1600" dirty="0" smtClean="0"/>
              <a:t> </a:t>
            </a:r>
            <a:r>
              <a:rPr lang="es-ES_tradnl" sz="1600" dirty="0"/>
              <a:t>yo os recibiré,</a:t>
            </a:r>
          </a:p>
          <a:p>
            <a:pPr marL="269875" indent="-269875" algn="just"/>
            <a:r>
              <a:rPr lang="es-ES" sz="1600" dirty="0"/>
              <a:t>18 Y seré para vosotros por Padre</a:t>
            </a:r>
            <a:r>
              <a:rPr lang="es-ES" sz="1600" dirty="0" smtClean="0"/>
              <a:t>, y </a:t>
            </a:r>
            <a:r>
              <a:rPr lang="es-ES" sz="1600" dirty="0"/>
              <a:t>vosotros me seréis hijos e hijas, dice el Señor Todopoderoso.</a:t>
            </a:r>
          </a:p>
          <a:p>
            <a:pPr algn="just"/>
            <a:endParaRPr lang="es-ES_tradnl" sz="1600" dirty="0"/>
          </a:p>
          <a:p>
            <a:pPr marL="269875" indent="-269875" algn="just"/>
            <a:r>
              <a:rPr lang="es-ES" sz="1600" dirty="0"/>
              <a:t>1 Así que, amados, puesto que tenemos tales promesas, limpiémonos de toda contaminación de carne y de espíritu, perfeccionando la santidad en el temor de Dios</a:t>
            </a:r>
            <a:r>
              <a:rPr lang="es-ES" sz="1600" dirty="0" smtClean="0"/>
              <a:t>.</a:t>
            </a:r>
            <a:endParaRPr lang="es-ES" sz="1600" dirty="0"/>
          </a:p>
        </p:txBody>
      </p:sp>
      <p:sp>
        <p:nvSpPr>
          <p:cNvPr id="9" name="8 Rectángulo"/>
          <p:cNvSpPr/>
          <p:nvPr/>
        </p:nvSpPr>
        <p:spPr>
          <a:xfrm>
            <a:off x="5429256" y="2357430"/>
            <a:ext cx="3500462" cy="37147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2071670" y="2857496"/>
            <a:ext cx="335758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2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05R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0"/>
            <a:ext cx="2228914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643042" y="428604"/>
            <a:ext cx="7000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SIERVOS DEL SEÑOR SON MEDIDOS </a:t>
            </a:r>
          </a:p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 PATRON DE CONDUCTA SANTO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14612" y="1857364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PRINCIPIOS: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71670" y="2428868"/>
            <a:ext cx="196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F. 2 TIMOTEO 2:22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500694" y="2428868"/>
            <a:ext cx="33575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 algn="just"/>
            <a:r>
              <a:rPr lang="es-ES" sz="1600" dirty="0"/>
              <a:t>22 Huye también de las pasiones juveniles, y sigue la justicia, la fe, el amor y la paz, con los que de corazón limpio invocan al Señor</a:t>
            </a:r>
            <a:r>
              <a:rPr lang="es-ES" sz="1600" dirty="0" smtClean="0"/>
              <a:t>.</a:t>
            </a:r>
            <a:endParaRPr lang="es-ES" sz="1600" dirty="0"/>
          </a:p>
        </p:txBody>
      </p:sp>
      <p:sp>
        <p:nvSpPr>
          <p:cNvPr id="9" name="8 Rectángulo"/>
          <p:cNvSpPr/>
          <p:nvPr/>
        </p:nvSpPr>
        <p:spPr>
          <a:xfrm>
            <a:off x="5429256" y="2357430"/>
            <a:ext cx="3500462" cy="12858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2071670" y="2857496"/>
            <a:ext cx="335758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2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05R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0"/>
            <a:ext cx="2228914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643042" y="428604"/>
            <a:ext cx="7000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SIERVOS DEL SEÑOR SON MEDIDOS </a:t>
            </a:r>
          </a:p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 PATRON DE CONDUCTA SANTO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14612" y="1857364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PRINCIPIOS: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71670" y="2428868"/>
            <a:ext cx="2307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G. ROMANOS 14:20-23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500694" y="2428868"/>
            <a:ext cx="335758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 algn="just"/>
            <a:r>
              <a:rPr lang="es-ES" sz="1600" dirty="0"/>
              <a:t>20 No destruyas la obra de Dios por causa de la comida. Todas las cosas a la verdad son limpias; pero es malo que el hombre haga tropezar a otros con lo que come</a:t>
            </a:r>
            <a:r>
              <a:rPr lang="es-ES" sz="1600" dirty="0" smtClean="0"/>
              <a:t>. </a:t>
            </a:r>
          </a:p>
          <a:p>
            <a:pPr marL="269875" indent="-269875" algn="just"/>
            <a:r>
              <a:rPr lang="es-ES" sz="1600" dirty="0" smtClean="0"/>
              <a:t>21 </a:t>
            </a:r>
            <a:r>
              <a:rPr lang="es-ES" sz="1600" dirty="0"/>
              <a:t>Bueno es no comer carne, ni beber vino, ni nada en que tu hermano tropiece, o se ofenda, o se debilite</a:t>
            </a:r>
            <a:r>
              <a:rPr lang="es-ES" sz="1600" dirty="0" smtClean="0"/>
              <a:t>. </a:t>
            </a:r>
          </a:p>
          <a:p>
            <a:pPr marL="269875" indent="-269875" algn="just"/>
            <a:r>
              <a:rPr lang="es-ES" sz="1600" dirty="0" smtClean="0"/>
              <a:t>22 </a:t>
            </a:r>
            <a:r>
              <a:rPr lang="es-ES" sz="1600" dirty="0"/>
              <a:t>¿Tienes tú fe? Tenla para contigo delante de Dios. Bienaventurado el que no se condena a sí mismo en lo que aprueba</a:t>
            </a:r>
            <a:r>
              <a:rPr lang="es-ES" sz="1600" dirty="0" smtClean="0"/>
              <a:t>. </a:t>
            </a:r>
          </a:p>
          <a:p>
            <a:pPr marL="269875" indent="-269875" algn="just"/>
            <a:r>
              <a:rPr lang="es-ES" sz="1600" dirty="0" smtClean="0"/>
              <a:t>23 </a:t>
            </a:r>
            <a:r>
              <a:rPr lang="es-ES" sz="1600" dirty="0"/>
              <a:t>Pero el que duda sobre lo que come, es condenado, porque no lo hace con fe; y todo lo que no proviene de fe, es pecado</a:t>
            </a:r>
            <a:r>
              <a:rPr lang="es-ES" sz="1600" dirty="0" smtClean="0"/>
              <a:t>.</a:t>
            </a:r>
            <a:endParaRPr lang="es-ES" sz="1600" dirty="0"/>
          </a:p>
        </p:txBody>
      </p:sp>
      <p:sp>
        <p:nvSpPr>
          <p:cNvPr id="9" name="8 Rectángulo"/>
          <p:cNvSpPr/>
          <p:nvPr/>
        </p:nvSpPr>
        <p:spPr>
          <a:xfrm>
            <a:off x="5429256" y="2357430"/>
            <a:ext cx="3500462" cy="414340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2071670" y="2857496"/>
            <a:ext cx="335758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2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05R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0"/>
            <a:ext cx="2228914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643042" y="428604"/>
            <a:ext cx="7000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SIERVOS DEL SEÑOR SON MEDIDOS </a:t>
            </a:r>
          </a:p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 PATRON DE CONDUCTA SANTO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14612" y="1857364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PRINCIPIOS: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71670" y="2428868"/>
            <a:ext cx="3077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H. 1 CORINTIOS 15:33 (LBLA)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500694" y="2428868"/>
            <a:ext cx="3357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 algn="just"/>
            <a:r>
              <a:rPr lang="es-ES" sz="1600" dirty="0"/>
              <a:t>33 No os dejéis engañar: Las malas compañías corrompen las buenas costumbres</a:t>
            </a:r>
            <a:r>
              <a:rPr lang="es-ES" sz="1600" dirty="0" smtClean="0"/>
              <a:t>.</a:t>
            </a:r>
            <a:endParaRPr lang="es-ES" sz="1600" dirty="0"/>
          </a:p>
        </p:txBody>
      </p:sp>
      <p:sp>
        <p:nvSpPr>
          <p:cNvPr id="9" name="8 Rectángulo"/>
          <p:cNvSpPr/>
          <p:nvPr/>
        </p:nvSpPr>
        <p:spPr>
          <a:xfrm>
            <a:off x="5429256" y="2357430"/>
            <a:ext cx="3500462" cy="107157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2071670" y="2857496"/>
            <a:ext cx="335758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2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05R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0"/>
            <a:ext cx="2228914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643042" y="428604"/>
            <a:ext cx="7000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SIERVOS DEL SEÑOR SON MEDIDOS </a:t>
            </a:r>
          </a:p>
          <a:p>
            <a:pPr algn="ctr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 PATRON DE CONDUCTA SANTO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714612" y="1857364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PRINCIPIOS: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71670" y="2428868"/>
            <a:ext cx="1760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I. GALATAS 2:20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500694" y="2428868"/>
            <a:ext cx="33575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/>
            <a:r>
              <a:rPr lang="es-ES" sz="1600" dirty="0"/>
              <a:t>20 Con Cristo estoy juntamente crucificado, y ya no vivo yo, mas vive Cristo en mí; y lo que ahora vivo en la carne, lo vivo en la fe del Hijo de Dios, el cual me amó y se entregó a sí mismo por mí</a:t>
            </a:r>
            <a:r>
              <a:rPr lang="es-ES" sz="1600" dirty="0" smtClean="0"/>
              <a:t>.</a:t>
            </a:r>
            <a:endParaRPr lang="es-ES" sz="1600" dirty="0"/>
          </a:p>
        </p:txBody>
      </p:sp>
      <p:sp>
        <p:nvSpPr>
          <p:cNvPr id="9" name="8 Rectángulo"/>
          <p:cNvSpPr/>
          <p:nvPr/>
        </p:nvSpPr>
        <p:spPr>
          <a:xfrm>
            <a:off x="5429256" y="2357430"/>
            <a:ext cx="3500462" cy="17859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2071670" y="2857496"/>
            <a:ext cx="335758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2"/>
      <p:bldP spid="9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2217</Words>
  <Application>Microsoft Office PowerPoint</Application>
  <PresentationFormat>On-screen Show (4:3)</PresentationFormat>
  <Paragraphs>130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REPRESENTANTE LEGAL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JAIME RESTREPO MONTOYA</dc:creator>
  <cp:lastModifiedBy>paqueof11</cp:lastModifiedBy>
  <cp:revision>48</cp:revision>
  <dcterms:created xsi:type="dcterms:W3CDTF">2008-04-12T16:30:02Z</dcterms:created>
  <dcterms:modified xsi:type="dcterms:W3CDTF">2011-12-17T21:36:12Z</dcterms:modified>
</cp:coreProperties>
</file>