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1" r:id="rId2"/>
    <p:sldId id="373" r:id="rId3"/>
    <p:sldId id="396" r:id="rId4"/>
    <p:sldId id="412" r:id="rId5"/>
    <p:sldId id="264" r:id="rId6"/>
    <p:sldId id="260" r:id="rId7"/>
    <p:sldId id="274" r:id="rId8"/>
    <p:sldId id="275" r:id="rId9"/>
    <p:sldId id="262" r:id="rId10"/>
    <p:sldId id="265" r:id="rId11"/>
    <p:sldId id="276" r:id="rId12"/>
    <p:sldId id="408" r:id="rId13"/>
    <p:sldId id="409" r:id="rId14"/>
    <p:sldId id="415" r:id="rId15"/>
    <p:sldId id="418" r:id="rId16"/>
    <p:sldId id="417" r:id="rId17"/>
    <p:sldId id="413" r:id="rId18"/>
    <p:sldId id="410" r:id="rId19"/>
    <p:sldId id="414" r:id="rId20"/>
    <p:sldId id="419" r:id="rId21"/>
    <p:sldId id="420" r:id="rId22"/>
    <p:sldId id="411" r:id="rId23"/>
    <p:sldId id="374" r:id="rId24"/>
    <p:sldId id="281" r:id="rId25"/>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1DC"/>
    <a:srgbClr val="3333FF"/>
    <a:srgbClr val="4D4D4D"/>
    <a:srgbClr val="FFCC66"/>
    <a:srgbClr val="B2B2B2"/>
    <a:srgbClr val="CC3300"/>
    <a:srgbClr val="990000"/>
    <a:srgbClr val="FF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11" autoAdjust="0"/>
    <p:restoredTop sz="94660"/>
  </p:normalViewPr>
  <p:slideViewPr>
    <p:cSldViewPr>
      <p:cViewPr varScale="1">
        <p:scale>
          <a:sx n="111" d="100"/>
          <a:sy n="111" d="100"/>
        </p:scale>
        <p:origin x="1464" y="96"/>
      </p:cViewPr>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23B8E-D1D1-4477-98F9-4DB1C79F1385}" type="datetimeFigureOut">
              <a:rPr lang="en-US" smtClean="0"/>
              <a:t>10/24/2024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B4177-BA94-43DE-B666-BA8F72F6D15C}" type="slidenum">
              <a:rPr lang="en-US" smtClean="0"/>
              <a:t>‹#›</a:t>
            </a:fld>
            <a:endParaRPr lang="en-US"/>
          </a:p>
        </p:txBody>
      </p:sp>
    </p:spTree>
    <p:extLst>
      <p:ext uri="{BB962C8B-B14F-4D97-AF65-F5344CB8AC3E}">
        <p14:creationId xmlns:p14="http://schemas.microsoft.com/office/powerpoint/2010/main" val="311889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07A4993-9A9D-4AF2-B737-87382EA2BDC9}" type="slidenum">
              <a:rPr lang="en-US" altLang="en-US"/>
              <a:pPr/>
              <a:t>‹#›</a:t>
            </a:fld>
            <a:endParaRPr lang="en-US" altLang="en-US"/>
          </a:p>
        </p:txBody>
      </p:sp>
    </p:spTree>
    <p:extLst>
      <p:ext uri="{BB962C8B-B14F-4D97-AF65-F5344CB8AC3E}">
        <p14:creationId xmlns:p14="http://schemas.microsoft.com/office/powerpoint/2010/main" val="199625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ABFC99-D636-4C2E-9A24-47AC03AB7DBB}" type="slidenum">
              <a:rPr lang="en-US" altLang="en-US"/>
              <a:pPr/>
              <a:t>‹#›</a:t>
            </a:fld>
            <a:endParaRPr lang="en-US" altLang="en-US"/>
          </a:p>
        </p:txBody>
      </p:sp>
    </p:spTree>
    <p:extLst>
      <p:ext uri="{BB962C8B-B14F-4D97-AF65-F5344CB8AC3E}">
        <p14:creationId xmlns:p14="http://schemas.microsoft.com/office/powerpoint/2010/main" val="2185316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11F862F-F154-4E70-8A40-B8D05F79C50D}" type="slidenum">
              <a:rPr lang="en-US" altLang="en-US"/>
              <a:pPr/>
              <a:t>‹#›</a:t>
            </a:fld>
            <a:endParaRPr lang="en-US" altLang="en-US"/>
          </a:p>
        </p:txBody>
      </p:sp>
    </p:spTree>
    <p:extLst>
      <p:ext uri="{BB962C8B-B14F-4D97-AF65-F5344CB8AC3E}">
        <p14:creationId xmlns:p14="http://schemas.microsoft.com/office/powerpoint/2010/main" val="397187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6CEC87-0AA3-47BA-994C-937955B929F0}" type="slidenum">
              <a:rPr lang="en-US" altLang="en-US"/>
              <a:pPr/>
              <a:t>‹#›</a:t>
            </a:fld>
            <a:endParaRPr lang="en-US" altLang="en-US"/>
          </a:p>
        </p:txBody>
      </p:sp>
    </p:spTree>
    <p:extLst>
      <p:ext uri="{BB962C8B-B14F-4D97-AF65-F5344CB8AC3E}">
        <p14:creationId xmlns:p14="http://schemas.microsoft.com/office/powerpoint/2010/main" val="42653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0B84FB0-5870-4924-A613-0EAA717AF41F}" type="slidenum">
              <a:rPr lang="en-US" altLang="en-US"/>
              <a:pPr/>
              <a:t>‹#›</a:t>
            </a:fld>
            <a:endParaRPr lang="en-US" altLang="en-US"/>
          </a:p>
        </p:txBody>
      </p:sp>
    </p:spTree>
    <p:extLst>
      <p:ext uri="{BB962C8B-B14F-4D97-AF65-F5344CB8AC3E}">
        <p14:creationId xmlns:p14="http://schemas.microsoft.com/office/powerpoint/2010/main" val="32704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D94FB37-387D-41E1-88CD-2B42A511C5EC}" type="slidenum">
              <a:rPr lang="en-US" altLang="en-US"/>
              <a:pPr/>
              <a:t>‹#›</a:t>
            </a:fld>
            <a:endParaRPr lang="en-US" altLang="en-US"/>
          </a:p>
        </p:txBody>
      </p:sp>
    </p:spTree>
    <p:extLst>
      <p:ext uri="{BB962C8B-B14F-4D97-AF65-F5344CB8AC3E}">
        <p14:creationId xmlns:p14="http://schemas.microsoft.com/office/powerpoint/2010/main" val="151296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99AFD1E-BEAE-482A-94BF-CB51EC2B9FF7}" type="slidenum">
              <a:rPr lang="en-US" altLang="en-US"/>
              <a:pPr/>
              <a:t>‹#›</a:t>
            </a:fld>
            <a:endParaRPr lang="en-US" altLang="en-US"/>
          </a:p>
        </p:txBody>
      </p:sp>
    </p:spTree>
    <p:extLst>
      <p:ext uri="{BB962C8B-B14F-4D97-AF65-F5344CB8AC3E}">
        <p14:creationId xmlns:p14="http://schemas.microsoft.com/office/powerpoint/2010/main" val="146911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D5748B6-E5C3-4950-BE23-ABBE9F11C27D}" type="slidenum">
              <a:rPr lang="en-US" altLang="en-US"/>
              <a:pPr/>
              <a:t>‹#›</a:t>
            </a:fld>
            <a:endParaRPr lang="en-US" altLang="en-US"/>
          </a:p>
        </p:txBody>
      </p:sp>
    </p:spTree>
    <p:extLst>
      <p:ext uri="{BB962C8B-B14F-4D97-AF65-F5344CB8AC3E}">
        <p14:creationId xmlns:p14="http://schemas.microsoft.com/office/powerpoint/2010/main" val="226679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7881202-48AC-4579-931B-F4FD706EF5CC}" type="slidenum">
              <a:rPr lang="en-US" altLang="en-US"/>
              <a:pPr/>
              <a:t>‹#›</a:t>
            </a:fld>
            <a:endParaRPr lang="en-US" altLang="en-US"/>
          </a:p>
        </p:txBody>
      </p:sp>
    </p:spTree>
    <p:extLst>
      <p:ext uri="{BB962C8B-B14F-4D97-AF65-F5344CB8AC3E}">
        <p14:creationId xmlns:p14="http://schemas.microsoft.com/office/powerpoint/2010/main" val="78044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D446D5B-29D5-4708-AFB4-1477AE8F4726}" type="slidenum">
              <a:rPr lang="en-US" altLang="en-US"/>
              <a:pPr/>
              <a:t>‹#›</a:t>
            </a:fld>
            <a:endParaRPr lang="en-US" altLang="en-US"/>
          </a:p>
        </p:txBody>
      </p:sp>
    </p:spTree>
    <p:extLst>
      <p:ext uri="{BB962C8B-B14F-4D97-AF65-F5344CB8AC3E}">
        <p14:creationId xmlns:p14="http://schemas.microsoft.com/office/powerpoint/2010/main" val="360767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428CACD-1671-4274-AC1F-31D4854D37AD}" type="slidenum">
              <a:rPr lang="en-US" altLang="en-US"/>
              <a:pPr/>
              <a:t>‹#›</a:t>
            </a:fld>
            <a:endParaRPr lang="en-US" altLang="en-US"/>
          </a:p>
        </p:txBody>
      </p:sp>
    </p:spTree>
    <p:extLst>
      <p:ext uri="{BB962C8B-B14F-4D97-AF65-F5344CB8AC3E}">
        <p14:creationId xmlns:p14="http://schemas.microsoft.com/office/powerpoint/2010/main" val="266919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61D9EE0F-3807-493C-8AF3-C49784A7F51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a:extLst>
              <a:ext uri="{FF2B5EF4-FFF2-40B4-BE49-F238E27FC236}">
                <a16:creationId xmlns:a16="http://schemas.microsoft.com/office/drawing/2014/main" id="{6F2BD041-A747-A431-E09B-FB965DB8878C}"/>
              </a:ext>
            </a:extLst>
          </p:cNvPr>
          <p:cNvSpPr txBox="1">
            <a:spLocks noChangeArrowheads="1"/>
          </p:cNvSpPr>
          <p:nvPr/>
        </p:nvSpPr>
        <p:spPr bwMode="auto">
          <a:xfrm>
            <a:off x="228600" y="1524000"/>
            <a:ext cx="86106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 altLang="en-US" dirty="0">
                <a:solidFill>
                  <a:schemeClr val="bg1"/>
                </a:solidFill>
                <a:latin typeface="Tempus Sans ITC" panose="04020404030D07020202" pitchFamily="82" charset="0"/>
              </a:rPr>
              <a:t>Esta guerra se libra, no contra un hombre a la vez, sino contra todos los hombres.  Entonces, ¿cuáles son algunas de las cosas con las que debemos luchar cada día a nivel espiritual?</a:t>
            </a:r>
          </a:p>
          <a:p>
            <a:pPr eaLnBrk="1" hangingPunct="1">
              <a:spcBef>
                <a:spcPct val="50000"/>
              </a:spcBef>
            </a:pPr>
            <a:r>
              <a:rPr lang="es-ES" altLang="en-US" dirty="0">
                <a:solidFill>
                  <a:schemeClr val="bg1"/>
                </a:solidFill>
                <a:latin typeface="Tempus Sans ITC" panose="04020404030D07020202" pitchFamily="82" charset="0"/>
              </a:rPr>
              <a:t> </a:t>
            </a:r>
            <a:r>
              <a:rPr lang="es-ES" altLang="en-US" dirty="0">
                <a:solidFill>
                  <a:srgbClr val="FFFF00"/>
                </a:solidFill>
                <a:latin typeface="Tempus Sans ITC" panose="04020404030D07020202" pitchFamily="82" charset="0"/>
              </a:rPr>
              <a:t>nuestros propios pecados
 el mal dentro de los demás.  Su orgullo y espíritu de venganza.
 malas leyes, costumbres, empleos, movimientos
 Error y falsa doctrina</a:t>
            </a:r>
            <a:r>
              <a:rPr lang="es-ES" altLang="en-US" dirty="0">
                <a:solidFill>
                  <a:schemeClr val="bg1"/>
                </a:solidFill>
                <a:latin typeface="Tempus Sans ITC" panose="04020404030D07020202" pitchFamily="82" charset="0"/>
              </a:rPr>
              <a:t>
</a:t>
            </a:r>
            <a:r>
              <a:rPr lang="es-ES" altLang="en-US" b="0" dirty="0">
                <a:solidFill>
                  <a:schemeClr val="bg1"/>
                </a:solidFill>
                <a:latin typeface="Tempus Sans ITC" panose="04020404030D07020202" pitchFamily="82" charset="0"/>
              </a:rPr>
              <a:t>Estos, y más, representan la batalla a gran escala contra la que  debemos luchar…pero no estamos solos y debemos luchar juntos
Echemos un vistazo a nuestra armadura</a:t>
            </a:r>
            <a:r>
              <a:rPr lang="es-ES" altLang="en-US" dirty="0">
                <a:solidFill>
                  <a:schemeClr val="bg1"/>
                </a:solidFill>
                <a:latin typeface="Tempus Sans ITC" panose="04020404030D07020202" pitchFamily="82" charset="0"/>
              </a:rPr>
              <a:t>.</a:t>
            </a:r>
            <a:endParaRPr lang="en-US" altLang="en-US" dirty="0">
              <a:solidFill>
                <a:schemeClr val="bg1"/>
              </a:solidFill>
              <a:latin typeface="Tempus Sans ITC" panose="04020404030D07020202" pitchFamily="82" charset="0"/>
            </a:endParaRPr>
          </a:p>
        </p:txBody>
      </p:sp>
      <p:sp>
        <p:nvSpPr>
          <p:cNvPr id="2" name="Rectangle 1">
            <a:extLst>
              <a:ext uri="{FF2B5EF4-FFF2-40B4-BE49-F238E27FC236}">
                <a16:creationId xmlns:a16="http://schemas.microsoft.com/office/drawing/2014/main" id="{260E3CB1-6C28-867B-8589-69C9ACCD6B97}"/>
              </a:ext>
            </a:extLst>
          </p:cNvPr>
          <p:cNvSpPr/>
          <p:nvPr/>
        </p:nvSpPr>
        <p:spPr bwMode="auto">
          <a:xfrm>
            <a:off x="228600" y="4953000"/>
            <a:ext cx="8610600" cy="9144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a:ln>
                <a:noFill/>
              </a:ln>
              <a:solidFill>
                <a:schemeClr val="tx1"/>
              </a:solidFill>
              <a:effectLst/>
              <a:latin typeface="Tempus Sans ITC" panose="04020404030D07020202" pitchFamily="82" charset="0"/>
            </a:endParaRPr>
          </a:p>
        </p:txBody>
      </p:sp>
      <p:sp>
        <p:nvSpPr>
          <p:cNvPr id="3" name="Rectangle 2">
            <a:extLst>
              <a:ext uri="{FF2B5EF4-FFF2-40B4-BE49-F238E27FC236}">
                <a16:creationId xmlns:a16="http://schemas.microsoft.com/office/drawing/2014/main" id="{754B509B-2198-33D3-D5A9-A943D33A445B}"/>
              </a:ext>
            </a:extLst>
          </p:cNvPr>
          <p:cNvSpPr/>
          <p:nvPr/>
        </p:nvSpPr>
        <p:spPr bwMode="auto">
          <a:xfrm>
            <a:off x="228600" y="5795303"/>
            <a:ext cx="8610600" cy="9144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a:ln>
                <a:noFill/>
              </a:ln>
              <a:solidFill>
                <a:schemeClr val="tx1"/>
              </a:solidFill>
              <a:effectLst/>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dissolve">
                                      <p:cBhvr>
                                        <p:cTn id="7" dur="1000"/>
                                        <p:tgtEl>
                                          <p:spTgt spid="204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482">
                                            <p:txEl>
                                              <p:pRg st="1" end="1"/>
                                            </p:txEl>
                                          </p:spTgt>
                                        </p:tgtEl>
                                        <p:attrNameLst>
                                          <p:attrName>style.visibility</p:attrName>
                                        </p:attrNameLst>
                                      </p:cBhvr>
                                      <p:to>
                                        <p:strVal val="visible"/>
                                      </p:to>
                                    </p:set>
                                    <p:animEffect transition="in" filter="dissolve">
                                      <p:cBhvr>
                                        <p:cTn id="12" dur="1000"/>
                                        <p:tgtEl>
                                          <p:spTgt spid="204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37" fill="hold" grpId="0" nodeType="clickEffect">
                                  <p:stCondLst>
                                    <p:cond delay="0"/>
                                  </p:stCondLst>
                                  <p:childTnLst>
                                    <p:animEffect transition="out" filter="barn(outVertical)">
                                      <p:cBhvr>
                                        <p:cTn id="16" dur="1000"/>
                                        <p:tgtEl>
                                          <p:spTgt spid="2"/>
                                        </p:tgtEl>
                                      </p:cBhvr>
                                    </p:animEffect>
                                    <p:set>
                                      <p:cBhvr>
                                        <p:cTn id="17" dur="1" fill="hold">
                                          <p:stCondLst>
                                            <p:cond delay="999"/>
                                          </p:stCondLst>
                                        </p:cTn>
                                        <p:tgtEl>
                                          <p:spTgt spid="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37" fill="hold" grpId="0" nodeType="clickEffect">
                                  <p:stCondLst>
                                    <p:cond delay="0"/>
                                  </p:stCondLst>
                                  <p:childTnLst>
                                    <p:animEffect transition="out" filter="barn(outVertical)">
                                      <p:cBhvr>
                                        <p:cTn id="21" dur="1000"/>
                                        <p:tgtEl>
                                          <p:spTgt spid="3"/>
                                        </p:tgtEl>
                                      </p:cBhvr>
                                    </p:animEffect>
                                    <p:set>
                                      <p:cBhvr>
                                        <p:cTn id="22"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a:extLst>
              <a:ext uri="{FF2B5EF4-FFF2-40B4-BE49-F238E27FC236}">
                <a16:creationId xmlns:a16="http://schemas.microsoft.com/office/drawing/2014/main" id="{F674C1DC-BD4C-E568-CD26-AD5A670F58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6891"/>
          <a:stretch>
            <a:fillRect/>
          </a:stretch>
        </p:blipFill>
        <p:spPr bwMode="auto">
          <a:xfrm>
            <a:off x="4953000" y="762000"/>
            <a:ext cx="34290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41" name="Group 13">
            <a:extLst>
              <a:ext uri="{FF2B5EF4-FFF2-40B4-BE49-F238E27FC236}">
                <a16:creationId xmlns:a16="http://schemas.microsoft.com/office/drawing/2014/main" id="{71C6AA14-45E3-BFFD-9944-481BD2D46BC7}"/>
              </a:ext>
            </a:extLst>
          </p:cNvPr>
          <p:cNvGrpSpPr>
            <a:grpSpLocks/>
          </p:cNvGrpSpPr>
          <p:nvPr/>
        </p:nvGrpSpPr>
        <p:grpSpPr bwMode="auto">
          <a:xfrm>
            <a:off x="609600" y="457200"/>
            <a:ext cx="5715000" cy="3200400"/>
            <a:chOff x="384" y="288"/>
            <a:chExt cx="3600" cy="2016"/>
          </a:xfrm>
        </p:grpSpPr>
        <p:sp>
          <p:nvSpPr>
            <p:cNvPr id="21520" name="Text Box 5">
              <a:extLst>
                <a:ext uri="{FF2B5EF4-FFF2-40B4-BE49-F238E27FC236}">
                  <a16:creationId xmlns:a16="http://schemas.microsoft.com/office/drawing/2014/main" id="{3FFB3109-66E3-AEF4-3CF8-E4459BB71550}"/>
                </a:ext>
              </a:extLst>
            </p:cNvPr>
            <p:cNvSpPr txBox="1">
              <a:spLocks noChangeArrowheads="1"/>
            </p:cNvSpPr>
            <p:nvPr/>
          </p:nvSpPr>
          <p:spPr bwMode="auto">
            <a:xfrm>
              <a:off x="384" y="288"/>
              <a:ext cx="1776"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 altLang="en-US" sz="2000" dirty="0">
                  <a:solidFill>
                    <a:schemeClr val="bg1"/>
                  </a:solidFill>
                  <a:latin typeface="Tempus Sans ITC" panose="04020404030D07020202" pitchFamily="82" charset="0"/>
                </a:rPr>
                <a:t>Ciñe tus lomos con la verdad</a:t>
              </a:r>
              <a:endParaRPr lang="en-US" altLang="en-US" sz="2000" dirty="0">
                <a:solidFill>
                  <a:schemeClr val="bg1"/>
                </a:solidFill>
                <a:latin typeface="Tempus Sans ITC" panose="04020404030D07020202" pitchFamily="82" charset="0"/>
              </a:endParaRPr>
            </a:p>
          </p:txBody>
        </p:sp>
        <p:sp>
          <p:nvSpPr>
            <p:cNvPr id="21521" name="Line 6">
              <a:extLst>
                <a:ext uri="{FF2B5EF4-FFF2-40B4-BE49-F238E27FC236}">
                  <a16:creationId xmlns:a16="http://schemas.microsoft.com/office/drawing/2014/main" id="{72F4CDD4-67E4-15BF-CFCC-7BADF4891028}"/>
                </a:ext>
              </a:extLst>
            </p:cNvPr>
            <p:cNvSpPr>
              <a:spLocks noChangeShapeType="1"/>
            </p:cNvSpPr>
            <p:nvPr/>
          </p:nvSpPr>
          <p:spPr bwMode="auto">
            <a:xfrm>
              <a:off x="1488" y="528"/>
              <a:ext cx="2496" cy="1776"/>
            </a:xfrm>
            <a:prstGeom prst="line">
              <a:avLst/>
            </a:prstGeom>
            <a:noFill/>
            <a:ln w="222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542" name="Group 14">
            <a:extLst>
              <a:ext uri="{FF2B5EF4-FFF2-40B4-BE49-F238E27FC236}">
                <a16:creationId xmlns:a16="http://schemas.microsoft.com/office/drawing/2014/main" id="{398EA3A5-CB90-E2F5-B9AD-554B4A2EF49B}"/>
              </a:ext>
            </a:extLst>
          </p:cNvPr>
          <p:cNvGrpSpPr>
            <a:grpSpLocks/>
          </p:cNvGrpSpPr>
          <p:nvPr/>
        </p:nvGrpSpPr>
        <p:grpSpPr bwMode="auto">
          <a:xfrm>
            <a:off x="381000" y="1981200"/>
            <a:ext cx="6400800" cy="914400"/>
            <a:chOff x="240" y="1248"/>
            <a:chExt cx="4032" cy="576"/>
          </a:xfrm>
        </p:grpSpPr>
        <p:sp>
          <p:nvSpPr>
            <p:cNvPr id="21518" name="Text Box 7">
              <a:extLst>
                <a:ext uri="{FF2B5EF4-FFF2-40B4-BE49-F238E27FC236}">
                  <a16:creationId xmlns:a16="http://schemas.microsoft.com/office/drawing/2014/main" id="{5EC621DF-967D-8EF0-7E22-F01855A02389}"/>
                </a:ext>
              </a:extLst>
            </p:cNvPr>
            <p:cNvSpPr txBox="1">
              <a:spLocks noChangeArrowheads="1"/>
            </p:cNvSpPr>
            <p:nvPr/>
          </p:nvSpPr>
          <p:spPr bwMode="auto">
            <a:xfrm>
              <a:off x="240" y="1248"/>
              <a:ext cx="1776"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s-ES" altLang="en-US" sz="2000" dirty="0">
                  <a:solidFill>
                    <a:schemeClr val="bg1"/>
                  </a:solidFill>
                </a:rPr>
                <a:t>Vestíos de la coraza de justicia</a:t>
              </a:r>
              <a:endParaRPr lang="en-US" altLang="en-US" sz="2000" dirty="0">
                <a:solidFill>
                  <a:schemeClr val="bg1"/>
                </a:solidFill>
              </a:endParaRPr>
            </a:p>
          </p:txBody>
        </p:sp>
        <p:sp>
          <p:nvSpPr>
            <p:cNvPr id="21519" name="Line 8">
              <a:extLst>
                <a:ext uri="{FF2B5EF4-FFF2-40B4-BE49-F238E27FC236}">
                  <a16:creationId xmlns:a16="http://schemas.microsoft.com/office/drawing/2014/main" id="{8FCF02D6-5C22-CFEF-5265-CEB4BF5505E3}"/>
                </a:ext>
              </a:extLst>
            </p:cNvPr>
            <p:cNvSpPr>
              <a:spLocks noChangeShapeType="1"/>
            </p:cNvSpPr>
            <p:nvPr/>
          </p:nvSpPr>
          <p:spPr bwMode="auto">
            <a:xfrm>
              <a:off x="1536" y="1488"/>
              <a:ext cx="2736" cy="336"/>
            </a:xfrm>
            <a:prstGeom prst="line">
              <a:avLst/>
            </a:prstGeom>
            <a:noFill/>
            <a:ln w="222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543" name="Group 15">
            <a:extLst>
              <a:ext uri="{FF2B5EF4-FFF2-40B4-BE49-F238E27FC236}">
                <a16:creationId xmlns:a16="http://schemas.microsoft.com/office/drawing/2014/main" id="{4326F8EB-EA1E-4047-1D85-B67F711CACB2}"/>
              </a:ext>
            </a:extLst>
          </p:cNvPr>
          <p:cNvGrpSpPr>
            <a:grpSpLocks/>
          </p:cNvGrpSpPr>
          <p:nvPr/>
        </p:nvGrpSpPr>
        <p:grpSpPr bwMode="auto">
          <a:xfrm>
            <a:off x="228600" y="3276600"/>
            <a:ext cx="6400800" cy="3581400"/>
            <a:chOff x="144" y="2064"/>
            <a:chExt cx="4032" cy="2256"/>
          </a:xfrm>
        </p:grpSpPr>
        <p:sp>
          <p:nvSpPr>
            <p:cNvPr id="21516" name="Text Box 9">
              <a:extLst>
                <a:ext uri="{FF2B5EF4-FFF2-40B4-BE49-F238E27FC236}">
                  <a16:creationId xmlns:a16="http://schemas.microsoft.com/office/drawing/2014/main" id="{77F870E7-63F3-9480-94E7-BD79480D0ED6}"/>
                </a:ext>
              </a:extLst>
            </p:cNvPr>
            <p:cNvSpPr txBox="1">
              <a:spLocks noChangeArrowheads="1"/>
            </p:cNvSpPr>
            <p:nvPr/>
          </p:nvSpPr>
          <p:spPr bwMode="auto">
            <a:xfrm>
              <a:off x="144" y="2064"/>
              <a:ext cx="1776"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n-US" sz="2000" dirty="0">
                  <a:solidFill>
                    <a:schemeClr val="bg1"/>
                  </a:solidFill>
                  <a:latin typeface="Tempus Sans ITC" panose="04020404030D07020202" pitchFamily="82" charset="0"/>
                </a:rPr>
                <a:t>Calzados tus pies con la preparación del Evangelio de la paz</a:t>
              </a:r>
              <a:endParaRPr lang="en-US" altLang="en-US" sz="2000" dirty="0">
                <a:latin typeface="Tempus Sans ITC" panose="04020404030D07020202" pitchFamily="82" charset="0"/>
              </a:endParaRPr>
            </a:p>
          </p:txBody>
        </p:sp>
        <p:sp>
          <p:nvSpPr>
            <p:cNvPr id="21517" name="Line 10">
              <a:extLst>
                <a:ext uri="{FF2B5EF4-FFF2-40B4-BE49-F238E27FC236}">
                  <a16:creationId xmlns:a16="http://schemas.microsoft.com/office/drawing/2014/main" id="{CAF5A023-1540-3033-1714-78FB204DB9D0}"/>
                </a:ext>
              </a:extLst>
            </p:cNvPr>
            <p:cNvSpPr>
              <a:spLocks noChangeShapeType="1"/>
            </p:cNvSpPr>
            <p:nvPr/>
          </p:nvSpPr>
          <p:spPr bwMode="auto">
            <a:xfrm>
              <a:off x="1440" y="2496"/>
              <a:ext cx="2736" cy="1824"/>
            </a:xfrm>
            <a:prstGeom prst="line">
              <a:avLst/>
            </a:prstGeom>
            <a:noFill/>
            <a:ln w="222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544" name="Group 16">
            <a:extLst>
              <a:ext uri="{FF2B5EF4-FFF2-40B4-BE49-F238E27FC236}">
                <a16:creationId xmlns:a16="http://schemas.microsoft.com/office/drawing/2014/main" id="{66F3DE53-06AA-0720-E56C-B4DFCA9EAEE4}"/>
              </a:ext>
            </a:extLst>
          </p:cNvPr>
          <p:cNvGrpSpPr>
            <a:grpSpLocks/>
          </p:cNvGrpSpPr>
          <p:nvPr/>
        </p:nvGrpSpPr>
        <p:grpSpPr bwMode="auto">
          <a:xfrm>
            <a:off x="228600" y="1981200"/>
            <a:ext cx="7315200" cy="4435475"/>
            <a:chOff x="144" y="1248"/>
            <a:chExt cx="4608" cy="2794"/>
          </a:xfrm>
        </p:grpSpPr>
        <p:sp>
          <p:nvSpPr>
            <p:cNvPr id="21514" name="Text Box 11">
              <a:extLst>
                <a:ext uri="{FF2B5EF4-FFF2-40B4-BE49-F238E27FC236}">
                  <a16:creationId xmlns:a16="http://schemas.microsoft.com/office/drawing/2014/main" id="{3A996DE6-5544-8EAE-E576-CA42BDC238EE}"/>
                </a:ext>
              </a:extLst>
            </p:cNvPr>
            <p:cNvSpPr txBox="1">
              <a:spLocks noChangeArrowheads="1"/>
            </p:cNvSpPr>
            <p:nvPr/>
          </p:nvSpPr>
          <p:spPr bwMode="auto">
            <a:xfrm>
              <a:off x="144" y="3216"/>
              <a:ext cx="1920"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n-US" sz="2000" dirty="0">
                  <a:solidFill>
                    <a:schemeClr val="bg1"/>
                  </a:solidFill>
                  <a:latin typeface="Tempus Sans ITC" panose="04020404030D07020202" pitchFamily="82" charset="0"/>
                </a:rPr>
                <a:t>Toma el escudo de la fe con el que apagarás todas las flechas encendidas del maligno</a:t>
              </a:r>
              <a:endParaRPr lang="en-US" altLang="en-US" sz="2000" dirty="0">
                <a:latin typeface="Tempus Sans ITC" panose="04020404030D07020202" pitchFamily="82" charset="0"/>
              </a:endParaRPr>
            </a:p>
          </p:txBody>
        </p:sp>
        <p:sp>
          <p:nvSpPr>
            <p:cNvPr id="21515" name="Line 12">
              <a:extLst>
                <a:ext uri="{FF2B5EF4-FFF2-40B4-BE49-F238E27FC236}">
                  <a16:creationId xmlns:a16="http://schemas.microsoft.com/office/drawing/2014/main" id="{D08AEE87-78EC-4095-5CF2-B7F00805DCE2}"/>
                </a:ext>
              </a:extLst>
            </p:cNvPr>
            <p:cNvSpPr>
              <a:spLocks noChangeShapeType="1"/>
            </p:cNvSpPr>
            <p:nvPr/>
          </p:nvSpPr>
          <p:spPr bwMode="auto">
            <a:xfrm flipV="1">
              <a:off x="1968" y="1248"/>
              <a:ext cx="2784" cy="2400"/>
            </a:xfrm>
            <a:prstGeom prst="line">
              <a:avLst/>
            </a:prstGeom>
            <a:noFill/>
            <a:ln w="222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547" name="Group 19">
            <a:extLst>
              <a:ext uri="{FF2B5EF4-FFF2-40B4-BE49-F238E27FC236}">
                <a16:creationId xmlns:a16="http://schemas.microsoft.com/office/drawing/2014/main" id="{82A65F06-B554-D519-7C7A-F0EC9F4BFD23}"/>
              </a:ext>
            </a:extLst>
          </p:cNvPr>
          <p:cNvGrpSpPr>
            <a:grpSpLocks/>
          </p:cNvGrpSpPr>
          <p:nvPr/>
        </p:nvGrpSpPr>
        <p:grpSpPr bwMode="auto">
          <a:xfrm>
            <a:off x="3124200" y="152400"/>
            <a:ext cx="3276600" cy="1143000"/>
            <a:chOff x="1968" y="96"/>
            <a:chExt cx="2064" cy="720"/>
          </a:xfrm>
        </p:grpSpPr>
        <p:sp>
          <p:nvSpPr>
            <p:cNvPr id="21512" name="Text Box 17">
              <a:extLst>
                <a:ext uri="{FF2B5EF4-FFF2-40B4-BE49-F238E27FC236}">
                  <a16:creationId xmlns:a16="http://schemas.microsoft.com/office/drawing/2014/main" id="{8657D402-5645-3D7B-CC84-C607172241EE}"/>
                </a:ext>
              </a:extLst>
            </p:cNvPr>
            <p:cNvSpPr txBox="1">
              <a:spLocks noChangeArrowheads="1"/>
            </p:cNvSpPr>
            <p:nvPr/>
          </p:nvSpPr>
          <p:spPr bwMode="auto">
            <a:xfrm>
              <a:off x="1968" y="96"/>
              <a:ext cx="17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n-US" sz="2000" dirty="0">
                  <a:solidFill>
                    <a:schemeClr val="bg1"/>
                  </a:solidFill>
                  <a:latin typeface="Tempus Sans ITC" panose="04020404030D07020202" pitchFamily="82" charset="0"/>
                </a:rPr>
                <a:t>El yelmo de la salvación</a:t>
              </a:r>
              <a:endParaRPr lang="en-US" altLang="en-US" sz="2000" dirty="0">
                <a:latin typeface="Tempus Sans ITC" panose="04020404030D07020202" pitchFamily="82" charset="0"/>
              </a:endParaRPr>
            </a:p>
          </p:txBody>
        </p:sp>
        <p:sp>
          <p:nvSpPr>
            <p:cNvPr id="21513" name="Line 18">
              <a:extLst>
                <a:ext uri="{FF2B5EF4-FFF2-40B4-BE49-F238E27FC236}">
                  <a16:creationId xmlns:a16="http://schemas.microsoft.com/office/drawing/2014/main" id="{717F38E1-EA0E-4541-C99F-42E3F24B1DC7}"/>
                </a:ext>
              </a:extLst>
            </p:cNvPr>
            <p:cNvSpPr>
              <a:spLocks noChangeShapeType="1"/>
            </p:cNvSpPr>
            <p:nvPr/>
          </p:nvSpPr>
          <p:spPr bwMode="auto">
            <a:xfrm>
              <a:off x="3120" y="288"/>
              <a:ext cx="912" cy="528"/>
            </a:xfrm>
            <a:prstGeom prst="line">
              <a:avLst/>
            </a:prstGeom>
            <a:noFill/>
            <a:ln w="222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125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541"/>
                                        </p:tgtEl>
                                        <p:attrNameLst>
                                          <p:attrName>style.visibility</p:attrName>
                                        </p:attrNameLst>
                                      </p:cBhvr>
                                      <p:to>
                                        <p:strVal val="visible"/>
                                      </p:to>
                                    </p:set>
                                    <p:animEffect transition="in" filter="wipe(left)">
                                      <p:cBhvr>
                                        <p:cTn id="7" dur="2000"/>
                                        <p:tgtEl>
                                          <p:spTgt spid="225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2542"/>
                                        </p:tgtEl>
                                        <p:attrNameLst>
                                          <p:attrName>style.visibility</p:attrName>
                                        </p:attrNameLst>
                                      </p:cBhvr>
                                      <p:to>
                                        <p:strVal val="visible"/>
                                      </p:to>
                                    </p:set>
                                    <p:animEffect transition="in" filter="wipe(left)">
                                      <p:cBhvr>
                                        <p:cTn id="12" dur="2000"/>
                                        <p:tgtEl>
                                          <p:spTgt spid="225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543"/>
                                        </p:tgtEl>
                                        <p:attrNameLst>
                                          <p:attrName>style.visibility</p:attrName>
                                        </p:attrNameLst>
                                      </p:cBhvr>
                                      <p:to>
                                        <p:strVal val="visible"/>
                                      </p:to>
                                    </p:set>
                                    <p:animEffect transition="in" filter="wipe(left)">
                                      <p:cBhvr>
                                        <p:cTn id="17" dur="2000"/>
                                        <p:tgtEl>
                                          <p:spTgt spid="225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2544"/>
                                        </p:tgtEl>
                                        <p:attrNameLst>
                                          <p:attrName>style.visibility</p:attrName>
                                        </p:attrNameLst>
                                      </p:cBhvr>
                                      <p:to>
                                        <p:strVal val="visible"/>
                                      </p:to>
                                    </p:set>
                                    <p:animEffect transition="in" filter="wipe(left)">
                                      <p:cBhvr>
                                        <p:cTn id="22" dur="2000"/>
                                        <p:tgtEl>
                                          <p:spTgt spid="225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2547"/>
                                        </p:tgtEl>
                                        <p:attrNameLst>
                                          <p:attrName>style.visibility</p:attrName>
                                        </p:attrNameLst>
                                      </p:cBhvr>
                                      <p:to>
                                        <p:strVal val="visible"/>
                                      </p:to>
                                    </p:set>
                                    <p:animEffect transition="in" filter="wipe(left)">
                                      <p:cBhvr>
                                        <p:cTn id="27" dur="2000"/>
                                        <p:tgtEl>
                                          <p:spTgt spid="225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605790" y="443"/>
            <a:ext cx="8538210" cy="932563"/>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latin typeface="Tempus Sans ITC" panose="04020404030D07020202" pitchFamily="82" charset="0"/>
              </a:rPr>
              <a:t>RESPONSABILIDADES EN CRISTO</a:t>
            </a:r>
            <a:r>
              <a:rPr lang="en-US" altLang="en-US" sz="2600" dirty="0">
                <a:latin typeface="Tempus Sans ITC" panose="04020404030D07020202" pitchFamily="82" charset="0"/>
              </a:rPr>
              <a:t>  (4:1-6:20) </a:t>
            </a:r>
          </a:p>
          <a:p>
            <a:pPr>
              <a:lnSpc>
                <a:spcPct val="105000"/>
              </a:lnSpc>
            </a:pPr>
            <a:r>
              <a:rPr lang="en-US" altLang="en-US" sz="2600" dirty="0">
                <a:solidFill>
                  <a:srgbClr val="C00000"/>
                </a:solidFill>
                <a:latin typeface="Tempus Sans ITC" panose="04020404030D07020202" pitchFamily="82" charset="0"/>
              </a:rPr>
              <a:t>A. </a:t>
            </a:r>
            <a:r>
              <a:rPr lang="en-US" altLang="en-US" sz="2600" dirty="0" err="1">
                <a:solidFill>
                  <a:srgbClr val="C00000"/>
                </a:solidFill>
                <a:latin typeface="Tempus Sans ITC" panose="04020404030D07020202" pitchFamily="82" charset="0"/>
              </a:rPr>
              <a:t>Andar</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en</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poder</a:t>
            </a:r>
            <a:r>
              <a:rPr lang="en-US" altLang="en-US" sz="2600" dirty="0">
                <a:solidFill>
                  <a:srgbClr val="C00000"/>
                </a:solidFill>
                <a:latin typeface="Tempus Sans ITC" panose="04020404030D07020202" pitchFamily="82" charset="0"/>
              </a:rPr>
              <a:t>  (6:10-20)</a:t>
            </a:r>
          </a:p>
        </p:txBody>
      </p:sp>
      <p:sp>
        <p:nvSpPr>
          <p:cNvPr id="13" name="Text Box 3"/>
          <p:cNvSpPr txBox="1">
            <a:spLocks noChangeArrowheads="1"/>
          </p:cNvSpPr>
          <p:nvPr/>
        </p:nvSpPr>
        <p:spPr bwMode="auto">
          <a:xfrm>
            <a:off x="-3810" y="-20743"/>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6"/>
          <p:cNvSpPr>
            <a:spLocks noChangeArrowheads="1"/>
          </p:cNvSpPr>
          <p:nvPr/>
        </p:nvSpPr>
        <p:spPr bwMode="auto">
          <a:xfrm>
            <a:off x="605790" y="975963"/>
            <a:ext cx="518541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dirty="0">
                <a:solidFill>
                  <a:srgbClr val="FFFF00"/>
                </a:solidFill>
              </a:rPr>
              <a:t>6:10-13 - </a:t>
            </a:r>
            <a:r>
              <a:rPr lang="es-ES" altLang="en-US" dirty="0">
                <a:solidFill>
                  <a:schemeClr val="bg1"/>
                </a:solidFill>
              </a:rPr>
              <a:t>Por lo demás, hermanos míos, </a:t>
            </a:r>
            <a:r>
              <a:rPr lang="es-ES" altLang="en-US" dirty="0">
                <a:solidFill>
                  <a:srgbClr val="FFFF00"/>
                </a:solidFill>
              </a:rPr>
              <a:t>fortaleceos en el Señor, y en el poder de su fuerza</a:t>
            </a:r>
            <a:r>
              <a:rPr lang="es-ES" altLang="en-US" dirty="0">
                <a:solidFill>
                  <a:schemeClr val="bg1"/>
                </a:solidFill>
              </a:rPr>
              <a:t>. Vestíos de toda la armadura de Dios, </a:t>
            </a:r>
            <a:r>
              <a:rPr lang="es-ES" altLang="en-US" dirty="0">
                <a:solidFill>
                  <a:srgbClr val="FFFF00"/>
                </a:solidFill>
              </a:rPr>
              <a:t>para que podáis estar firmes contra las asechanzas del diablo </a:t>
            </a:r>
            <a:r>
              <a:rPr lang="es-ES" altLang="en-US" dirty="0">
                <a:solidFill>
                  <a:schemeClr val="bg1"/>
                </a:solidFill>
              </a:rPr>
              <a:t>… </a:t>
            </a:r>
            <a:r>
              <a:rPr lang="es-ES" altLang="en-US" dirty="0">
                <a:solidFill>
                  <a:srgbClr val="FFFF00"/>
                </a:solidFill>
              </a:rPr>
              <a:t>para que podáis resistir en el día malo, y habiendo acabado todo, estar firmes</a:t>
            </a:r>
            <a:r>
              <a:rPr lang="es-ES" altLang="en-US" dirty="0">
                <a:solidFill>
                  <a:schemeClr val="bg1"/>
                </a:solidFill>
              </a:rPr>
              <a:t>.</a:t>
            </a:r>
          </a:p>
        </p:txBody>
      </p:sp>
      <p:pic>
        <p:nvPicPr>
          <p:cNvPr id="2" name="Picture 1"/>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14" name="Rectangle 8"/>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Tree>
    <p:extLst>
      <p:ext uri="{BB962C8B-B14F-4D97-AF65-F5344CB8AC3E}">
        <p14:creationId xmlns:p14="http://schemas.microsoft.com/office/powerpoint/2010/main" val="28351523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out)">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605790" y="-75756"/>
            <a:ext cx="8538210" cy="932563"/>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latin typeface="Tempus Sans ITC" panose="04020404030D07020202" pitchFamily="82" charset="0"/>
              </a:rPr>
              <a:t>RESPONSABILIDADES EN CRISTO</a:t>
            </a:r>
            <a:r>
              <a:rPr lang="en-US" altLang="en-US" sz="2600" dirty="0">
                <a:latin typeface="Tempus Sans ITC" panose="04020404030D07020202" pitchFamily="82" charset="0"/>
              </a:rPr>
              <a:t>  (4:1-6:20) </a:t>
            </a:r>
          </a:p>
          <a:p>
            <a:pPr>
              <a:lnSpc>
                <a:spcPct val="105000"/>
              </a:lnSpc>
            </a:pPr>
            <a:r>
              <a:rPr lang="en-US" altLang="en-US" sz="2600" dirty="0">
                <a:solidFill>
                  <a:srgbClr val="C00000"/>
                </a:solidFill>
                <a:latin typeface="Tempus Sans ITC" panose="04020404030D07020202" pitchFamily="82" charset="0"/>
              </a:rPr>
              <a:t>A. </a:t>
            </a:r>
            <a:r>
              <a:rPr lang="en-US" altLang="en-US" sz="2600" dirty="0" err="1">
                <a:solidFill>
                  <a:srgbClr val="C00000"/>
                </a:solidFill>
                <a:latin typeface="Tempus Sans ITC" panose="04020404030D07020202" pitchFamily="82" charset="0"/>
              </a:rPr>
              <a:t>Andar</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en</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poder</a:t>
            </a:r>
            <a:r>
              <a:rPr lang="en-US" altLang="en-US" sz="2600" dirty="0">
                <a:solidFill>
                  <a:srgbClr val="C00000"/>
                </a:solidFill>
                <a:latin typeface="Tempus Sans ITC" panose="04020404030D07020202" pitchFamily="82" charset="0"/>
              </a:rPr>
              <a:t>  (6:10-20)</a:t>
            </a:r>
          </a:p>
        </p:txBody>
      </p:sp>
      <p:sp>
        <p:nvSpPr>
          <p:cNvPr id="13" name="Text Box 3"/>
          <p:cNvSpPr txBox="1">
            <a:spLocks noChangeArrowheads="1"/>
          </p:cNvSpPr>
          <p:nvPr/>
        </p:nvSpPr>
        <p:spPr bwMode="auto">
          <a:xfrm>
            <a:off x="-3810" y="-20743"/>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6"/>
          <p:cNvSpPr>
            <a:spLocks noChangeArrowheads="1"/>
          </p:cNvSpPr>
          <p:nvPr/>
        </p:nvSpPr>
        <p:spPr bwMode="auto">
          <a:xfrm>
            <a:off x="605790" y="975963"/>
            <a:ext cx="518541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dirty="0">
                <a:solidFill>
                  <a:srgbClr val="FFFF00"/>
                </a:solidFill>
              </a:rPr>
              <a:t>6:10-13 - </a:t>
            </a:r>
            <a:r>
              <a:rPr lang="es-ES" altLang="en-US" dirty="0">
                <a:solidFill>
                  <a:schemeClr val="bg1"/>
                </a:solidFill>
              </a:rPr>
              <a:t>Por lo demás, hermanos míos, fortaleceos en el Señor, y en el poder de su fuerza. Vestíos de toda la armadura de Dios, para que podáis estar firmes contra las asechanzas del diablo. </a:t>
            </a:r>
            <a:r>
              <a:rPr lang="es-ES" altLang="en-US" dirty="0">
                <a:solidFill>
                  <a:srgbClr val="FFFF00"/>
                </a:solidFill>
              </a:rPr>
              <a:t>Porque no tenemos lucha contra sangre y carne, sino contra principados, contra potestades, contra los gobernadores de las tinieblas de este siglo, contra huestes espirituales de maldad en las regiones celestes.</a:t>
            </a:r>
            <a:r>
              <a:rPr lang="es-ES" altLang="en-US" dirty="0">
                <a:solidFill>
                  <a:schemeClr val="bg1"/>
                </a:solidFill>
              </a:rPr>
              <a:t> Por tanto, tomad toda la armadura de Dios, para que podáis resistir en el día malo, y habiendo acabado todo, estar firmes.</a:t>
            </a:r>
          </a:p>
        </p:txBody>
      </p:sp>
      <p:pic>
        <p:nvPicPr>
          <p:cNvPr id="7" name="Picture 6"/>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9" name="Rectangle 8"/>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Tree>
    <p:extLst>
      <p:ext uri="{BB962C8B-B14F-4D97-AF65-F5344CB8AC3E}">
        <p14:creationId xmlns:p14="http://schemas.microsoft.com/office/powerpoint/2010/main" val="169419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out)">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456809"/>
            <a:ext cx="5638800" cy="4524315"/>
          </a:xfrm>
          <a:prstGeom prst="rect">
            <a:avLst/>
          </a:prstGeom>
        </p:spPr>
        <p:txBody>
          <a:bodyPr wrap="square">
            <a:spAutoFit/>
          </a:bodyPr>
          <a:lstStyle/>
          <a:p>
            <a:pPr algn="ctr"/>
            <a:r>
              <a:rPr lang="es-ES" sz="2400" dirty="0">
                <a:solidFill>
                  <a:srgbClr val="FFFF00"/>
                </a:solidFill>
              </a:rPr>
              <a:t>Isa. 59:15-18 -  </a:t>
            </a:r>
            <a:r>
              <a:rPr lang="es-ES" sz="2400" dirty="0">
                <a:solidFill>
                  <a:schemeClr val="bg1"/>
                </a:solidFill>
              </a:rPr>
              <a:t>lo vio Jehová, y desagradó a sus ojos, porque pereció el derecho.  Y vio que no había hombre, y se maravilló que no hubiera quien se interpusiese; y lo salvó su brazo, y le afirmó su misma justicia.  </a:t>
            </a:r>
            <a:r>
              <a:rPr lang="es-ES" sz="2400" dirty="0">
                <a:solidFill>
                  <a:srgbClr val="FFFF00"/>
                </a:solidFill>
              </a:rPr>
              <a:t>Pues de justicia se vistió como de una coraza, con yelmo de salvación en su cabeza; tomó ropas de venganza por vestidura, y se cubrió de celo como de manto, como para vindicación, como para retribuir con ira a sus enemigos, y dar el pago a sus adversarios;</a:t>
            </a:r>
          </a:p>
        </p:txBody>
      </p:sp>
      <p:pic>
        <p:nvPicPr>
          <p:cNvPr id="4" name="Picture 3"/>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5" name="Rectangle 4"/>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
        <p:nvSpPr>
          <p:cNvPr id="6" name="Rectangle 2"/>
          <p:cNvSpPr>
            <a:spLocks noChangeArrowheads="1"/>
          </p:cNvSpPr>
          <p:nvPr/>
        </p:nvSpPr>
        <p:spPr bwMode="auto">
          <a:xfrm>
            <a:off x="0" y="609600"/>
            <a:ext cx="9144000" cy="507447"/>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gn="ctr">
              <a:lnSpc>
                <a:spcPct val="105000"/>
              </a:lnSpc>
            </a:pPr>
            <a:r>
              <a:rPr lang="en-US" altLang="en-US" sz="2600" u="sng" dirty="0" err="1">
                <a:latin typeface="Tempus Sans ITC" panose="04020404030D07020202" pitchFamily="82" charset="0"/>
              </a:rPr>
              <a:t>Otros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textos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que</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hablan</a:t>
            </a:r>
            <a:r>
              <a:rPr lang="en-US" altLang="en-US" sz="2600" u="sng" dirty="0">
                <a:latin typeface="Tempus Sans ITC" panose="04020404030D07020202" pitchFamily="82" charset="0"/>
              </a:rPr>
              <a:t> de la </a:t>
            </a:r>
            <a:r>
              <a:rPr lang="en-US" altLang="en-US" sz="2600" u="sng" dirty="0" err="1">
                <a:latin typeface="Tempus Sans ITC" panose="04020404030D07020202" pitchFamily="82" charset="0"/>
              </a:rPr>
              <a:t>armadura</a:t>
            </a:r>
            <a:r>
              <a:rPr lang="en-US" altLang="en-US" sz="2600" u="sng" dirty="0">
                <a:latin typeface="Tempus Sans ITC" panose="04020404030D07020202" pitchFamily="82" charset="0"/>
              </a:rPr>
              <a:t> de Dios</a:t>
            </a:r>
            <a:endParaRPr lang="en-US" altLang="en-US" sz="2600" dirty="0">
              <a:solidFill>
                <a:srgbClr val="C00000"/>
              </a:solidFill>
              <a:latin typeface="Tempus Sans ITC" panose="04020404030D07020202" pitchFamily="82" charset="0"/>
            </a:endParaRPr>
          </a:p>
        </p:txBody>
      </p:sp>
    </p:spTree>
    <p:extLst>
      <p:ext uri="{BB962C8B-B14F-4D97-AF65-F5344CB8AC3E}">
        <p14:creationId xmlns:p14="http://schemas.microsoft.com/office/powerpoint/2010/main" val="4183310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56809"/>
            <a:ext cx="4953000" cy="4893647"/>
          </a:xfrm>
          <a:prstGeom prst="rect">
            <a:avLst/>
          </a:prstGeom>
        </p:spPr>
        <p:txBody>
          <a:bodyPr wrap="square">
            <a:spAutoFit/>
          </a:bodyPr>
          <a:lstStyle/>
          <a:p>
            <a:pPr algn="ctr"/>
            <a:r>
              <a:rPr lang="en-US" sz="2400" dirty="0">
                <a:solidFill>
                  <a:srgbClr val="FFFF00"/>
                </a:solidFill>
              </a:rPr>
              <a:t>2 Cor. 10:3-6 - </a:t>
            </a:r>
            <a:r>
              <a:rPr lang="es-ES" sz="2400" dirty="0">
                <a:solidFill>
                  <a:schemeClr val="bg1"/>
                </a:solidFill>
              </a:rPr>
              <a:t>Pues aunque andamos en la carne, no militamos según la carne; porque </a:t>
            </a:r>
            <a:r>
              <a:rPr lang="es-ES" sz="2400" dirty="0">
                <a:solidFill>
                  <a:srgbClr val="FFFF00"/>
                </a:solidFill>
              </a:rPr>
              <a:t>las armas de nuestra milicia </a:t>
            </a:r>
            <a:r>
              <a:rPr lang="es-ES" sz="2400" dirty="0">
                <a:solidFill>
                  <a:schemeClr val="bg1"/>
                </a:solidFill>
              </a:rPr>
              <a:t>no</a:t>
            </a:r>
            <a:r>
              <a:rPr lang="es-ES" sz="2400" dirty="0">
                <a:solidFill>
                  <a:srgbClr val="FFFF00"/>
                </a:solidFill>
              </a:rPr>
              <a:t> son </a:t>
            </a:r>
            <a:r>
              <a:rPr lang="es-ES" sz="2400" dirty="0">
                <a:solidFill>
                  <a:schemeClr val="bg1"/>
                </a:solidFill>
              </a:rPr>
              <a:t>carnales, sino </a:t>
            </a:r>
            <a:r>
              <a:rPr lang="es-ES" sz="2400" dirty="0">
                <a:solidFill>
                  <a:srgbClr val="FFFF00"/>
                </a:solidFill>
              </a:rPr>
              <a:t>poderosas en Dios para la destrucción de fortalezas, derribando argumentos y toda altivez que se levanta contra el conocimiento de Dios, y llevando cautivo todo pensamiento a la obediencia a Cristo</a:t>
            </a:r>
            <a:r>
              <a:rPr lang="es-ES" sz="2400" dirty="0">
                <a:solidFill>
                  <a:schemeClr val="bg1"/>
                </a:solidFill>
              </a:rPr>
              <a:t>, y estando prontos para castigar toda desobediencia, cuando vuestra obediencia sea perfecta.</a:t>
            </a:r>
          </a:p>
        </p:txBody>
      </p:sp>
      <p:pic>
        <p:nvPicPr>
          <p:cNvPr id="4" name="Picture 3"/>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5" name="Rectangle 4"/>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
        <p:nvSpPr>
          <p:cNvPr id="7" name="Rectangle 2"/>
          <p:cNvSpPr>
            <a:spLocks noChangeArrowheads="1"/>
          </p:cNvSpPr>
          <p:nvPr/>
        </p:nvSpPr>
        <p:spPr bwMode="auto">
          <a:xfrm>
            <a:off x="0" y="609600"/>
            <a:ext cx="9144000" cy="507447"/>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gn="ctr">
              <a:lnSpc>
                <a:spcPct val="105000"/>
              </a:lnSpc>
            </a:pPr>
            <a:r>
              <a:rPr lang="en-US" altLang="en-US" sz="2600" u="sng" dirty="0" err="1">
                <a:latin typeface="Tempus Sans ITC" panose="04020404030D07020202" pitchFamily="82" charset="0"/>
              </a:rPr>
              <a:t>Otros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textos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que</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hablan</a:t>
            </a:r>
            <a:r>
              <a:rPr lang="en-US" altLang="en-US" sz="2600" u="sng" dirty="0">
                <a:latin typeface="Tempus Sans ITC" panose="04020404030D07020202" pitchFamily="82" charset="0"/>
              </a:rPr>
              <a:t> de la </a:t>
            </a:r>
            <a:r>
              <a:rPr lang="en-US" altLang="en-US" sz="2600" u="sng" dirty="0" err="1">
                <a:latin typeface="Tempus Sans ITC" panose="04020404030D07020202" pitchFamily="82" charset="0"/>
              </a:rPr>
              <a:t>armadura</a:t>
            </a:r>
            <a:r>
              <a:rPr lang="en-US" altLang="en-US" sz="2600" u="sng" dirty="0">
                <a:latin typeface="Tempus Sans ITC" panose="04020404030D07020202" pitchFamily="82" charset="0"/>
              </a:rPr>
              <a:t> de Dios</a:t>
            </a:r>
            <a:endParaRPr lang="en-US" altLang="en-US" sz="2600" dirty="0">
              <a:solidFill>
                <a:srgbClr val="C00000"/>
              </a:solidFill>
              <a:latin typeface="Tempus Sans ITC" panose="04020404030D07020202" pitchFamily="82" charset="0"/>
            </a:endParaRPr>
          </a:p>
        </p:txBody>
      </p:sp>
    </p:spTree>
    <p:extLst>
      <p:ext uri="{BB962C8B-B14F-4D97-AF65-F5344CB8AC3E}">
        <p14:creationId xmlns:p14="http://schemas.microsoft.com/office/powerpoint/2010/main" val="15680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wd">
                                    <p:tmPct val="1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371600"/>
            <a:ext cx="5867400" cy="4524315"/>
          </a:xfrm>
          <a:prstGeom prst="rect">
            <a:avLst/>
          </a:prstGeom>
        </p:spPr>
        <p:txBody>
          <a:bodyPr wrap="square">
            <a:spAutoFit/>
          </a:bodyPr>
          <a:lstStyle/>
          <a:p>
            <a:pPr algn="ctr"/>
            <a:r>
              <a:rPr lang="es-ES" sz="2400" dirty="0">
                <a:solidFill>
                  <a:srgbClr val="FFFF00"/>
                </a:solidFill>
              </a:rPr>
              <a:t>Rom. 13:11-14 - </a:t>
            </a:r>
            <a:r>
              <a:rPr lang="es-ES" sz="2400" dirty="0">
                <a:solidFill>
                  <a:schemeClr val="bg1"/>
                </a:solidFill>
              </a:rPr>
              <a:t>Y esto, conociendo el tiempo, que es ya hora de </a:t>
            </a:r>
            <a:r>
              <a:rPr lang="es-ES" sz="2400" dirty="0">
                <a:solidFill>
                  <a:srgbClr val="FFFF00"/>
                </a:solidFill>
              </a:rPr>
              <a:t>levantarnos del sueño</a:t>
            </a:r>
            <a:r>
              <a:rPr lang="es-ES" sz="2400" dirty="0">
                <a:solidFill>
                  <a:schemeClr val="bg1"/>
                </a:solidFill>
              </a:rPr>
              <a:t>; porque ahora está más cerca de nosotros nuestra salvación que cuando creímos.  </a:t>
            </a:r>
            <a:r>
              <a:rPr lang="es-ES" sz="2400" dirty="0">
                <a:solidFill>
                  <a:srgbClr val="FFFF00"/>
                </a:solidFill>
              </a:rPr>
              <a:t>La noche está avanzada, y se acerca el día</a:t>
            </a:r>
            <a:r>
              <a:rPr lang="es-ES" sz="2400" dirty="0">
                <a:solidFill>
                  <a:schemeClr val="bg1"/>
                </a:solidFill>
              </a:rPr>
              <a:t>. Desechemos, pues, las obras de las tinieblas, y </a:t>
            </a:r>
            <a:r>
              <a:rPr lang="es-ES" sz="2400" dirty="0">
                <a:solidFill>
                  <a:srgbClr val="FFFF00"/>
                </a:solidFill>
              </a:rPr>
              <a:t>vistámonos las armas de la luz</a:t>
            </a:r>
            <a:r>
              <a:rPr lang="es-ES" sz="2400" dirty="0">
                <a:solidFill>
                  <a:schemeClr val="bg1"/>
                </a:solidFill>
              </a:rPr>
              <a:t>.  Andemos como de día, honestamente; no en glotonerías y borracheras, no en lujurias y lascivias, no en contiendas y envidia, sino </a:t>
            </a:r>
            <a:r>
              <a:rPr lang="es-ES" sz="2400" dirty="0">
                <a:solidFill>
                  <a:srgbClr val="FFFF00"/>
                </a:solidFill>
              </a:rPr>
              <a:t>vestíos del Señor Jesucristo</a:t>
            </a:r>
            <a:r>
              <a:rPr lang="es-ES" sz="2400" dirty="0">
                <a:solidFill>
                  <a:schemeClr val="bg1"/>
                </a:solidFill>
              </a:rPr>
              <a:t>, y no proveáis para los deseos de la carne.</a:t>
            </a:r>
          </a:p>
        </p:txBody>
      </p:sp>
      <p:pic>
        <p:nvPicPr>
          <p:cNvPr id="4" name="Picture 3"/>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5" name="Rectangle 4"/>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
        <p:nvSpPr>
          <p:cNvPr id="6" name="Rectangle 2"/>
          <p:cNvSpPr>
            <a:spLocks noChangeArrowheads="1"/>
          </p:cNvSpPr>
          <p:nvPr/>
        </p:nvSpPr>
        <p:spPr bwMode="auto">
          <a:xfrm>
            <a:off x="0" y="609600"/>
            <a:ext cx="9144000" cy="507447"/>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gn="ctr">
              <a:lnSpc>
                <a:spcPct val="105000"/>
              </a:lnSpc>
            </a:pPr>
            <a:r>
              <a:rPr lang="en-US" altLang="en-US" sz="2600" u="sng" dirty="0" err="1">
                <a:latin typeface="Tempus Sans ITC" panose="04020404030D07020202" pitchFamily="82" charset="0"/>
              </a:rPr>
              <a:t>Otros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textos</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que</a:t>
            </a:r>
            <a:r>
              <a:rPr lang="en-US" altLang="en-US" sz="2600" u="sng" dirty="0">
                <a:latin typeface="Tempus Sans ITC" panose="04020404030D07020202" pitchFamily="82" charset="0"/>
              </a:rPr>
              <a:t> </a:t>
            </a:r>
            <a:r>
              <a:rPr lang="en-US" altLang="en-US" sz="2600" u="sng" dirty="0" err="1">
                <a:latin typeface="Tempus Sans ITC" panose="04020404030D07020202" pitchFamily="82" charset="0"/>
              </a:rPr>
              <a:t>hablan</a:t>
            </a:r>
            <a:r>
              <a:rPr lang="en-US" altLang="en-US" sz="2600" u="sng" dirty="0">
                <a:latin typeface="Tempus Sans ITC" panose="04020404030D07020202" pitchFamily="82" charset="0"/>
              </a:rPr>
              <a:t> de la </a:t>
            </a:r>
            <a:r>
              <a:rPr lang="en-US" altLang="en-US" sz="2600" u="sng" dirty="0" err="1">
                <a:latin typeface="Tempus Sans ITC" panose="04020404030D07020202" pitchFamily="82" charset="0"/>
              </a:rPr>
              <a:t>armadura</a:t>
            </a:r>
            <a:r>
              <a:rPr lang="en-US" altLang="en-US" sz="2600" u="sng" dirty="0">
                <a:latin typeface="Tempus Sans ITC" panose="04020404030D07020202" pitchFamily="82" charset="0"/>
              </a:rPr>
              <a:t> de Dios</a:t>
            </a:r>
            <a:endParaRPr lang="en-US" altLang="en-US" sz="2600" dirty="0">
              <a:solidFill>
                <a:srgbClr val="C00000"/>
              </a:solidFill>
              <a:latin typeface="Tempus Sans ITC" panose="04020404030D07020202" pitchFamily="82" charset="0"/>
            </a:endParaRPr>
          </a:p>
        </p:txBody>
      </p:sp>
    </p:spTree>
    <p:extLst>
      <p:ext uri="{BB962C8B-B14F-4D97-AF65-F5344CB8AC3E}">
        <p14:creationId xmlns:p14="http://schemas.microsoft.com/office/powerpoint/2010/main" val="157132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withEffect">
                                  <p:stCondLst>
                                    <p:cond delay="0"/>
                                  </p:stCondLst>
                                  <p:iterate type="wd">
                                    <p:tmPct val="1000"/>
                                  </p:iterate>
                                  <p:childTnLst>
                                    <p:set>
                                      <p:cBhvr>
                                        <p:cTn id="6" dur="1" fill="hold">
                                          <p:stCondLst>
                                            <p:cond delay="0"/>
                                          </p:stCondLst>
                                        </p:cTn>
                                        <p:tgtEl>
                                          <p:spTgt spid="2"/>
                                        </p:tgtEl>
                                        <p:attrNameLst>
                                          <p:attrName>style.visibility</p:attrName>
                                        </p:attrNameLst>
                                      </p:cBhvr>
                                      <p:to>
                                        <p:strVal val="visible"/>
                                      </p:to>
                                    </p:set>
                                    <p:animEffect transition="in" filter="wheel(8)">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1219200"/>
            <a:ext cx="8763000" cy="5693866"/>
          </a:xfrm>
          <a:prstGeom prst="rect">
            <a:avLst/>
          </a:prstGeom>
        </p:spPr>
        <p:txBody>
          <a:bodyPr wrap="square">
            <a:spAutoFit/>
          </a:bodyPr>
          <a:lstStyle/>
          <a:p>
            <a:r>
              <a:rPr lang="es-ES" sz="2300" dirty="0">
                <a:solidFill>
                  <a:schemeClr val="bg1"/>
                </a:solidFill>
              </a:rPr>
              <a:t>La armadura de Dios es una metáfora para la acción que debemos tomar en nuestra vida espiritual. Estamos luchando una guerra, y actualmente los riesgos son mayores en toda la historia de la humanidad.</a:t>
            </a:r>
          </a:p>
          <a:p>
            <a:endParaRPr lang="en-US" sz="1400" dirty="0">
              <a:solidFill>
                <a:schemeClr val="bg1"/>
              </a:solidFill>
            </a:endParaRPr>
          </a:p>
          <a:p>
            <a:r>
              <a:rPr lang="es-ES" sz="2300" dirty="0">
                <a:solidFill>
                  <a:schemeClr val="bg1"/>
                </a:solidFill>
              </a:rPr>
              <a:t>¿Nuestro enemigo?  No es carne y sangre, ningún enemigo humano — luchamos contra Satanás y su ejército de demonios que tienen un solo propósito:  destruir a los hijos de Dios.</a:t>
            </a:r>
          </a:p>
          <a:p>
            <a:endParaRPr lang="en-US" sz="1400" dirty="0">
              <a:solidFill>
                <a:schemeClr val="bg1"/>
              </a:solidFill>
            </a:endParaRPr>
          </a:p>
          <a:p>
            <a:r>
              <a:rPr lang="es-ES" sz="2300" dirty="0">
                <a:solidFill>
                  <a:schemeClr val="bg1"/>
                </a:solidFill>
              </a:rPr>
              <a:t>Preocupaciones diarias fácilmente pueden llevarnos a olvidar la gravedad de esta batalla. Pero nuestras vidas espirituales están en juego.  Si perdemos esta guerra, lo perdemos todo.  ¿Qué podemos hacer frente a tales probabilidades abrumadoras?  ¿Hay esperanza?</a:t>
            </a:r>
            <a:endParaRPr lang="en-US" sz="2300" dirty="0">
              <a:solidFill>
                <a:schemeClr val="bg1"/>
              </a:solidFill>
            </a:endParaRPr>
          </a:p>
          <a:p>
            <a:endParaRPr lang="en-US" sz="1400" dirty="0">
              <a:solidFill>
                <a:schemeClr val="bg1"/>
              </a:solidFill>
            </a:endParaRPr>
          </a:p>
          <a:p>
            <a:r>
              <a:rPr lang="en-US" sz="2300" dirty="0" err="1">
                <a:solidFill>
                  <a:schemeClr val="bg1"/>
                </a:solidFill>
              </a:rPr>
              <a:t>En</a:t>
            </a:r>
            <a:r>
              <a:rPr lang="en-US" sz="2300" dirty="0">
                <a:solidFill>
                  <a:schemeClr val="bg1"/>
                </a:solidFill>
              </a:rPr>
              <a:t> </a:t>
            </a:r>
            <a:r>
              <a:rPr lang="en-US" sz="2300" dirty="0" err="1">
                <a:solidFill>
                  <a:srgbClr val="FFFF00"/>
                </a:solidFill>
              </a:rPr>
              <a:t>Ef</a:t>
            </a:r>
            <a:r>
              <a:rPr lang="en-US" sz="2300" dirty="0">
                <a:solidFill>
                  <a:srgbClr val="FFFF00"/>
                </a:solidFill>
              </a:rPr>
              <a:t> 6:13 </a:t>
            </a:r>
            <a:r>
              <a:rPr lang="en-US" sz="2300" dirty="0">
                <a:solidFill>
                  <a:schemeClr val="bg1"/>
                </a:solidFill>
              </a:rPr>
              <a:t>Pablo </a:t>
            </a:r>
            <a:r>
              <a:rPr lang="en-US" sz="2300" dirty="0" err="1">
                <a:solidFill>
                  <a:schemeClr val="bg1"/>
                </a:solidFill>
              </a:rPr>
              <a:t>nos</a:t>
            </a:r>
            <a:r>
              <a:rPr lang="en-US" sz="2300" dirty="0">
                <a:solidFill>
                  <a:schemeClr val="bg1"/>
                </a:solidFill>
              </a:rPr>
              <a:t> llama a </a:t>
            </a:r>
            <a:r>
              <a:rPr lang="en-US" sz="2300" dirty="0" err="1">
                <a:solidFill>
                  <a:schemeClr val="bg1"/>
                </a:solidFill>
              </a:rPr>
              <a:t>luchar</a:t>
            </a:r>
            <a:r>
              <a:rPr lang="en-US" sz="2300" dirty="0">
                <a:solidFill>
                  <a:schemeClr val="bg1"/>
                </a:solidFill>
              </a:rPr>
              <a:t>.  Por medio de </a:t>
            </a:r>
            <a:r>
              <a:rPr lang="en-US" sz="2300" dirty="0" err="1">
                <a:solidFill>
                  <a:schemeClr val="bg1"/>
                </a:solidFill>
              </a:rPr>
              <a:t>vestirnos</a:t>
            </a:r>
            <a:r>
              <a:rPr lang="en-US" sz="2300" dirty="0">
                <a:solidFill>
                  <a:schemeClr val="bg1"/>
                </a:solidFill>
              </a:rPr>
              <a:t> con la </a:t>
            </a:r>
            <a:r>
              <a:rPr lang="en-US" sz="2300" dirty="0" err="1">
                <a:solidFill>
                  <a:schemeClr val="bg1"/>
                </a:solidFill>
              </a:rPr>
              <a:t>armadura</a:t>
            </a:r>
            <a:r>
              <a:rPr lang="en-US" sz="2300" dirty="0">
                <a:solidFill>
                  <a:schemeClr val="bg1"/>
                </a:solidFill>
              </a:rPr>
              <a:t> de Dios, </a:t>
            </a:r>
            <a:r>
              <a:rPr lang="en-US" sz="2300" dirty="0" err="1">
                <a:solidFill>
                  <a:schemeClr val="bg1"/>
                </a:solidFill>
              </a:rPr>
              <a:t>podemos</a:t>
            </a:r>
            <a:r>
              <a:rPr lang="en-US" sz="2300" dirty="0">
                <a:solidFill>
                  <a:schemeClr val="bg1"/>
                </a:solidFill>
              </a:rPr>
              <a:t> </a:t>
            </a:r>
            <a:r>
              <a:rPr lang="en-US" sz="2300" dirty="0" err="1">
                <a:solidFill>
                  <a:schemeClr val="bg1"/>
                </a:solidFill>
              </a:rPr>
              <a:t>estar</a:t>
            </a:r>
            <a:r>
              <a:rPr lang="en-US" sz="2300" dirty="0">
                <a:solidFill>
                  <a:schemeClr val="bg1"/>
                </a:solidFill>
              </a:rPr>
              <a:t> </a:t>
            </a:r>
            <a:r>
              <a:rPr lang="en-US" sz="2300" dirty="0" err="1">
                <a:solidFill>
                  <a:schemeClr val="bg1"/>
                </a:solidFill>
              </a:rPr>
              <a:t>seguros</a:t>
            </a:r>
            <a:r>
              <a:rPr lang="en-US" sz="2300" dirty="0">
                <a:solidFill>
                  <a:schemeClr val="bg1"/>
                </a:solidFill>
              </a:rPr>
              <a:t> de </a:t>
            </a:r>
            <a:r>
              <a:rPr lang="en-US" sz="2300" dirty="0" err="1">
                <a:solidFill>
                  <a:schemeClr val="bg1"/>
                </a:solidFill>
              </a:rPr>
              <a:t>resistir</a:t>
            </a:r>
            <a:r>
              <a:rPr lang="en-US" sz="2300" dirty="0">
                <a:solidFill>
                  <a:schemeClr val="bg1"/>
                </a:solidFill>
              </a:rPr>
              <a:t> los </a:t>
            </a:r>
            <a:r>
              <a:rPr lang="en-US" sz="2300" dirty="0" err="1">
                <a:solidFill>
                  <a:schemeClr val="bg1"/>
                </a:solidFill>
              </a:rPr>
              <a:t>ataques</a:t>
            </a:r>
            <a:r>
              <a:rPr lang="en-US" sz="2300" dirty="0">
                <a:solidFill>
                  <a:schemeClr val="bg1"/>
                </a:solidFill>
              </a:rPr>
              <a:t> del </a:t>
            </a:r>
            <a:r>
              <a:rPr lang="en-US" sz="2300" dirty="0" err="1">
                <a:solidFill>
                  <a:schemeClr val="bg1"/>
                </a:solidFill>
              </a:rPr>
              <a:t>enemigo</a:t>
            </a:r>
            <a:r>
              <a:rPr lang="en-US" sz="2300" dirty="0">
                <a:solidFill>
                  <a:schemeClr val="bg1"/>
                </a:solidFill>
              </a:rPr>
              <a:t>.</a:t>
            </a:r>
          </a:p>
        </p:txBody>
      </p:sp>
    </p:spTree>
    <p:extLst>
      <p:ext uri="{BB962C8B-B14F-4D97-AF65-F5344CB8AC3E}">
        <p14:creationId xmlns:p14="http://schemas.microsoft.com/office/powerpoint/2010/main" val="177800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iterate type="wd">
                                    <p:tmPct val="2000"/>
                                  </p:iterate>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iterate type="wd">
                                    <p:tmPct val="2000"/>
                                  </p:iterate>
                                  <p:childTnLst>
                                    <p:set>
                                      <p:cBhvr>
                                        <p:cTn id="11" dur="1" fill="hold">
                                          <p:stCondLst>
                                            <p:cond delay="0"/>
                                          </p:stCondLst>
                                        </p:cTn>
                                        <p:tgtEl>
                                          <p:spTgt spid="2">
                                            <p:txEl>
                                              <p:pRg st="2" end="2"/>
                                            </p:txEl>
                                          </p:spTgt>
                                        </p:tgtEl>
                                        <p:attrNameLst>
                                          <p:attrName>style.visibility</p:attrName>
                                        </p:attrNameLst>
                                      </p:cBhvr>
                                      <p:to>
                                        <p:strVal val="visible"/>
                                      </p:to>
                                    </p:set>
                                    <p:animEffect transition="in" filter="strips(downLeft)">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iterate type="wd">
                                    <p:tmPct val="2000"/>
                                  </p:iterate>
                                  <p:childTnLst>
                                    <p:set>
                                      <p:cBhvr>
                                        <p:cTn id="16" dur="1" fill="hold">
                                          <p:stCondLst>
                                            <p:cond delay="0"/>
                                          </p:stCondLst>
                                        </p:cTn>
                                        <p:tgtEl>
                                          <p:spTgt spid="2">
                                            <p:txEl>
                                              <p:pRg st="4" end="4"/>
                                            </p:txEl>
                                          </p:spTgt>
                                        </p:tgtEl>
                                        <p:attrNameLst>
                                          <p:attrName>style.visibility</p:attrName>
                                        </p:attrNameLst>
                                      </p:cBhvr>
                                      <p:to>
                                        <p:strVal val="visible"/>
                                      </p:to>
                                    </p:set>
                                    <p:animEffect transition="in" filter="strips(downRight)">
                                      <p:cBhvr>
                                        <p:cTn id="17" dur="1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iterate type="wd">
                                    <p:tmPct val="2000"/>
                                  </p:iterate>
                                  <p:childTnLst>
                                    <p:set>
                                      <p:cBhvr>
                                        <p:cTn id="21" dur="1" fill="hold">
                                          <p:stCondLst>
                                            <p:cond delay="0"/>
                                          </p:stCondLst>
                                        </p:cTn>
                                        <p:tgtEl>
                                          <p:spTgt spid="2">
                                            <p:txEl>
                                              <p:pRg st="6" end="6"/>
                                            </p:txEl>
                                          </p:spTgt>
                                        </p:tgtEl>
                                        <p:attrNameLst>
                                          <p:attrName>style.visibility</p:attrName>
                                        </p:attrNameLst>
                                      </p:cBhvr>
                                      <p:to>
                                        <p:strVal val="visible"/>
                                      </p:to>
                                    </p:set>
                                    <p:animEffect transition="in" filter="strips(downLeft)">
                                      <p:cBhvr>
                                        <p:cTn id="22"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0" y="1066800"/>
            <a:ext cx="6172200" cy="5470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ES" altLang="en-US" sz="2400" dirty="0">
                <a:solidFill>
                  <a:schemeClr val="bg1"/>
                </a:solidFill>
              </a:rPr>
              <a:t>Luchamos contra esta guerra a gran escala. </a:t>
            </a:r>
            <a:r>
              <a:rPr lang="es-ES" altLang="en-US" sz="2400" dirty="0">
                <a:solidFill>
                  <a:srgbClr val="FFFF00"/>
                </a:solidFill>
              </a:rPr>
              <a:t>¿Cuáles son algunas cosas contra las cuales debemos luchar cada día en un nivel espiritual?</a:t>
            </a:r>
            <a:r>
              <a:rPr lang="en-US" altLang="en-US" sz="2400" dirty="0">
                <a:solidFill>
                  <a:srgbClr val="FFFF00"/>
                </a:solidFill>
              </a:rPr>
              <a:t> </a:t>
            </a:r>
          </a:p>
          <a:p>
            <a:pPr marL="342900" indent="-342900">
              <a:spcBef>
                <a:spcPct val="50000"/>
              </a:spcBef>
              <a:buFontTx/>
              <a:buChar char="-"/>
            </a:pPr>
            <a:r>
              <a:rPr lang="en-US" altLang="en-US" sz="2400" dirty="0" err="1">
                <a:solidFill>
                  <a:schemeClr val="bg1"/>
                </a:solidFill>
              </a:rPr>
              <a:t>nuestras</a:t>
            </a:r>
            <a:r>
              <a:rPr lang="en-US" altLang="en-US" sz="2400" dirty="0">
                <a:solidFill>
                  <a:schemeClr val="bg1"/>
                </a:solidFill>
              </a:rPr>
              <a:t> </a:t>
            </a:r>
            <a:r>
              <a:rPr lang="en-US" altLang="en-US" sz="2400" dirty="0" err="1">
                <a:solidFill>
                  <a:schemeClr val="bg1"/>
                </a:solidFill>
              </a:rPr>
              <a:t>propias</a:t>
            </a:r>
            <a:r>
              <a:rPr lang="en-US" altLang="en-US" sz="2400" dirty="0">
                <a:solidFill>
                  <a:schemeClr val="bg1"/>
                </a:solidFill>
              </a:rPr>
              <a:t> </a:t>
            </a:r>
            <a:r>
              <a:rPr lang="en-US" altLang="en-US" sz="2400" dirty="0" err="1">
                <a:solidFill>
                  <a:schemeClr val="bg1"/>
                </a:solidFill>
              </a:rPr>
              <a:t>debilidades</a:t>
            </a:r>
            <a:r>
              <a:rPr lang="en-US" altLang="en-US" sz="2400" dirty="0">
                <a:solidFill>
                  <a:schemeClr val="bg1"/>
                </a:solidFill>
              </a:rPr>
              <a:t> y </a:t>
            </a:r>
            <a:r>
              <a:rPr lang="en-US" altLang="en-US" sz="2400" dirty="0" err="1">
                <a:solidFill>
                  <a:schemeClr val="bg1"/>
                </a:solidFill>
              </a:rPr>
              <a:t>pecados</a:t>
            </a:r>
            <a:endParaRPr lang="en-US" altLang="en-US" sz="1000" dirty="0">
              <a:solidFill>
                <a:schemeClr val="bg1"/>
              </a:solidFill>
            </a:endParaRPr>
          </a:p>
          <a:p>
            <a:pPr>
              <a:spcBef>
                <a:spcPct val="50000"/>
              </a:spcBef>
            </a:pPr>
            <a:endParaRPr lang="en-US" altLang="en-US" sz="900" dirty="0">
              <a:solidFill>
                <a:schemeClr val="bg1"/>
              </a:solidFill>
            </a:endParaRPr>
          </a:p>
          <a:p>
            <a:pPr marL="342900" indent="-342900">
              <a:spcBef>
                <a:spcPts val="0"/>
              </a:spcBef>
              <a:buFontTx/>
              <a:buChar char="-"/>
            </a:pPr>
            <a:r>
              <a:rPr lang="es-ES" altLang="en-US" sz="2400" dirty="0">
                <a:solidFill>
                  <a:schemeClr val="bg1"/>
                </a:solidFill>
              </a:rPr>
              <a:t>el mal dentro de otros. Su orgullo y </a:t>
            </a:r>
          </a:p>
          <a:p>
            <a:pPr>
              <a:spcBef>
                <a:spcPts val="0"/>
              </a:spcBef>
            </a:pPr>
            <a:r>
              <a:rPr lang="es-ES" altLang="en-US" sz="2400" dirty="0">
                <a:solidFill>
                  <a:schemeClr val="bg1"/>
                </a:solidFill>
              </a:rPr>
              <a:t>     espíritu de venganza.</a:t>
            </a:r>
          </a:p>
          <a:p>
            <a:pPr marL="342900" indent="-342900">
              <a:spcBef>
                <a:spcPct val="50000"/>
              </a:spcBef>
              <a:buFontTx/>
              <a:buChar char="-"/>
            </a:pPr>
            <a:r>
              <a:rPr lang="es-ES" altLang="en-US" sz="2400" dirty="0">
                <a:solidFill>
                  <a:schemeClr val="bg1"/>
                </a:solidFill>
              </a:rPr>
              <a:t>malas leyes, costumbres, empleos, movimientos</a:t>
            </a:r>
          </a:p>
          <a:p>
            <a:pPr>
              <a:spcBef>
                <a:spcPct val="50000"/>
              </a:spcBef>
            </a:pPr>
            <a:r>
              <a:rPr lang="es-ES" altLang="en-US" sz="2400" dirty="0">
                <a:solidFill>
                  <a:schemeClr val="bg1"/>
                </a:solidFill>
              </a:rPr>
              <a:t>-  el error y la falsa doctrina</a:t>
            </a:r>
          </a:p>
          <a:p>
            <a:pPr>
              <a:spcBef>
                <a:spcPct val="50000"/>
              </a:spcBef>
            </a:pPr>
            <a:r>
              <a:rPr lang="es-ES" altLang="en-US" sz="2400" dirty="0">
                <a:solidFill>
                  <a:schemeClr val="bg1"/>
                </a:solidFill>
              </a:rPr>
              <a:t>Éstos y los otros representan la batalla en gran escala contra la cual debemos luchar, pero no estamos solos y debemos luchar juntos.</a:t>
            </a:r>
            <a:endParaRPr lang="en-US" altLang="en-US" sz="2400" dirty="0">
              <a:solidFill>
                <a:schemeClr val="bg1"/>
              </a:solidFill>
            </a:endParaRPr>
          </a:p>
        </p:txBody>
      </p:sp>
      <p:pic>
        <p:nvPicPr>
          <p:cNvPr id="3" name="Picture 2"/>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4" name="Rectangle 8"/>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Tree>
    <p:extLst>
      <p:ext uri="{BB962C8B-B14F-4D97-AF65-F5344CB8AC3E}">
        <p14:creationId xmlns:p14="http://schemas.microsoft.com/office/powerpoint/2010/main" val="384191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iterate type="wd">
                                    <p:tmPct val="3000"/>
                                  </p:iterate>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ssolve">
                                      <p:cBhvr>
                                        <p:cTn id="7" dur="10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iterate type="wd">
                                    <p:tmPct val="3000"/>
                                  </p:iterate>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dissolve">
                                      <p:cBhvr>
                                        <p:cTn id="12" dur="10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iterate type="wd">
                                    <p:tmPct val="3000"/>
                                  </p:iterate>
                                  <p:childTnLst>
                                    <p:set>
                                      <p:cBhvr>
                                        <p:cTn id="16" dur="1" fill="hold">
                                          <p:stCondLst>
                                            <p:cond delay="0"/>
                                          </p:stCondLst>
                                        </p:cTn>
                                        <p:tgtEl>
                                          <p:spTgt spid="11267">
                                            <p:txEl>
                                              <p:pRg st="3" end="3"/>
                                            </p:txEl>
                                          </p:spTgt>
                                        </p:tgtEl>
                                        <p:attrNameLst>
                                          <p:attrName>style.visibility</p:attrName>
                                        </p:attrNameLst>
                                      </p:cBhvr>
                                      <p:to>
                                        <p:strVal val="visible"/>
                                      </p:to>
                                    </p:set>
                                    <p:animEffect transition="in" filter="dissolve">
                                      <p:cBhvr>
                                        <p:cTn id="17" dur="1000"/>
                                        <p:tgtEl>
                                          <p:spTgt spid="1126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iterate type="wd">
                                    <p:tmPct val="3000"/>
                                  </p:iterate>
                                  <p:childTnLst>
                                    <p:set>
                                      <p:cBhvr>
                                        <p:cTn id="21" dur="1" fill="hold">
                                          <p:stCondLst>
                                            <p:cond delay="0"/>
                                          </p:stCondLst>
                                        </p:cTn>
                                        <p:tgtEl>
                                          <p:spTgt spid="11267">
                                            <p:txEl>
                                              <p:pRg st="4" end="4"/>
                                            </p:txEl>
                                          </p:spTgt>
                                        </p:tgtEl>
                                        <p:attrNameLst>
                                          <p:attrName>style.visibility</p:attrName>
                                        </p:attrNameLst>
                                      </p:cBhvr>
                                      <p:to>
                                        <p:strVal val="visible"/>
                                      </p:to>
                                    </p:set>
                                    <p:animEffect transition="in" filter="dissolve">
                                      <p:cBhvr>
                                        <p:cTn id="22" dur="1000"/>
                                        <p:tgtEl>
                                          <p:spTgt spid="1126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iterate type="wd">
                                    <p:tmPct val="3000"/>
                                  </p:iterate>
                                  <p:childTnLst>
                                    <p:set>
                                      <p:cBhvr>
                                        <p:cTn id="26" dur="1" fill="hold">
                                          <p:stCondLst>
                                            <p:cond delay="0"/>
                                          </p:stCondLst>
                                        </p:cTn>
                                        <p:tgtEl>
                                          <p:spTgt spid="11267">
                                            <p:txEl>
                                              <p:pRg st="5" end="5"/>
                                            </p:txEl>
                                          </p:spTgt>
                                        </p:tgtEl>
                                        <p:attrNameLst>
                                          <p:attrName>style.visibility</p:attrName>
                                        </p:attrNameLst>
                                      </p:cBhvr>
                                      <p:to>
                                        <p:strVal val="visible"/>
                                      </p:to>
                                    </p:set>
                                    <p:animEffect transition="in" filter="dissolve">
                                      <p:cBhvr>
                                        <p:cTn id="27" dur="1000"/>
                                        <p:tgtEl>
                                          <p:spTgt spid="1126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iterate type="wd">
                                    <p:tmPct val="3000"/>
                                  </p:iterate>
                                  <p:childTnLst>
                                    <p:set>
                                      <p:cBhvr>
                                        <p:cTn id="31" dur="1" fill="hold">
                                          <p:stCondLst>
                                            <p:cond delay="0"/>
                                          </p:stCondLst>
                                        </p:cTn>
                                        <p:tgtEl>
                                          <p:spTgt spid="11267">
                                            <p:txEl>
                                              <p:pRg st="6" end="6"/>
                                            </p:txEl>
                                          </p:spTgt>
                                        </p:tgtEl>
                                        <p:attrNameLst>
                                          <p:attrName>style.visibility</p:attrName>
                                        </p:attrNameLst>
                                      </p:cBhvr>
                                      <p:to>
                                        <p:strVal val="visible"/>
                                      </p:to>
                                    </p:set>
                                    <p:animEffect transition="in" filter="dissolve">
                                      <p:cBhvr>
                                        <p:cTn id="32" dur="1000"/>
                                        <p:tgtEl>
                                          <p:spTgt spid="1126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iterate type="wd">
                                    <p:tmPct val="3000"/>
                                  </p:iterate>
                                  <p:childTnLst>
                                    <p:set>
                                      <p:cBhvr>
                                        <p:cTn id="36" dur="1" fill="hold">
                                          <p:stCondLst>
                                            <p:cond delay="0"/>
                                          </p:stCondLst>
                                        </p:cTn>
                                        <p:tgtEl>
                                          <p:spTgt spid="11267">
                                            <p:txEl>
                                              <p:pRg st="7" end="7"/>
                                            </p:txEl>
                                          </p:spTgt>
                                        </p:tgtEl>
                                        <p:attrNameLst>
                                          <p:attrName>style.visibility</p:attrName>
                                        </p:attrNameLst>
                                      </p:cBhvr>
                                      <p:to>
                                        <p:strVal val="visible"/>
                                      </p:to>
                                    </p:set>
                                    <p:animEffect transition="in" filter="dissolve">
                                      <p:cBhvr>
                                        <p:cTn id="37" dur="10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605790" y="443"/>
            <a:ext cx="8538210" cy="932563"/>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latin typeface="Tempus Sans ITC" panose="04020404030D07020202" pitchFamily="82" charset="0"/>
              </a:rPr>
              <a:t>RESPONSABILIDADES EN CRISTO</a:t>
            </a:r>
            <a:r>
              <a:rPr lang="en-US" altLang="en-US" sz="2600" dirty="0">
                <a:latin typeface="Tempus Sans ITC" panose="04020404030D07020202" pitchFamily="82" charset="0"/>
              </a:rPr>
              <a:t>  (4:1-6:20) </a:t>
            </a:r>
          </a:p>
          <a:p>
            <a:pPr>
              <a:lnSpc>
                <a:spcPct val="105000"/>
              </a:lnSpc>
            </a:pPr>
            <a:r>
              <a:rPr lang="en-US" altLang="en-US" sz="2600" dirty="0">
                <a:solidFill>
                  <a:srgbClr val="C00000"/>
                </a:solidFill>
                <a:latin typeface="Tempus Sans ITC" panose="04020404030D07020202" pitchFamily="82" charset="0"/>
              </a:rPr>
              <a:t>A. </a:t>
            </a:r>
            <a:r>
              <a:rPr lang="en-US" altLang="en-US" sz="2600" dirty="0" err="1">
                <a:solidFill>
                  <a:srgbClr val="C00000"/>
                </a:solidFill>
                <a:latin typeface="Tempus Sans ITC" panose="04020404030D07020202" pitchFamily="82" charset="0"/>
              </a:rPr>
              <a:t>Andar</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en</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poder</a:t>
            </a:r>
            <a:r>
              <a:rPr lang="en-US" altLang="en-US" sz="2600" dirty="0">
                <a:solidFill>
                  <a:srgbClr val="C00000"/>
                </a:solidFill>
                <a:latin typeface="Tempus Sans ITC" panose="04020404030D07020202" pitchFamily="82" charset="0"/>
              </a:rPr>
              <a:t>  (6:10-20)</a:t>
            </a:r>
          </a:p>
        </p:txBody>
      </p:sp>
      <p:sp>
        <p:nvSpPr>
          <p:cNvPr id="13" name="Text Box 3"/>
          <p:cNvSpPr txBox="1">
            <a:spLocks noChangeArrowheads="1"/>
          </p:cNvSpPr>
          <p:nvPr/>
        </p:nvSpPr>
        <p:spPr bwMode="auto">
          <a:xfrm>
            <a:off x="-3810" y="-20743"/>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6"/>
          <p:cNvSpPr>
            <a:spLocks noChangeArrowheads="1"/>
          </p:cNvSpPr>
          <p:nvPr/>
        </p:nvSpPr>
        <p:spPr bwMode="auto">
          <a:xfrm>
            <a:off x="616676" y="954909"/>
            <a:ext cx="465201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sz="2400" dirty="0">
                <a:solidFill>
                  <a:srgbClr val="FFFF00"/>
                </a:solidFill>
              </a:rPr>
              <a:t>6:14-18 - </a:t>
            </a:r>
            <a:r>
              <a:rPr lang="es-ES" altLang="en-US" sz="2400" dirty="0">
                <a:solidFill>
                  <a:schemeClr val="bg1"/>
                </a:solidFill>
              </a:rPr>
              <a:t>Estad, pues, firmes, ceñidos vuestros lomos con </a:t>
            </a:r>
            <a:r>
              <a:rPr lang="es-ES" altLang="en-US" sz="2400" dirty="0">
                <a:solidFill>
                  <a:srgbClr val="FFFF00"/>
                </a:solidFill>
              </a:rPr>
              <a:t>la verdad</a:t>
            </a:r>
            <a:r>
              <a:rPr lang="es-ES" altLang="en-US" sz="2400" dirty="0">
                <a:solidFill>
                  <a:schemeClr val="bg1"/>
                </a:solidFill>
              </a:rPr>
              <a:t>, y vestidos con </a:t>
            </a:r>
            <a:r>
              <a:rPr lang="es-ES" altLang="en-US" sz="2400" dirty="0">
                <a:solidFill>
                  <a:srgbClr val="FFFF00"/>
                </a:solidFill>
              </a:rPr>
              <a:t>la coraza de justicia</a:t>
            </a:r>
            <a:r>
              <a:rPr lang="es-ES" altLang="en-US" sz="2400" dirty="0">
                <a:solidFill>
                  <a:schemeClr val="bg1"/>
                </a:solidFill>
              </a:rPr>
              <a:t>, y calzados los pies con el apresto del </a:t>
            </a:r>
            <a:r>
              <a:rPr lang="es-ES" altLang="en-US" sz="2400" dirty="0">
                <a:solidFill>
                  <a:srgbClr val="FFFF00"/>
                </a:solidFill>
              </a:rPr>
              <a:t>evangelio de la paz</a:t>
            </a:r>
            <a:r>
              <a:rPr lang="es-ES" altLang="en-US" sz="2400" dirty="0">
                <a:solidFill>
                  <a:schemeClr val="bg1"/>
                </a:solidFill>
              </a:rPr>
              <a:t>.  </a:t>
            </a:r>
            <a:r>
              <a:rPr lang="es-ES" altLang="en-US" sz="2400" dirty="0">
                <a:solidFill>
                  <a:srgbClr val="FFFF00"/>
                </a:solidFill>
              </a:rPr>
              <a:t>Sobre todo, tomad el escudo de la fe</a:t>
            </a:r>
            <a:r>
              <a:rPr lang="es-ES" altLang="en-US" sz="2400" dirty="0">
                <a:solidFill>
                  <a:schemeClr val="bg1"/>
                </a:solidFill>
              </a:rPr>
              <a:t>, con que podáis apagar todos los dardos de fuego del maligno. Y tomad el </a:t>
            </a:r>
            <a:r>
              <a:rPr lang="es-ES" altLang="en-US" sz="2400" dirty="0">
                <a:solidFill>
                  <a:srgbClr val="FFFF00"/>
                </a:solidFill>
              </a:rPr>
              <a:t>yelmo de la salvación</a:t>
            </a:r>
            <a:r>
              <a:rPr lang="es-ES" altLang="en-US" sz="2400" dirty="0">
                <a:solidFill>
                  <a:schemeClr val="bg1"/>
                </a:solidFill>
              </a:rPr>
              <a:t>, y </a:t>
            </a:r>
            <a:r>
              <a:rPr lang="es-ES" altLang="en-US" sz="2400" dirty="0">
                <a:solidFill>
                  <a:srgbClr val="FFFF00"/>
                </a:solidFill>
              </a:rPr>
              <a:t>la espada del Espíritu</a:t>
            </a:r>
            <a:r>
              <a:rPr lang="es-ES" altLang="en-US" sz="2400" dirty="0">
                <a:solidFill>
                  <a:schemeClr val="bg1"/>
                </a:solidFill>
              </a:rPr>
              <a:t>, que es la palabra de Dios; orando en todo tiempo </a:t>
            </a:r>
            <a:r>
              <a:rPr lang="es-ES" altLang="en-US" sz="2400" dirty="0">
                <a:solidFill>
                  <a:srgbClr val="FFFF00"/>
                </a:solidFill>
              </a:rPr>
              <a:t>con toda oración y súplica en el Espíritu</a:t>
            </a:r>
            <a:r>
              <a:rPr lang="es-ES" altLang="en-US" sz="2400" dirty="0">
                <a:solidFill>
                  <a:schemeClr val="bg1"/>
                </a:solidFill>
              </a:rPr>
              <a:t>, y velando en ello con toda perseverancia y súplica por todos los santos;</a:t>
            </a:r>
          </a:p>
        </p:txBody>
      </p:sp>
      <p:pic>
        <p:nvPicPr>
          <p:cNvPr id="7" name="Picture 6"/>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9" name="Rectangle 8"/>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Tree>
    <p:extLst>
      <p:ext uri="{BB962C8B-B14F-4D97-AF65-F5344CB8AC3E}">
        <p14:creationId xmlns:p14="http://schemas.microsoft.com/office/powerpoint/2010/main" val="2710335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out)">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1" cy="146304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368894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605790" y="443"/>
            <a:ext cx="8538210" cy="932563"/>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latin typeface="Tempus Sans ITC" panose="04020404030D07020202" pitchFamily="82" charset="0"/>
              </a:rPr>
              <a:t>RESPONSABILIDADES EN CRISTO</a:t>
            </a:r>
            <a:r>
              <a:rPr lang="en-US" altLang="en-US" sz="2600" dirty="0">
                <a:latin typeface="Tempus Sans ITC" panose="04020404030D07020202" pitchFamily="82" charset="0"/>
              </a:rPr>
              <a:t>  (4:1-6:20) </a:t>
            </a:r>
          </a:p>
          <a:p>
            <a:pPr>
              <a:lnSpc>
                <a:spcPct val="105000"/>
              </a:lnSpc>
            </a:pPr>
            <a:r>
              <a:rPr lang="en-US" altLang="en-US" sz="2600" dirty="0">
                <a:solidFill>
                  <a:srgbClr val="C00000"/>
                </a:solidFill>
                <a:latin typeface="Tempus Sans ITC" panose="04020404030D07020202" pitchFamily="82" charset="0"/>
              </a:rPr>
              <a:t>A. </a:t>
            </a:r>
            <a:r>
              <a:rPr lang="en-US" altLang="en-US" sz="2600" dirty="0" err="1">
                <a:solidFill>
                  <a:srgbClr val="C00000"/>
                </a:solidFill>
                <a:latin typeface="Tempus Sans ITC" panose="04020404030D07020202" pitchFamily="82" charset="0"/>
              </a:rPr>
              <a:t>Andar</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en</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poder</a:t>
            </a:r>
            <a:r>
              <a:rPr lang="en-US" altLang="en-US" sz="2600" dirty="0">
                <a:solidFill>
                  <a:srgbClr val="C00000"/>
                </a:solidFill>
                <a:latin typeface="Tempus Sans ITC" panose="04020404030D07020202" pitchFamily="82" charset="0"/>
              </a:rPr>
              <a:t>  (6:10-20)</a:t>
            </a:r>
          </a:p>
        </p:txBody>
      </p:sp>
      <p:sp>
        <p:nvSpPr>
          <p:cNvPr id="13" name="Text Box 3"/>
          <p:cNvSpPr txBox="1">
            <a:spLocks noChangeArrowheads="1"/>
          </p:cNvSpPr>
          <p:nvPr/>
        </p:nvSpPr>
        <p:spPr bwMode="auto">
          <a:xfrm>
            <a:off x="-3810" y="-20743"/>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6"/>
          <p:cNvSpPr>
            <a:spLocks noChangeArrowheads="1"/>
          </p:cNvSpPr>
          <p:nvPr/>
        </p:nvSpPr>
        <p:spPr bwMode="auto">
          <a:xfrm>
            <a:off x="605790" y="965663"/>
            <a:ext cx="5261610" cy="105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sz="2300" dirty="0">
                <a:solidFill>
                  <a:srgbClr val="FFFF00"/>
                </a:solidFill>
              </a:rPr>
              <a:t>El cinturón de la verdad: </a:t>
            </a:r>
            <a:r>
              <a:rPr lang="es-ES" sz="2300" dirty="0">
                <a:solidFill>
                  <a:schemeClr val="bg1"/>
                </a:solidFill>
              </a:rPr>
              <a:t>ligada todas sus armas y armaduras. Para el creyente, la verdad une nuestra armadura espiritual.</a:t>
            </a:r>
          </a:p>
        </p:txBody>
      </p:sp>
      <p:pic>
        <p:nvPicPr>
          <p:cNvPr id="7" name="Picture 6"/>
          <p:cNvPicPr>
            <a:picLocks noChangeAspect="1"/>
          </p:cNvPicPr>
          <p:nvPr/>
        </p:nvPicPr>
        <p:blipFill rotWithShape="1">
          <a:blip r:embed="rId2"/>
          <a:srcRect t="4907" r="50716" b="8080"/>
          <a:stretch/>
        </p:blipFill>
        <p:spPr>
          <a:xfrm>
            <a:off x="6108161" y="1241366"/>
            <a:ext cx="3035839" cy="4092634"/>
          </a:xfrm>
          <a:prstGeom prst="rect">
            <a:avLst/>
          </a:prstGeom>
        </p:spPr>
      </p:pic>
      <p:sp>
        <p:nvSpPr>
          <p:cNvPr id="9" name="Rectangle 8"/>
          <p:cNvSpPr>
            <a:spLocks noChangeArrowheads="1"/>
          </p:cNvSpPr>
          <p:nvPr/>
        </p:nvSpPr>
        <p:spPr bwMode="auto">
          <a:xfrm>
            <a:off x="7772400" y="1241366"/>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
        <p:nvSpPr>
          <p:cNvPr id="10" name="Rectangle 6"/>
          <p:cNvSpPr>
            <a:spLocks noChangeArrowheads="1"/>
          </p:cNvSpPr>
          <p:nvPr/>
        </p:nvSpPr>
        <p:spPr bwMode="auto">
          <a:xfrm>
            <a:off x="616676" y="2163368"/>
            <a:ext cx="5491485" cy="72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300" dirty="0">
                <a:solidFill>
                  <a:srgbClr val="FFFF00"/>
                </a:solidFill>
              </a:rPr>
              <a:t>la coraza de justicia</a:t>
            </a:r>
            <a:r>
              <a:rPr lang="en-US" sz="2300" dirty="0">
                <a:solidFill>
                  <a:schemeClr val="bg1"/>
                </a:solidFill>
              </a:rPr>
              <a:t>:  </a:t>
            </a:r>
            <a:r>
              <a:rPr lang="es-ES" sz="2300" dirty="0">
                <a:solidFill>
                  <a:schemeClr val="bg1"/>
                </a:solidFill>
              </a:rPr>
              <a:t>protege el corazón del soldado y otros órganos importantes</a:t>
            </a:r>
          </a:p>
        </p:txBody>
      </p:sp>
      <p:sp>
        <p:nvSpPr>
          <p:cNvPr id="11" name="Rectangle 6"/>
          <p:cNvSpPr>
            <a:spLocks noChangeArrowheads="1"/>
          </p:cNvSpPr>
          <p:nvPr/>
        </p:nvSpPr>
        <p:spPr bwMode="auto">
          <a:xfrm>
            <a:off x="616676" y="3037908"/>
            <a:ext cx="5491485" cy="136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300" dirty="0">
                <a:solidFill>
                  <a:srgbClr val="FFFF00"/>
                </a:solidFill>
              </a:rPr>
              <a:t>calzados los pies con el apresto del evangelio de la paz</a:t>
            </a:r>
            <a:r>
              <a:rPr lang="en-US" sz="2300" dirty="0">
                <a:solidFill>
                  <a:schemeClr val="bg1"/>
                </a:solidFill>
              </a:rPr>
              <a:t>:  el </a:t>
            </a:r>
            <a:r>
              <a:rPr lang="en-US" sz="2300" dirty="0" err="1">
                <a:solidFill>
                  <a:schemeClr val="bg1"/>
                </a:solidFill>
              </a:rPr>
              <a:t>evangelio</a:t>
            </a:r>
            <a:r>
              <a:rPr lang="en-US" sz="2300" dirty="0">
                <a:solidFill>
                  <a:schemeClr val="bg1"/>
                </a:solidFill>
              </a:rPr>
              <a:t> </a:t>
            </a:r>
            <a:r>
              <a:rPr lang="en-US" sz="2300" dirty="0" err="1">
                <a:solidFill>
                  <a:schemeClr val="bg1"/>
                </a:solidFill>
              </a:rPr>
              <a:t>nos</a:t>
            </a:r>
            <a:r>
              <a:rPr lang="en-US" sz="2300" dirty="0">
                <a:solidFill>
                  <a:schemeClr val="bg1"/>
                </a:solidFill>
              </a:rPr>
              <a:t> da pie </a:t>
            </a:r>
            <a:r>
              <a:rPr lang="en-US" sz="2300" dirty="0" err="1">
                <a:solidFill>
                  <a:schemeClr val="bg1"/>
                </a:solidFill>
              </a:rPr>
              <a:t>seguro</a:t>
            </a:r>
            <a:r>
              <a:rPr lang="en-US" sz="2300" dirty="0">
                <a:solidFill>
                  <a:schemeClr val="bg1"/>
                </a:solidFill>
              </a:rPr>
              <a:t> para </a:t>
            </a:r>
            <a:r>
              <a:rPr lang="en-US" sz="2300" dirty="0" err="1">
                <a:solidFill>
                  <a:schemeClr val="bg1"/>
                </a:solidFill>
              </a:rPr>
              <a:t>evitar</a:t>
            </a:r>
            <a:r>
              <a:rPr lang="en-US" sz="2300" dirty="0">
                <a:solidFill>
                  <a:schemeClr val="bg1"/>
                </a:solidFill>
              </a:rPr>
              <a:t> </a:t>
            </a:r>
            <a:r>
              <a:rPr lang="en-US" sz="2300" dirty="0" err="1">
                <a:solidFill>
                  <a:schemeClr val="bg1"/>
                </a:solidFill>
              </a:rPr>
              <a:t>tropezar</a:t>
            </a:r>
            <a:r>
              <a:rPr lang="en-US" sz="2300" dirty="0">
                <a:solidFill>
                  <a:schemeClr val="bg1"/>
                </a:solidFill>
              </a:rPr>
              <a:t> o </a:t>
            </a:r>
            <a:r>
              <a:rPr lang="en-US" sz="2300" dirty="0" err="1">
                <a:solidFill>
                  <a:schemeClr val="bg1"/>
                </a:solidFill>
              </a:rPr>
              <a:t>caer</a:t>
            </a:r>
            <a:r>
              <a:rPr lang="en-US" sz="2300" dirty="0">
                <a:solidFill>
                  <a:schemeClr val="bg1"/>
                </a:solidFill>
              </a:rPr>
              <a:t> </a:t>
            </a:r>
            <a:r>
              <a:rPr lang="en-US" sz="2300" dirty="0" err="1">
                <a:solidFill>
                  <a:schemeClr val="bg1"/>
                </a:solidFill>
              </a:rPr>
              <a:t>durante</a:t>
            </a:r>
            <a:r>
              <a:rPr lang="en-US" sz="2300" dirty="0">
                <a:solidFill>
                  <a:schemeClr val="bg1"/>
                </a:solidFill>
              </a:rPr>
              <a:t> la </a:t>
            </a:r>
            <a:r>
              <a:rPr lang="en-US" sz="2300" dirty="0" err="1">
                <a:solidFill>
                  <a:schemeClr val="bg1"/>
                </a:solidFill>
              </a:rPr>
              <a:t>batalla</a:t>
            </a:r>
            <a:endParaRPr lang="es-ES" sz="2300" dirty="0">
              <a:solidFill>
                <a:schemeClr val="bg1"/>
              </a:solidFill>
            </a:endParaRPr>
          </a:p>
        </p:txBody>
      </p:sp>
      <p:sp>
        <p:nvSpPr>
          <p:cNvPr id="14" name="Rectangle 6"/>
          <p:cNvSpPr>
            <a:spLocks noChangeArrowheads="1"/>
          </p:cNvSpPr>
          <p:nvPr/>
        </p:nvSpPr>
        <p:spPr bwMode="auto">
          <a:xfrm>
            <a:off x="0" y="4462234"/>
            <a:ext cx="6108161"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sz="2400" dirty="0">
                <a:solidFill>
                  <a:srgbClr val="FFFF00"/>
                </a:solidFill>
              </a:rPr>
              <a:t>Escudo de la </a:t>
            </a:r>
            <a:r>
              <a:rPr lang="en-US" sz="2400" dirty="0" err="1">
                <a:solidFill>
                  <a:srgbClr val="FFFF00"/>
                </a:solidFill>
              </a:rPr>
              <a:t>fe</a:t>
            </a:r>
            <a:r>
              <a:rPr lang="en-US" sz="2400" dirty="0">
                <a:solidFill>
                  <a:srgbClr val="FFFF00"/>
                </a:solidFill>
              </a:rPr>
              <a:t>: </a:t>
            </a:r>
            <a:r>
              <a:rPr lang="es-ES" sz="2400" dirty="0">
                <a:solidFill>
                  <a:schemeClr val="bg1"/>
                </a:solidFill>
              </a:rPr>
              <a:t>el escudo es un arma defensiva que le protege de los ataques del enemigo</a:t>
            </a:r>
            <a:endParaRPr lang="es-ES" sz="2300" dirty="0">
              <a:solidFill>
                <a:schemeClr val="bg1"/>
              </a:solidFill>
            </a:endParaRPr>
          </a:p>
        </p:txBody>
      </p:sp>
      <p:sp>
        <p:nvSpPr>
          <p:cNvPr id="15" name="Rectangle 6"/>
          <p:cNvSpPr>
            <a:spLocks noChangeArrowheads="1"/>
          </p:cNvSpPr>
          <p:nvPr/>
        </p:nvSpPr>
        <p:spPr bwMode="auto">
          <a:xfrm>
            <a:off x="-3810" y="5326438"/>
            <a:ext cx="9147810"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sz="2400" dirty="0" err="1">
                <a:solidFill>
                  <a:srgbClr val="FFFF00"/>
                </a:solidFill>
              </a:rPr>
              <a:t>Yelmo</a:t>
            </a:r>
            <a:r>
              <a:rPr lang="en-US" sz="2400" dirty="0">
                <a:solidFill>
                  <a:srgbClr val="FFFF00"/>
                </a:solidFill>
              </a:rPr>
              <a:t> de la </a:t>
            </a:r>
            <a:r>
              <a:rPr lang="en-US" sz="2400" dirty="0" err="1">
                <a:solidFill>
                  <a:srgbClr val="FFFF00"/>
                </a:solidFill>
              </a:rPr>
              <a:t>salvación</a:t>
            </a:r>
            <a:r>
              <a:rPr lang="en-US" sz="2400" dirty="0">
                <a:solidFill>
                  <a:srgbClr val="FFFF00"/>
                </a:solidFill>
              </a:rPr>
              <a:t>: </a:t>
            </a:r>
            <a:r>
              <a:rPr lang="es-ES" sz="2400" dirty="0">
                <a:solidFill>
                  <a:schemeClr val="bg1"/>
                </a:solidFill>
              </a:rPr>
              <a:t>el yelmo protege la cabeza contra un golpe demoledor. No podemos sobrevivir contra Satán sin primero tener la salvación</a:t>
            </a:r>
            <a:endParaRPr lang="es-ES" sz="2300" dirty="0">
              <a:solidFill>
                <a:schemeClr val="bg1"/>
              </a:solidFill>
            </a:endParaRPr>
          </a:p>
        </p:txBody>
      </p:sp>
    </p:spTree>
    <p:extLst>
      <p:ext uri="{BB962C8B-B14F-4D97-AF65-F5344CB8AC3E}">
        <p14:creationId xmlns:p14="http://schemas.microsoft.com/office/powerpoint/2010/main" val="62454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iterate type="wd">
                                    <p:tmPct val="2000"/>
                                  </p:iterate>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iterate type="wd">
                                    <p:tmPct val="2000"/>
                                  </p:iterate>
                                  <p:childTnLst>
                                    <p:set>
                                      <p:cBhvr>
                                        <p:cTn id="11" dur="1" fill="hold">
                                          <p:stCondLst>
                                            <p:cond delay="0"/>
                                          </p:stCondLst>
                                        </p:cTn>
                                        <p:tgtEl>
                                          <p:spTgt spid="10"/>
                                        </p:tgtEl>
                                        <p:attrNameLst>
                                          <p:attrName>style.visibility</p:attrName>
                                        </p:attrNameLst>
                                      </p:cBhvr>
                                      <p:to>
                                        <p:strVal val="visible"/>
                                      </p:to>
                                    </p:set>
                                    <p:animEffect transition="in" filter="barn(outVertical)">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iterate type="wd">
                                    <p:tmPct val="2000"/>
                                  </p:iterate>
                                  <p:childTnLst>
                                    <p:set>
                                      <p:cBhvr>
                                        <p:cTn id="16" dur="1" fill="hold">
                                          <p:stCondLst>
                                            <p:cond delay="0"/>
                                          </p:stCondLst>
                                        </p:cTn>
                                        <p:tgtEl>
                                          <p:spTgt spid="11"/>
                                        </p:tgtEl>
                                        <p:attrNameLst>
                                          <p:attrName>style.visibility</p:attrName>
                                        </p:attrNameLst>
                                      </p:cBhvr>
                                      <p:to>
                                        <p:strVal val="visible"/>
                                      </p:to>
                                    </p:set>
                                    <p:animEffect transition="in" filter="barn(outVertical)">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iterate type="wd">
                                    <p:tmPct val="2000"/>
                                  </p:iterate>
                                  <p:childTnLst>
                                    <p:set>
                                      <p:cBhvr>
                                        <p:cTn id="21" dur="1" fill="hold">
                                          <p:stCondLst>
                                            <p:cond delay="0"/>
                                          </p:stCondLst>
                                        </p:cTn>
                                        <p:tgtEl>
                                          <p:spTgt spid="14"/>
                                        </p:tgtEl>
                                        <p:attrNameLst>
                                          <p:attrName>style.visibility</p:attrName>
                                        </p:attrNameLst>
                                      </p:cBhvr>
                                      <p:to>
                                        <p:strVal val="visible"/>
                                      </p:to>
                                    </p:set>
                                    <p:animEffect transition="in" filter="barn(outVertical)">
                                      <p:cBhvr>
                                        <p:cTn id="22" dur="1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iterate type="wd">
                                    <p:tmPct val="2000"/>
                                  </p:iterate>
                                  <p:childTnLst>
                                    <p:set>
                                      <p:cBhvr>
                                        <p:cTn id="26" dur="1" fill="hold">
                                          <p:stCondLst>
                                            <p:cond delay="0"/>
                                          </p:stCondLst>
                                        </p:cTn>
                                        <p:tgtEl>
                                          <p:spTgt spid="15"/>
                                        </p:tgtEl>
                                        <p:attrNameLst>
                                          <p:attrName>style.visibility</p:attrName>
                                        </p:attrNameLst>
                                      </p:cBhvr>
                                      <p:to>
                                        <p:strVal val="visible"/>
                                      </p:to>
                                    </p:set>
                                    <p:animEffect transition="in" filter="barn(outVertical)">
                                      <p:cBhvr>
                                        <p:cTn id="2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4"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605790" y="443"/>
            <a:ext cx="8538210" cy="932563"/>
          </a:xfrm>
          <a:prstGeom prst="rect">
            <a:avLst/>
          </a:prstGeom>
          <a:solidFill>
            <a:srgbClr val="F4F1DC"/>
          </a:solidFill>
          <a:ln>
            <a:noFill/>
          </a:ln>
          <a:effec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latin typeface="Tempus Sans ITC" panose="04020404030D07020202" pitchFamily="82" charset="0"/>
              </a:rPr>
              <a:t>RESPONSABILIDADES EN CRISTO</a:t>
            </a:r>
            <a:r>
              <a:rPr lang="en-US" altLang="en-US" sz="2600" dirty="0">
                <a:latin typeface="Tempus Sans ITC" panose="04020404030D07020202" pitchFamily="82" charset="0"/>
              </a:rPr>
              <a:t>  (4:1-6:20) </a:t>
            </a:r>
          </a:p>
          <a:p>
            <a:pPr>
              <a:lnSpc>
                <a:spcPct val="105000"/>
              </a:lnSpc>
            </a:pPr>
            <a:r>
              <a:rPr lang="en-US" altLang="en-US" sz="2600" dirty="0">
                <a:solidFill>
                  <a:srgbClr val="C00000"/>
                </a:solidFill>
                <a:latin typeface="Tempus Sans ITC" panose="04020404030D07020202" pitchFamily="82" charset="0"/>
              </a:rPr>
              <a:t>A. </a:t>
            </a:r>
            <a:r>
              <a:rPr lang="en-US" altLang="en-US" sz="2600" dirty="0" err="1">
                <a:solidFill>
                  <a:srgbClr val="C00000"/>
                </a:solidFill>
                <a:latin typeface="Tempus Sans ITC" panose="04020404030D07020202" pitchFamily="82" charset="0"/>
              </a:rPr>
              <a:t>Andar</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en</a:t>
            </a:r>
            <a:r>
              <a:rPr lang="en-US" altLang="en-US" sz="2600" dirty="0">
                <a:solidFill>
                  <a:srgbClr val="C00000"/>
                </a:solidFill>
                <a:latin typeface="Tempus Sans ITC" panose="04020404030D07020202" pitchFamily="82" charset="0"/>
              </a:rPr>
              <a:t> </a:t>
            </a:r>
            <a:r>
              <a:rPr lang="en-US" altLang="en-US" sz="2600" dirty="0" err="1">
                <a:solidFill>
                  <a:srgbClr val="C00000"/>
                </a:solidFill>
                <a:latin typeface="Tempus Sans ITC" panose="04020404030D07020202" pitchFamily="82" charset="0"/>
              </a:rPr>
              <a:t>poder</a:t>
            </a:r>
            <a:r>
              <a:rPr lang="en-US" altLang="en-US" sz="2600" dirty="0">
                <a:solidFill>
                  <a:srgbClr val="C00000"/>
                </a:solidFill>
                <a:latin typeface="Tempus Sans ITC" panose="04020404030D07020202" pitchFamily="82" charset="0"/>
              </a:rPr>
              <a:t>  (6:10-20)</a:t>
            </a:r>
          </a:p>
        </p:txBody>
      </p:sp>
      <p:sp>
        <p:nvSpPr>
          <p:cNvPr id="13" name="Text Box 3"/>
          <p:cNvSpPr txBox="1">
            <a:spLocks noChangeArrowheads="1"/>
          </p:cNvSpPr>
          <p:nvPr/>
        </p:nvSpPr>
        <p:spPr bwMode="auto">
          <a:xfrm>
            <a:off x="-3810" y="-20743"/>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6"/>
          <p:cNvSpPr>
            <a:spLocks noChangeArrowheads="1"/>
          </p:cNvSpPr>
          <p:nvPr/>
        </p:nvSpPr>
        <p:spPr bwMode="auto">
          <a:xfrm>
            <a:off x="627562" y="1365295"/>
            <a:ext cx="526161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sz="2300" dirty="0">
                <a:solidFill>
                  <a:srgbClr val="FFFF00"/>
                </a:solidFill>
              </a:rPr>
              <a:t>La </a:t>
            </a:r>
            <a:r>
              <a:rPr lang="en-US" sz="2300" dirty="0" err="1">
                <a:solidFill>
                  <a:srgbClr val="FFFF00"/>
                </a:solidFill>
              </a:rPr>
              <a:t>espada</a:t>
            </a:r>
            <a:r>
              <a:rPr lang="en-US" sz="2300" dirty="0">
                <a:solidFill>
                  <a:srgbClr val="FFFF00"/>
                </a:solidFill>
              </a:rPr>
              <a:t> del </a:t>
            </a:r>
            <a:r>
              <a:rPr lang="en-US" sz="2300" dirty="0" err="1">
                <a:solidFill>
                  <a:srgbClr val="FFFF00"/>
                </a:solidFill>
              </a:rPr>
              <a:t>Espíritu</a:t>
            </a:r>
            <a:r>
              <a:rPr lang="en-US" sz="2300" dirty="0">
                <a:solidFill>
                  <a:srgbClr val="FFFF00"/>
                </a:solidFill>
              </a:rPr>
              <a:t>:  </a:t>
            </a:r>
            <a:r>
              <a:rPr lang="es-ES" sz="2300" dirty="0">
                <a:solidFill>
                  <a:schemeClr val="bg1"/>
                </a:solidFill>
              </a:rPr>
              <a:t>un arma ofensiva que un soldado utiliza para atravesar a su enemigo.</a:t>
            </a:r>
          </a:p>
        </p:txBody>
      </p:sp>
      <p:pic>
        <p:nvPicPr>
          <p:cNvPr id="7" name="Picture 6"/>
          <p:cNvPicPr>
            <a:picLocks noChangeAspect="1"/>
          </p:cNvPicPr>
          <p:nvPr/>
        </p:nvPicPr>
        <p:blipFill rotWithShape="1">
          <a:blip r:embed="rId2"/>
          <a:srcRect t="4907" r="50716" b="8080"/>
          <a:stretch/>
        </p:blipFill>
        <p:spPr>
          <a:xfrm>
            <a:off x="6108161" y="914202"/>
            <a:ext cx="3035839" cy="4092634"/>
          </a:xfrm>
          <a:prstGeom prst="rect">
            <a:avLst/>
          </a:prstGeom>
        </p:spPr>
      </p:pic>
      <p:sp>
        <p:nvSpPr>
          <p:cNvPr id="9" name="Rectangle 8"/>
          <p:cNvSpPr>
            <a:spLocks noChangeArrowheads="1"/>
          </p:cNvSpPr>
          <p:nvPr/>
        </p:nvSpPr>
        <p:spPr bwMode="auto">
          <a:xfrm>
            <a:off x="7772400" y="914202"/>
            <a:ext cx="1371600" cy="430887"/>
          </a:xfrm>
          <a:prstGeom prst="rect">
            <a:avLst/>
          </a:prstGeom>
          <a:solidFill>
            <a:schemeClr val="bg1"/>
          </a:solidFill>
          <a:ln>
            <a:noFill/>
          </a:ln>
          <a:effec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endParaRPr lang="en-US" altLang="en-US" dirty="0"/>
          </a:p>
        </p:txBody>
      </p:sp>
      <p:sp>
        <p:nvSpPr>
          <p:cNvPr id="16" name="Rectangle 6"/>
          <p:cNvSpPr>
            <a:spLocks noChangeArrowheads="1"/>
          </p:cNvSpPr>
          <p:nvPr/>
        </p:nvSpPr>
        <p:spPr bwMode="auto">
          <a:xfrm>
            <a:off x="605791" y="2516017"/>
            <a:ext cx="5261610"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b="1">
                <a:solidFill>
                  <a:schemeClr val="tx1"/>
                </a:solidFill>
                <a:latin typeface="Tempus Sans ITC" panose="04020404030D07020202" pitchFamily="82" charset="0"/>
              </a:defRPr>
            </a:lvl1pPr>
            <a:lvl2pPr marL="742950" indent="-285750">
              <a:defRPr sz="2200" b="1">
                <a:solidFill>
                  <a:schemeClr val="tx1"/>
                </a:solidFill>
                <a:latin typeface="Tempus Sans ITC" panose="04020404030D07020202" pitchFamily="82" charset="0"/>
              </a:defRPr>
            </a:lvl2pPr>
            <a:lvl3pPr marL="1143000" indent="-228600">
              <a:defRPr sz="2200" b="1">
                <a:solidFill>
                  <a:schemeClr val="tx1"/>
                </a:solidFill>
                <a:latin typeface="Tempus Sans ITC" panose="04020404030D07020202" pitchFamily="82" charset="0"/>
              </a:defRPr>
            </a:lvl3pPr>
            <a:lvl4pPr marL="1600200" indent="-228600">
              <a:defRPr sz="2200" b="1">
                <a:solidFill>
                  <a:schemeClr val="tx1"/>
                </a:solidFill>
                <a:latin typeface="Tempus Sans ITC" panose="04020404030D07020202" pitchFamily="82" charset="0"/>
              </a:defRPr>
            </a:lvl4pPr>
            <a:lvl5pPr marL="2057400" indent="-22860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sz="2400" dirty="0">
                <a:solidFill>
                  <a:srgbClr val="FFFF00"/>
                </a:solidFill>
              </a:rPr>
              <a:t>Con </a:t>
            </a:r>
            <a:r>
              <a:rPr lang="en-US" sz="2400" dirty="0" err="1">
                <a:solidFill>
                  <a:srgbClr val="FFFF00"/>
                </a:solidFill>
              </a:rPr>
              <a:t>toda</a:t>
            </a:r>
            <a:r>
              <a:rPr lang="en-US" sz="2400" dirty="0">
                <a:solidFill>
                  <a:srgbClr val="FFFF00"/>
                </a:solidFill>
              </a:rPr>
              <a:t> </a:t>
            </a:r>
            <a:r>
              <a:rPr lang="en-US" sz="2400" dirty="0" err="1">
                <a:solidFill>
                  <a:srgbClr val="FFFF00"/>
                </a:solidFill>
              </a:rPr>
              <a:t>oración</a:t>
            </a:r>
            <a:r>
              <a:rPr lang="en-US" sz="2400" dirty="0">
                <a:solidFill>
                  <a:srgbClr val="FFFF00"/>
                </a:solidFill>
              </a:rPr>
              <a:t>: </a:t>
            </a:r>
            <a:r>
              <a:rPr lang="es-ES" sz="2400" dirty="0">
                <a:solidFill>
                  <a:schemeClr val="bg1"/>
                </a:solidFill>
              </a:rPr>
              <a:t>la comunicación constante con nuestro Señor y Capitán de nuestra fe</a:t>
            </a:r>
            <a:endParaRPr lang="es-ES" sz="2300" dirty="0">
              <a:solidFill>
                <a:schemeClr val="bg1"/>
              </a:solidFill>
            </a:endParaRPr>
          </a:p>
        </p:txBody>
      </p:sp>
    </p:spTree>
    <p:extLst>
      <p:ext uri="{BB962C8B-B14F-4D97-AF65-F5344CB8AC3E}">
        <p14:creationId xmlns:p14="http://schemas.microsoft.com/office/powerpoint/2010/main" val="384566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out)">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32"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plus(out)">
                                      <p:cBhvr>
                                        <p:cTn id="1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60" name="Group 8"/>
          <p:cNvGrpSpPr>
            <a:grpSpLocks/>
          </p:cNvGrpSpPr>
          <p:nvPr/>
        </p:nvGrpSpPr>
        <p:grpSpPr bwMode="auto">
          <a:xfrm>
            <a:off x="685800" y="466726"/>
            <a:ext cx="3048000" cy="6010276"/>
            <a:chOff x="432" y="294"/>
            <a:chExt cx="1920" cy="3786"/>
          </a:xfrm>
        </p:grpSpPr>
        <p:pic>
          <p:nvPicPr>
            <p:cNvPr id="23557" name="Picture 5" descr="swor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b="8333"/>
            <a:stretch>
              <a:fillRect/>
            </a:stretch>
          </p:blipFill>
          <p:spPr bwMode="auto">
            <a:xfrm>
              <a:off x="864" y="912"/>
              <a:ext cx="834" cy="3168"/>
            </a:xfrm>
            <a:prstGeom prst="rect">
              <a:avLst/>
            </a:prstGeom>
            <a:noFill/>
            <a:extLst>
              <a:ext uri="{909E8E84-426E-40DD-AFC4-6F175D3DCCD1}">
                <a14:hiddenFill xmlns:a14="http://schemas.microsoft.com/office/drawing/2010/main">
                  <a:solidFill>
                    <a:srgbClr val="FFFFFF"/>
                  </a:solidFill>
                </a14:hiddenFill>
              </a:ext>
            </a:extLst>
          </p:spPr>
        </p:pic>
        <p:sp>
          <p:nvSpPr>
            <p:cNvPr id="23558" name="Text Box 6"/>
            <p:cNvSpPr txBox="1">
              <a:spLocks noChangeArrowheads="1"/>
            </p:cNvSpPr>
            <p:nvPr/>
          </p:nvSpPr>
          <p:spPr bwMode="auto">
            <a:xfrm>
              <a:off x="432" y="294"/>
              <a:ext cx="1920"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s-ES" altLang="en-US" sz="2400" dirty="0">
                  <a:solidFill>
                    <a:srgbClr val="FFFF00"/>
                  </a:solidFill>
                </a:rPr>
                <a:t>la espada del Espíritu, que es la palabra de Dios</a:t>
              </a:r>
              <a:r>
                <a:rPr lang="en-US" altLang="en-US" sz="2400" dirty="0">
                  <a:solidFill>
                    <a:srgbClr val="FFFF00"/>
                  </a:solidFill>
                </a:rPr>
                <a:t>…</a:t>
              </a:r>
            </a:p>
          </p:txBody>
        </p:sp>
      </p:grpSp>
      <p:sp>
        <p:nvSpPr>
          <p:cNvPr id="23559" name="Rectangle 7"/>
          <p:cNvSpPr>
            <a:spLocks noChangeArrowheads="1"/>
          </p:cNvSpPr>
          <p:nvPr/>
        </p:nvSpPr>
        <p:spPr bwMode="auto">
          <a:xfrm>
            <a:off x="4114800" y="1066800"/>
            <a:ext cx="50292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ES" altLang="en-US" sz="2400" dirty="0">
                <a:solidFill>
                  <a:srgbClr val="FFFF00"/>
                </a:solidFill>
              </a:rPr>
              <a:t>Después del animarlos Pablo dice, “salgo para luchar ahora, oren por mí …”</a:t>
            </a:r>
          </a:p>
          <a:p>
            <a:pPr>
              <a:spcBef>
                <a:spcPct val="50000"/>
              </a:spcBef>
            </a:pPr>
            <a:r>
              <a:rPr lang="en-US" altLang="en-US" sz="2400" dirty="0" err="1">
                <a:solidFill>
                  <a:srgbClr val="FFFF00"/>
                </a:solidFill>
              </a:rPr>
              <a:t>Ef</a:t>
            </a:r>
            <a:r>
              <a:rPr lang="en-US" altLang="en-US" sz="2400" dirty="0">
                <a:solidFill>
                  <a:srgbClr val="FFFF00"/>
                </a:solidFill>
              </a:rPr>
              <a:t>. 6:18-20 - </a:t>
            </a:r>
            <a:r>
              <a:rPr lang="es-ES" altLang="en-US" sz="2400" dirty="0">
                <a:solidFill>
                  <a:srgbClr val="FFFF00"/>
                </a:solidFill>
              </a:rPr>
              <a:t>orando</a:t>
            </a:r>
            <a:r>
              <a:rPr lang="es-ES" altLang="en-US" sz="2400" dirty="0">
                <a:solidFill>
                  <a:schemeClr val="bg1"/>
                </a:solidFill>
              </a:rPr>
              <a:t> en todo tiempo con toda oración y súplica en el Espíritu, y velando en ello con toda perseverancia y súplica por todos los santos; y </a:t>
            </a:r>
            <a:r>
              <a:rPr lang="es-ES" altLang="en-US" sz="2400" dirty="0">
                <a:solidFill>
                  <a:srgbClr val="FFFF00"/>
                </a:solidFill>
              </a:rPr>
              <a:t>por mí</a:t>
            </a:r>
            <a:r>
              <a:rPr lang="es-ES" altLang="en-US" sz="2400" dirty="0">
                <a:solidFill>
                  <a:schemeClr val="bg1"/>
                </a:solidFill>
              </a:rPr>
              <a:t>, a fin de que al abrir mi boca me sea dada palabra para dar a conocer con denuedo el misterio del evangelio, por el cual soy embajador en cadenas; </a:t>
            </a:r>
            <a:r>
              <a:rPr lang="es-ES" altLang="en-US" sz="2400" dirty="0">
                <a:solidFill>
                  <a:srgbClr val="FFFF00"/>
                </a:solidFill>
              </a:rPr>
              <a:t>que con denuedo hable de él, como debo hablar.</a:t>
            </a:r>
          </a:p>
        </p:txBody>
      </p:sp>
      <p:pic>
        <p:nvPicPr>
          <p:cNvPr id="23561" name="Picture 9" descr="bible op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352800"/>
            <a:ext cx="3581400" cy="210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128702"/>
      </p:ext>
    </p:extLst>
  </p:cSld>
  <p:clrMapOvr>
    <a:masterClrMapping/>
  </p:clrMapOvr>
  <mc:AlternateContent xmlns:mc="http://schemas.openxmlformats.org/markup-compatibility/2006" xmlns:p14="http://schemas.microsoft.com/office/powerpoint/2010/main">
    <mc:Choice Requires="p14">
      <p:transition spd="slow" p14:dur="1500">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811979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Text Box 3"/>
          <p:cNvSpPr txBox="1">
            <a:spLocks noChangeArrowheads="1"/>
          </p:cNvSpPr>
          <p:nvPr/>
        </p:nvSpPr>
        <p:spPr bwMode="auto">
          <a:xfrm>
            <a:off x="0" y="1371600"/>
            <a:ext cx="609600" cy="3560975"/>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n-US" altLang="en-US" sz="2800" i="1" dirty="0"/>
              <a:t>F</a:t>
            </a:r>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n-US" altLang="en-US" sz="2800" i="1" dirty="0"/>
              <a:t>O</a:t>
            </a:r>
          </a:p>
          <a:p>
            <a:pPr algn="ctr">
              <a:lnSpc>
                <a:spcPct val="115000"/>
              </a:lnSpc>
            </a:pPr>
            <a:r>
              <a:rPr lang="en-US" altLang="en-US" sz="2800" i="1" dirty="0"/>
              <a:t>S</a:t>
            </a:r>
          </a:p>
        </p:txBody>
      </p:sp>
      <p:sp>
        <p:nvSpPr>
          <p:cNvPr id="9" name="Rectangle 2"/>
          <p:cNvSpPr>
            <a:spLocks noChangeArrowheads="1"/>
          </p:cNvSpPr>
          <p:nvPr/>
        </p:nvSpPr>
        <p:spPr bwMode="auto">
          <a:xfrm>
            <a:off x="533400" y="1250742"/>
            <a:ext cx="8610600" cy="454701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RIQUEZAS EN CRISTO</a:t>
            </a:r>
            <a:r>
              <a:rPr lang="en-US" altLang="en-US" sz="2600" dirty="0">
                <a:solidFill>
                  <a:srgbClr val="FFFF00"/>
                </a:solidFill>
                <a:latin typeface="Tempus Sans ITC" panose="04020404030D07020202" pitchFamily="82" charset="0"/>
              </a:rPr>
              <a:t>  (1:3-3:21)</a:t>
            </a:r>
            <a:r>
              <a:rPr lang="en-US" altLang="en-US" sz="2600" dirty="0">
                <a:solidFill>
                  <a:schemeClr val="bg1"/>
                </a:solidFill>
                <a:latin typeface="Tempus Sans ITC" panose="04020404030D07020202" pitchFamily="82" charset="0"/>
              </a:rPr>
              <a:t> </a:t>
            </a:r>
          </a:p>
          <a:p>
            <a:pPr>
              <a:lnSpc>
                <a:spcPct val="105000"/>
              </a:lnSpc>
              <a:buFontTx/>
              <a:buAutoNum type="alphaUcPeriod"/>
            </a:pPr>
            <a:r>
              <a:rPr lang="en-US" altLang="en-US" sz="2600" dirty="0">
                <a:solidFill>
                  <a:schemeClr val="bg1"/>
                </a:solidFill>
                <a:latin typeface="Tempus Sans ITC" panose="04020404030D07020202" pitchFamily="82" charset="0"/>
              </a:rPr>
              <a:t>Toda </a:t>
            </a:r>
            <a:r>
              <a:rPr lang="en-US" altLang="en-US" sz="2600" dirty="0" err="1">
                <a:solidFill>
                  <a:schemeClr val="bg1"/>
                </a:solidFill>
                <a:latin typeface="Tempus Sans ITC" panose="04020404030D07020202" pitchFamily="82" charset="0"/>
              </a:rPr>
              <a:t>bendición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espiritual</a:t>
            </a:r>
            <a:r>
              <a:rPr lang="en-US" altLang="en-US" sz="2600" dirty="0">
                <a:solidFill>
                  <a:schemeClr val="bg1"/>
                </a:solidFill>
                <a:latin typeface="Tempus Sans ITC" panose="04020404030D07020202" pitchFamily="82" charset="0"/>
              </a:rPr>
              <a:t> se </a:t>
            </a:r>
            <a:r>
              <a:rPr lang="en-US" altLang="en-US" sz="2600" dirty="0" err="1">
                <a:solidFill>
                  <a:schemeClr val="bg1"/>
                </a:solidFill>
                <a:latin typeface="Tempus Sans ITC" panose="04020404030D07020202" pitchFamily="82" charset="0"/>
              </a:rPr>
              <a:t>encuentra</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Cristo  (1:3-14) </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1:  para </a:t>
            </a:r>
            <a:r>
              <a:rPr lang="en-US" altLang="en-US" sz="2600" dirty="0" err="1">
                <a:solidFill>
                  <a:schemeClr val="bg1"/>
                </a:solidFill>
                <a:latin typeface="Tempus Sans ITC" panose="04020404030D07020202" pitchFamily="82" charset="0"/>
              </a:rPr>
              <a:t>iluminación</a:t>
            </a:r>
            <a:r>
              <a:rPr lang="en-US" altLang="en-US" sz="2600" dirty="0">
                <a:solidFill>
                  <a:schemeClr val="bg1"/>
                </a:solidFill>
                <a:latin typeface="Tempus Sans ITC" panose="04020404030D07020202" pitchFamily="82" charset="0"/>
              </a:rPr>
              <a:t> (1:15-23)</a:t>
            </a:r>
            <a:r>
              <a:rPr lang="en-US" altLang="en-US" sz="2800" dirty="0">
                <a:latin typeface="Tempus Sans ITC" panose="04020404030D07020202" pitchFamily="82" charset="0"/>
              </a:rPr>
              <a:t> </a:t>
            </a:r>
            <a:endParaRPr lang="en-US" altLang="en-US" sz="2600" dirty="0">
              <a:solidFill>
                <a:schemeClr val="bg1"/>
              </a:solidFill>
              <a:latin typeface="Tempus Sans ITC" panose="04020404030D07020202" pitchFamily="82" charset="0"/>
            </a:endParaRPr>
          </a:p>
          <a:p>
            <a:pPr>
              <a:lnSpc>
                <a:spcPct val="105000"/>
              </a:lnSpc>
              <a:buFontTx/>
              <a:buAutoNum type="alphaUcPeriod" startAt="2"/>
            </a:pPr>
            <a:r>
              <a:rPr lang="en-US" altLang="en-US" sz="2600" dirty="0">
                <a:solidFill>
                  <a:schemeClr val="bg1"/>
                </a:solidFill>
                <a:latin typeface="Tempus Sans ITC" panose="04020404030D07020202" pitchFamily="82" charset="0"/>
              </a:rPr>
              <a:t>Nuestra </a:t>
            </a:r>
            <a:r>
              <a:rPr lang="en-US" altLang="en-US" sz="2600" dirty="0" err="1">
                <a:solidFill>
                  <a:schemeClr val="bg1"/>
                </a:solidFill>
                <a:latin typeface="Tempus Sans ITC" panose="04020404030D07020202" pitchFamily="82" charset="0"/>
              </a:rPr>
              <a:t>transformación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por</a:t>
            </a:r>
            <a:r>
              <a:rPr lang="en-US" altLang="en-US" sz="2600" dirty="0">
                <a:solidFill>
                  <a:schemeClr val="bg1"/>
                </a:solidFill>
                <a:latin typeface="Tempus Sans ITC" panose="04020404030D07020202" pitchFamily="82" charset="0"/>
              </a:rPr>
              <a:t> medio de Cristo (2:1-22)</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2:  para </a:t>
            </a:r>
            <a:r>
              <a:rPr lang="en-US" altLang="en-US" sz="2600" dirty="0" err="1">
                <a:solidFill>
                  <a:schemeClr val="bg1"/>
                </a:solidFill>
                <a:latin typeface="Tempus Sans ITC" panose="04020404030D07020202" pitchFamily="82" charset="0"/>
              </a:rPr>
              <a:t>ejercer</a:t>
            </a:r>
            <a:r>
              <a:rPr lang="en-US" altLang="en-US" sz="2600" dirty="0">
                <a:solidFill>
                  <a:schemeClr val="bg1"/>
                </a:solidFill>
                <a:latin typeface="Tempus Sans ITC" panose="04020404030D07020202" pitchFamily="82" charset="0"/>
              </a:rPr>
              <a:t> el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de Cristo (3:1-21)</a:t>
            </a:r>
          </a:p>
          <a:p>
            <a:pPr>
              <a:lnSpc>
                <a:spcPct val="105000"/>
              </a:lnSpc>
            </a:pPr>
            <a:endParaRPr lang="en-US" altLang="en-US" sz="1400" dirty="0">
              <a:solidFill>
                <a:schemeClr val="bg1"/>
              </a:solidFill>
              <a:latin typeface="Tempus Sans ITC" panose="04020404030D07020202" pitchFamily="82" charset="0"/>
            </a:endParaRPr>
          </a:p>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lunidad</a:t>
            </a:r>
            <a:r>
              <a:rPr lang="en-US" altLang="en-US" sz="2600" dirty="0">
                <a:solidFill>
                  <a:schemeClr val="bg1"/>
                </a:solidFill>
                <a:latin typeface="Tempus Sans ITC" panose="04020404030D07020202" pitchFamily="82" charset="0"/>
              </a:rPr>
              <a:t>  (4:1-16) </a:t>
            </a:r>
          </a:p>
          <a:p>
            <a:pPr>
              <a:lnSpc>
                <a:spcPct val="105000"/>
              </a:lnSpc>
            </a:pPr>
            <a:r>
              <a:rPr lang="en-US" altLang="en-US" sz="2600" dirty="0">
                <a:solidFill>
                  <a:schemeClr val="bg1"/>
                </a:solidFill>
                <a:latin typeface="Tempus Sans ITC" panose="04020404030D07020202" pitchFamily="82" charset="0"/>
              </a:rPr>
              <a:t>B.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(4:17-5:21) </a:t>
            </a:r>
          </a:p>
          <a:p>
            <a:pPr>
              <a:lnSpc>
                <a:spcPct val="105000"/>
              </a:lnSpc>
            </a:pPr>
            <a:r>
              <a:rPr lang="en-US" altLang="en-US" sz="2600" dirty="0">
                <a:solidFill>
                  <a:schemeClr val="bg1"/>
                </a:solidFill>
                <a:latin typeface="Tempus Sans ITC" panose="04020404030D07020202" pitchFamily="82" charset="0"/>
              </a:rPr>
              <a:t>C.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armonía</a:t>
            </a:r>
            <a:r>
              <a:rPr lang="en-US" altLang="en-US" sz="2600" dirty="0">
                <a:solidFill>
                  <a:schemeClr val="bg1"/>
                </a:solidFill>
                <a:latin typeface="Tempus Sans ITC" panose="04020404030D07020202" pitchFamily="82" charset="0"/>
              </a:rPr>
              <a:t>  (5:22-6:9) </a:t>
            </a:r>
          </a:p>
          <a:p>
            <a:pPr>
              <a:lnSpc>
                <a:spcPct val="105000"/>
              </a:lnSpc>
            </a:pPr>
            <a:r>
              <a:rPr lang="en-US" altLang="en-US" sz="2600" dirty="0">
                <a:solidFill>
                  <a:schemeClr val="bg1"/>
                </a:solidFill>
                <a:latin typeface="Tempus Sans ITC" panose="04020404030D07020202" pitchFamily="82" charset="0"/>
              </a:rPr>
              <a:t>D.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(6:10-20)</a:t>
            </a:r>
          </a:p>
        </p:txBody>
      </p:sp>
      <p:sp>
        <p:nvSpPr>
          <p:cNvPr id="10" name="Text Box 4"/>
          <p:cNvSpPr txBox="1">
            <a:spLocks noChangeArrowheads="1"/>
          </p:cNvSpPr>
          <p:nvPr/>
        </p:nvSpPr>
        <p:spPr bwMode="auto">
          <a:xfrm>
            <a:off x="1219200" y="6858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3200" dirty="0">
                <a:solidFill>
                  <a:schemeClr val="bg1"/>
                </a:solidFill>
              </a:rPr>
              <a:t>Esquema Simple de la carta</a:t>
            </a:r>
            <a:endParaRPr lang="en-US" altLang="en-US" sz="3200" dirty="0">
              <a:solidFill>
                <a:schemeClr val="bg1"/>
              </a:solidFill>
            </a:endParaRPr>
          </a:p>
        </p:txBody>
      </p:sp>
    </p:spTree>
    <p:extLst>
      <p:ext uri="{BB962C8B-B14F-4D97-AF65-F5344CB8AC3E}">
        <p14:creationId xmlns:p14="http://schemas.microsoft.com/office/powerpoint/2010/main" val="448382946"/>
      </p:ext>
    </p:extLst>
  </p:cSld>
  <p:clrMapOvr>
    <a:masterClrMapping/>
  </p:clrMapOvr>
  <p:transition spd="slow">
    <p:split orient="ver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71600"/>
            <a:ext cx="8115300" cy="5386090"/>
          </a:xfrm>
          <a:prstGeom prst="rect">
            <a:avLst/>
          </a:prstGeom>
        </p:spPr>
        <p:txBody>
          <a:bodyPr wrap="square">
            <a:spAutoFit/>
          </a:bodyPr>
          <a:lstStyle/>
          <a:p>
            <a:pPr algn="ctr"/>
            <a:r>
              <a:rPr lang="es-CO" sz="2400" u="sng" dirty="0">
                <a:solidFill>
                  <a:schemeClr val="bg1"/>
                </a:solidFill>
              </a:rPr>
              <a:t>Somos soldados en una fuerte batalla.</a:t>
            </a:r>
            <a:endParaRPr lang="en-US" sz="2400" u="sng" dirty="0">
              <a:solidFill>
                <a:schemeClr val="bg1"/>
              </a:solidFill>
            </a:endParaRPr>
          </a:p>
          <a:p>
            <a:pPr algn="ctr"/>
            <a:endParaRPr lang="en-US" sz="2400" dirty="0">
              <a:solidFill>
                <a:srgbClr val="FFFF00"/>
              </a:solidFill>
            </a:endParaRPr>
          </a:p>
          <a:p>
            <a:pPr algn="ctr"/>
            <a:r>
              <a:rPr lang="en-US" sz="2400" dirty="0" err="1">
                <a:solidFill>
                  <a:srgbClr val="FFFF00"/>
                </a:solidFill>
              </a:rPr>
              <a:t>estamos</a:t>
            </a:r>
            <a:r>
              <a:rPr lang="en-US" sz="2400" dirty="0">
                <a:solidFill>
                  <a:srgbClr val="FFFF00"/>
                </a:solidFill>
              </a:rPr>
              <a:t> </a:t>
            </a:r>
            <a:r>
              <a:rPr lang="en-US" sz="2400" dirty="0" err="1">
                <a:solidFill>
                  <a:srgbClr val="FFFF00"/>
                </a:solidFill>
              </a:rPr>
              <a:t>atribulados</a:t>
            </a:r>
            <a:r>
              <a:rPr lang="en-US" sz="2400" dirty="0">
                <a:solidFill>
                  <a:srgbClr val="FFFF00"/>
                </a:solidFill>
              </a:rPr>
              <a:t> </a:t>
            </a:r>
            <a:r>
              <a:rPr lang="en-US" sz="2400" dirty="0" err="1">
                <a:solidFill>
                  <a:srgbClr val="FFFF00"/>
                </a:solidFill>
              </a:rPr>
              <a:t>en</a:t>
            </a:r>
            <a:r>
              <a:rPr lang="en-US" sz="2400" dirty="0">
                <a:solidFill>
                  <a:srgbClr val="FFFF00"/>
                </a:solidFill>
              </a:rPr>
              <a:t> </a:t>
            </a:r>
            <a:r>
              <a:rPr lang="en-US" sz="2400" dirty="0" err="1">
                <a:solidFill>
                  <a:srgbClr val="FFFF00"/>
                </a:solidFill>
              </a:rPr>
              <a:t>todo</a:t>
            </a:r>
            <a:r>
              <a:rPr lang="en-US" sz="2400" dirty="0">
                <a:solidFill>
                  <a:srgbClr val="FFFF00"/>
                </a:solidFill>
              </a:rPr>
              <a:t>, mas no </a:t>
            </a:r>
            <a:r>
              <a:rPr lang="en-US" sz="2400" dirty="0" err="1">
                <a:solidFill>
                  <a:srgbClr val="FFFF00"/>
                </a:solidFill>
              </a:rPr>
              <a:t>angustiados</a:t>
            </a:r>
            <a:r>
              <a:rPr lang="en-US" sz="2400" dirty="0">
                <a:solidFill>
                  <a:srgbClr val="FFFF00"/>
                </a:solidFill>
              </a:rPr>
              <a:t>; </a:t>
            </a:r>
            <a:r>
              <a:rPr lang="en-US" sz="2400" dirty="0" err="1">
                <a:solidFill>
                  <a:srgbClr val="FFFF00"/>
                </a:solidFill>
              </a:rPr>
              <a:t>en</a:t>
            </a:r>
            <a:r>
              <a:rPr lang="en-US" sz="2400" dirty="0">
                <a:solidFill>
                  <a:srgbClr val="FFFF00"/>
                </a:solidFill>
              </a:rPr>
              <a:t> </a:t>
            </a:r>
            <a:r>
              <a:rPr lang="en-US" sz="2400" dirty="0" err="1">
                <a:solidFill>
                  <a:srgbClr val="FFFF00"/>
                </a:solidFill>
              </a:rPr>
              <a:t>apuros</a:t>
            </a:r>
            <a:r>
              <a:rPr lang="en-US" sz="2400" dirty="0">
                <a:solidFill>
                  <a:srgbClr val="FFFF00"/>
                </a:solidFill>
              </a:rPr>
              <a:t>, mas no </a:t>
            </a:r>
            <a:r>
              <a:rPr lang="en-US" sz="2400" dirty="0" err="1">
                <a:solidFill>
                  <a:srgbClr val="FFFF00"/>
                </a:solidFill>
              </a:rPr>
              <a:t>desesperados</a:t>
            </a:r>
            <a:r>
              <a:rPr lang="en-US" sz="2400" dirty="0">
                <a:solidFill>
                  <a:srgbClr val="FFFF00"/>
                </a:solidFill>
              </a:rPr>
              <a:t>; </a:t>
            </a:r>
            <a:r>
              <a:rPr lang="en-US" sz="2400" dirty="0" err="1">
                <a:solidFill>
                  <a:srgbClr val="FFFF00"/>
                </a:solidFill>
              </a:rPr>
              <a:t>perseguidos</a:t>
            </a:r>
            <a:r>
              <a:rPr lang="en-US" sz="2400" dirty="0">
                <a:solidFill>
                  <a:srgbClr val="FFFF00"/>
                </a:solidFill>
              </a:rPr>
              <a:t>, mas no </a:t>
            </a:r>
            <a:r>
              <a:rPr lang="en-US" sz="2400" dirty="0" err="1">
                <a:solidFill>
                  <a:srgbClr val="FFFF00"/>
                </a:solidFill>
              </a:rPr>
              <a:t>desamparados</a:t>
            </a:r>
            <a:r>
              <a:rPr lang="en-US" sz="2400" dirty="0">
                <a:solidFill>
                  <a:srgbClr val="FFFF00"/>
                </a:solidFill>
              </a:rPr>
              <a:t>; </a:t>
            </a:r>
            <a:r>
              <a:rPr lang="en-US" sz="2400" dirty="0" err="1">
                <a:solidFill>
                  <a:srgbClr val="FFFF00"/>
                </a:solidFill>
              </a:rPr>
              <a:t>derribados</a:t>
            </a:r>
            <a:r>
              <a:rPr lang="en-US" sz="2400" dirty="0">
                <a:solidFill>
                  <a:srgbClr val="FFFF00"/>
                </a:solidFill>
              </a:rPr>
              <a:t>, </a:t>
            </a:r>
            <a:r>
              <a:rPr lang="en-US" sz="2400" dirty="0" err="1">
                <a:solidFill>
                  <a:srgbClr val="FFFF00"/>
                </a:solidFill>
              </a:rPr>
              <a:t>pero</a:t>
            </a:r>
            <a:r>
              <a:rPr lang="en-US" sz="2400" dirty="0">
                <a:solidFill>
                  <a:srgbClr val="FFFF00"/>
                </a:solidFill>
              </a:rPr>
              <a:t> no </a:t>
            </a:r>
            <a:r>
              <a:rPr lang="en-US" sz="2400" dirty="0" err="1">
                <a:solidFill>
                  <a:srgbClr val="FFFF00"/>
                </a:solidFill>
              </a:rPr>
              <a:t>destruidos</a:t>
            </a:r>
            <a:r>
              <a:rPr lang="en-US" sz="2400" dirty="0">
                <a:solidFill>
                  <a:srgbClr val="FFFF00"/>
                </a:solidFill>
              </a:rPr>
              <a:t> </a:t>
            </a:r>
            <a:r>
              <a:rPr lang="en-US" sz="2400" dirty="0">
                <a:solidFill>
                  <a:schemeClr val="bg1"/>
                </a:solidFill>
              </a:rPr>
              <a:t>- (2 </a:t>
            </a:r>
            <a:r>
              <a:rPr lang="en-US" sz="2400" dirty="0" err="1">
                <a:solidFill>
                  <a:schemeClr val="bg1"/>
                </a:solidFill>
              </a:rPr>
              <a:t>Cor</a:t>
            </a:r>
            <a:r>
              <a:rPr lang="en-US" sz="2400" dirty="0">
                <a:solidFill>
                  <a:schemeClr val="bg1"/>
                </a:solidFill>
              </a:rPr>
              <a:t> 4:8-9)</a:t>
            </a:r>
          </a:p>
          <a:p>
            <a:endParaRPr lang="en-US" sz="1600" dirty="0">
              <a:solidFill>
                <a:schemeClr val="bg1"/>
              </a:solidFill>
            </a:endParaRPr>
          </a:p>
          <a:p>
            <a:r>
              <a:rPr lang="en-US" sz="2400" dirty="0">
                <a:solidFill>
                  <a:schemeClr val="bg1"/>
                </a:solidFill>
              </a:rPr>
              <a:t>¿</a:t>
            </a:r>
            <a:r>
              <a:rPr lang="en-US" sz="2400" dirty="0" err="1">
                <a:solidFill>
                  <a:schemeClr val="bg1"/>
                </a:solidFill>
              </a:rPr>
              <a:t>Cómo</a:t>
            </a:r>
            <a:r>
              <a:rPr lang="en-US" sz="2400" dirty="0">
                <a:solidFill>
                  <a:schemeClr val="bg1"/>
                </a:solidFill>
              </a:rPr>
              <a:t> es </a:t>
            </a:r>
            <a:r>
              <a:rPr lang="en-US" sz="2400" dirty="0" err="1">
                <a:solidFill>
                  <a:schemeClr val="bg1"/>
                </a:solidFill>
              </a:rPr>
              <a:t>posible</a:t>
            </a:r>
            <a:r>
              <a:rPr lang="en-US" sz="2400" dirty="0">
                <a:solidFill>
                  <a:schemeClr val="bg1"/>
                </a:solidFill>
              </a:rPr>
              <a:t>?</a:t>
            </a:r>
          </a:p>
          <a:p>
            <a:endParaRPr lang="en-US" sz="1600" dirty="0">
              <a:solidFill>
                <a:schemeClr val="bg1"/>
              </a:solidFill>
            </a:endParaRPr>
          </a:p>
          <a:p>
            <a:pPr algn="ctr"/>
            <a:r>
              <a:rPr lang="es-ES" sz="2400" dirty="0">
                <a:solidFill>
                  <a:schemeClr val="bg1"/>
                </a:solidFill>
              </a:rPr>
              <a:t>¿Cómo es, que como cristianos podremos soportar presiones increíbles y no ser derrotados?  ¿Cómo podemos enfrentarnos a todo lo que el mundo nos depara y todavía esperar salir victoriosos?</a:t>
            </a:r>
          </a:p>
          <a:p>
            <a:pPr algn="ctr"/>
            <a:endParaRPr lang="en-US" sz="1600" dirty="0">
              <a:solidFill>
                <a:schemeClr val="bg1"/>
              </a:solidFill>
            </a:endParaRPr>
          </a:p>
          <a:p>
            <a:pPr algn="ctr"/>
            <a:r>
              <a:rPr lang="es-ES" sz="2400" dirty="0">
                <a:solidFill>
                  <a:schemeClr val="bg1"/>
                </a:solidFill>
              </a:rPr>
              <a:t>La respuesta no está en nosotros mismos, sino en una defensa invencible y divina:  </a:t>
            </a:r>
            <a:r>
              <a:rPr lang="es-ES" sz="2400" dirty="0">
                <a:solidFill>
                  <a:srgbClr val="FFFF00"/>
                </a:solidFill>
              </a:rPr>
              <a:t>La armadura de Dios</a:t>
            </a:r>
            <a:r>
              <a:rPr lang="en-US" sz="2400" dirty="0">
                <a:solidFill>
                  <a:srgbClr val="FFFF00"/>
                </a:solidFill>
              </a:rPr>
              <a:t>. </a:t>
            </a:r>
          </a:p>
        </p:txBody>
      </p:sp>
    </p:spTree>
    <p:extLst>
      <p:ext uri="{BB962C8B-B14F-4D97-AF65-F5344CB8AC3E}">
        <p14:creationId xmlns:p14="http://schemas.microsoft.com/office/powerpoint/2010/main" val="57308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iterate type="wd">
                                    <p:tmPct val="2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p:tgtEl>
                                          <p:spTgt spid="2">
                                            <p:txEl>
                                              <p:pRg st="0" end="0"/>
                                            </p:txEl>
                                          </p:spTgt>
                                        </p:tgtEl>
                                        <p:attrNameLst>
                                          <p:attrName>ppt_x</p:attrName>
                                        </p:attrNameLst>
                                      </p:cBhvr>
                                      <p:tavLst>
                                        <p:tav tm="0">
                                          <p:val>
                                            <p:strVal val="#ppt_x-#ppt_w*1.125000"/>
                                          </p:val>
                                        </p:tav>
                                        <p:tav tm="100000">
                                          <p:val>
                                            <p:strVal val="#ppt_x"/>
                                          </p:val>
                                        </p:tav>
                                      </p:tavLst>
                                    </p:anim>
                                    <p:animEffect transition="in" filter="wipe(right)">
                                      <p:cBhvr>
                                        <p:cTn id="8" dur="10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ssolve">
                                      <p:cBhvr>
                                        <p:cTn id="13" dur="10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dissolve">
                                      <p:cBhvr>
                                        <p:cTn id="18" dur="10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1" fill="hold" nodeType="clickEffect">
                                  <p:stCondLst>
                                    <p:cond delay="0"/>
                                  </p:stCondLst>
                                  <p:iterate type="wd">
                                    <p:tmPct val="2000"/>
                                  </p:iterate>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p:tgtEl>
                                          <p:spTgt spid="2">
                                            <p:txEl>
                                              <p:pRg st="6" end="6"/>
                                            </p:txEl>
                                          </p:spTgt>
                                        </p:tgtEl>
                                        <p:attrNameLst>
                                          <p:attrName>ppt_y</p:attrName>
                                        </p:attrNameLst>
                                      </p:cBhvr>
                                      <p:tavLst>
                                        <p:tav tm="0">
                                          <p:val>
                                            <p:strVal val="#ppt_y-#ppt_h*1.125000"/>
                                          </p:val>
                                        </p:tav>
                                        <p:tav tm="100000">
                                          <p:val>
                                            <p:strVal val="#ppt_y"/>
                                          </p:val>
                                        </p:tav>
                                      </p:tavLst>
                                    </p:anim>
                                    <p:animEffect transition="in" filter="wipe(down)">
                                      <p:cBhvr>
                                        <p:cTn id="24" dur="10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iterate type="wd">
                                    <p:tmPct val="2000"/>
                                  </p:iterate>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1000"/>
                                        <p:tgtEl>
                                          <p:spTgt spid="2">
                                            <p:txEl>
                                              <p:pRg st="8" end="8"/>
                                            </p:txEl>
                                          </p:spTgt>
                                        </p:tgtEl>
                                        <p:attrNameLst>
                                          <p:attrName>ppt_y</p:attrName>
                                        </p:attrNameLst>
                                      </p:cBhvr>
                                      <p:tavLst>
                                        <p:tav tm="0">
                                          <p:val>
                                            <p:strVal val="#ppt_y-#ppt_h*1.125000"/>
                                          </p:val>
                                        </p:tav>
                                        <p:tav tm="100000">
                                          <p:val>
                                            <p:strVal val="#ppt_y"/>
                                          </p:val>
                                        </p:tav>
                                      </p:tavLst>
                                    </p:anim>
                                    <p:animEffect transition="in" filter="wipe(down)">
                                      <p:cBhvr>
                                        <p:cTn id="30"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7D3DEC8-4B6F-F357-B805-DC1C7B3067FC}"/>
              </a:ext>
            </a:extLst>
          </p:cNvPr>
          <p:cNvSpPr>
            <a:spLocks noChangeArrowheads="1"/>
          </p:cNvSpPr>
          <p:nvPr/>
        </p:nvSpPr>
        <p:spPr bwMode="auto">
          <a:xfrm>
            <a:off x="381000" y="1600200"/>
            <a:ext cx="4495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ts val="0"/>
              </a:spcBef>
            </a:pPr>
            <a:r>
              <a:rPr lang="en-US" altLang="en-US" dirty="0" err="1">
                <a:solidFill>
                  <a:srgbClr val="FFFF00"/>
                </a:solidFill>
                <a:latin typeface="Tempus Sans ITC" panose="04020404030D07020202" pitchFamily="82" charset="0"/>
              </a:rPr>
              <a:t>Efesios</a:t>
            </a:r>
            <a:r>
              <a:rPr lang="en-US" altLang="en-US" dirty="0">
                <a:solidFill>
                  <a:srgbClr val="FFFF00"/>
                </a:solidFill>
                <a:latin typeface="Tempus Sans ITC" panose="04020404030D07020202" pitchFamily="82" charset="0"/>
              </a:rPr>
              <a:t> 6:10-12</a:t>
            </a:r>
          </a:p>
          <a:p>
            <a:pPr algn="ctr" eaLnBrk="1" hangingPunct="1">
              <a:spcBef>
                <a:spcPts val="0"/>
              </a:spcBef>
            </a:pPr>
            <a:r>
              <a:rPr lang="es-ES" dirty="0">
                <a:solidFill>
                  <a:schemeClr val="bg1"/>
                </a:solidFill>
                <a:latin typeface="Tempus Sans ITC" panose="04020404030D07020202" pitchFamily="82" charset="0"/>
              </a:rPr>
              <a:t>fortalézcanse en el Señor y en el poder de su fuerza. Revístanse con toda la armadura de Dios  para que puedan estar firmes contra las asechanzas del diablo. Porque nuestra lucha no es contra sangre y carne, sino contra principados, contra potestades, contra los poderes de este mundo de tinieblas, contra las  </a:t>
            </a:r>
            <a:r>
              <a:rPr lang="es-ES" i="1" dirty="0">
                <a:solidFill>
                  <a:schemeClr val="bg1"/>
                </a:solidFill>
                <a:latin typeface="Tempus Sans ITC" panose="04020404030D07020202" pitchFamily="82" charset="0"/>
              </a:rPr>
              <a:t>fuerzas</a:t>
            </a:r>
            <a:r>
              <a:rPr lang="es-ES" dirty="0">
                <a:solidFill>
                  <a:schemeClr val="bg1"/>
                </a:solidFill>
                <a:latin typeface="Tempus Sans ITC" panose="04020404030D07020202" pitchFamily="82" charset="0"/>
              </a:rPr>
              <a:t> espirituales de maldad </a:t>
            </a:r>
          </a:p>
          <a:p>
            <a:pPr algn="ctr" eaLnBrk="1" hangingPunct="1">
              <a:spcBef>
                <a:spcPts val="0"/>
              </a:spcBef>
            </a:pPr>
            <a:r>
              <a:rPr lang="es-ES" dirty="0">
                <a:solidFill>
                  <a:schemeClr val="bg1"/>
                </a:solidFill>
                <a:latin typeface="Tempus Sans ITC" panose="04020404030D07020202" pitchFamily="82" charset="0"/>
              </a:rPr>
              <a:t>en las </a:t>
            </a:r>
            <a:r>
              <a:rPr lang="es-ES" i="1" dirty="0">
                <a:solidFill>
                  <a:schemeClr val="bg1"/>
                </a:solidFill>
                <a:latin typeface="Tempus Sans ITC" panose="04020404030D07020202" pitchFamily="82" charset="0"/>
              </a:rPr>
              <a:t>regiones</a:t>
            </a:r>
            <a:r>
              <a:rPr lang="es-ES" dirty="0">
                <a:solidFill>
                  <a:schemeClr val="bg1"/>
                </a:solidFill>
                <a:latin typeface="Tempus Sans ITC" panose="04020404030D07020202" pitchFamily="82" charset="0"/>
              </a:rPr>
              <a:t> celestes.</a:t>
            </a:r>
            <a:endParaRPr lang="en-US" altLang="en-US" dirty="0">
              <a:solidFill>
                <a:schemeClr val="bg1"/>
              </a:solidFill>
              <a:latin typeface="Tempus Sans ITC" panose="04020404030D07020202" pitchFamily="82" charset="0"/>
            </a:endParaRPr>
          </a:p>
        </p:txBody>
      </p:sp>
      <p:pic>
        <p:nvPicPr>
          <p:cNvPr id="10243" name="Picture 3">
            <a:extLst>
              <a:ext uri="{FF2B5EF4-FFF2-40B4-BE49-F238E27FC236}">
                <a16:creationId xmlns:a16="http://schemas.microsoft.com/office/drawing/2014/main" id="{C20A2F51-BC50-5D50-D675-0FEF19EDBD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6891"/>
          <a:stretch>
            <a:fillRect/>
          </a:stretch>
        </p:blipFill>
        <p:spPr bwMode="auto">
          <a:xfrm>
            <a:off x="5181600" y="838200"/>
            <a:ext cx="3429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82672DD-9BA0-96B4-276D-189C2E37955E}"/>
              </a:ext>
            </a:extLst>
          </p:cNvPr>
          <p:cNvSpPr>
            <a:spLocks noChangeArrowheads="1"/>
          </p:cNvSpPr>
          <p:nvPr/>
        </p:nvSpPr>
        <p:spPr bwMode="auto">
          <a:xfrm>
            <a:off x="0" y="838200"/>
            <a:ext cx="2895600" cy="3505200"/>
          </a:xfrm>
          <a:prstGeom prst="rect">
            <a:avLst/>
          </a:prstGeom>
          <a:gradFill rotWithShape="0">
            <a:gsLst>
              <a:gs pos="0">
                <a:srgbClr val="0000FF"/>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6387" name="Rectangle 3">
            <a:extLst>
              <a:ext uri="{FF2B5EF4-FFF2-40B4-BE49-F238E27FC236}">
                <a16:creationId xmlns:a16="http://schemas.microsoft.com/office/drawing/2014/main" id="{9B5ED8C1-6CAA-83EC-F9A7-8E03BDF98EE1}"/>
              </a:ext>
            </a:extLst>
          </p:cNvPr>
          <p:cNvSpPr>
            <a:spLocks noChangeArrowheads="1"/>
          </p:cNvSpPr>
          <p:nvPr/>
        </p:nvSpPr>
        <p:spPr bwMode="auto">
          <a:xfrm>
            <a:off x="-297794" y="1124635"/>
            <a:ext cx="2667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ts val="0"/>
              </a:spcBef>
            </a:pPr>
            <a:r>
              <a:rPr lang="es-ES" dirty="0">
                <a:solidFill>
                  <a:schemeClr val="bg1"/>
                </a:solidFill>
                <a:latin typeface="Tempus Sans ITC" panose="04020404030D07020202" pitchFamily="82" charset="0"/>
              </a:rPr>
              <a:t>Revístanse con toda la armadura de Dios para que puedan estar</a:t>
            </a:r>
          </a:p>
          <a:p>
            <a:pPr algn="ctr" eaLnBrk="1" hangingPunct="1">
              <a:spcBef>
                <a:spcPts val="0"/>
              </a:spcBef>
            </a:pPr>
            <a:r>
              <a:rPr lang="es-ES" dirty="0">
                <a:solidFill>
                  <a:schemeClr val="bg1"/>
                </a:solidFill>
                <a:latin typeface="Tempus Sans ITC" panose="04020404030D07020202" pitchFamily="82" charset="0"/>
              </a:rPr>
              <a:t>firmes contra</a:t>
            </a:r>
          </a:p>
          <a:p>
            <a:pPr algn="ctr" eaLnBrk="1" hangingPunct="1">
              <a:spcBef>
                <a:spcPts val="0"/>
              </a:spcBef>
            </a:pPr>
            <a:r>
              <a:rPr lang="es-ES" dirty="0">
                <a:solidFill>
                  <a:schemeClr val="bg1"/>
                </a:solidFill>
                <a:latin typeface="Tempus Sans ITC" panose="04020404030D07020202" pitchFamily="82" charset="0"/>
              </a:rPr>
              <a:t>las </a:t>
            </a:r>
            <a:r>
              <a:rPr lang="es-ES" dirty="0" err="1">
                <a:solidFill>
                  <a:schemeClr val="bg1"/>
                </a:solidFill>
                <a:latin typeface="Tempus Sans ITC" panose="04020404030D07020202" pitchFamily="82" charset="0"/>
              </a:rPr>
              <a:t>artima</a:t>
            </a:r>
            <a:r>
              <a:rPr lang="es-CO" dirty="0" err="1">
                <a:solidFill>
                  <a:schemeClr val="bg1"/>
                </a:solidFill>
                <a:latin typeface="Tempus Sans ITC" panose="04020404030D07020202" pitchFamily="82" charset="0"/>
              </a:rPr>
              <a:t>ñas</a:t>
            </a:r>
            <a:endParaRPr lang="es-ES" dirty="0">
              <a:solidFill>
                <a:schemeClr val="bg1"/>
              </a:solidFill>
              <a:latin typeface="Tempus Sans ITC" panose="04020404030D07020202" pitchFamily="82" charset="0"/>
            </a:endParaRPr>
          </a:p>
          <a:p>
            <a:pPr algn="ctr" eaLnBrk="1" hangingPunct="1">
              <a:spcBef>
                <a:spcPts val="0"/>
              </a:spcBef>
            </a:pPr>
            <a:r>
              <a:rPr lang="es-ES" dirty="0">
                <a:solidFill>
                  <a:schemeClr val="bg1"/>
                </a:solidFill>
                <a:latin typeface="Tempus Sans ITC" panose="04020404030D07020202" pitchFamily="82" charset="0"/>
              </a:rPr>
              <a:t>del diablo</a:t>
            </a:r>
            <a:endParaRPr lang="en-US" altLang="en-US" b="1" dirty="0">
              <a:solidFill>
                <a:srgbClr val="FFFF00"/>
              </a:solidFill>
              <a:latin typeface="AmericanTypewriter Medium" pitchFamily="18" charset="0"/>
            </a:endParaRPr>
          </a:p>
        </p:txBody>
      </p:sp>
      <p:sp>
        <p:nvSpPr>
          <p:cNvPr id="6152" name="Rectangle 8">
            <a:extLst>
              <a:ext uri="{FF2B5EF4-FFF2-40B4-BE49-F238E27FC236}">
                <a16:creationId xmlns:a16="http://schemas.microsoft.com/office/drawing/2014/main" id="{E618499C-6F45-4656-48EC-06B4944DDD7F}"/>
              </a:ext>
            </a:extLst>
          </p:cNvPr>
          <p:cNvSpPr>
            <a:spLocks noChangeArrowheads="1"/>
          </p:cNvSpPr>
          <p:nvPr/>
        </p:nvSpPr>
        <p:spPr bwMode="auto">
          <a:xfrm>
            <a:off x="2071412" y="762000"/>
            <a:ext cx="2743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dirty="0">
                <a:solidFill>
                  <a:srgbClr val="FFFF00"/>
                </a:solidFill>
                <a:latin typeface="Tempus Sans ITC" panose="04020404030D07020202" pitchFamily="82" charset="0"/>
              </a:rPr>
              <a:t>armadura de Dios </a:t>
            </a:r>
            <a:endParaRPr lang="en-US" altLang="en-US" dirty="0">
              <a:solidFill>
                <a:srgbClr val="FFFF00"/>
              </a:solidFill>
            </a:endParaRPr>
          </a:p>
        </p:txBody>
      </p:sp>
      <p:sp>
        <p:nvSpPr>
          <p:cNvPr id="6153" name="Text Box 9">
            <a:extLst>
              <a:ext uri="{FF2B5EF4-FFF2-40B4-BE49-F238E27FC236}">
                <a16:creationId xmlns:a16="http://schemas.microsoft.com/office/drawing/2014/main" id="{E02522FB-E5FE-08AC-19ED-3F17C0624E66}"/>
              </a:ext>
            </a:extLst>
          </p:cNvPr>
          <p:cNvSpPr txBox="1">
            <a:spLocks noChangeArrowheads="1"/>
          </p:cNvSpPr>
          <p:nvPr/>
        </p:nvSpPr>
        <p:spPr bwMode="auto">
          <a:xfrm>
            <a:off x="2971801" y="1447800"/>
            <a:ext cx="6172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i="1" dirty="0" err="1">
                <a:solidFill>
                  <a:srgbClr val="FFFF00"/>
                </a:solidFill>
                <a:latin typeface="Tempus Sans ITC" panose="04020404030D07020202" pitchFamily="82" charset="0"/>
              </a:rPr>
              <a:t>Endusasthe</a:t>
            </a:r>
            <a:r>
              <a:rPr lang="en-US" altLang="en-US" i="1" dirty="0">
                <a:solidFill>
                  <a:schemeClr val="bg1"/>
                </a:solidFill>
                <a:latin typeface="Tempus Sans ITC" panose="04020404030D07020202" pitchFamily="82" charset="0"/>
              </a:rPr>
              <a:t> </a:t>
            </a:r>
            <a:r>
              <a:rPr lang="es-ES" altLang="en-US" dirty="0">
                <a:solidFill>
                  <a:schemeClr val="bg1"/>
                </a:solidFill>
                <a:latin typeface="Tempus Sans ITC" panose="04020404030D07020202" pitchFamily="82" charset="0"/>
              </a:rPr>
              <a:t>de la palabra griega </a:t>
            </a:r>
            <a:r>
              <a:rPr lang="es-ES" altLang="en-US" dirty="0" err="1">
                <a:solidFill>
                  <a:srgbClr val="FFFF00"/>
                </a:solidFill>
                <a:latin typeface="Tempus Sans ITC" panose="04020404030D07020202" pitchFamily="82" charset="0"/>
              </a:rPr>
              <a:t>eduo</a:t>
            </a:r>
            <a:r>
              <a:rPr lang="es-ES" altLang="en-US" dirty="0">
                <a:solidFill>
                  <a:schemeClr val="bg1"/>
                </a:solidFill>
                <a:latin typeface="Tempus Sans ITC" panose="04020404030D07020202" pitchFamily="82" charset="0"/>
              </a:rPr>
              <a:t>, que
da la sensación de "hundirse en una prenda" o se convierte en parte de ti.</a:t>
            </a:r>
            <a:endParaRPr lang="en-US" altLang="en-US" i="1" dirty="0">
              <a:solidFill>
                <a:schemeClr val="bg1"/>
              </a:solidFill>
              <a:latin typeface="Tempus Sans ITC" panose="04020404030D07020202" pitchFamily="82" charset="0"/>
            </a:endParaRPr>
          </a:p>
        </p:txBody>
      </p:sp>
      <p:sp>
        <p:nvSpPr>
          <p:cNvPr id="6154" name="Text Box 10">
            <a:extLst>
              <a:ext uri="{FF2B5EF4-FFF2-40B4-BE49-F238E27FC236}">
                <a16:creationId xmlns:a16="http://schemas.microsoft.com/office/drawing/2014/main" id="{82657D19-CBCA-8C97-167A-325585AD221C}"/>
              </a:ext>
            </a:extLst>
          </p:cNvPr>
          <p:cNvSpPr txBox="1">
            <a:spLocks noChangeArrowheads="1"/>
          </p:cNvSpPr>
          <p:nvPr/>
        </p:nvSpPr>
        <p:spPr bwMode="auto">
          <a:xfrm>
            <a:off x="2257976" y="3081635"/>
            <a:ext cx="36856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i="1" dirty="0">
                <a:solidFill>
                  <a:srgbClr val="FFFF00"/>
                </a:solidFill>
                <a:latin typeface="Tempus Sans ITC" panose="04020404030D07020202" pitchFamily="82" charset="0"/>
              </a:rPr>
              <a:t>…</a:t>
            </a:r>
            <a:r>
              <a:rPr lang="en-US" altLang="en-US" i="1" dirty="0" err="1">
                <a:solidFill>
                  <a:srgbClr val="FFFF00"/>
                </a:solidFill>
                <a:latin typeface="Tempus Sans ITC" panose="04020404030D07020202" pitchFamily="82" charset="0"/>
              </a:rPr>
              <a:t>toda</a:t>
            </a:r>
            <a:r>
              <a:rPr lang="en-US" altLang="en-US" i="1" dirty="0">
                <a:solidFill>
                  <a:srgbClr val="FFFF00"/>
                </a:solidFill>
                <a:latin typeface="Tempus Sans ITC" panose="04020404030D07020202" pitchFamily="82" charset="0"/>
              </a:rPr>
              <a:t> la </a:t>
            </a:r>
            <a:r>
              <a:rPr lang="en-US" altLang="en-US" i="1" dirty="0" err="1">
                <a:solidFill>
                  <a:srgbClr val="FFFF00"/>
                </a:solidFill>
                <a:latin typeface="Tempus Sans ITC" panose="04020404030D07020202" pitchFamily="82" charset="0"/>
              </a:rPr>
              <a:t>armadura</a:t>
            </a:r>
            <a:r>
              <a:rPr lang="en-US" altLang="en-US" i="1" dirty="0">
                <a:solidFill>
                  <a:srgbClr val="FFFF00"/>
                </a:solidFill>
                <a:latin typeface="Tempus Sans ITC" panose="04020404030D07020202" pitchFamily="82" charset="0"/>
              </a:rPr>
              <a:t> de Dios</a:t>
            </a:r>
          </a:p>
        </p:txBody>
      </p:sp>
      <p:sp>
        <p:nvSpPr>
          <p:cNvPr id="6155" name="Text Box 11">
            <a:extLst>
              <a:ext uri="{FF2B5EF4-FFF2-40B4-BE49-F238E27FC236}">
                <a16:creationId xmlns:a16="http://schemas.microsoft.com/office/drawing/2014/main" id="{09F03991-3470-733D-39F8-391957515F29}"/>
              </a:ext>
            </a:extLst>
          </p:cNvPr>
          <p:cNvSpPr txBox="1">
            <a:spLocks noChangeArrowheads="1"/>
          </p:cNvSpPr>
          <p:nvPr/>
        </p:nvSpPr>
        <p:spPr bwMode="auto">
          <a:xfrm>
            <a:off x="3048000" y="3581400"/>
            <a:ext cx="5791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i="1" dirty="0" err="1">
                <a:solidFill>
                  <a:srgbClr val="FFFF00"/>
                </a:solidFill>
                <a:latin typeface="Tempus Sans ITC" panose="04020404030D07020202" pitchFamily="82" charset="0"/>
              </a:rPr>
              <a:t>Panoplian</a:t>
            </a:r>
            <a:r>
              <a:rPr lang="en-US" altLang="en-US" i="1" dirty="0">
                <a:solidFill>
                  <a:srgbClr val="FFFF00"/>
                </a:solidFill>
                <a:latin typeface="Tempus Sans ITC" panose="04020404030D07020202" pitchFamily="82" charset="0"/>
              </a:rPr>
              <a:t>:</a:t>
            </a:r>
            <a:r>
              <a:rPr lang="en-US" altLang="en-US" i="1" dirty="0">
                <a:solidFill>
                  <a:schemeClr val="bg1"/>
                </a:solidFill>
                <a:latin typeface="Tempus Sans ITC" panose="04020404030D07020202" pitchFamily="82" charset="0"/>
              </a:rPr>
              <a:t> </a:t>
            </a:r>
            <a:r>
              <a:rPr lang="es-ES" altLang="en-US" dirty="0">
                <a:solidFill>
                  <a:schemeClr val="bg1"/>
                </a:solidFill>
                <a:latin typeface="Tempus Sans ITC" panose="04020404030D07020202" pitchFamily="82" charset="0"/>
              </a:rPr>
              <a:t>Los griegos usaban esta palabra para describir la armadura de las tropas</a:t>
            </a:r>
            <a:r>
              <a:rPr lang="en-US" altLang="en-US" dirty="0">
                <a:solidFill>
                  <a:schemeClr val="bg1"/>
                </a:solidFill>
                <a:latin typeface="Tempus Sans ITC" panose="04020404030D07020202" pitchFamily="82" charset="0"/>
              </a:rPr>
              <a:t>. </a:t>
            </a:r>
            <a:r>
              <a:rPr lang="es-ES" altLang="en-US" dirty="0">
                <a:solidFill>
                  <a:schemeClr val="bg1"/>
                </a:solidFill>
                <a:latin typeface="Tempus Sans ITC" panose="04020404030D07020202" pitchFamily="82" charset="0"/>
              </a:rPr>
              <a:t>Los que llevaron la parte mas difícil de la fuerza o los que derribaban los cimientos de las murallas</a:t>
            </a:r>
            <a:r>
              <a:rPr lang="en-US" altLang="en-US" dirty="0">
                <a:solidFill>
                  <a:schemeClr val="bg1"/>
                </a:solidFill>
                <a:latin typeface="Tempus Sans ITC" panose="04020404030D07020202" pitchFamily="82" charset="0"/>
              </a:rPr>
              <a:t>, </a:t>
            </a:r>
            <a:r>
              <a:rPr lang="es-ES" altLang="en-US" dirty="0">
                <a:solidFill>
                  <a:schemeClr val="bg1"/>
                </a:solidFill>
                <a:latin typeface="Tempus Sans ITC" panose="04020404030D07020202" pitchFamily="82" charset="0"/>
              </a:rPr>
              <a:t>necesitaban una armadura completa que consistiera en un escudo, un casco, una espada y botas de bronce</a:t>
            </a:r>
            <a:r>
              <a:rPr lang="en-US" altLang="en-US" dirty="0">
                <a:solidFill>
                  <a:schemeClr val="bg1"/>
                </a:solidFill>
                <a:latin typeface="Tempus Sans ITC" panose="04020404030D07020202" pitchFamily="82" charset="0"/>
              </a:rPr>
              <a:t>.</a:t>
            </a:r>
            <a:endParaRPr lang="en-US" altLang="en-US" i="1" dirty="0">
              <a:solidFill>
                <a:schemeClr val="bg1"/>
              </a:solidFill>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dissolve">
                                      <p:cBhvr>
                                        <p:cTn id="7" dur="1000"/>
                                        <p:tgtEl>
                                          <p:spTgt spid="615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6153"/>
                                        </p:tgtEl>
                                        <p:attrNameLst>
                                          <p:attrName>style.visibility</p:attrName>
                                        </p:attrNameLst>
                                      </p:cBhvr>
                                      <p:to>
                                        <p:strVal val="visible"/>
                                      </p:to>
                                    </p:set>
                                    <p:anim calcmode="lin" valueType="num">
                                      <p:cBhvr>
                                        <p:cTn id="12" dur="2000" fill="hold"/>
                                        <p:tgtEl>
                                          <p:spTgt spid="6153"/>
                                        </p:tgtEl>
                                        <p:attrNameLst>
                                          <p:attrName>ppt_w</p:attrName>
                                        </p:attrNameLst>
                                      </p:cBhvr>
                                      <p:tavLst>
                                        <p:tav tm="0">
                                          <p:val>
                                            <p:fltVal val="0"/>
                                          </p:val>
                                        </p:tav>
                                        <p:tav tm="100000">
                                          <p:val>
                                            <p:strVal val="#ppt_w"/>
                                          </p:val>
                                        </p:tav>
                                      </p:tavLst>
                                    </p:anim>
                                    <p:anim calcmode="lin" valueType="num">
                                      <p:cBhvr>
                                        <p:cTn id="13" dur="2000" fill="hold"/>
                                        <p:tgtEl>
                                          <p:spTgt spid="6153"/>
                                        </p:tgtEl>
                                        <p:attrNameLst>
                                          <p:attrName>ppt_h</p:attrName>
                                        </p:attrNameLst>
                                      </p:cBhvr>
                                      <p:tavLst>
                                        <p:tav tm="0">
                                          <p:val>
                                            <p:fltVal val="0"/>
                                          </p:val>
                                        </p:tav>
                                        <p:tav tm="100000">
                                          <p:val>
                                            <p:strVal val="#ppt_h"/>
                                          </p:val>
                                        </p:tav>
                                      </p:tavLst>
                                    </p:anim>
                                    <p:animEffect transition="in" filter="fade">
                                      <p:cBhvr>
                                        <p:cTn id="14" dur="2000"/>
                                        <p:tgtEl>
                                          <p:spTgt spid="61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6154"/>
                                        </p:tgtEl>
                                        <p:attrNameLst>
                                          <p:attrName>style.visibility</p:attrName>
                                        </p:attrNameLst>
                                      </p:cBhvr>
                                      <p:to>
                                        <p:strVal val="visible"/>
                                      </p:to>
                                    </p:set>
                                    <p:animEffect transition="in" filter="fade">
                                      <p:cBhvr>
                                        <p:cTn id="19" dur="1000"/>
                                        <p:tgtEl>
                                          <p:spTgt spid="6154"/>
                                        </p:tgtEl>
                                      </p:cBhvr>
                                    </p:animEffect>
                                    <p:anim calcmode="lin" valueType="num">
                                      <p:cBhvr>
                                        <p:cTn id="20" dur="1000" fill="hold"/>
                                        <p:tgtEl>
                                          <p:spTgt spid="6154"/>
                                        </p:tgtEl>
                                        <p:attrNameLst>
                                          <p:attrName>ppt_x</p:attrName>
                                        </p:attrNameLst>
                                      </p:cBhvr>
                                      <p:tavLst>
                                        <p:tav tm="0">
                                          <p:val>
                                            <p:strVal val="#ppt_x"/>
                                          </p:val>
                                        </p:tav>
                                        <p:tav tm="100000">
                                          <p:val>
                                            <p:strVal val="#ppt_x"/>
                                          </p:val>
                                        </p:tav>
                                      </p:tavLst>
                                    </p:anim>
                                    <p:anim calcmode="lin" valueType="num">
                                      <p:cBhvr>
                                        <p:cTn id="21" dur="1000" fill="hold"/>
                                        <p:tgtEl>
                                          <p:spTgt spid="6154"/>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6155"/>
                                        </p:tgtEl>
                                        <p:attrNameLst>
                                          <p:attrName>style.visibility</p:attrName>
                                        </p:attrNameLst>
                                      </p:cBhvr>
                                      <p:to>
                                        <p:strVal val="visible"/>
                                      </p:to>
                                    </p:set>
                                    <p:animEffect transition="in" filter="fade">
                                      <p:cBhvr>
                                        <p:cTn id="26" dur="1000"/>
                                        <p:tgtEl>
                                          <p:spTgt spid="6155"/>
                                        </p:tgtEl>
                                      </p:cBhvr>
                                    </p:animEffect>
                                    <p:anim calcmode="lin" valueType="num">
                                      <p:cBhvr>
                                        <p:cTn id="27" dur="1000" fill="hold"/>
                                        <p:tgtEl>
                                          <p:spTgt spid="6155"/>
                                        </p:tgtEl>
                                        <p:attrNameLst>
                                          <p:attrName>ppt_x</p:attrName>
                                        </p:attrNameLst>
                                      </p:cBhvr>
                                      <p:tavLst>
                                        <p:tav tm="0">
                                          <p:val>
                                            <p:strVal val="#ppt_x"/>
                                          </p:val>
                                        </p:tav>
                                        <p:tav tm="100000">
                                          <p:val>
                                            <p:strVal val="#ppt_x"/>
                                          </p:val>
                                        </p:tav>
                                      </p:tavLst>
                                    </p:anim>
                                    <p:anim calcmode="lin" valueType="num">
                                      <p:cBhvr>
                                        <p:cTn id="28" dur="1000" fill="hold"/>
                                        <p:tgtEl>
                                          <p:spTgt spid="6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6153" grpId="0"/>
      <p:bldP spid="6154" grpId="0"/>
      <p:bldP spid="61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CD96E21-A0EB-822C-3143-326064BAC9FA}"/>
              </a:ext>
            </a:extLst>
          </p:cNvPr>
          <p:cNvSpPr>
            <a:spLocks noChangeArrowheads="1"/>
          </p:cNvSpPr>
          <p:nvPr/>
        </p:nvSpPr>
        <p:spPr bwMode="auto">
          <a:xfrm>
            <a:off x="0" y="762000"/>
            <a:ext cx="3124200" cy="2057400"/>
          </a:xfrm>
          <a:prstGeom prst="rect">
            <a:avLst/>
          </a:prstGeom>
          <a:gradFill rotWithShape="0">
            <a:gsLst>
              <a:gs pos="0">
                <a:srgbClr val="0000FF"/>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7411" name="Rectangle 3">
            <a:extLst>
              <a:ext uri="{FF2B5EF4-FFF2-40B4-BE49-F238E27FC236}">
                <a16:creationId xmlns:a16="http://schemas.microsoft.com/office/drawing/2014/main" id="{EB688C33-6C95-55BA-E14A-20A70E89F968}"/>
              </a:ext>
            </a:extLst>
          </p:cNvPr>
          <p:cNvSpPr>
            <a:spLocks noChangeArrowheads="1"/>
          </p:cNvSpPr>
          <p:nvPr/>
        </p:nvSpPr>
        <p:spPr bwMode="auto">
          <a:xfrm>
            <a:off x="0" y="762000"/>
            <a:ext cx="2667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ts val="0"/>
              </a:spcBef>
            </a:pPr>
            <a:r>
              <a:rPr lang="en-US" altLang="en-US" dirty="0">
                <a:solidFill>
                  <a:schemeClr val="bg1"/>
                </a:solidFill>
              </a:rPr>
              <a:t>…</a:t>
            </a:r>
            <a:r>
              <a:rPr lang="es-ES" altLang="en-US" dirty="0">
                <a:solidFill>
                  <a:schemeClr val="bg1"/>
                </a:solidFill>
              </a:rPr>
              <a:t>para que puedas tomar posición contra las maquinaciones</a:t>
            </a:r>
          </a:p>
          <a:p>
            <a:pPr algn="ctr" eaLnBrk="1" hangingPunct="1">
              <a:spcBef>
                <a:spcPts val="0"/>
              </a:spcBef>
            </a:pPr>
            <a:r>
              <a:rPr lang="es-ES" altLang="en-US" dirty="0">
                <a:solidFill>
                  <a:schemeClr val="bg1"/>
                </a:solidFill>
              </a:rPr>
              <a:t>del diablo</a:t>
            </a:r>
            <a:r>
              <a:rPr lang="en-US" altLang="en-US" dirty="0">
                <a:solidFill>
                  <a:schemeClr val="bg1"/>
                </a:solidFill>
              </a:rPr>
              <a:t>..</a:t>
            </a:r>
            <a:r>
              <a:rPr lang="en-US" altLang="en-US" b="1" dirty="0">
                <a:solidFill>
                  <a:srgbClr val="FFFF00"/>
                </a:solidFill>
                <a:latin typeface="Garamond" panose="02020404030301010803" pitchFamily="18" charset="0"/>
              </a:rPr>
              <a:t>.</a:t>
            </a:r>
            <a:r>
              <a:rPr lang="en-US" altLang="en-US" b="1" dirty="0">
                <a:solidFill>
                  <a:srgbClr val="FFFF00"/>
                </a:solidFill>
                <a:latin typeface="AmericanTypewriter Medium" pitchFamily="18" charset="0"/>
              </a:rPr>
              <a:t> </a:t>
            </a:r>
          </a:p>
        </p:txBody>
      </p:sp>
      <p:sp>
        <p:nvSpPr>
          <p:cNvPr id="20486" name="Text Box 6">
            <a:extLst>
              <a:ext uri="{FF2B5EF4-FFF2-40B4-BE49-F238E27FC236}">
                <a16:creationId xmlns:a16="http://schemas.microsoft.com/office/drawing/2014/main" id="{CE19806F-F5A5-E66B-FE4A-0087346ED0F1}"/>
              </a:ext>
            </a:extLst>
          </p:cNvPr>
          <p:cNvSpPr txBox="1">
            <a:spLocks noChangeArrowheads="1"/>
          </p:cNvSpPr>
          <p:nvPr/>
        </p:nvSpPr>
        <p:spPr bwMode="auto">
          <a:xfrm>
            <a:off x="2667000" y="838200"/>
            <a:ext cx="6257925"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n-US" sz="2200" dirty="0">
                <a:solidFill>
                  <a:schemeClr val="bg1"/>
                </a:solidFill>
                <a:latin typeface="Tempus Sans ITC" panose="04020404030D07020202" pitchFamily="82" charset="0"/>
              </a:rPr>
              <a:t>¿Tiene el diablo m</a:t>
            </a:r>
            <a:r>
              <a:rPr lang="es-CO" altLang="en-US" sz="2200" dirty="0" err="1">
                <a:solidFill>
                  <a:schemeClr val="bg1"/>
                </a:solidFill>
                <a:latin typeface="Tempus Sans ITC" panose="04020404030D07020202" pitchFamily="82" charset="0"/>
              </a:rPr>
              <a:t>ás</a:t>
            </a:r>
            <a:r>
              <a:rPr lang="es-CO" altLang="en-US" sz="2200" dirty="0">
                <a:solidFill>
                  <a:schemeClr val="bg1"/>
                </a:solidFill>
                <a:latin typeface="Tempus Sans ITC" panose="04020404030D07020202" pitchFamily="82" charset="0"/>
              </a:rPr>
              <a:t> de una forma de atraparnos</a:t>
            </a:r>
            <a:r>
              <a:rPr lang="es-ES" altLang="en-US" sz="2200" dirty="0">
                <a:solidFill>
                  <a:schemeClr val="bg1"/>
                </a:solidFill>
                <a:latin typeface="Tempus Sans ITC" panose="04020404030D07020202" pitchFamily="82" charset="0"/>
              </a:rPr>
              <a:t>?</a:t>
            </a:r>
          </a:p>
          <a:p>
            <a:pPr eaLnBrk="1" hangingPunct="1"/>
            <a:endParaRPr lang="en-US" altLang="en-US" sz="1100" dirty="0">
              <a:solidFill>
                <a:schemeClr val="bg1"/>
              </a:solidFill>
              <a:latin typeface="Tempus Sans ITC" panose="04020404030D07020202" pitchFamily="82" charset="0"/>
            </a:endParaRPr>
          </a:p>
          <a:p>
            <a:pPr eaLnBrk="1" hangingPunct="1"/>
            <a:r>
              <a:rPr lang="es-ES" altLang="en-US" sz="2200" dirty="0">
                <a:solidFill>
                  <a:schemeClr val="bg1"/>
                </a:solidFill>
                <a:latin typeface="Tempus Sans ITC" panose="04020404030D07020202" pitchFamily="82" charset="0"/>
              </a:rPr>
              <a:t>¿Cuáles otras tácticas vemos que describen al diablo y sus obreros mientras trabajan contra a nosotros?</a:t>
            </a:r>
          </a:p>
          <a:p>
            <a:pPr eaLnBrk="1" hangingPunct="1"/>
            <a:endParaRPr lang="en-US" altLang="en-US" sz="1100" dirty="0">
              <a:solidFill>
                <a:schemeClr val="bg1"/>
              </a:solidFill>
              <a:latin typeface="Tempus Sans ITC" panose="04020404030D07020202" pitchFamily="82" charset="0"/>
            </a:endParaRPr>
          </a:p>
          <a:p>
            <a:pPr eaLnBrk="1" hangingPunct="1"/>
            <a:r>
              <a:rPr lang="en-US" altLang="en-US" sz="2200" dirty="0">
                <a:solidFill>
                  <a:srgbClr val="FFFF00"/>
                </a:solidFill>
                <a:latin typeface="Tempus Sans ITC" panose="04020404030D07020202" pitchFamily="82" charset="0"/>
              </a:rPr>
              <a:t>Ef. 4:14  </a:t>
            </a:r>
            <a:r>
              <a:rPr lang="en-US" altLang="en-US" sz="2200" dirty="0">
                <a:solidFill>
                  <a:schemeClr val="bg1"/>
                </a:solidFill>
                <a:latin typeface="Tempus Sans ITC" panose="04020404030D07020202" pitchFamily="82" charset="0"/>
              </a:rPr>
              <a:t>…</a:t>
            </a:r>
            <a:r>
              <a:rPr lang="es-ES" sz="2200" b="0" dirty="0">
                <a:latin typeface="Tempus Sans ITC" panose="04020404030D07020202" pitchFamily="82" charset="0"/>
              </a:rPr>
              <a:t> </a:t>
            </a:r>
            <a:r>
              <a:rPr lang="es-ES" sz="2200" b="0" i="1" dirty="0">
                <a:solidFill>
                  <a:schemeClr val="bg1"/>
                </a:solidFill>
                <a:latin typeface="Tempus Sans ITC" panose="04020404030D07020202" pitchFamily="82" charset="0"/>
              </a:rPr>
              <a:t>la astucia de los hombres, por las </a:t>
            </a:r>
          </a:p>
          <a:p>
            <a:pPr eaLnBrk="1" hangingPunct="1"/>
            <a:r>
              <a:rPr lang="es-ES" sz="2200" b="0" i="1" dirty="0">
                <a:solidFill>
                  <a:schemeClr val="bg1"/>
                </a:solidFill>
                <a:latin typeface="Tempus Sans ITC" panose="04020404030D07020202" pitchFamily="82" charset="0"/>
              </a:rPr>
              <a:t>	     artimañas engañosas del error</a:t>
            </a:r>
            <a:r>
              <a:rPr lang="en-US" altLang="en-US" sz="2200" i="1" dirty="0">
                <a:solidFill>
                  <a:schemeClr val="bg1"/>
                </a:solidFill>
                <a:latin typeface="Tempus Sans ITC" panose="04020404030D07020202" pitchFamily="82" charset="0"/>
              </a:rPr>
              <a:t>.</a:t>
            </a:r>
          </a:p>
          <a:p>
            <a:pPr eaLnBrk="1" hangingPunct="1"/>
            <a:endParaRPr lang="en-US" altLang="en-US" sz="1100" dirty="0">
              <a:solidFill>
                <a:schemeClr val="bg1"/>
              </a:solidFill>
              <a:latin typeface="Tempus Sans ITC" panose="04020404030D07020202" pitchFamily="82" charset="0"/>
            </a:endParaRPr>
          </a:p>
          <a:p>
            <a:pPr eaLnBrk="1" hangingPunct="1"/>
            <a:r>
              <a:rPr lang="en-US" altLang="en-US" sz="2200" dirty="0">
                <a:solidFill>
                  <a:srgbClr val="FFFF00"/>
                </a:solidFill>
                <a:latin typeface="Tempus Sans ITC" panose="04020404030D07020202" pitchFamily="82" charset="0"/>
              </a:rPr>
              <a:t>1 Ped 5:8 </a:t>
            </a:r>
            <a:r>
              <a:rPr lang="en-US" altLang="en-US" sz="2200" dirty="0">
                <a:solidFill>
                  <a:schemeClr val="bg1"/>
                </a:solidFill>
                <a:latin typeface="Tempus Sans ITC" panose="04020404030D07020202" pitchFamily="82" charset="0"/>
              </a:rPr>
              <a:t>…</a:t>
            </a:r>
            <a:r>
              <a:rPr lang="es-ES" sz="2200" b="0" i="1" dirty="0">
                <a:solidFill>
                  <a:schemeClr val="bg1"/>
                </a:solidFill>
                <a:latin typeface="Tempus Sans ITC" panose="04020404030D07020202" pitchFamily="82" charset="0"/>
              </a:rPr>
              <a:t>el diablo, anda al acecho como león </a:t>
            </a:r>
          </a:p>
          <a:p>
            <a:pPr eaLnBrk="1" hangingPunct="1"/>
            <a:r>
              <a:rPr lang="es-ES" sz="2200" b="0" i="1" dirty="0">
                <a:solidFill>
                  <a:schemeClr val="bg1"/>
                </a:solidFill>
                <a:latin typeface="Tempus Sans ITC" panose="04020404030D07020202" pitchFamily="82" charset="0"/>
              </a:rPr>
              <a:t>	      rugiente, buscando a quien devorar</a:t>
            </a:r>
            <a:endParaRPr lang="en-US" altLang="en-US" sz="2200" i="1" dirty="0">
              <a:solidFill>
                <a:schemeClr val="bg1"/>
              </a:solidFill>
              <a:latin typeface="Tempus Sans ITC" panose="04020404030D07020202" pitchFamily="82" charset="0"/>
            </a:endParaRPr>
          </a:p>
          <a:p>
            <a:pPr eaLnBrk="1" hangingPunct="1">
              <a:buFontTx/>
              <a:buChar char="•"/>
            </a:pPr>
            <a:endParaRPr lang="en-US" altLang="en-US" sz="1100" i="1" dirty="0">
              <a:solidFill>
                <a:schemeClr val="bg1"/>
              </a:solidFill>
              <a:latin typeface="Tempus Sans ITC" panose="04020404030D07020202" pitchFamily="82" charset="0"/>
            </a:endParaRPr>
          </a:p>
          <a:p>
            <a:pPr eaLnBrk="1" hangingPunct="1"/>
            <a:r>
              <a:rPr lang="en-US" altLang="en-US" sz="2200" dirty="0">
                <a:solidFill>
                  <a:srgbClr val="FFFF00"/>
                </a:solidFill>
                <a:latin typeface="Tempus Sans ITC" panose="04020404030D07020202" pitchFamily="82" charset="0"/>
              </a:rPr>
              <a:t>2 Tim. 2:26 </a:t>
            </a:r>
            <a:r>
              <a:rPr lang="en-US" altLang="en-US" sz="2200" dirty="0">
                <a:solidFill>
                  <a:schemeClr val="bg1"/>
                </a:solidFill>
                <a:latin typeface="Tempus Sans ITC" panose="04020404030D07020202" pitchFamily="82" charset="0"/>
              </a:rPr>
              <a:t>…</a:t>
            </a:r>
            <a:r>
              <a:rPr lang="es-ES" sz="2200" b="0" i="1" dirty="0">
                <a:solidFill>
                  <a:schemeClr val="bg1"/>
                </a:solidFill>
                <a:latin typeface="Tempus Sans ITC" panose="04020404030D07020202" pitchFamily="82" charset="0"/>
              </a:rPr>
              <a:t>escapen del lazo del diablo, habiendo </a:t>
            </a:r>
          </a:p>
          <a:p>
            <a:pPr eaLnBrk="1" hangingPunct="1"/>
            <a:r>
              <a:rPr lang="es-ES" sz="2200" b="0" i="1" dirty="0">
                <a:solidFill>
                  <a:schemeClr val="bg1"/>
                </a:solidFill>
                <a:latin typeface="Tempus Sans ITC" panose="04020404030D07020202" pitchFamily="82" charset="0"/>
              </a:rPr>
              <a:t>	estado cautivos de él para hacer su voluntad</a:t>
            </a:r>
            <a:endParaRPr lang="en-US" altLang="en-US" sz="2200" i="1" dirty="0">
              <a:solidFill>
                <a:schemeClr val="bg1"/>
              </a:solidFill>
              <a:latin typeface="Tempus Sans ITC" panose="04020404030D07020202" pitchFamily="82" charset="0"/>
            </a:endParaRPr>
          </a:p>
          <a:p>
            <a:pPr eaLnBrk="1" hangingPunct="1">
              <a:buFontTx/>
              <a:buChar char="•"/>
            </a:pPr>
            <a:endParaRPr lang="en-US" altLang="en-US" sz="1100" dirty="0">
              <a:solidFill>
                <a:schemeClr val="bg1"/>
              </a:solidFill>
              <a:latin typeface="Tempus Sans ITC" panose="04020404030D07020202" pitchFamily="82" charset="0"/>
            </a:endParaRPr>
          </a:p>
          <a:p>
            <a:pPr eaLnBrk="1" hangingPunct="1"/>
            <a:r>
              <a:rPr lang="en-US" altLang="en-US" sz="2200" dirty="0">
                <a:solidFill>
                  <a:srgbClr val="FFFF00"/>
                </a:solidFill>
                <a:latin typeface="Tempus Sans ITC" panose="04020404030D07020202" pitchFamily="82" charset="0"/>
              </a:rPr>
              <a:t>Mat. 4 </a:t>
            </a:r>
            <a:r>
              <a:rPr lang="en-US" altLang="en-US" sz="2200" dirty="0">
                <a:solidFill>
                  <a:schemeClr val="bg1"/>
                </a:solidFill>
                <a:latin typeface="Tempus Sans ITC" panose="04020404030D07020202" pitchFamily="82" charset="0"/>
              </a:rPr>
              <a:t>– </a:t>
            </a:r>
            <a:r>
              <a:rPr lang="es-ES" altLang="en-US" sz="2200" dirty="0">
                <a:solidFill>
                  <a:schemeClr val="bg1"/>
                </a:solidFill>
                <a:latin typeface="Tempus Sans ITC" panose="04020404030D07020202" pitchFamily="82" charset="0"/>
              </a:rPr>
              <a:t>Jesús fue atacado desde 3 ángulos </a:t>
            </a:r>
          </a:p>
          <a:p>
            <a:pPr eaLnBrk="1" hangingPunct="1"/>
            <a:r>
              <a:rPr lang="es-ES" altLang="en-US" sz="2200" dirty="0">
                <a:solidFill>
                  <a:schemeClr val="bg1"/>
                </a:solidFill>
                <a:latin typeface="Tempus Sans ITC" panose="04020404030D07020202" pitchFamily="82" charset="0"/>
              </a:rPr>
              <a:t>	  diferentes</a:t>
            </a:r>
            <a:endParaRPr lang="en-US" altLang="en-US" sz="2200" dirty="0">
              <a:solidFill>
                <a:schemeClr val="bg1"/>
              </a:solidFill>
              <a:latin typeface="Tempus Sans ITC" panose="04020404030D07020202" pitchFamily="82" charset="0"/>
            </a:endParaRPr>
          </a:p>
          <a:p>
            <a:pPr eaLnBrk="1" hangingPunct="1">
              <a:buFontTx/>
              <a:buChar char="•"/>
            </a:pPr>
            <a:endParaRPr lang="en-US" altLang="en-US" sz="1100" dirty="0">
              <a:solidFill>
                <a:schemeClr val="bg1"/>
              </a:solidFill>
              <a:latin typeface="Tempus Sans ITC" panose="04020404030D07020202" pitchFamily="82" charset="0"/>
            </a:endParaRPr>
          </a:p>
          <a:p>
            <a:pPr eaLnBrk="1" hangingPunct="1"/>
            <a:r>
              <a:rPr lang="en-US" altLang="en-US" sz="2200" dirty="0">
                <a:solidFill>
                  <a:srgbClr val="FFFF00"/>
                </a:solidFill>
                <a:latin typeface="Tempus Sans ITC" panose="04020404030D07020202" pitchFamily="82" charset="0"/>
              </a:rPr>
              <a:t>2 </a:t>
            </a:r>
            <a:r>
              <a:rPr lang="en-US" altLang="en-US" sz="2200" dirty="0" err="1">
                <a:solidFill>
                  <a:srgbClr val="FFFF00"/>
                </a:solidFill>
                <a:latin typeface="Tempus Sans ITC" panose="04020404030D07020202" pitchFamily="82" charset="0"/>
              </a:rPr>
              <a:t>Tes</a:t>
            </a:r>
            <a:r>
              <a:rPr lang="en-US" altLang="en-US" sz="2200" dirty="0">
                <a:solidFill>
                  <a:srgbClr val="FFFF00"/>
                </a:solidFill>
                <a:latin typeface="Tempus Sans ITC" panose="04020404030D07020202" pitchFamily="82" charset="0"/>
              </a:rPr>
              <a:t> 2:9 </a:t>
            </a:r>
            <a:r>
              <a:rPr lang="en-US" altLang="en-US" sz="2200" dirty="0">
                <a:solidFill>
                  <a:schemeClr val="bg1"/>
                </a:solidFill>
                <a:latin typeface="Tempus Sans ITC" panose="04020404030D07020202" pitchFamily="82" charset="0"/>
              </a:rPr>
              <a:t>…</a:t>
            </a:r>
            <a:r>
              <a:rPr lang="es-ES" altLang="en-US" sz="2200" dirty="0">
                <a:solidFill>
                  <a:schemeClr val="bg1"/>
                </a:solidFill>
                <a:latin typeface="Tempus Sans ITC" panose="04020404030D07020202" pitchFamily="82" charset="0"/>
              </a:rPr>
              <a:t>la obra de Satanás se manifiesta en falsos </a:t>
            </a:r>
          </a:p>
          <a:p>
            <a:pPr eaLnBrk="1" hangingPunct="1"/>
            <a:r>
              <a:rPr lang="es-ES" altLang="en-US" sz="2200" dirty="0">
                <a:solidFill>
                  <a:schemeClr val="bg1"/>
                </a:solidFill>
                <a:latin typeface="Tempus Sans ITC" panose="04020404030D07020202" pitchFamily="82" charset="0"/>
              </a:rPr>
              <a:t>            milagros, señales y prodigios, y en toda clase </a:t>
            </a:r>
          </a:p>
          <a:p>
            <a:pPr eaLnBrk="1" hangingPunct="1"/>
            <a:r>
              <a:rPr lang="es-ES" altLang="en-US" sz="2200" dirty="0">
                <a:solidFill>
                  <a:schemeClr val="bg1"/>
                </a:solidFill>
                <a:latin typeface="Tempus Sans ITC" panose="04020404030D07020202" pitchFamily="82" charset="0"/>
              </a:rPr>
              <a:t>            de maldad que engaña a la gente</a:t>
            </a:r>
            <a:endParaRPr lang="en-US" altLang="en-US" sz="2200" dirty="0">
              <a:solidFill>
                <a:schemeClr val="bg1"/>
              </a:solidFill>
              <a:latin typeface="Tempus Sans ITC" panose="04020404030D07020202" pitchFamily="82" charset="0"/>
            </a:endParaRPr>
          </a:p>
        </p:txBody>
      </p:sp>
      <p:sp>
        <p:nvSpPr>
          <p:cNvPr id="17414" name="Text Box 9">
            <a:extLst>
              <a:ext uri="{FF2B5EF4-FFF2-40B4-BE49-F238E27FC236}">
                <a16:creationId xmlns:a16="http://schemas.microsoft.com/office/drawing/2014/main" id="{AB55B37F-10E6-C510-D6D4-8C0CD0D9CE51}"/>
              </a:ext>
            </a:extLst>
          </p:cNvPr>
          <p:cNvSpPr txBox="1">
            <a:spLocks noChangeArrowheads="1"/>
          </p:cNvSpPr>
          <p:nvPr/>
        </p:nvSpPr>
        <p:spPr bwMode="auto">
          <a:xfrm>
            <a:off x="533400" y="6096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486">
                                            <p:txEl>
                                              <p:pRg st="0" end="0"/>
                                            </p:txEl>
                                          </p:spTgt>
                                        </p:tgtEl>
                                        <p:attrNameLst>
                                          <p:attrName>style.visibility</p:attrName>
                                        </p:attrNameLst>
                                      </p:cBhvr>
                                      <p:to>
                                        <p:strVal val="visible"/>
                                      </p:to>
                                    </p:set>
                                    <p:animEffect transition="in" filter="dissolve">
                                      <p:cBhvr>
                                        <p:cTn id="7" dur="1000"/>
                                        <p:tgtEl>
                                          <p:spTgt spid="204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486">
                                            <p:txEl>
                                              <p:pRg st="2" end="2"/>
                                            </p:txEl>
                                          </p:spTgt>
                                        </p:tgtEl>
                                        <p:attrNameLst>
                                          <p:attrName>style.visibility</p:attrName>
                                        </p:attrNameLst>
                                      </p:cBhvr>
                                      <p:to>
                                        <p:strVal val="visible"/>
                                      </p:to>
                                    </p:set>
                                    <p:animEffect transition="in" filter="dissolve">
                                      <p:cBhvr>
                                        <p:cTn id="12" dur="1000"/>
                                        <p:tgtEl>
                                          <p:spTgt spid="204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486">
                                            <p:txEl>
                                              <p:pRg st="4" end="4"/>
                                            </p:txEl>
                                          </p:spTgt>
                                        </p:tgtEl>
                                        <p:attrNameLst>
                                          <p:attrName>style.visibility</p:attrName>
                                        </p:attrNameLst>
                                      </p:cBhvr>
                                      <p:to>
                                        <p:strVal val="visible"/>
                                      </p:to>
                                    </p:set>
                                    <p:animEffect transition="in" filter="dissolve">
                                      <p:cBhvr>
                                        <p:cTn id="17" dur="1000"/>
                                        <p:tgtEl>
                                          <p:spTgt spid="20486">
                                            <p:txEl>
                                              <p:pRg st="4" end="4"/>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20486">
                                            <p:txEl>
                                              <p:pRg st="5" end="5"/>
                                            </p:txEl>
                                          </p:spTgt>
                                        </p:tgtEl>
                                        <p:attrNameLst>
                                          <p:attrName>style.visibility</p:attrName>
                                        </p:attrNameLst>
                                      </p:cBhvr>
                                      <p:to>
                                        <p:strVal val="visible"/>
                                      </p:to>
                                    </p:set>
                                    <p:animEffect transition="in" filter="dissolve">
                                      <p:cBhvr>
                                        <p:cTn id="20" dur="1000"/>
                                        <p:tgtEl>
                                          <p:spTgt spid="20486">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0486">
                                            <p:txEl>
                                              <p:pRg st="7" end="7"/>
                                            </p:txEl>
                                          </p:spTgt>
                                        </p:tgtEl>
                                        <p:attrNameLst>
                                          <p:attrName>style.visibility</p:attrName>
                                        </p:attrNameLst>
                                      </p:cBhvr>
                                      <p:to>
                                        <p:strVal val="visible"/>
                                      </p:to>
                                    </p:set>
                                    <p:animEffect transition="in" filter="dissolve">
                                      <p:cBhvr>
                                        <p:cTn id="25" dur="1000"/>
                                        <p:tgtEl>
                                          <p:spTgt spid="20486">
                                            <p:txEl>
                                              <p:pRg st="7" end="7"/>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20486">
                                            <p:txEl>
                                              <p:pRg st="8" end="8"/>
                                            </p:txEl>
                                          </p:spTgt>
                                        </p:tgtEl>
                                        <p:attrNameLst>
                                          <p:attrName>style.visibility</p:attrName>
                                        </p:attrNameLst>
                                      </p:cBhvr>
                                      <p:to>
                                        <p:strVal val="visible"/>
                                      </p:to>
                                    </p:set>
                                    <p:animEffect transition="in" filter="dissolve">
                                      <p:cBhvr>
                                        <p:cTn id="28" dur="1000"/>
                                        <p:tgtEl>
                                          <p:spTgt spid="20486">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0486">
                                            <p:txEl>
                                              <p:pRg st="10" end="10"/>
                                            </p:txEl>
                                          </p:spTgt>
                                        </p:tgtEl>
                                        <p:attrNameLst>
                                          <p:attrName>style.visibility</p:attrName>
                                        </p:attrNameLst>
                                      </p:cBhvr>
                                      <p:to>
                                        <p:strVal val="visible"/>
                                      </p:to>
                                    </p:set>
                                    <p:animEffect transition="in" filter="dissolve">
                                      <p:cBhvr>
                                        <p:cTn id="33" dur="1000"/>
                                        <p:tgtEl>
                                          <p:spTgt spid="20486">
                                            <p:txEl>
                                              <p:pRg st="10" end="10"/>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20486">
                                            <p:txEl>
                                              <p:pRg st="11" end="11"/>
                                            </p:txEl>
                                          </p:spTgt>
                                        </p:tgtEl>
                                        <p:attrNameLst>
                                          <p:attrName>style.visibility</p:attrName>
                                        </p:attrNameLst>
                                      </p:cBhvr>
                                      <p:to>
                                        <p:strVal val="visible"/>
                                      </p:to>
                                    </p:set>
                                    <p:animEffect transition="in" filter="dissolve">
                                      <p:cBhvr>
                                        <p:cTn id="36" dur="1000"/>
                                        <p:tgtEl>
                                          <p:spTgt spid="20486">
                                            <p:txEl>
                                              <p:pRg st="11" end="1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0486">
                                            <p:txEl>
                                              <p:pRg st="13" end="13"/>
                                            </p:txEl>
                                          </p:spTgt>
                                        </p:tgtEl>
                                        <p:attrNameLst>
                                          <p:attrName>style.visibility</p:attrName>
                                        </p:attrNameLst>
                                      </p:cBhvr>
                                      <p:to>
                                        <p:strVal val="visible"/>
                                      </p:to>
                                    </p:set>
                                    <p:animEffect transition="in" filter="dissolve">
                                      <p:cBhvr>
                                        <p:cTn id="41" dur="1000"/>
                                        <p:tgtEl>
                                          <p:spTgt spid="20486">
                                            <p:txEl>
                                              <p:pRg st="13" end="13"/>
                                            </p:txEl>
                                          </p:spTgt>
                                        </p:tgtEl>
                                      </p:cBhvr>
                                    </p:animEffect>
                                  </p:childTnLst>
                                </p:cTn>
                              </p:par>
                              <p:par>
                                <p:cTn id="42" presetID="9" presetClass="entr" presetSubtype="0" fill="hold" nodeType="withEffect">
                                  <p:stCondLst>
                                    <p:cond delay="0"/>
                                  </p:stCondLst>
                                  <p:childTnLst>
                                    <p:set>
                                      <p:cBhvr>
                                        <p:cTn id="43" dur="1" fill="hold">
                                          <p:stCondLst>
                                            <p:cond delay="0"/>
                                          </p:stCondLst>
                                        </p:cTn>
                                        <p:tgtEl>
                                          <p:spTgt spid="20486">
                                            <p:txEl>
                                              <p:pRg st="14" end="14"/>
                                            </p:txEl>
                                          </p:spTgt>
                                        </p:tgtEl>
                                        <p:attrNameLst>
                                          <p:attrName>style.visibility</p:attrName>
                                        </p:attrNameLst>
                                      </p:cBhvr>
                                      <p:to>
                                        <p:strVal val="visible"/>
                                      </p:to>
                                    </p:set>
                                    <p:animEffect transition="in" filter="dissolve">
                                      <p:cBhvr>
                                        <p:cTn id="44" dur="1000"/>
                                        <p:tgtEl>
                                          <p:spTgt spid="20486">
                                            <p:txEl>
                                              <p:pRg st="14" end="1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20486">
                                            <p:txEl>
                                              <p:pRg st="16" end="16"/>
                                            </p:txEl>
                                          </p:spTgt>
                                        </p:tgtEl>
                                        <p:attrNameLst>
                                          <p:attrName>style.visibility</p:attrName>
                                        </p:attrNameLst>
                                      </p:cBhvr>
                                      <p:to>
                                        <p:strVal val="visible"/>
                                      </p:to>
                                    </p:set>
                                    <p:animEffect transition="in" filter="dissolve">
                                      <p:cBhvr>
                                        <p:cTn id="49" dur="1000"/>
                                        <p:tgtEl>
                                          <p:spTgt spid="20486">
                                            <p:txEl>
                                              <p:pRg st="16" end="16"/>
                                            </p:txEl>
                                          </p:spTgt>
                                        </p:tgtEl>
                                      </p:cBhvr>
                                    </p:animEffect>
                                  </p:childTnLst>
                                </p:cTn>
                              </p:par>
                              <p:par>
                                <p:cTn id="50" presetID="9" presetClass="entr" presetSubtype="0" fill="hold" nodeType="withEffect">
                                  <p:stCondLst>
                                    <p:cond delay="0"/>
                                  </p:stCondLst>
                                  <p:childTnLst>
                                    <p:set>
                                      <p:cBhvr>
                                        <p:cTn id="51" dur="1" fill="hold">
                                          <p:stCondLst>
                                            <p:cond delay="0"/>
                                          </p:stCondLst>
                                        </p:cTn>
                                        <p:tgtEl>
                                          <p:spTgt spid="20486">
                                            <p:txEl>
                                              <p:pRg st="17" end="17"/>
                                            </p:txEl>
                                          </p:spTgt>
                                        </p:tgtEl>
                                        <p:attrNameLst>
                                          <p:attrName>style.visibility</p:attrName>
                                        </p:attrNameLst>
                                      </p:cBhvr>
                                      <p:to>
                                        <p:strVal val="visible"/>
                                      </p:to>
                                    </p:set>
                                    <p:animEffect transition="in" filter="dissolve">
                                      <p:cBhvr>
                                        <p:cTn id="52" dur="1000"/>
                                        <p:tgtEl>
                                          <p:spTgt spid="20486">
                                            <p:txEl>
                                              <p:pRg st="17" end="17"/>
                                            </p:txEl>
                                          </p:spTgt>
                                        </p:tgtEl>
                                      </p:cBhvr>
                                    </p:animEffect>
                                  </p:childTnLst>
                                </p:cTn>
                              </p:par>
                              <p:par>
                                <p:cTn id="53" presetID="9" presetClass="entr" presetSubtype="0" fill="hold" nodeType="withEffect">
                                  <p:stCondLst>
                                    <p:cond delay="0"/>
                                  </p:stCondLst>
                                  <p:childTnLst>
                                    <p:set>
                                      <p:cBhvr>
                                        <p:cTn id="54" dur="1" fill="hold">
                                          <p:stCondLst>
                                            <p:cond delay="0"/>
                                          </p:stCondLst>
                                        </p:cTn>
                                        <p:tgtEl>
                                          <p:spTgt spid="20486">
                                            <p:txEl>
                                              <p:pRg st="18" end="18"/>
                                            </p:txEl>
                                          </p:spTgt>
                                        </p:tgtEl>
                                        <p:attrNameLst>
                                          <p:attrName>style.visibility</p:attrName>
                                        </p:attrNameLst>
                                      </p:cBhvr>
                                      <p:to>
                                        <p:strVal val="visible"/>
                                      </p:to>
                                    </p:set>
                                    <p:animEffect transition="in" filter="dissolve">
                                      <p:cBhvr>
                                        <p:cTn id="55" dur="1000"/>
                                        <p:tgtEl>
                                          <p:spTgt spid="2048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450967AD-A057-3A40-8F23-A1B74ED6DBC9}"/>
              </a:ext>
            </a:extLst>
          </p:cNvPr>
          <p:cNvSpPr>
            <a:spLocks noChangeArrowheads="1"/>
          </p:cNvSpPr>
          <p:nvPr/>
        </p:nvSpPr>
        <p:spPr bwMode="auto">
          <a:xfrm>
            <a:off x="533400" y="1524000"/>
            <a:ext cx="2895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ts val="0"/>
              </a:spcBef>
            </a:pPr>
            <a:r>
              <a:rPr lang="en-US" altLang="en-US" dirty="0" err="1">
                <a:solidFill>
                  <a:srgbClr val="FFFF00"/>
                </a:solidFill>
                <a:latin typeface="Tempus Sans ITC" panose="04020404030D07020202" pitchFamily="82" charset="0"/>
              </a:rPr>
              <a:t>Efesios</a:t>
            </a:r>
            <a:r>
              <a:rPr lang="en-US" altLang="en-US" dirty="0">
                <a:solidFill>
                  <a:srgbClr val="FFFF00"/>
                </a:solidFill>
                <a:latin typeface="Tempus Sans ITC" panose="04020404030D07020202" pitchFamily="82" charset="0"/>
              </a:rPr>
              <a:t> 6:12</a:t>
            </a:r>
            <a:endParaRPr lang="en-US" altLang="en-US" dirty="0">
              <a:solidFill>
                <a:schemeClr val="bg1"/>
              </a:solidFill>
              <a:latin typeface="Tempus Sans ITC" panose="04020404030D07020202" pitchFamily="82" charset="0"/>
            </a:endParaRPr>
          </a:p>
          <a:p>
            <a:pPr algn="ctr" eaLnBrk="1" hangingPunct="1">
              <a:spcBef>
                <a:spcPts val="0"/>
              </a:spcBef>
            </a:pPr>
            <a:r>
              <a:rPr lang="es-ES" b="0" i="1" dirty="0">
                <a:solidFill>
                  <a:schemeClr val="bg1"/>
                </a:solidFill>
                <a:latin typeface="Tempus Sans ITC" panose="04020404030D07020202" pitchFamily="82" charset="0"/>
              </a:rPr>
              <a:t>nuestra lucha no es contra sangre y carne, sino contra principados, contra potestades, contra los poderes de este mundo de tinieblas, contra las fuerzas  espirituales de maldad en las regiones celestes</a:t>
            </a:r>
            <a:r>
              <a:rPr lang="en-US" altLang="en-US" i="1" dirty="0">
                <a:solidFill>
                  <a:schemeClr val="bg1"/>
                </a:solidFill>
                <a:latin typeface="Tempus Sans ITC" panose="04020404030D07020202" pitchFamily="82" charset="0"/>
              </a:rPr>
              <a:t>. </a:t>
            </a:r>
          </a:p>
        </p:txBody>
      </p:sp>
      <p:sp>
        <p:nvSpPr>
          <p:cNvPr id="18436" name="Text Box 6">
            <a:extLst>
              <a:ext uri="{FF2B5EF4-FFF2-40B4-BE49-F238E27FC236}">
                <a16:creationId xmlns:a16="http://schemas.microsoft.com/office/drawing/2014/main" id="{BAB60C8C-1F9F-806F-7530-7553F406B4C7}"/>
              </a:ext>
            </a:extLst>
          </p:cNvPr>
          <p:cNvSpPr txBox="1">
            <a:spLocks noChangeArrowheads="1"/>
          </p:cNvSpPr>
          <p:nvPr/>
        </p:nvSpPr>
        <p:spPr bwMode="auto">
          <a:xfrm>
            <a:off x="533400" y="6096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a:p>
        </p:txBody>
      </p:sp>
      <p:pic>
        <p:nvPicPr>
          <p:cNvPr id="21512" name="Picture 8">
            <a:extLst>
              <a:ext uri="{FF2B5EF4-FFF2-40B4-BE49-F238E27FC236}">
                <a16:creationId xmlns:a16="http://schemas.microsoft.com/office/drawing/2014/main" id="{BC71E482-2B8A-37A8-C656-95B606463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87174"/>
            <a:ext cx="5245231" cy="670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41FA337C-9759-210D-8E47-EC82D6A1C535}"/>
              </a:ext>
            </a:extLst>
          </p:cNvPr>
          <p:cNvSpPr>
            <a:spLocks noChangeArrowheads="1"/>
          </p:cNvSpPr>
          <p:nvPr/>
        </p:nvSpPr>
        <p:spPr bwMode="auto">
          <a:xfrm>
            <a:off x="0" y="1257300"/>
            <a:ext cx="2895600" cy="5276850"/>
          </a:xfrm>
          <a:prstGeom prst="rect">
            <a:avLst/>
          </a:prstGeom>
          <a:gradFill rotWithShape="0">
            <a:gsLst>
              <a:gs pos="0">
                <a:srgbClr val="0000FF"/>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59" name="Text Box 2">
            <a:extLst>
              <a:ext uri="{FF2B5EF4-FFF2-40B4-BE49-F238E27FC236}">
                <a16:creationId xmlns:a16="http://schemas.microsoft.com/office/drawing/2014/main" id="{75FDE599-A626-1BF8-1C20-2848429928A6}"/>
              </a:ext>
            </a:extLst>
          </p:cNvPr>
          <p:cNvSpPr txBox="1">
            <a:spLocks noChangeArrowheads="1"/>
          </p:cNvSpPr>
          <p:nvPr/>
        </p:nvSpPr>
        <p:spPr bwMode="auto">
          <a:xfrm>
            <a:off x="1981200" y="1828800"/>
            <a:ext cx="480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endParaRPr lang="en-US" altLang="en-US" sz="3600">
              <a:solidFill>
                <a:schemeClr val="bg1"/>
              </a:solidFill>
              <a:latin typeface="Garamond" panose="02020404030301010803" pitchFamily="18" charset="0"/>
            </a:endParaRPr>
          </a:p>
        </p:txBody>
      </p:sp>
      <p:sp>
        <p:nvSpPr>
          <p:cNvPr id="8195" name="Rectangle 3">
            <a:extLst>
              <a:ext uri="{FF2B5EF4-FFF2-40B4-BE49-F238E27FC236}">
                <a16:creationId xmlns:a16="http://schemas.microsoft.com/office/drawing/2014/main" id="{57237A6F-87FE-CD4E-D480-25F8B4A89549}"/>
              </a:ext>
            </a:extLst>
          </p:cNvPr>
          <p:cNvSpPr>
            <a:spLocks noChangeArrowheads="1"/>
          </p:cNvSpPr>
          <p:nvPr/>
        </p:nvSpPr>
        <p:spPr bwMode="auto">
          <a:xfrm>
            <a:off x="38100" y="1486614"/>
            <a:ext cx="24384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300" dirty="0" err="1">
                <a:solidFill>
                  <a:schemeClr val="bg1"/>
                </a:solidFill>
                <a:latin typeface="Tempus Sans ITC" panose="04020404030D07020202" pitchFamily="82" charset="0"/>
              </a:rPr>
              <a:t>Efesios</a:t>
            </a:r>
            <a:r>
              <a:rPr lang="en-US" altLang="en-US" sz="2300" dirty="0">
                <a:solidFill>
                  <a:schemeClr val="bg1"/>
                </a:solidFill>
                <a:latin typeface="Tempus Sans ITC" panose="04020404030D07020202" pitchFamily="82" charset="0"/>
              </a:rPr>
              <a:t> 6:12</a:t>
            </a:r>
          </a:p>
          <a:p>
            <a:pPr eaLnBrk="1" hangingPunct="1">
              <a:spcBef>
                <a:spcPts val="0"/>
              </a:spcBef>
            </a:pPr>
            <a:r>
              <a:rPr lang="es-ES" sz="2300" b="0" i="1" dirty="0">
                <a:solidFill>
                  <a:schemeClr val="bg1"/>
                </a:solidFill>
                <a:latin typeface="Tempus Sans ITC" panose="04020404030D07020202" pitchFamily="82" charset="0"/>
              </a:rPr>
              <a:t>nuestra lucha no es contra sangre y carne, sino contra principados, contra potestades, contra los poderes de este mundo de tinieblas, contra las fuerzas  espirituales de maldad en las  regiones celestes</a:t>
            </a:r>
            <a:r>
              <a:rPr lang="en-US" altLang="en-US" sz="2300" i="1" dirty="0">
                <a:solidFill>
                  <a:schemeClr val="bg1"/>
                </a:solidFill>
                <a:latin typeface="Tempus Sans ITC" panose="04020404030D07020202" pitchFamily="82" charset="0"/>
              </a:rPr>
              <a:t>. </a:t>
            </a:r>
          </a:p>
        </p:txBody>
      </p:sp>
      <p:sp>
        <p:nvSpPr>
          <p:cNvPr id="8196" name="Text Box 4">
            <a:extLst>
              <a:ext uri="{FF2B5EF4-FFF2-40B4-BE49-F238E27FC236}">
                <a16:creationId xmlns:a16="http://schemas.microsoft.com/office/drawing/2014/main" id="{AD965C18-8FCD-7BF5-4C6B-C68D5CD45C9F}"/>
              </a:ext>
            </a:extLst>
          </p:cNvPr>
          <p:cNvSpPr txBox="1">
            <a:spLocks noChangeArrowheads="1"/>
          </p:cNvSpPr>
          <p:nvPr/>
        </p:nvSpPr>
        <p:spPr bwMode="auto">
          <a:xfrm>
            <a:off x="2939796" y="762000"/>
            <a:ext cx="6051804"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ltLang="en-US" sz="2000" dirty="0">
                <a:solidFill>
                  <a:schemeClr val="bg1"/>
                </a:solidFill>
                <a:latin typeface="Tempus Sans ITC" panose="04020404030D07020202" pitchFamily="82" charset="0"/>
              </a:rPr>
              <a:t>¿Es cierto que la iglesia de Éfeso no tuvo luchas físicas y persecución por parte de personas y cosas del este mundo físico?</a:t>
            </a:r>
            <a:endParaRPr lang="en-US" altLang="en-US" sz="2000" dirty="0">
              <a:solidFill>
                <a:schemeClr val="bg1"/>
              </a:solidFill>
              <a:latin typeface="Tempus Sans ITC" panose="04020404030D07020202" pitchFamily="82" charset="0"/>
            </a:endParaRPr>
          </a:p>
          <a:p>
            <a:pPr eaLnBrk="1" hangingPunct="1"/>
            <a:endParaRPr lang="en-US" altLang="en-US" sz="2000" dirty="0">
              <a:solidFill>
                <a:schemeClr val="bg1"/>
              </a:solidFill>
              <a:latin typeface="Tempus Sans ITC" panose="04020404030D07020202" pitchFamily="82" charset="0"/>
            </a:endParaRPr>
          </a:p>
          <a:p>
            <a:pPr eaLnBrk="1" hangingPunct="1"/>
            <a:r>
              <a:rPr lang="en-US" altLang="en-US" sz="2000" dirty="0">
                <a:solidFill>
                  <a:schemeClr val="bg1"/>
                </a:solidFill>
                <a:latin typeface="Tempus Sans ITC" panose="04020404030D07020202" pitchFamily="82" charset="0"/>
              </a:rPr>
              <a:t>NO</a:t>
            </a:r>
          </a:p>
          <a:p>
            <a:pPr eaLnBrk="1" hangingPunct="1"/>
            <a:endParaRPr lang="en-US" altLang="en-US" sz="2000" dirty="0">
              <a:solidFill>
                <a:schemeClr val="bg1"/>
              </a:solidFill>
              <a:latin typeface="Tempus Sans ITC" panose="04020404030D07020202" pitchFamily="82" charset="0"/>
            </a:endParaRPr>
          </a:p>
          <a:p>
            <a:pPr eaLnBrk="1" hangingPunct="1"/>
            <a:r>
              <a:rPr lang="es-ES" altLang="en-US" sz="2000" dirty="0">
                <a:solidFill>
                  <a:schemeClr val="bg1"/>
                </a:solidFill>
                <a:latin typeface="Tempus Sans ITC" panose="04020404030D07020202" pitchFamily="82" charset="0"/>
              </a:rPr>
              <a:t>Entonces, ¿a qué se refiere aquí?</a:t>
            </a:r>
          </a:p>
          <a:p>
            <a:pPr eaLnBrk="1" hangingPunct="1"/>
            <a:endParaRPr lang="en-US" altLang="en-US" sz="2000" dirty="0">
              <a:solidFill>
                <a:schemeClr val="bg1"/>
              </a:solidFill>
              <a:latin typeface="Tempus Sans ITC" panose="04020404030D07020202" pitchFamily="82" charset="0"/>
            </a:endParaRPr>
          </a:p>
          <a:p>
            <a:pPr eaLnBrk="1" hangingPunct="1"/>
            <a:r>
              <a:rPr lang="en-US" altLang="en-US" sz="2000" dirty="0">
                <a:solidFill>
                  <a:srgbClr val="FFFF00"/>
                </a:solidFill>
                <a:latin typeface="Tempus Sans ITC" panose="04020404030D07020202" pitchFamily="82" charset="0"/>
              </a:rPr>
              <a:t>2 Cor 4:3-4  </a:t>
            </a:r>
            <a:r>
              <a:rPr lang="es-ES" sz="2000" i="1" dirty="0">
                <a:solidFill>
                  <a:schemeClr val="bg1"/>
                </a:solidFill>
                <a:latin typeface="Tempus Sans ITC" panose="04020404030D07020202" pitchFamily="82" charset="0"/>
              </a:rPr>
              <a:t>Y si todavía nuestro evangelio está velado, para los que se pierden está velado, en los cuales el dios de este mundo ha cegado el entendimiento de los incrédulos, para que no vean el resplandor del evangelio de la gloria de Cristo, que es la imagen de Dios</a:t>
            </a:r>
            <a:r>
              <a:rPr lang="es-ES" sz="2000" i="1" baseline="30000" dirty="0">
                <a:solidFill>
                  <a:schemeClr val="bg1"/>
                </a:solidFill>
                <a:latin typeface="Tempus Sans ITC" panose="04020404030D07020202" pitchFamily="82" charset="0"/>
              </a:rPr>
              <a:t>[</a:t>
            </a:r>
            <a:r>
              <a:rPr lang="en-US" altLang="en-US" sz="2000" i="1" dirty="0">
                <a:solidFill>
                  <a:schemeClr val="bg1"/>
                </a:solidFill>
                <a:latin typeface="Tempus Sans ITC" panose="04020404030D07020202" pitchFamily="82" charset="0"/>
              </a:rPr>
              <a:t>. </a:t>
            </a:r>
          </a:p>
          <a:p>
            <a:pPr eaLnBrk="1" hangingPunct="1"/>
            <a:endParaRPr lang="en-US" altLang="en-US" sz="2000" dirty="0">
              <a:solidFill>
                <a:schemeClr val="bg1"/>
              </a:solidFill>
              <a:latin typeface="Tempus Sans ITC" panose="04020404030D07020202" pitchFamily="82" charset="0"/>
            </a:endParaRPr>
          </a:p>
          <a:p>
            <a:pPr eaLnBrk="1" hangingPunct="1"/>
            <a:r>
              <a:rPr lang="en-US" altLang="en-US" sz="2000" dirty="0">
                <a:solidFill>
                  <a:srgbClr val="FFFF00"/>
                </a:solidFill>
                <a:latin typeface="Tempus Sans ITC" panose="04020404030D07020202" pitchFamily="82" charset="0"/>
              </a:rPr>
              <a:t>Ef. 2:1-3 </a:t>
            </a:r>
            <a:r>
              <a:rPr lang="es-ES" sz="2000" i="1" dirty="0">
                <a:solidFill>
                  <a:schemeClr val="bg1"/>
                </a:solidFill>
                <a:latin typeface="Tempus Sans ITC" panose="04020404030D07020202" pitchFamily="82" charset="0"/>
              </a:rPr>
              <a:t>en los cuales anduvieron en otro tiempo  según la corriente</a:t>
            </a:r>
            <a:r>
              <a:rPr lang="es-ES" sz="2000" i="1" baseline="30000" dirty="0">
                <a:solidFill>
                  <a:schemeClr val="bg1"/>
                </a:solidFill>
                <a:latin typeface="Tempus Sans ITC" panose="04020404030D07020202" pitchFamily="82" charset="0"/>
              </a:rPr>
              <a:t> </a:t>
            </a:r>
            <a:r>
              <a:rPr lang="es-ES" sz="2000" i="1" dirty="0">
                <a:solidFill>
                  <a:schemeClr val="bg1"/>
                </a:solidFill>
                <a:latin typeface="Tempus Sans ITC" panose="04020404030D07020202" pitchFamily="82" charset="0"/>
              </a:rPr>
              <a:t>de este mundo, conforme al príncipe de la potestad del aire, el espíritu que ahora opera en los hijos de desobediencia</a:t>
            </a:r>
            <a:endParaRPr lang="en-US" altLang="en-US" sz="2000" i="1" dirty="0">
              <a:solidFill>
                <a:schemeClr val="bg1"/>
              </a:solidFill>
              <a:latin typeface="Tempus Sans ITC" panose="04020404030D07020202" pitchFamily="82" charset="0"/>
            </a:endParaRPr>
          </a:p>
        </p:txBody>
      </p:sp>
      <p:sp>
        <p:nvSpPr>
          <p:cNvPr id="8200" name="Text Box 8">
            <a:extLst>
              <a:ext uri="{FF2B5EF4-FFF2-40B4-BE49-F238E27FC236}">
                <a16:creationId xmlns:a16="http://schemas.microsoft.com/office/drawing/2014/main" id="{42268C76-273E-5FBD-B246-2592A4944D32}"/>
              </a:ext>
            </a:extLst>
          </p:cNvPr>
          <p:cNvSpPr txBox="1">
            <a:spLocks noChangeArrowheads="1"/>
          </p:cNvSpPr>
          <p:nvPr/>
        </p:nvSpPr>
        <p:spPr bwMode="auto">
          <a:xfrm>
            <a:off x="2798583" y="2209800"/>
            <a:ext cx="5867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s-ES" altLang="en-US" dirty="0">
                <a:solidFill>
                  <a:schemeClr val="bg1"/>
                </a:solidFill>
                <a:latin typeface="Tempus Sans ITC" panose="04020404030D07020202" pitchFamily="82" charset="0"/>
              </a:rPr>
              <a:t>Los gobernantes y autoridades de este mundo tenebroso son Satanás y los "hijos de la desobediencia".  Es evidente que debemos estar preparados como un soldado se prepara para la guerra.  No nos ponemos esta armadura para dejar que se oxide, sino para usarla todos los días.</a:t>
            </a:r>
            <a:endParaRPr lang="en-US" altLang="en-US" dirty="0">
              <a:solidFill>
                <a:schemeClr val="bg1"/>
              </a:solidFill>
              <a:latin typeface="Tempus Sans ITC" panose="04020404030D07020202" pitchFamily="82"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dissolve">
                                      <p:cBhvr>
                                        <p:cTn id="7" dur="10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196">
                                            <p:txEl>
                                              <p:pRg st="2" end="2"/>
                                            </p:txEl>
                                          </p:spTgt>
                                        </p:tgtEl>
                                        <p:attrNameLst>
                                          <p:attrName>style.visibility</p:attrName>
                                        </p:attrNameLst>
                                      </p:cBhvr>
                                      <p:to>
                                        <p:strVal val="visible"/>
                                      </p:to>
                                    </p:set>
                                    <p:animEffect transition="in" filter="dissolve">
                                      <p:cBhvr>
                                        <p:cTn id="12" dur="1000"/>
                                        <p:tgtEl>
                                          <p:spTgt spid="819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196">
                                            <p:txEl>
                                              <p:pRg st="4" end="4"/>
                                            </p:txEl>
                                          </p:spTgt>
                                        </p:tgtEl>
                                        <p:attrNameLst>
                                          <p:attrName>style.visibility</p:attrName>
                                        </p:attrNameLst>
                                      </p:cBhvr>
                                      <p:to>
                                        <p:strVal val="visible"/>
                                      </p:to>
                                    </p:set>
                                    <p:animEffect transition="in" filter="dissolve">
                                      <p:cBhvr>
                                        <p:cTn id="17" dur="1000"/>
                                        <p:tgtEl>
                                          <p:spTgt spid="819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196">
                                            <p:txEl>
                                              <p:pRg st="6" end="6"/>
                                            </p:txEl>
                                          </p:spTgt>
                                        </p:tgtEl>
                                        <p:attrNameLst>
                                          <p:attrName>style.visibility</p:attrName>
                                        </p:attrNameLst>
                                      </p:cBhvr>
                                      <p:to>
                                        <p:strVal val="visible"/>
                                      </p:to>
                                    </p:set>
                                    <p:animEffect transition="in" filter="dissolve">
                                      <p:cBhvr>
                                        <p:cTn id="22" dur="1000"/>
                                        <p:tgtEl>
                                          <p:spTgt spid="819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196">
                                            <p:txEl>
                                              <p:pRg st="8" end="8"/>
                                            </p:txEl>
                                          </p:spTgt>
                                        </p:tgtEl>
                                        <p:attrNameLst>
                                          <p:attrName>style.visibility</p:attrName>
                                        </p:attrNameLst>
                                      </p:cBhvr>
                                      <p:to>
                                        <p:strVal val="visible"/>
                                      </p:to>
                                    </p:set>
                                    <p:animEffect transition="in" filter="dissolve">
                                      <p:cBhvr>
                                        <p:cTn id="27" dur="1000"/>
                                        <p:tgtEl>
                                          <p:spTgt spid="8196">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0" nodeType="clickEffect">
                                  <p:stCondLst>
                                    <p:cond delay="0"/>
                                  </p:stCondLst>
                                  <p:childTnLst>
                                    <p:animEffect transition="out" filter="dissolve">
                                      <p:cBhvr>
                                        <p:cTn id="31" dur="1000"/>
                                        <p:tgtEl>
                                          <p:spTgt spid="8196">
                                            <p:txEl>
                                              <p:pRg st="0" end="0"/>
                                            </p:txEl>
                                          </p:spTgt>
                                        </p:tgtEl>
                                      </p:cBhvr>
                                    </p:animEffect>
                                    <p:set>
                                      <p:cBhvr>
                                        <p:cTn id="32" dur="1" fill="hold">
                                          <p:stCondLst>
                                            <p:cond delay="999"/>
                                          </p:stCondLst>
                                        </p:cTn>
                                        <p:tgtEl>
                                          <p:spTgt spid="8196">
                                            <p:txEl>
                                              <p:pRg st="0" end="0"/>
                                            </p:txEl>
                                          </p:spTgt>
                                        </p:tgtEl>
                                        <p:attrNameLst>
                                          <p:attrName>style.visibility</p:attrName>
                                        </p:attrNameLst>
                                      </p:cBhvr>
                                      <p:to>
                                        <p:strVal val="hidden"/>
                                      </p:to>
                                    </p:set>
                                  </p:childTnLst>
                                </p:cTn>
                              </p:par>
                              <p:par>
                                <p:cTn id="33" presetID="9" presetClass="exit" presetSubtype="0" fill="hold" grpId="0" nodeType="withEffect">
                                  <p:stCondLst>
                                    <p:cond delay="0"/>
                                  </p:stCondLst>
                                  <p:childTnLst>
                                    <p:animEffect transition="out" filter="dissolve">
                                      <p:cBhvr>
                                        <p:cTn id="34" dur="1000"/>
                                        <p:tgtEl>
                                          <p:spTgt spid="8196">
                                            <p:txEl>
                                              <p:pRg st="2" end="2"/>
                                            </p:txEl>
                                          </p:spTgt>
                                        </p:tgtEl>
                                      </p:cBhvr>
                                    </p:animEffect>
                                    <p:set>
                                      <p:cBhvr>
                                        <p:cTn id="35" dur="1" fill="hold">
                                          <p:stCondLst>
                                            <p:cond delay="999"/>
                                          </p:stCondLst>
                                        </p:cTn>
                                        <p:tgtEl>
                                          <p:spTgt spid="8196">
                                            <p:txEl>
                                              <p:pRg st="2" end="2"/>
                                            </p:txEl>
                                          </p:spTgt>
                                        </p:tgtEl>
                                        <p:attrNameLst>
                                          <p:attrName>style.visibility</p:attrName>
                                        </p:attrNameLst>
                                      </p:cBhvr>
                                      <p:to>
                                        <p:strVal val="hidden"/>
                                      </p:to>
                                    </p:set>
                                  </p:childTnLst>
                                </p:cTn>
                              </p:par>
                              <p:par>
                                <p:cTn id="36" presetID="9" presetClass="exit" presetSubtype="0" fill="hold" grpId="0" nodeType="withEffect">
                                  <p:stCondLst>
                                    <p:cond delay="0"/>
                                  </p:stCondLst>
                                  <p:childTnLst>
                                    <p:animEffect transition="out" filter="dissolve">
                                      <p:cBhvr>
                                        <p:cTn id="37" dur="1000"/>
                                        <p:tgtEl>
                                          <p:spTgt spid="8196">
                                            <p:txEl>
                                              <p:pRg st="4" end="4"/>
                                            </p:txEl>
                                          </p:spTgt>
                                        </p:tgtEl>
                                      </p:cBhvr>
                                    </p:animEffect>
                                    <p:set>
                                      <p:cBhvr>
                                        <p:cTn id="38" dur="1" fill="hold">
                                          <p:stCondLst>
                                            <p:cond delay="999"/>
                                          </p:stCondLst>
                                        </p:cTn>
                                        <p:tgtEl>
                                          <p:spTgt spid="8196">
                                            <p:txEl>
                                              <p:pRg st="4" end="4"/>
                                            </p:txEl>
                                          </p:spTgt>
                                        </p:tgtEl>
                                        <p:attrNameLst>
                                          <p:attrName>style.visibility</p:attrName>
                                        </p:attrNameLst>
                                      </p:cBhvr>
                                      <p:to>
                                        <p:strVal val="hidden"/>
                                      </p:to>
                                    </p:set>
                                  </p:childTnLst>
                                </p:cTn>
                              </p:par>
                              <p:par>
                                <p:cTn id="39" presetID="9" presetClass="exit" presetSubtype="0" fill="hold" grpId="0" nodeType="withEffect">
                                  <p:stCondLst>
                                    <p:cond delay="0"/>
                                  </p:stCondLst>
                                  <p:childTnLst>
                                    <p:animEffect transition="out" filter="dissolve">
                                      <p:cBhvr>
                                        <p:cTn id="40" dur="1000"/>
                                        <p:tgtEl>
                                          <p:spTgt spid="8196">
                                            <p:txEl>
                                              <p:pRg st="6" end="6"/>
                                            </p:txEl>
                                          </p:spTgt>
                                        </p:tgtEl>
                                      </p:cBhvr>
                                    </p:animEffect>
                                    <p:set>
                                      <p:cBhvr>
                                        <p:cTn id="41" dur="1" fill="hold">
                                          <p:stCondLst>
                                            <p:cond delay="999"/>
                                          </p:stCondLst>
                                        </p:cTn>
                                        <p:tgtEl>
                                          <p:spTgt spid="8196">
                                            <p:txEl>
                                              <p:pRg st="6" end="6"/>
                                            </p:txEl>
                                          </p:spTgt>
                                        </p:tgtEl>
                                        <p:attrNameLst>
                                          <p:attrName>style.visibility</p:attrName>
                                        </p:attrNameLst>
                                      </p:cBhvr>
                                      <p:to>
                                        <p:strVal val="hidden"/>
                                      </p:to>
                                    </p:set>
                                  </p:childTnLst>
                                </p:cTn>
                              </p:par>
                              <p:par>
                                <p:cTn id="42" presetID="9" presetClass="exit" presetSubtype="0" fill="hold" grpId="0" nodeType="withEffect">
                                  <p:stCondLst>
                                    <p:cond delay="0"/>
                                  </p:stCondLst>
                                  <p:childTnLst>
                                    <p:animEffect transition="out" filter="dissolve">
                                      <p:cBhvr>
                                        <p:cTn id="43" dur="1000"/>
                                        <p:tgtEl>
                                          <p:spTgt spid="8196">
                                            <p:txEl>
                                              <p:pRg st="8" end="8"/>
                                            </p:txEl>
                                          </p:spTgt>
                                        </p:tgtEl>
                                      </p:cBhvr>
                                    </p:animEffect>
                                    <p:set>
                                      <p:cBhvr>
                                        <p:cTn id="44" dur="1" fill="hold">
                                          <p:stCondLst>
                                            <p:cond delay="999"/>
                                          </p:stCondLst>
                                        </p:cTn>
                                        <p:tgtEl>
                                          <p:spTgt spid="8196">
                                            <p:txEl>
                                              <p:pRg st="8" end="8"/>
                                            </p:txEl>
                                          </p:spTgt>
                                        </p:tgtEl>
                                        <p:attrNameLst>
                                          <p:attrName>style.visibility</p:attrName>
                                        </p:attrNameLst>
                                      </p:cBhvr>
                                      <p:to>
                                        <p:strVal val="hidden"/>
                                      </p:to>
                                    </p:set>
                                  </p:childTnLst>
                                </p:cTn>
                              </p:par>
                              <p:par>
                                <p:cTn id="45" presetID="16" presetClass="entr" presetSubtype="37" fill="hold" grpId="0" nodeType="withEffect">
                                  <p:stCondLst>
                                    <p:cond delay="0"/>
                                  </p:stCondLst>
                                  <p:childTnLst>
                                    <p:set>
                                      <p:cBhvr>
                                        <p:cTn id="46" dur="1" fill="hold">
                                          <p:stCondLst>
                                            <p:cond delay="0"/>
                                          </p:stCondLst>
                                        </p:cTn>
                                        <p:tgtEl>
                                          <p:spTgt spid="8200"/>
                                        </p:tgtEl>
                                        <p:attrNameLst>
                                          <p:attrName>style.visibility</p:attrName>
                                        </p:attrNameLst>
                                      </p:cBhvr>
                                      <p:to>
                                        <p:strVal val="visible"/>
                                      </p:to>
                                    </p:set>
                                    <p:animEffect transition="in" filter="barn(outVertical)">
                                      <p:cBhvr>
                                        <p:cTn id="47" dur="1000"/>
                                        <p:tgtEl>
                                          <p:spTgt spid="8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allAtOnce"/>
      <p:bldP spid="820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8819</TotalTime>
  <Words>2114</Words>
  <Application>Microsoft Office PowerPoint</Application>
  <PresentationFormat>On-screen Show (4:3)</PresentationFormat>
  <Paragraphs>164</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AmericanTypewriter Medium</vt:lpstr>
      <vt:lpstr>Arial</vt:lpstr>
      <vt:lpstr>Calibri</vt:lpstr>
      <vt:lpstr>Garamond</vt:lpstr>
      <vt:lpstr>Sign Painter</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636</cp:revision>
  <dcterms:created xsi:type="dcterms:W3CDTF">2006-05-10T13:38:40Z</dcterms:created>
  <dcterms:modified xsi:type="dcterms:W3CDTF">2024-10-24T14:49:03Z</dcterms:modified>
</cp:coreProperties>
</file>