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446" r:id="rId3"/>
    <p:sldId id="424" r:id="rId4"/>
    <p:sldId id="425" r:id="rId5"/>
    <p:sldId id="426" r:id="rId6"/>
    <p:sldId id="427" r:id="rId7"/>
    <p:sldId id="438" r:id="rId8"/>
    <p:sldId id="428" r:id="rId9"/>
    <p:sldId id="430" r:id="rId10"/>
    <p:sldId id="431" r:id="rId11"/>
    <p:sldId id="432" r:id="rId12"/>
    <p:sldId id="433" r:id="rId13"/>
    <p:sldId id="434" r:id="rId14"/>
    <p:sldId id="435" r:id="rId15"/>
    <p:sldId id="436" r:id="rId16"/>
    <p:sldId id="437" r:id="rId17"/>
    <p:sldId id="27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BEE"/>
    <a:srgbClr val="F5F1D7"/>
    <a:srgbClr val="F7F7D9"/>
    <a:srgbClr val="FFFFFF"/>
    <a:srgbClr val="FEFEF8"/>
    <a:srgbClr val="FF3300"/>
    <a:srgbClr val="DBD8AD"/>
    <a:srgbClr val="800000"/>
    <a:srgbClr val="CC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21" autoAdjust="0"/>
    <p:restoredTop sz="92000" autoAdjust="0"/>
  </p:normalViewPr>
  <p:slideViewPr>
    <p:cSldViewPr>
      <p:cViewPr varScale="1">
        <p:scale>
          <a:sx n="111" d="100"/>
          <a:sy n="111" d="100"/>
        </p:scale>
        <p:origin x="642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C9D84D-012C-44AA-A7FB-96C727543C1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5828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D7E3B1-80B2-4139-83E5-3211AE19EA2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943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B74B16-3EB7-40D9-A398-D192E9044AA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81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61195-4509-4A2B-B2EA-0F5216493B4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6217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0121D0-CA16-493C-A607-D570C9EBDC6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749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0BE03F-3C09-474C-AB0A-809599112AA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9501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27A9EF-F0DD-4110-8E9B-79FD3845754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655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769D42-7EA3-4759-B446-11B99931574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02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898D90-FE79-451C-96D1-6A43F1C67FE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50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B4BBAD-101A-4FA0-A2F6-35714B075DE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9111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44A04-AAEF-41D2-8CAB-4881626D57E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8798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F8A184-6FE6-467D-B772-FA7502A9B71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39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freebibleillustrations.com/main.php/v/12_2_Kings/12007006+ELL+-+2+Kings+7+6+-+Discovering+the+Syrian+camp+empty.jpg.html?g2_imageViewsIndex=1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bibleinpictures.com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freebibleillustrations.com/main.php/v/12_2_Kings/12007006+ELL+-+2+Kings+7+6+-+Discovering+the+Syrian+camp+empty.jpg.html?g2_imageViewsIndex=1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freebibleillustrations.com/main.php/v/12_2_Kings/12007006+ELL+-+2+Kings+7+6+-+Discovering+the+Syrian+camp+empty.jpg.html?g2_imageViewsIndex=1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lavistachurchofchrist.org/Pictures/Treasures%20of%20the%20Bible%20(Divided%20Kingdom)/images/scan0012.jpg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lavistachurchofchrist.org/Pictures/Treasures%20of%20the%20Bible%20(Divided%20Kingdom)/images/scan0012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>
            <a:extLst>
              <a:ext uri="{FF2B5EF4-FFF2-40B4-BE49-F238E27FC236}">
                <a16:creationId xmlns:a16="http://schemas.microsoft.com/office/drawing/2014/main" id="{B2613774-7906-4590-A560-3287A24CD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7" y="990600"/>
            <a:ext cx="5323644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7:3-4 </a:t>
            </a:r>
            <a:r>
              <a:rPr lang="en-US" altLang="en-U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- </a:t>
            </a:r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Y había cuatro hombres leprosos a la entrada de la puerta, los cuales dijeron el uno al otro: ¿Para qué nos estamos aquí hasta que muramos? Si decimos </a:t>
            </a:r>
            <a:r>
              <a:rPr lang="en-U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“Vamos a</a:t>
            </a:r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 entrar en la ciudad, como el hambre </a:t>
            </a:r>
            <a:r>
              <a:rPr lang="es-ES" sz="2800" b="1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est</a:t>
            </a:r>
            <a:r>
              <a:rPr lang="es-CO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á</a:t>
            </a:r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 en la ciudad moriremos allí; y si nos sentamos aquí, también moriremos. Ahora pues, vayamos y pasemos al campamento de los siros: si nos perdonen la vida, viviremos; y si nos matan, moriremos.</a:t>
            </a:r>
            <a:endParaRPr lang="en-US" altLang="en-US" sz="28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pic>
        <p:nvPicPr>
          <p:cNvPr id="270343" name="Picture 7" descr="famine">
            <a:extLst>
              <a:ext uri="{FF2B5EF4-FFF2-40B4-BE49-F238E27FC236}">
                <a16:creationId xmlns:a16="http://schemas.microsoft.com/office/drawing/2014/main" id="{A7EF5083-FDDE-4899-9ACB-EC5568D7CF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84" t="22536" r="7306" b="4225"/>
          <a:stretch/>
        </p:blipFill>
        <p:spPr bwMode="auto">
          <a:xfrm>
            <a:off x="5410200" y="-19976"/>
            <a:ext cx="6771443" cy="687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70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Text Box 2">
            <a:extLst>
              <a:ext uri="{FF2B5EF4-FFF2-40B4-BE49-F238E27FC236}">
                <a16:creationId xmlns:a16="http://schemas.microsoft.com/office/drawing/2014/main" id="{F5721076-CF96-41D8-9277-D61CDACE4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178504"/>
            <a:ext cx="7238999" cy="6755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7:5-7 –</a:t>
            </a:r>
            <a:r>
              <a:rPr lang="en-US" altLang="en-U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s-ES" sz="27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Los leprosos se levantaron al anochecer para ir al campamento de los arameos, y cuando llegaron a las afueras del campamento de los arameos, resultó que no había nadie allí. </a:t>
            </a:r>
            <a:r>
              <a:rPr lang="es-ES" sz="2700" b="1" baseline="30000" dirty="0">
                <a:solidFill>
                  <a:schemeClr val="bg1"/>
                </a:solidFill>
                <a:latin typeface="Tempus Sans ITC" panose="04020404030D07020202" pitchFamily="82" charset="0"/>
              </a:rPr>
              <a:t>6 </a:t>
            </a:r>
            <a:r>
              <a:rPr lang="es-ES" sz="27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Porque el Señor había hecho que el ejército de los arameos oyera estruendo de carros y ruido de caballos, el estruendo de un gran ejército, de modo que se dijeron el uno al otro: Ciertamente el rey de Israel ha tomado a sueldo contra nosotros a los reyes de los hititas y a los reyes de los egipcios, para que vengan contra nosotros.</a:t>
            </a:r>
            <a:endParaRPr lang="es-ES" sz="20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  <a:p>
            <a:pPr algn="ctr"/>
            <a:endParaRPr lang="en-US" altLang="en-US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  <a:p>
            <a:pPr algn="ctr"/>
            <a:r>
              <a:rPr lang="es-ES" sz="27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Por lo cual se levantaron y huyeron al anochecer, y abandonaron sus tiendas, sus caballos y sus asnos </a:t>
            </a:r>
            <a:r>
              <a:rPr lang="es-ES" sz="27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y</a:t>
            </a:r>
            <a:r>
              <a:rPr lang="es-ES" sz="27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 el campamento tal como estaba, y huyeron para </a:t>
            </a:r>
            <a:r>
              <a:rPr lang="es-ES" sz="27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salvar</a:t>
            </a:r>
            <a:r>
              <a:rPr lang="es-ES" sz="27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 sus vidas.</a:t>
            </a:r>
            <a:endParaRPr lang="en-US" altLang="en-US" sz="27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pic>
        <p:nvPicPr>
          <p:cNvPr id="271364" name="Picture 4" descr="12007006 ELL - 2 Kings 7 6 - Discovering the Syrian camp empty.jpg">
            <a:hlinkClick r:id="rId2"/>
            <a:extLst>
              <a:ext uri="{FF2B5EF4-FFF2-40B4-BE49-F238E27FC236}">
                <a16:creationId xmlns:a16="http://schemas.microsoft.com/office/drawing/2014/main" id="{838488C1-498E-44F3-BCBF-B81CF4D078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999" y="19235"/>
            <a:ext cx="495004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1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Text Box 2">
            <a:extLst>
              <a:ext uri="{FF2B5EF4-FFF2-40B4-BE49-F238E27FC236}">
                <a16:creationId xmlns:a16="http://schemas.microsoft.com/office/drawing/2014/main" id="{B6F3DBB9-ABD2-4C56-A5BA-E4C320324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066800"/>
            <a:ext cx="12192000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7:8-9 -</a:t>
            </a:r>
            <a:r>
              <a:rPr lang="en-US" altLang="en-U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Y como los leprosos 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llegaron a las primeras estancias, 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entraron en una tienda, y 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comieron y bebieron, y 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tomaron de allí plata, y oro, y 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vestido, y fueron, y lo </a:t>
            </a:r>
          </a:p>
          <a:p>
            <a:r>
              <a:rPr lang="es-ES" sz="2800" b="1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escondiéron</a:t>
            </a:r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: y vueltos, 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entraron en otra tienda, y de 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allí también tomaron, y fueron, 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y escondieron. Y </a:t>
            </a:r>
            <a:r>
              <a:rPr lang="es-ES" sz="2800" b="1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dijéron</a:t>
            </a:r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 el uno 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al otro: No hacemos bien: hoy es día de buenas nuevas, y nosotros estamos callados: y si esperamos hasta la luz de la mañana, nos alcanzará la maldad. Vamos pues ahora, entremos, y </a:t>
            </a:r>
            <a:r>
              <a:rPr lang="es-ES" sz="2800" b="1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der</a:t>
            </a:r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 la noticia a la casa del rey.</a:t>
            </a:r>
            <a:endParaRPr lang="en-US" altLang="en-US" sz="28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pic>
        <p:nvPicPr>
          <p:cNvPr id="272391" name="Picture 7" descr="Lepers_in_Syria's_camp_1153_vol_5-890">
            <a:hlinkClick r:id="rId2" tooltip="Lepers in Syria's camp picture courtesy of the Ultimate Bible Picture Collection."/>
            <a:extLst>
              <a:ext uri="{FF2B5EF4-FFF2-40B4-BE49-F238E27FC236}">
                <a16:creationId xmlns:a16="http://schemas.microsoft.com/office/drawing/2014/main" id="{2E9DBFD1-0CB3-40CB-BAEB-D724B5B5E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-8878"/>
            <a:ext cx="7239000" cy="519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heel spokes="2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Text Box 2">
            <a:extLst>
              <a:ext uri="{FF2B5EF4-FFF2-40B4-BE49-F238E27FC236}">
                <a16:creationId xmlns:a16="http://schemas.microsoft.com/office/drawing/2014/main" id="{4EACBD66-0B52-40C0-86E4-FCFC36B3E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057400"/>
            <a:ext cx="586105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7:10-11 - </a:t>
            </a:r>
            <a:r>
              <a:rPr lang="es-ES" sz="2800" b="1" i="0" dirty="0">
                <a:solidFill>
                  <a:schemeClr val="bg1"/>
                </a:solidFill>
                <a:effectLst/>
                <a:latin typeface="Tempus Sans ITC" panose="04020404030D07020202" pitchFamily="82" charset="0"/>
              </a:rPr>
              <a:t>Así que fueron y llamaron a los porteros de la ciudad, y les informaron: «Fuimos al campamento de los arameos, y vimos que no había nadie allí, ni siquiera </a:t>
            </a:r>
            <a:r>
              <a:rPr lang="es-ES" sz="2800" b="1" i="1" dirty="0">
                <a:solidFill>
                  <a:schemeClr val="bg1"/>
                </a:solidFill>
                <a:effectLst/>
                <a:latin typeface="Tempus Sans ITC" panose="04020404030D07020202" pitchFamily="82" charset="0"/>
              </a:rPr>
              <a:t>se oía</a:t>
            </a:r>
            <a:r>
              <a:rPr lang="es-ES" sz="2800" b="1" i="0" dirty="0">
                <a:solidFill>
                  <a:schemeClr val="bg1"/>
                </a:solidFill>
                <a:effectLst/>
                <a:latin typeface="Tempus Sans ITC" panose="04020404030D07020202" pitchFamily="82" charset="0"/>
              </a:rPr>
              <a:t> voz de hombre; solamente los caballos atados, también los asnos atados y las tiendas intactas». Los porteros de la puerta llamaron, y </a:t>
            </a:r>
            <a:r>
              <a:rPr lang="es-ES" sz="2800" b="1" i="1" dirty="0">
                <a:solidFill>
                  <a:schemeClr val="bg1"/>
                </a:solidFill>
                <a:effectLst/>
                <a:latin typeface="Tempus Sans ITC" panose="04020404030D07020202" pitchFamily="82" charset="0"/>
              </a:rPr>
              <a:t>lo</a:t>
            </a:r>
            <a:r>
              <a:rPr lang="es-ES" sz="2800" b="1" i="0" dirty="0">
                <a:solidFill>
                  <a:schemeClr val="bg1"/>
                </a:solidFill>
                <a:effectLst/>
                <a:latin typeface="Tempus Sans ITC" panose="04020404030D07020202" pitchFamily="82" charset="0"/>
              </a:rPr>
              <a:t> anunciaron dentro de la casa del rey.</a:t>
            </a:r>
            <a:endParaRPr lang="en-US" altLang="en-US" sz="28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pic>
        <p:nvPicPr>
          <p:cNvPr id="273411" name="Picture 3" descr="12007006 ELL - 2 Kings 7 6 - Discovering the Syrian camp empty.jpg">
            <a:hlinkClick r:id="rId2"/>
            <a:extLst>
              <a:ext uri="{FF2B5EF4-FFF2-40B4-BE49-F238E27FC236}">
                <a16:creationId xmlns:a16="http://schemas.microsoft.com/office/drawing/2014/main" id="{73BFA914-2B5B-4738-9CBE-8EE85DD87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0" y="-9617"/>
            <a:ext cx="51752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Text Box 2">
            <a:extLst>
              <a:ext uri="{FF2B5EF4-FFF2-40B4-BE49-F238E27FC236}">
                <a16:creationId xmlns:a16="http://schemas.microsoft.com/office/drawing/2014/main" id="{A0984F3C-B61C-4FC3-B09E-3565AA04F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6283328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7:14-16 -</a:t>
            </a:r>
            <a:r>
              <a:rPr lang="en-US" altLang="en-U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s-ES" sz="2800" b="1" i="0" dirty="0">
                <a:solidFill>
                  <a:schemeClr val="bg1"/>
                </a:solidFill>
                <a:effectLst/>
                <a:latin typeface="Tempus Sans ITC" panose="04020404030D07020202" pitchFamily="82" charset="0"/>
              </a:rPr>
              <a:t>Así que tomaron dos carros con caballos, y el rey </a:t>
            </a:r>
            <a:r>
              <a:rPr lang="es-ES" sz="2800" b="1" i="1" dirty="0">
                <a:solidFill>
                  <a:schemeClr val="bg1"/>
                </a:solidFill>
                <a:effectLst/>
                <a:latin typeface="Tempus Sans ITC" panose="04020404030D07020202" pitchFamily="82" charset="0"/>
              </a:rPr>
              <a:t>los</a:t>
            </a:r>
            <a:r>
              <a:rPr lang="es-ES" sz="2800" b="1" i="0" dirty="0">
                <a:solidFill>
                  <a:schemeClr val="bg1"/>
                </a:solidFill>
                <a:effectLst/>
                <a:latin typeface="Tempus Sans ITC" panose="04020404030D07020202" pitchFamily="82" charset="0"/>
              </a:rPr>
              <a:t> envió en </a:t>
            </a:r>
            <a:r>
              <a:rPr lang="es-ES" sz="2800" b="1" i="0" dirty="0" err="1">
                <a:solidFill>
                  <a:schemeClr val="bg1"/>
                </a:solidFill>
                <a:effectLst/>
                <a:latin typeface="Tempus Sans ITC" panose="04020404030D07020202" pitchFamily="82" charset="0"/>
              </a:rPr>
              <a:t>pos</a:t>
            </a:r>
            <a:r>
              <a:rPr lang="es-ES" sz="2800" b="1" i="0" dirty="0">
                <a:solidFill>
                  <a:schemeClr val="bg1"/>
                </a:solidFill>
                <a:effectLst/>
                <a:latin typeface="Tempus Sans ITC" panose="04020404030D07020202" pitchFamily="82" charset="0"/>
              </a:rPr>
              <a:t> del ejército de los arameos, diciendo: «Vayan y vean». Los siguieron hasta el Jordán, y resultó que todo el camino estaba lleno de vestidos y objetos diferentes que los arameos habían arrojado en su prisa. </a:t>
            </a:r>
          </a:p>
          <a:p>
            <a:pPr algn="ctr"/>
            <a:r>
              <a:rPr lang="es-ES" sz="2800" b="1" i="0" dirty="0">
                <a:solidFill>
                  <a:schemeClr val="bg1"/>
                </a:solidFill>
                <a:effectLst/>
                <a:latin typeface="Tempus Sans ITC" panose="04020404030D07020202" pitchFamily="82" charset="0"/>
              </a:rPr>
              <a:t>Entonces los mensajeros volvieron e informaron al </a:t>
            </a:r>
            <a:r>
              <a:rPr lang="es-ES" sz="2800" b="1" i="0" dirty="0" err="1">
                <a:solidFill>
                  <a:schemeClr val="bg1"/>
                </a:solidFill>
                <a:effectLst/>
                <a:latin typeface="Tempus Sans ITC" panose="04020404030D07020202" pitchFamily="82" charset="0"/>
              </a:rPr>
              <a:t>rey.</a:t>
            </a:r>
            <a:r>
              <a:rPr lang="es-ES" sz="2800" b="1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el</a:t>
            </a:r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 campo de los Siros. Y </a:t>
            </a:r>
            <a:r>
              <a:rPr lang="es-ES" sz="2800" b="1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fué</a:t>
            </a:r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 vendido una medida de flor de harina por un siclo, y dos medidas de cebada por un siclo, conforme á la palabra de Jehová.</a:t>
            </a:r>
            <a:endParaRPr lang="en-US" altLang="en-US" sz="28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pic>
        <p:nvPicPr>
          <p:cNvPr id="274435" name="Picture 3" descr="12007006 ELL - 2 Kings 7 6 - Discovering the Syrian camp empty.jpg">
            <a:hlinkClick r:id="rId2"/>
            <a:extLst>
              <a:ext uri="{FF2B5EF4-FFF2-40B4-BE49-F238E27FC236}">
                <a16:creationId xmlns:a16="http://schemas.microsoft.com/office/drawing/2014/main" id="{61CD0F52-3736-4DFA-91CD-BFE2247671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2" y="0"/>
            <a:ext cx="51752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4437" name="Rectangle 5">
            <a:extLst>
              <a:ext uri="{FF2B5EF4-FFF2-40B4-BE49-F238E27FC236}">
                <a16:creationId xmlns:a16="http://schemas.microsoft.com/office/drawing/2014/main" id="{3E94D898-7428-4D05-BA1E-D12E0837D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91000"/>
            <a:ext cx="6584908" cy="2619554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744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Text Box 2">
            <a:extLst>
              <a:ext uri="{FF2B5EF4-FFF2-40B4-BE49-F238E27FC236}">
                <a16:creationId xmlns:a16="http://schemas.microsoft.com/office/drawing/2014/main" id="{CEE643AA-8474-4641-836F-53CC0059C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33400"/>
            <a:ext cx="10668000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7:17-18 - </a:t>
            </a:r>
            <a:r>
              <a:rPr lang="es-ES" sz="2800" b="1" baseline="30000" dirty="0">
                <a:solidFill>
                  <a:schemeClr val="bg1"/>
                </a:solidFill>
                <a:latin typeface="Tempus Sans ITC" panose="04020404030D07020202" pitchFamily="82" charset="0"/>
              </a:rPr>
              <a:t> </a:t>
            </a:r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El rey había puesto a 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cargo de la puerta de la ciudad 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al oficial real en cuyo brazo se 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apoyaba; pero el pueblo lo 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atropelló junto a la puerta y 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murió, tal como había dicho el 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hombre de Dios, el cual habló 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cuando el rey descendió a verlo. 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Aconteció tal como el hombre 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de Dios había hablado al rey, 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cuando dijo: «Mañana a estas 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horas a la puerta de Samaria 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dos medidas de cebada serán </a:t>
            </a:r>
            <a:r>
              <a:rPr lang="es-ES" sz="2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vendidas</a:t>
            </a:r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 a un siclo y una medida de flor de harina a un siclo»</a:t>
            </a:r>
            <a:endParaRPr lang="en-US" altLang="en-US" sz="28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pic>
        <p:nvPicPr>
          <p:cNvPr id="275460" name="Picture 4" descr="m104">
            <a:extLst>
              <a:ext uri="{FF2B5EF4-FFF2-40B4-BE49-F238E27FC236}">
                <a16:creationId xmlns:a16="http://schemas.microsoft.com/office/drawing/2014/main" id="{2367A41F-E735-4262-9F07-97285FBCF2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"/>
            <a:ext cx="7315940" cy="563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Text Box 2">
            <a:extLst>
              <a:ext uri="{FF2B5EF4-FFF2-40B4-BE49-F238E27FC236}">
                <a16:creationId xmlns:a16="http://schemas.microsoft.com/office/drawing/2014/main" id="{496FAD22-B57A-4EC3-8819-2ADA8D5D5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09600"/>
            <a:ext cx="4267200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7:19-20 </a:t>
            </a:r>
            <a:r>
              <a:rPr lang="en-US" altLang="en-U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- </a:t>
            </a:r>
            <a:r>
              <a:rPr lang="es-ES" sz="2800" b="1" i="0" dirty="0">
                <a:solidFill>
                  <a:schemeClr val="bg1"/>
                </a:solidFill>
                <a:effectLst/>
                <a:latin typeface="Tempus Sans ITC" panose="04020404030D07020202" pitchFamily="82" charset="0"/>
              </a:rPr>
              <a:t>Y el oficial real, había respondido al hombre de Dios, diciendo: «Mira, aunque el </a:t>
            </a:r>
            <a:r>
              <a:rPr lang="es-ES" sz="2800" b="1" i="0" cap="small" dirty="0">
                <a:solidFill>
                  <a:schemeClr val="bg1"/>
                </a:solidFill>
                <a:effectLst/>
                <a:latin typeface="Tempus Sans ITC" panose="04020404030D07020202" pitchFamily="82" charset="0"/>
              </a:rPr>
              <a:t>Señor</a:t>
            </a:r>
            <a:r>
              <a:rPr lang="es-ES" sz="2800" b="1" i="0" dirty="0">
                <a:solidFill>
                  <a:schemeClr val="bg1"/>
                </a:solidFill>
                <a:effectLst/>
                <a:latin typeface="Tempus Sans ITC" panose="04020404030D07020202" pitchFamily="82" charset="0"/>
              </a:rPr>
              <a:t> hiciera ventanas en los cielos, ¿podría suceder tal cosa?». Y </a:t>
            </a:r>
            <a:r>
              <a:rPr lang="es-ES" sz="2800" b="1" i="1" dirty="0">
                <a:solidFill>
                  <a:schemeClr val="bg1"/>
                </a:solidFill>
                <a:effectLst/>
                <a:latin typeface="Tempus Sans ITC" panose="04020404030D07020202" pitchFamily="82" charset="0"/>
              </a:rPr>
              <a:t>Eliseo</a:t>
            </a:r>
            <a:r>
              <a:rPr lang="es-ES" sz="2800" b="1" i="0" dirty="0">
                <a:solidFill>
                  <a:schemeClr val="bg1"/>
                </a:solidFill>
                <a:effectLst/>
                <a:latin typeface="Tempus Sans ITC" panose="04020404030D07020202" pitchFamily="82" charset="0"/>
              </a:rPr>
              <a:t> le dijo: «Bien, tú lo verás con tus propios ojos, pero no comerás de ello». Y así sucedió, porque el pueblo lo atropelló a la puerta, y </a:t>
            </a:r>
            <a:r>
              <a:rPr lang="es-ES" sz="2800" b="0" i="0" dirty="0">
                <a:solidFill>
                  <a:schemeClr val="bg1"/>
                </a:solidFill>
                <a:effectLst/>
                <a:latin typeface="system-ui"/>
              </a:rPr>
              <a:t>murió.</a:t>
            </a:r>
            <a:endParaRPr lang="en-US" altLang="en-US" sz="28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pic>
        <p:nvPicPr>
          <p:cNvPr id="6" name="Picture 4" descr="m104">
            <a:extLst>
              <a:ext uri="{FF2B5EF4-FFF2-40B4-BE49-F238E27FC236}">
                <a16:creationId xmlns:a16="http://schemas.microsoft.com/office/drawing/2014/main" id="{47922D5A-275E-45A8-A1AC-7AAC4D87F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308" y="0"/>
            <a:ext cx="7631432" cy="5877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485" name="Text Box 5">
            <a:extLst>
              <a:ext uri="{FF2B5EF4-FFF2-40B4-BE49-F238E27FC236}">
                <a16:creationId xmlns:a16="http://schemas.microsoft.com/office/drawing/2014/main" id="{110F13AE-9B7A-4CCD-9466-0CABF8C2B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625" y="5203701"/>
            <a:ext cx="7631432" cy="1654299"/>
          </a:xfrm>
          <a:prstGeom prst="rect">
            <a:avLst/>
          </a:prstGeom>
          <a:solidFill>
            <a:srgbClr val="F5F1D7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800" b="1" dirty="0">
                <a:latin typeface="Tempus Sans ITC" panose="04020404030D07020202" pitchFamily="82" charset="0"/>
              </a:rPr>
              <a:t>Dios gobierna el mundo; nadie tiene poder contra Él, tampoco nadie puede imaginar qué impotente es cada uno de nosotros … y </a:t>
            </a:r>
            <a:r>
              <a:rPr lang="es-ES" altLang="en-US" sz="2800" b="1">
                <a:latin typeface="Tempus Sans ITC" panose="04020404030D07020202" pitchFamily="82" charset="0"/>
              </a:rPr>
              <a:t>los burladores </a:t>
            </a:r>
            <a:r>
              <a:rPr lang="es-ES" altLang="en-US" sz="2800" b="1" dirty="0">
                <a:latin typeface="Tempus Sans ITC" panose="04020404030D07020202" pitchFamily="82" charset="0"/>
              </a:rPr>
              <a:t>deberían  ¡TENER CUIDADO!</a:t>
            </a:r>
            <a:endParaRPr lang="en-US" altLang="en-US" sz="2800" b="1" i="1" dirty="0">
              <a:latin typeface="Tempus Sans ITC" panose="04020404030D07020202" pitchFamily="82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7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2" name="Picture 6" descr="0609018 by EL MALETIN DE FOTOS.">
            <a:extLst>
              <a:ext uri="{FF2B5EF4-FFF2-40B4-BE49-F238E27FC236}">
                <a16:creationId xmlns:a16="http://schemas.microsoft.com/office/drawing/2014/main" id="{1FA9D378-38FC-4CED-879F-A32B866825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0"/>
            <a:ext cx="5257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 descr="ELIJAH FACE">
            <a:extLst>
              <a:ext uri="{FF2B5EF4-FFF2-40B4-BE49-F238E27FC236}">
                <a16:creationId xmlns:a16="http://schemas.microsoft.com/office/drawing/2014/main" id="{9115055F-B413-426C-AA69-BFCA697D4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244"/>
            <a:ext cx="2971800" cy="3927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 descr="St. Elisha">
            <a:extLst>
              <a:ext uri="{FF2B5EF4-FFF2-40B4-BE49-F238E27FC236}">
                <a16:creationId xmlns:a16="http://schemas.microsoft.com/office/drawing/2014/main" id="{5A9EC5B6-6D14-49B6-A90C-93DD87048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2763" y="2770503"/>
            <a:ext cx="3028237" cy="4087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Text Box 7">
            <a:extLst>
              <a:ext uri="{FF2B5EF4-FFF2-40B4-BE49-F238E27FC236}">
                <a16:creationId xmlns:a16="http://schemas.microsoft.com/office/drawing/2014/main" id="{780EDFAB-5FA7-43FC-832C-065D4523D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181127"/>
            <a:ext cx="2314575" cy="1384995"/>
          </a:xfrm>
          <a:prstGeom prst="rect">
            <a:avLst/>
          </a:prstGeom>
          <a:noFill/>
          <a:ln>
            <a:noFill/>
          </a:ln>
          <a:effectLst>
            <a:outerShdw dist="56796" dir="12393903" algn="ctr" rotWithShape="0">
              <a:srgbClr val="CC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CO" altLang="en-US" sz="2800" i="1" dirty="0">
                <a:solidFill>
                  <a:srgbClr val="FFFF00"/>
                </a:solidFill>
                <a:cs typeface="Tahoma" panose="020B0604030504040204" pitchFamily="34" charset="0"/>
              </a:rPr>
              <a:t>la</a:t>
            </a:r>
          </a:p>
          <a:p>
            <a:pPr algn="ctr" eaLnBrk="1" hangingPunct="1"/>
            <a:r>
              <a:rPr lang="es-CO" altLang="en-US" sz="2800" i="1" dirty="0">
                <a:solidFill>
                  <a:srgbClr val="FFFF00"/>
                </a:solidFill>
                <a:cs typeface="Tahoma" panose="020B0604030504040204" pitchFamily="34" charset="0"/>
              </a:rPr>
              <a:t>obra de</a:t>
            </a:r>
            <a:endParaRPr lang="en-US" altLang="en-US" sz="2800" i="1" dirty="0">
              <a:solidFill>
                <a:srgbClr val="FFFF00"/>
              </a:solidFill>
              <a:cs typeface="Tahoma" panose="020B0604030504040204" pitchFamily="34" charset="0"/>
            </a:endParaRPr>
          </a:p>
          <a:p>
            <a:pPr algn="ctr" eaLnBrk="1" hangingPunct="1"/>
            <a:r>
              <a:rPr lang="en-US" altLang="en-US" sz="2800" i="1" dirty="0">
                <a:solidFill>
                  <a:srgbClr val="FFFF00"/>
                </a:solidFill>
                <a:cs typeface="Tahoma" panose="020B0604030504040204" pitchFamily="34" charset="0"/>
              </a:rPr>
              <a:t>Elías</a:t>
            </a:r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5BC4BE9C-90D3-4310-BD04-C93DA4A34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6900" y="914400"/>
            <a:ext cx="1905000" cy="954107"/>
          </a:xfrm>
          <a:prstGeom prst="rect">
            <a:avLst/>
          </a:prstGeom>
          <a:noFill/>
          <a:ln>
            <a:noFill/>
          </a:ln>
          <a:effectLst>
            <a:outerShdw dist="53882" dir="13500000" algn="ctr" rotWithShape="0">
              <a:srgbClr val="CC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CO" altLang="en-US" sz="2800" i="1" dirty="0">
                <a:solidFill>
                  <a:srgbClr val="FFFF00"/>
                </a:solidFill>
                <a:cs typeface="Tahoma" panose="020B0604030504040204" pitchFamily="34" charset="0"/>
              </a:rPr>
              <a:t> y de</a:t>
            </a:r>
            <a:endParaRPr lang="en-US" altLang="en-US" sz="2800" i="1" dirty="0">
              <a:solidFill>
                <a:srgbClr val="FFFF00"/>
              </a:solidFill>
              <a:cs typeface="Tahoma" panose="020B0604030504040204" pitchFamily="34" charset="0"/>
            </a:endParaRPr>
          </a:p>
          <a:p>
            <a:pPr algn="ctr" eaLnBrk="1" hangingPunct="1"/>
            <a:r>
              <a:rPr lang="en-US" altLang="en-US" sz="2800" i="1" dirty="0">
                <a:solidFill>
                  <a:srgbClr val="FFFF00"/>
                </a:solidFill>
                <a:cs typeface="Tahoma" panose="020B0604030504040204" pitchFamily="34" charset="0"/>
              </a:rPr>
              <a:t>Eliseo</a:t>
            </a:r>
          </a:p>
        </p:txBody>
      </p:sp>
      <p:sp>
        <p:nvSpPr>
          <p:cNvPr id="9226" name="Text Box 10">
            <a:extLst>
              <a:ext uri="{FF2B5EF4-FFF2-40B4-BE49-F238E27FC236}">
                <a16:creationId xmlns:a16="http://schemas.microsoft.com/office/drawing/2014/main" id="{4C64A873-F62C-49E8-8B81-EF7E93AC6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791200"/>
            <a:ext cx="2971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</a:rPr>
              <a:t>I REYES 17:1 – </a:t>
            </a:r>
          </a:p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</a:rPr>
              <a:t>2 REYES 2:11</a:t>
            </a:r>
          </a:p>
        </p:txBody>
      </p:sp>
      <p:sp>
        <p:nvSpPr>
          <p:cNvPr id="9227" name="Text Box 11">
            <a:extLst>
              <a:ext uri="{FF2B5EF4-FFF2-40B4-BE49-F238E27FC236}">
                <a16:creationId xmlns:a16="http://schemas.microsoft.com/office/drawing/2014/main" id="{5BCE9037-4923-4866-9960-CBDAE5ACA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1816396"/>
            <a:ext cx="2743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</a:rPr>
              <a:t>2 REYES</a:t>
            </a:r>
          </a:p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</a:rPr>
              <a:t>2:12 – 13:20a</a:t>
            </a:r>
          </a:p>
        </p:txBody>
      </p:sp>
    </p:spTree>
    <p:extLst>
      <p:ext uri="{BB962C8B-B14F-4D97-AF65-F5344CB8AC3E}">
        <p14:creationId xmlns:p14="http://schemas.microsoft.com/office/powerpoint/2010/main" val="421475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2" name="Picture 6" descr="0609018 by EL MALETIN DE FOTOS.">
            <a:extLst>
              <a:ext uri="{FF2B5EF4-FFF2-40B4-BE49-F238E27FC236}">
                <a16:creationId xmlns:a16="http://schemas.microsoft.com/office/drawing/2014/main" id="{1FA9D378-38FC-4CED-879F-A32B866825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0"/>
            <a:ext cx="5257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 descr="ELIJAH FACE">
            <a:extLst>
              <a:ext uri="{FF2B5EF4-FFF2-40B4-BE49-F238E27FC236}">
                <a16:creationId xmlns:a16="http://schemas.microsoft.com/office/drawing/2014/main" id="{9115055F-B413-426C-AA69-BFCA697D4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244"/>
            <a:ext cx="2971800" cy="3927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 descr="St. Elisha">
            <a:extLst>
              <a:ext uri="{FF2B5EF4-FFF2-40B4-BE49-F238E27FC236}">
                <a16:creationId xmlns:a16="http://schemas.microsoft.com/office/drawing/2014/main" id="{5A9EC5B6-6D14-49B6-A90C-93DD87048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2763" y="2770503"/>
            <a:ext cx="3028237" cy="4087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Text Box 7">
            <a:extLst>
              <a:ext uri="{FF2B5EF4-FFF2-40B4-BE49-F238E27FC236}">
                <a16:creationId xmlns:a16="http://schemas.microsoft.com/office/drawing/2014/main" id="{780EDFAB-5FA7-43FC-832C-065D4523D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181127"/>
            <a:ext cx="2314575" cy="1384995"/>
          </a:xfrm>
          <a:prstGeom prst="rect">
            <a:avLst/>
          </a:prstGeom>
          <a:noFill/>
          <a:ln>
            <a:noFill/>
          </a:ln>
          <a:effectLst>
            <a:outerShdw dist="56796" dir="12393903" algn="ctr" rotWithShape="0">
              <a:srgbClr val="CC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CO" altLang="en-US" sz="2800" i="1" dirty="0">
                <a:solidFill>
                  <a:srgbClr val="FFFF00"/>
                </a:solidFill>
                <a:cs typeface="Tahoma" panose="020B0604030504040204" pitchFamily="34" charset="0"/>
              </a:rPr>
              <a:t>la</a:t>
            </a:r>
          </a:p>
          <a:p>
            <a:pPr algn="ctr" eaLnBrk="1" hangingPunct="1"/>
            <a:r>
              <a:rPr lang="es-CO" altLang="en-US" sz="2800" i="1" dirty="0">
                <a:solidFill>
                  <a:srgbClr val="FFFF00"/>
                </a:solidFill>
                <a:cs typeface="Tahoma" panose="020B0604030504040204" pitchFamily="34" charset="0"/>
              </a:rPr>
              <a:t>obra de</a:t>
            </a:r>
            <a:endParaRPr lang="en-US" altLang="en-US" sz="2800" i="1" dirty="0">
              <a:solidFill>
                <a:srgbClr val="FFFF00"/>
              </a:solidFill>
              <a:cs typeface="Tahoma" panose="020B0604030504040204" pitchFamily="34" charset="0"/>
            </a:endParaRPr>
          </a:p>
          <a:p>
            <a:pPr algn="ctr" eaLnBrk="1" hangingPunct="1"/>
            <a:r>
              <a:rPr lang="en-US" altLang="en-US" sz="2800" i="1" dirty="0">
                <a:solidFill>
                  <a:srgbClr val="FFFF00"/>
                </a:solidFill>
                <a:cs typeface="Tahoma" panose="020B0604030504040204" pitchFamily="34" charset="0"/>
              </a:rPr>
              <a:t>Elías</a:t>
            </a:r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5BC4BE9C-90D3-4310-BD04-C93DA4A34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6900" y="914400"/>
            <a:ext cx="1905000" cy="954107"/>
          </a:xfrm>
          <a:prstGeom prst="rect">
            <a:avLst/>
          </a:prstGeom>
          <a:noFill/>
          <a:ln>
            <a:noFill/>
          </a:ln>
          <a:effectLst>
            <a:outerShdw dist="53882" dir="13500000" algn="ctr" rotWithShape="0">
              <a:srgbClr val="CC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CO" altLang="en-US" sz="2800" i="1" dirty="0">
                <a:solidFill>
                  <a:srgbClr val="FFFF00"/>
                </a:solidFill>
                <a:cs typeface="Tahoma" panose="020B0604030504040204" pitchFamily="34" charset="0"/>
              </a:rPr>
              <a:t> y de</a:t>
            </a:r>
            <a:endParaRPr lang="en-US" altLang="en-US" sz="2800" i="1" dirty="0">
              <a:solidFill>
                <a:srgbClr val="FFFF00"/>
              </a:solidFill>
              <a:cs typeface="Tahoma" panose="020B0604030504040204" pitchFamily="34" charset="0"/>
            </a:endParaRPr>
          </a:p>
          <a:p>
            <a:pPr algn="ctr" eaLnBrk="1" hangingPunct="1"/>
            <a:r>
              <a:rPr lang="en-US" altLang="en-US" sz="2800" i="1" dirty="0">
                <a:solidFill>
                  <a:srgbClr val="FFFF00"/>
                </a:solidFill>
                <a:cs typeface="Tahoma" panose="020B0604030504040204" pitchFamily="34" charset="0"/>
              </a:rPr>
              <a:t>Eliseo</a:t>
            </a:r>
          </a:p>
        </p:txBody>
      </p:sp>
      <p:sp>
        <p:nvSpPr>
          <p:cNvPr id="9226" name="Text Box 10">
            <a:extLst>
              <a:ext uri="{FF2B5EF4-FFF2-40B4-BE49-F238E27FC236}">
                <a16:creationId xmlns:a16="http://schemas.microsoft.com/office/drawing/2014/main" id="{4C64A873-F62C-49E8-8B81-EF7E93AC6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791200"/>
            <a:ext cx="2971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</a:rPr>
              <a:t>I REYES 17:1 – </a:t>
            </a:r>
          </a:p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</a:rPr>
              <a:t>2 REYES 2:11</a:t>
            </a:r>
          </a:p>
        </p:txBody>
      </p:sp>
      <p:sp>
        <p:nvSpPr>
          <p:cNvPr id="9227" name="Text Box 11">
            <a:extLst>
              <a:ext uri="{FF2B5EF4-FFF2-40B4-BE49-F238E27FC236}">
                <a16:creationId xmlns:a16="http://schemas.microsoft.com/office/drawing/2014/main" id="{5BCE9037-4923-4866-9960-CBDAE5ACA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1816396"/>
            <a:ext cx="2743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</a:rPr>
              <a:t>2 REYES</a:t>
            </a:r>
          </a:p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</a:rPr>
              <a:t>2:12 – 13:20a</a:t>
            </a:r>
          </a:p>
        </p:txBody>
      </p:sp>
    </p:spTree>
    <p:extLst>
      <p:ext uri="{BB962C8B-B14F-4D97-AF65-F5344CB8AC3E}">
        <p14:creationId xmlns:p14="http://schemas.microsoft.com/office/powerpoint/2010/main" val="13317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Text Box 2">
            <a:extLst>
              <a:ext uri="{FF2B5EF4-FFF2-40B4-BE49-F238E27FC236}">
                <a16:creationId xmlns:a16="http://schemas.microsoft.com/office/drawing/2014/main" id="{90835A6D-8192-437B-8372-3899C77F0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33" y="457200"/>
            <a:ext cx="60960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6:18-20 -</a:t>
            </a:r>
            <a:r>
              <a:rPr lang="en-US" altLang="en-U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Y luego que los siros descendieron a él, oró Eliseo a Jehová, y dijo: Te ruego que hieras a esta gente con ceguedad. Y los hirió con ceguedad conforme al dicho de Eliseo. Después les dijo Eliseo: No es este el camino, ni es esta la ciudad; seguidme, que yo os guiaré al hombre que buscáis. Y los </a:t>
            </a:r>
            <a:r>
              <a:rPr lang="es-ES" sz="2800" b="1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guió</a:t>
            </a:r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 a Samaria</a:t>
            </a:r>
            <a:r>
              <a:rPr lang="en-US" altLang="en-U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.</a:t>
            </a:r>
          </a:p>
        </p:txBody>
      </p:sp>
      <p:pic>
        <p:nvPicPr>
          <p:cNvPr id="263172" name="Picture 4" descr="Elisha led army to Dothan">
            <a:extLst>
              <a:ext uri="{FF2B5EF4-FFF2-40B4-BE49-F238E27FC236}">
                <a16:creationId xmlns:a16="http://schemas.microsoft.com/office/drawing/2014/main" id="{48E49C90-7B72-499C-8863-4312E68DF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9" b="5682"/>
          <a:stretch>
            <a:fillRect/>
          </a:stretch>
        </p:blipFill>
        <p:spPr bwMode="auto">
          <a:xfrm>
            <a:off x="6128533" y="25924"/>
            <a:ext cx="6063467" cy="683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3173" name="Rectangle 5">
            <a:extLst>
              <a:ext uri="{FF2B5EF4-FFF2-40B4-BE49-F238E27FC236}">
                <a16:creationId xmlns:a16="http://schemas.microsoft.com/office/drawing/2014/main" id="{6EC47BD3-CEA1-4D5C-9460-0AE171D24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07303"/>
            <a:ext cx="6128533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Y así que llegaron a Samaria, dijo Eliseo: Jehová, abre los ojos de éstos, para que vean. Y Jehová abrió sus ojos, y miraron, y se hallaron en medio de Samaria.</a:t>
            </a:r>
            <a:endParaRPr lang="en-US" altLang="en-US" sz="28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63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1000"/>
                                        <p:tgtEl>
                                          <p:spTgt spid="263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Text Box 2">
            <a:extLst>
              <a:ext uri="{FF2B5EF4-FFF2-40B4-BE49-F238E27FC236}">
                <a16:creationId xmlns:a16="http://schemas.microsoft.com/office/drawing/2014/main" id="{2D187538-42B1-4C2E-9FE9-B71AF709A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4" y="533400"/>
            <a:ext cx="6086476" cy="6294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6:21-23 -</a:t>
            </a:r>
            <a:r>
              <a:rPr lang="en-US" altLang="en-U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Y cuando el rey de Israel los hubo visto, dijo a Eliseo: ¿Los mato, padre mío? Y él le respondió: No los mates; ¿Matarías a los que has tomado cautivos con tu espada y con tu arco? Pon delante de ellos pan y agua, para que coman y beban, y se vuelvan a sus señores.</a:t>
            </a:r>
            <a:endParaRPr lang="en-US" altLang="en-US" sz="28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  <a:p>
            <a:pPr algn="ctr"/>
            <a:endParaRPr lang="en-US" altLang="en-US" sz="9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  <a:p>
            <a:pPr algn="ctr"/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Entonces les preparó un gran banquete: y después que comieron y bebieron, los despidió, y se volvieron a su señor. Y las bandas armadas de arameos no volvieron a entrar más en la tierra de Israel</a:t>
            </a:r>
            <a:r>
              <a:rPr lang="es-ES" dirty="0">
                <a:solidFill>
                  <a:schemeClr val="bg1"/>
                </a:solidFill>
              </a:rPr>
              <a:t>.</a:t>
            </a:r>
            <a:endParaRPr lang="en-US" altLang="en-US" sz="28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pic>
        <p:nvPicPr>
          <p:cNvPr id="264196" name="Picture 4" descr="Elisha led army to Dothan">
            <a:extLst>
              <a:ext uri="{FF2B5EF4-FFF2-40B4-BE49-F238E27FC236}">
                <a16:creationId xmlns:a16="http://schemas.microsoft.com/office/drawing/2014/main" id="{8D0012E6-6F46-4365-AA22-B1500D483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9" b="5682"/>
          <a:stretch>
            <a:fillRect/>
          </a:stretch>
        </p:blipFill>
        <p:spPr bwMode="auto">
          <a:xfrm>
            <a:off x="6105524" y="0"/>
            <a:ext cx="608647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64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264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220" name="Picture 4" descr="KING WAS PASSING BY ON A WALL">
            <a:extLst>
              <a:ext uri="{FF2B5EF4-FFF2-40B4-BE49-F238E27FC236}">
                <a16:creationId xmlns:a16="http://schemas.microsoft.com/office/drawing/2014/main" id="{F0A02CBB-BB03-4976-BB08-CDB4FBB47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189" y="-3142"/>
            <a:ext cx="6349811" cy="6853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5218" name="Text Box 2">
            <a:extLst>
              <a:ext uri="{FF2B5EF4-FFF2-40B4-BE49-F238E27FC236}">
                <a16:creationId xmlns:a16="http://schemas.microsoft.com/office/drawing/2014/main" id="{F19D68C3-4D22-43AD-9F93-301816C1E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"/>
            <a:ext cx="6308176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6:24-28 -</a:t>
            </a:r>
            <a:r>
              <a:rPr lang="en-US" altLang="en-U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Después de esto aconteció, que Ben </a:t>
            </a:r>
            <a:r>
              <a:rPr lang="es-ES" sz="2800" b="1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Adad</a:t>
            </a:r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 rey de Siria juntó todo su ejército, y subió, y puso cerco a Samaria. Y hubo grande hambre en Samaria, teniendo ellos cerco sobre ella; tanto, que la cabeza de un asno era vendida por ochenta piezas de plata, y la cuarta de un cabo de estiércol de palomas por cinco piezas de plata.</a:t>
            </a:r>
            <a:endParaRPr lang="es-ES" sz="16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  <a:p>
            <a:endParaRPr lang="en-US" altLang="en-US" sz="12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Y pasando el rey de Israel por el muro, una mujer le </a:t>
            </a:r>
            <a:r>
              <a:rPr lang="es-ES" sz="2800" b="1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dió</a:t>
            </a:r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 voces, y dijo: Salva, 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rey señor mío. Y él dijo: Si no te salva Jehová, ¿de dónde te tengo de salvar 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yo? ¿de la era o del lagar? Y </a:t>
            </a:r>
            <a:r>
              <a:rPr lang="es-ES" sz="2800" b="1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díjole</a:t>
            </a:r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 el 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rey:  ¿Qué te pasa?</a:t>
            </a:r>
            <a:endParaRPr lang="en-US" altLang="en-US" sz="28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65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265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265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265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44" name="Picture 4" descr="KING WAS PASSING BY ON A WALL">
            <a:extLst>
              <a:ext uri="{FF2B5EF4-FFF2-40B4-BE49-F238E27FC236}">
                <a16:creationId xmlns:a16="http://schemas.microsoft.com/office/drawing/2014/main" id="{8141F0A6-D72E-4AA1-A73D-D278C9694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0"/>
            <a:ext cx="59436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242" name="Text Box 2">
            <a:extLst>
              <a:ext uri="{FF2B5EF4-FFF2-40B4-BE49-F238E27FC236}">
                <a16:creationId xmlns:a16="http://schemas.microsoft.com/office/drawing/2014/main" id="{CA768DB7-BFA3-40E8-8DE0-DD65EB551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220" y="609600"/>
            <a:ext cx="6400800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6:28-31 -</a:t>
            </a:r>
            <a:r>
              <a:rPr lang="en-US" altLang="en-U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Y ella respondió: Esta mujer me dijo: Da acá tu hijo, y lo comamos hoy, y mañana comeremos el mío. Cocimos pues mi hijo, y le comimos. El día siguiente yo le dije: Da acá tu hijo, y lo comamos. Mas ella ha escondido su hijo.</a:t>
            </a:r>
            <a:endParaRPr lang="en-US" altLang="en-US" sz="28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  <a:p>
            <a:endParaRPr lang="en-US" altLang="en-US" sz="20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Y como el rey oyó las palabras de aquella mujer, rasgó sus vestidos, y pasó así por el muro: y llegó a ver el pueblo el saco que traía interiormente sobre su carne. </a:t>
            </a:r>
          </a:p>
          <a:p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Y él dijo: Así me haga Dios, y así me añada, si la cabeza de Eliseo hijo de </a:t>
            </a:r>
          </a:p>
          <a:p>
            <a:r>
              <a:rPr lang="es-ES" sz="2800" b="1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Safat</a:t>
            </a:r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 se mantiene sobre sus hombros hoy.</a:t>
            </a:r>
            <a:endParaRPr lang="en-US" altLang="en-US" sz="28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66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66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66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266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Text Box 2">
            <a:extLst>
              <a:ext uri="{FF2B5EF4-FFF2-40B4-BE49-F238E27FC236}">
                <a16:creationId xmlns:a16="http://schemas.microsoft.com/office/drawing/2014/main" id="{79873794-1E6C-4719-BF0C-4DA128B8A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219" y="5179"/>
            <a:ext cx="12192000" cy="689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600" b="1" dirty="0" err="1">
                <a:solidFill>
                  <a:srgbClr val="FFFF00"/>
                </a:solidFill>
                <a:latin typeface="Tempus Sans ITC" panose="04020404030D07020202" pitchFamily="82" charset="0"/>
              </a:rPr>
              <a:t>Deut</a:t>
            </a:r>
            <a:r>
              <a:rPr lang="en-US" altLang="en-US" sz="26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 28:49-57 -</a:t>
            </a:r>
            <a:r>
              <a:rPr lang="en-US" altLang="en-US" sz="26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s-ES" sz="26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Jehová traerá sobre ti gente de lejos, del cabo de la tierra, que vuele como águila, gente cuya lengua no entiendas…y comerá el fruto de tu bestia y el fruto de tu tierra, hasta que perezcas: y no te dejará grano, ni mosto, ni aceite, ni la cría de tus vacas, ni los rebaños de tus ovejas, hasta destruirte. Y te pondrá cerco en todas tus ciudades, hasta que caigan tus muros altos y encastillados en que tú confías, en toda tu tierra: te cercará, pues, en todas tus ciudades y en toda tu tierra, que Jehová tu Dios te habrá dado. Y comerás el fruto de tu vientre, la carne de tus hijos y de tus hijas que Jehová tu Dios te </a:t>
            </a:r>
            <a:r>
              <a:rPr lang="es-ES" sz="2600" b="1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dió</a:t>
            </a:r>
            <a:r>
              <a:rPr lang="es-ES" sz="26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, en el cerco y en al apuro con que te angustiará tu enemigo. El hombre tierno en ti, y el muy delicado, su ojo será maligno para con su hermano, y para con la mujer de su seno, y para con el resto de sus hijos que le quedaren; Para no dar a alguno de ellos de la carne de sus hijos, que él comerá, porque nada le habrá quedado, en el cerco y en el apuro con que tu enemigo te oprimirá en todas tus ciudades. La tierna y la delicada entre vosotros, que nunca la planta de su pie probó a sentar sobre la tierra, de ternura y delicadeza, su ojo será maligno para con el marido de su seno, y para con su hijo, y para con su hija, Y para con su chiquita que sale de entre sus pies, y para con sus hijos que pariere; pues los comerá escondidamente, a falta de todo, en el cerco y en el apuro con que tu enemigo te oprimirá en tus ciudades.</a:t>
            </a:r>
            <a:endParaRPr lang="en-US" altLang="en-US" sz="26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278531" name="Oval 3">
            <a:extLst>
              <a:ext uri="{FF2B5EF4-FFF2-40B4-BE49-F238E27FC236}">
                <a16:creationId xmlns:a16="http://schemas.microsoft.com/office/drawing/2014/main" id="{229EBA9A-695E-4351-B72E-A16D84FF35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905000"/>
            <a:ext cx="4606771" cy="4648200"/>
          </a:xfrm>
          <a:prstGeom prst="ellipse">
            <a:avLst/>
          </a:prstGeom>
          <a:solidFill>
            <a:srgbClr val="F5F1D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es-ES" altLang="en-US" sz="2800" b="1" dirty="0">
              <a:latin typeface="Tempus Sans ITC" panose="04020404030D07020202" pitchFamily="82" charset="0"/>
            </a:endParaRPr>
          </a:p>
          <a:p>
            <a:pPr algn="ctr">
              <a:lnSpc>
                <a:spcPct val="90000"/>
              </a:lnSpc>
            </a:pPr>
            <a:r>
              <a:rPr lang="es-ES" altLang="en-US" sz="3000" b="1" dirty="0">
                <a:latin typeface="Tempus Sans ITC" panose="04020404030D07020202" pitchFamily="82" charset="0"/>
              </a:rPr>
              <a:t>Este fue predicho</a:t>
            </a:r>
          </a:p>
          <a:p>
            <a:pPr algn="ctr">
              <a:lnSpc>
                <a:spcPct val="90000"/>
              </a:lnSpc>
            </a:pPr>
            <a:r>
              <a:rPr lang="es-ES" altLang="en-US" sz="3000" b="1" dirty="0">
                <a:latin typeface="Tempus Sans ITC" panose="04020404030D07020202" pitchFamily="82" charset="0"/>
              </a:rPr>
              <a:t>en </a:t>
            </a:r>
            <a:r>
              <a:rPr lang="es-ES" altLang="en-US" sz="3000" b="1" dirty="0" err="1">
                <a:latin typeface="Tempus Sans ITC" panose="04020404030D07020202" pitchFamily="82" charset="0"/>
              </a:rPr>
              <a:t>Deut</a:t>
            </a:r>
            <a:r>
              <a:rPr lang="es-ES" altLang="en-US" sz="3000" b="1" dirty="0">
                <a:latin typeface="Tempus Sans ITC" panose="04020404030D07020202" pitchFamily="82" charset="0"/>
              </a:rPr>
              <a:t>. 28-30, como</a:t>
            </a:r>
          </a:p>
          <a:p>
            <a:pPr algn="ctr">
              <a:lnSpc>
                <a:spcPct val="90000"/>
              </a:lnSpc>
            </a:pPr>
            <a:r>
              <a:rPr lang="es-ES" altLang="en-US" sz="3000" b="1" dirty="0">
                <a:latin typeface="Tempus Sans ITC" panose="04020404030D07020202" pitchFamily="82" charset="0"/>
              </a:rPr>
              <a:t>una de las maldiciones que</a:t>
            </a:r>
          </a:p>
          <a:p>
            <a:pPr algn="ctr">
              <a:lnSpc>
                <a:spcPct val="90000"/>
              </a:lnSpc>
            </a:pPr>
            <a:r>
              <a:rPr lang="es-ES" altLang="en-US" sz="3000" b="1" dirty="0">
                <a:latin typeface="Tempus Sans ITC" panose="04020404030D07020202" pitchFamily="82" charset="0"/>
              </a:rPr>
              <a:t>resultaría si la gente</a:t>
            </a:r>
          </a:p>
          <a:p>
            <a:pPr algn="ctr">
              <a:lnSpc>
                <a:spcPct val="90000"/>
              </a:lnSpc>
            </a:pPr>
            <a:r>
              <a:rPr lang="es-ES" altLang="en-US" sz="3000" b="1" dirty="0">
                <a:latin typeface="Tempus Sans ITC" panose="04020404030D07020202" pitchFamily="82" charset="0"/>
              </a:rPr>
              <a:t>abandonaba la Ley</a:t>
            </a:r>
          </a:p>
          <a:p>
            <a:pPr algn="ctr">
              <a:lnSpc>
                <a:spcPct val="90000"/>
              </a:lnSpc>
            </a:pPr>
            <a:r>
              <a:rPr lang="es-ES" altLang="en-US" sz="3000" b="1" dirty="0">
                <a:latin typeface="Tempus Sans ITC" panose="04020404030D07020202" pitchFamily="82" charset="0"/>
              </a:rPr>
              <a:t>por la idolatría.</a:t>
            </a:r>
            <a:endParaRPr lang="en-US" altLang="en-US" sz="3000" b="1" dirty="0">
              <a:latin typeface="Tempus Sans ITC" panose="04020404030D07020202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278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1000"/>
                                        <p:tgtEl>
                                          <p:spTgt spid="2785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78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0" grpId="0"/>
      <p:bldP spid="278531" grpId="0" animBg="1"/>
      <p:bldP spid="27853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7" name="Text Box 3">
            <a:extLst>
              <a:ext uri="{FF2B5EF4-FFF2-40B4-BE49-F238E27FC236}">
                <a16:creationId xmlns:a16="http://schemas.microsoft.com/office/drawing/2014/main" id="{0A4652D2-EC83-4471-A886-8F09EA023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7010400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6:32-33 – </a:t>
            </a:r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Eliseo estaba sentado en su casa, y con él estaban sentados los ancianos: y el rey envió a él un hombre. Mas antes que el mensajero llegara a él, dijo él a los ancianos: ¿No habéis visto como este hijo del homicida me envía a quitar la cabeza? Miren, cuando llegue el mensajero, cierren la puerta, y manténganla cerrada contra él: ¿no se oye tras él el ruido de los pies de su señor?</a:t>
            </a:r>
            <a:endParaRPr lang="es-ES" sz="1200" dirty="0">
              <a:solidFill>
                <a:schemeClr val="bg1"/>
              </a:solidFill>
              <a:latin typeface="Tempus Sans ITC" panose="04020404030D07020202" pitchFamily="82" charset="0"/>
            </a:endParaRPr>
          </a:p>
          <a:p>
            <a:pPr algn="ctr"/>
            <a:endParaRPr lang="en-US" altLang="en-US" sz="1200" dirty="0">
              <a:solidFill>
                <a:schemeClr val="bg1"/>
              </a:solidFill>
              <a:latin typeface="Tempus Sans ITC" panose="04020404030D07020202" pitchFamily="82" charset="0"/>
            </a:endParaRPr>
          </a:p>
          <a:p>
            <a:pPr algn="ctr"/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Todavía estaba hablando con ellos, cuando el mensajero descendió a él; y le dijo: Mira, este mal viene del Señor; ¿Por qué he de esperar más en el Señor?</a:t>
            </a:r>
            <a:r>
              <a:rPr lang="es-ES" sz="2800" b="1" dirty="0">
                <a:latin typeface="Tempus Sans ITC" panose="04020404030D07020202" pitchFamily="82" charset="0"/>
              </a:rPr>
              <a:t>?</a:t>
            </a:r>
            <a:endParaRPr lang="en-US" altLang="en-US" sz="28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pic>
        <p:nvPicPr>
          <p:cNvPr id="267272" name="Picture 8" descr="scan0012">
            <a:hlinkClick r:id="rId2"/>
            <a:extLst>
              <a:ext uri="{FF2B5EF4-FFF2-40B4-BE49-F238E27FC236}">
                <a16:creationId xmlns:a16="http://schemas.microsoft.com/office/drawing/2014/main" id="{83620012-8E18-476A-A2F6-583F8C70E8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00" y="0"/>
            <a:ext cx="5080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Text Box 2">
            <a:extLst>
              <a:ext uri="{FF2B5EF4-FFF2-40B4-BE49-F238E27FC236}">
                <a16:creationId xmlns:a16="http://schemas.microsoft.com/office/drawing/2014/main" id="{CC72FC9D-CD72-4E33-B936-A550592A1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14400"/>
            <a:ext cx="6477000" cy="55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solidFill>
                  <a:srgbClr val="FFFF00"/>
                </a:solidFill>
                <a:latin typeface="Tempus Sans ITC" panose="04020404030D07020202" pitchFamily="82" charset="0"/>
              </a:rPr>
              <a:t>7:1-2 -</a:t>
            </a:r>
            <a:r>
              <a:rPr lang="en-US" altLang="en-U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Dijo entonces Eliseo: Oigan la palabra de Jehová: Así dijo Jehová: mañana a estas horas se venderá una medida de flor de harina a un siclo, y dos medidas de cebada a un siclo, a la puerta de Samaria.</a:t>
            </a:r>
            <a:endParaRPr lang="en-US" altLang="en-US" sz="28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  <a:p>
            <a:pPr algn="ctr"/>
            <a:endParaRPr lang="en-US" altLang="en-US" sz="20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  <a:p>
            <a:pPr algn="ctr"/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El oficial real en cuyo brazo se apoyaba el rey, respondió al hombre de Dios, y dijo: Mira, aunque el </a:t>
            </a:r>
            <a:r>
              <a:rPr lang="es-ES" sz="2800" b="1" cap="small" dirty="0">
                <a:solidFill>
                  <a:schemeClr val="bg1"/>
                </a:solidFill>
                <a:latin typeface="Tempus Sans ITC" panose="04020404030D07020202" pitchFamily="82" charset="0"/>
              </a:rPr>
              <a:t>Señor</a:t>
            </a:r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 hiciera ventanas en los cielos, ¿podría suceder tal cosa?». Entonces </a:t>
            </a:r>
            <a:r>
              <a:rPr lang="es-ES" sz="2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Eliseo</a:t>
            </a:r>
            <a:r>
              <a:rPr lang="es-ES" sz="2800" b="1" dirty="0">
                <a:solidFill>
                  <a:schemeClr val="bg1"/>
                </a:solidFill>
                <a:latin typeface="Tempus Sans ITC" panose="04020404030D07020202" pitchFamily="82" charset="0"/>
              </a:rPr>
              <a:t> dijo: Bien, tú lo verás con tus propios ojos, pero no comerás de ello</a:t>
            </a:r>
            <a:endParaRPr lang="en-US" altLang="en-US" sz="28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pic>
        <p:nvPicPr>
          <p:cNvPr id="269315" name="Picture 3" descr="scan0012">
            <a:hlinkClick r:id="rId2"/>
            <a:extLst>
              <a:ext uri="{FF2B5EF4-FFF2-40B4-BE49-F238E27FC236}">
                <a16:creationId xmlns:a16="http://schemas.microsoft.com/office/drawing/2014/main" id="{E067312C-3A74-4FD0-9AA5-D1DB402C2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00" y="0"/>
            <a:ext cx="5080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69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6260</TotalTime>
  <Words>1838</Words>
  <Application>Microsoft Office PowerPoint</Application>
  <PresentationFormat>Widescreen</PresentationFormat>
  <Paragraphs>81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system-ui</vt:lpstr>
      <vt:lpstr>Tahoma</vt:lpstr>
      <vt:lpstr>Tempus Sans ITC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ROYCE</dc:creator>
  <cp:lastModifiedBy>ROYCE CHANDLER</cp:lastModifiedBy>
  <cp:revision>501</cp:revision>
  <dcterms:created xsi:type="dcterms:W3CDTF">2008-12-31T00:13:26Z</dcterms:created>
  <dcterms:modified xsi:type="dcterms:W3CDTF">2024-10-27T19:50:06Z</dcterms:modified>
</cp:coreProperties>
</file>