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1" r:id="rId2"/>
    <p:sldId id="373" r:id="rId3"/>
    <p:sldId id="382" r:id="rId4"/>
    <p:sldId id="391" r:id="rId5"/>
    <p:sldId id="393" r:id="rId6"/>
    <p:sldId id="394" r:id="rId7"/>
    <p:sldId id="395" r:id="rId8"/>
    <p:sldId id="398" r:id="rId9"/>
    <p:sldId id="399" r:id="rId10"/>
    <p:sldId id="400" r:id="rId11"/>
    <p:sldId id="401" r:id="rId12"/>
    <p:sldId id="402" r:id="rId13"/>
    <p:sldId id="403" r:id="rId14"/>
    <p:sldId id="406" r:id="rId15"/>
    <p:sldId id="407" r:id="rId16"/>
    <p:sldId id="374" r:id="rId17"/>
    <p:sldId id="2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1DC"/>
    <a:srgbClr val="3333FF"/>
    <a:srgbClr val="4D4D4D"/>
    <a:srgbClr val="FFCC66"/>
    <a:srgbClr val="B2B2B2"/>
    <a:srgbClr val="CC3300"/>
    <a:srgbClr val="990000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23B8E-D1D1-4477-98F9-4DB1C79F138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B4177-BA94-43DE-B666-BA8F72F6D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9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A4993-9A9D-4AF2-B737-87382EA2B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25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BFC99-D636-4C2E-9A24-47AC03AB7D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31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F862F-F154-4E70-8A40-B8D05F79C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87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CEC87-0AA3-47BA-994C-937955B92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32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84FB0-5870-4924-A613-0EAA717AF4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40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4FB37-387D-41E1-88CD-2B42A511C5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96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AFD1E-BEAE-482A-94BF-CB51EC2B9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1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748B6-E5C3-4950-BE23-ABBE9F11C2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79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81202-48AC-4579-931B-F4FD706EF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44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46D5B-29D5-4708-AFB4-1477AE8F4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8CACD-1671-4274-AC1F-31D4854D3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1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61D9EE0F-3807-493C-8AF3-C49784A7F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www.shutterstock.com/pic-1290085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2042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5:31-33 - </a:t>
            </a:r>
            <a:r>
              <a:rPr lang="es-ES" altLang="en-US" sz="2400" dirty="0">
                <a:solidFill>
                  <a:srgbClr val="FFFF00"/>
                </a:solidFill>
              </a:rPr>
              <a:t>Por esto dejará el hombre a su padre y a su madre, y se unirá a su mujer, y los dos serán una sola carne. </a:t>
            </a:r>
            <a:r>
              <a:rPr lang="es-ES" altLang="en-US" sz="2400" dirty="0">
                <a:solidFill>
                  <a:schemeClr val="bg1"/>
                </a:solidFill>
              </a:rPr>
              <a:t>Grande es este misterio; mas yo digo esto respecto de Cristo y de la iglesia. Por lo demás, cada uno de vosotros ame también a su mujer como a sí mismo; y la mujer respete a su marido.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79815" y="1981200"/>
            <a:ext cx="2667000" cy="1107996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Ambos, el hijo y su madre se deben dejar el uno el otro.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1" t="10000" r="13287" b="10000"/>
          <a:stretch/>
        </p:blipFill>
        <p:spPr>
          <a:xfrm>
            <a:off x="6989493" y="922120"/>
            <a:ext cx="2133600" cy="3048000"/>
          </a:xfrm>
          <a:prstGeom prst="rect">
            <a:avLst/>
          </a:prstGeom>
        </p:spPr>
      </p:pic>
      <p:sp>
        <p:nvSpPr>
          <p:cNvPr id="187417" name="AutoShape 25"/>
          <p:cNvSpPr>
            <a:spLocks noChangeArrowheads="1"/>
          </p:cNvSpPr>
          <p:nvPr/>
        </p:nvSpPr>
        <p:spPr bwMode="auto">
          <a:xfrm>
            <a:off x="4279815" y="954192"/>
            <a:ext cx="2667000" cy="874608"/>
          </a:xfrm>
          <a:prstGeom prst="wedgeRoundRectCallout">
            <a:avLst>
              <a:gd name="adj1" fmla="val 94176"/>
              <a:gd name="adj2" fmla="val 11613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CO" altLang="en-US" sz="2400" dirty="0">
                <a:solidFill>
                  <a:srgbClr val="FFFF00"/>
                </a:solidFill>
              </a:rPr>
              <a:t>¡No puedo dejar a mi mamá</a:t>
            </a:r>
            <a:r>
              <a:rPr lang="en-US" altLang="en-US" sz="2400" dirty="0">
                <a:solidFill>
                  <a:srgbClr val="FFFF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99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874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2042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5:31-33 - </a:t>
            </a:r>
            <a:r>
              <a:rPr lang="es-ES" altLang="en-US" sz="2400" dirty="0">
                <a:solidFill>
                  <a:schemeClr val="bg1"/>
                </a:solidFill>
              </a:rPr>
              <a:t>Por esto dejará el hombre a su padre y a su madre, y se unirá a su mujer, y los dos serán una sola carne. Grande es este misterio; mas yo digo esto respecto de Cristo y de la iglesia. Por lo demás</a:t>
            </a:r>
            <a:r>
              <a:rPr lang="es-ES" altLang="en-US" sz="2400" dirty="0">
                <a:solidFill>
                  <a:srgbClr val="FFFF00"/>
                </a:solidFill>
              </a:rPr>
              <a:t>, cada uno de vosotros ame también a su mujer como a sí mismo; y la mujer respete a su marido.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1" t="10000" r="13287" b="10000"/>
          <a:stretch/>
        </p:blipFill>
        <p:spPr>
          <a:xfrm>
            <a:off x="6989493" y="922120"/>
            <a:ext cx="2133600" cy="304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279814" y="4419600"/>
            <a:ext cx="4711785" cy="1107996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r>
              <a:rPr lang="es-CO" u="sng" dirty="0"/>
              <a:t>Deberes mutuos</a:t>
            </a:r>
            <a:r>
              <a:rPr lang="es-CO" dirty="0"/>
              <a:t>: </a:t>
            </a:r>
          </a:p>
          <a:p>
            <a:r>
              <a:rPr lang="es-CO" dirty="0"/>
              <a:t>El:  Ame a su mujer como a sí mismo</a:t>
            </a:r>
          </a:p>
          <a:p>
            <a:r>
              <a:rPr lang="es-CO" dirty="0"/>
              <a:t>Ella:  Respete a su marido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67420" y="5629318"/>
            <a:ext cx="41365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 mayoría de problemas matrimoniales se originan al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pecar contra estas instrucciones.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79815" y="1981200"/>
            <a:ext cx="2667000" cy="1107996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Ambos, el hijo y su madre se deben dejar el uno el otro.</a:t>
            </a:r>
            <a:endParaRPr lang="en-US" dirty="0"/>
          </a:p>
        </p:txBody>
      </p:sp>
      <p:sp>
        <p:nvSpPr>
          <p:cNvPr id="16" name="AutoShape 25"/>
          <p:cNvSpPr>
            <a:spLocks noChangeArrowheads="1"/>
          </p:cNvSpPr>
          <p:nvPr/>
        </p:nvSpPr>
        <p:spPr bwMode="auto">
          <a:xfrm>
            <a:off x="4279815" y="954192"/>
            <a:ext cx="2667000" cy="874608"/>
          </a:xfrm>
          <a:prstGeom prst="wedgeRoundRectCallout">
            <a:avLst>
              <a:gd name="adj1" fmla="val 94176"/>
              <a:gd name="adj2" fmla="val 11613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CO" altLang="en-US" sz="2400" dirty="0">
                <a:solidFill>
                  <a:srgbClr val="FFFF00"/>
                </a:solidFill>
              </a:rPr>
              <a:t>¡No puedo dejar a mi mamá</a:t>
            </a:r>
            <a:r>
              <a:rPr lang="en-US" altLang="en-US" sz="2400" dirty="0">
                <a:solidFill>
                  <a:srgbClr val="FFFF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4785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(6:1-4) – padres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niños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3566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6:1-4 - </a:t>
            </a:r>
            <a:r>
              <a:rPr lang="es-ES" altLang="en-US" sz="2400" dirty="0">
                <a:solidFill>
                  <a:srgbClr val="FFFF00"/>
                </a:solidFill>
              </a:rPr>
              <a:t>Hijos</a:t>
            </a:r>
            <a:r>
              <a:rPr lang="es-ES" altLang="en-US" sz="2400" dirty="0">
                <a:solidFill>
                  <a:schemeClr val="bg1"/>
                </a:solidFill>
              </a:rPr>
              <a:t>, obedeced en el Señor a vuestros padres, porque esto es justo. Honra a tu padre y a tu madre, que es el primer mandamiento con promesa; para que te vaya bien, y seas de larga vida sobre la tierra. Y vosotros, </a:t>
            </a:r>
            <a:r>
              <a:rPr lang="es-ES" altLang="en-US" sz="2400" dirty="0">
                <a:solidFill>
                  <a:srgbClr val="FFFF00"/>
                </a:solidFill>
              </a:rPr>
              <a:t>padres</a:t>
            </a:r>
            <a:r>
              <a:rPr lang="es-ES" altLang="en-US" sz="2400" dirty="0">
                <a:solidFill>
                  <a:schemeClr val="bg1"/>
                </a:solidFill>
              </a:rPr>
              <a:t>, no provoquéis a ira a</a:t>
            </a:r>
          </a:p>
          <a:p>
            <a:r>
              <a:rPr lang="es-ES" altLang="en-US" sz="2400" dirty="0">
                <a:solidFill>
                  <a:schemeClr val="bg1"/>
                </a:solidFill>
              </a:rPr>
              <a:t>vuestros hijos, sino criadlos en disciplina y amonestación del Señor.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9599" y="4758705"/>
            <a:ext cx="4724401" cy="1785104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Padre:  ama a la madre</a:t>
            </a:r>
          </a:p>
          <a:p>
            <a:r>
              <a:rPr lang="es-CO" dirty="0"/>
              <a:t>Madre:  respeta a su marido</a:t>
            </a:r>
          </a:p>
          <a:p>
            <a:r>
              <a:rPr lang="es-CO" dirty="0"/>
              <a:t>Hijos: obedecen a los padres</a:t>
            </a:r>
          </a:p>
          <a:p>
            <a:r>
              <a:rPr lang="es-CO" dirty="0"/>
              <a:t>Padres:  </a:t>
            </a:r>
            <a:r>
              <a:rPr lang="es-CO" dirty="0" err="1"/>
              <a:t>crian</a:t>
            </a:r>
            <a:r>
              <a:rPr lang="es-CO" dirty="0"/>
              <a:t> a los hijos en disciplina y 	 amonestación del Señor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4327818"/>
            <a:ext cx="4136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 familia que anda en armonía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619650"/>
            <a:ext cx="3333130" cy="270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971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(6:5-9)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amos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siervos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89" y="1066800"/>
            <a:ext cx="556641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6:5-9 - </a:t>
            </a:r>
            <a:r>
              <a:rPr lang="es-ES" altLang="en-US" sz="2400" dirty="0">
                <a:solidFill>
                  <a:srgbClr val="FFFF00"/>
                </a:solidFill>
              </a:rPr>
              <a:t>Siervos</a:t>
            </a:r>
            <a:r>
              <a:rPr lang="es-ES" altLang="en-US" sz="2400" dirty="0">
                <a:solidFill>
                  <a:schemeClr val="bg1"/>
                </a:solidFill>
              </a:rPr>
              <a:t>, obedeced a vuestros amos terrenales con </a:t>
            </a:r>
            <a:r>
              <a:rPr lang="es-ES" altLang="en-US" sz="2400" dirty="0">
                <a:solidFill>
                  <a:srgbClr val="FFFF00"/>
                </a:solidFill>
              </a:rPr>
              <a:t>temor y temblor</a:t>
            </a:r>
            <a:r>
              <a:rPr lang="es-ES" altLang="en-US" sz="2400" dirty="0">
                <a:solidFill>
                  <a:schemeClr val="bg1"/>
                </a:solidFill>
              </a:rPr>
              <a:t>, con </a:t>
            </a:r>
            <a:r>
              <a:rPr lang="es-ES" altLang="en-US" sz="2400" dirty="0">
                <a:solidFill>
                  <a:srgbClr val="FFFF00"/>
                </a:solidFill>
              </a:rPr>
              <a:t>sencillez de vuestro corazón</a:t>
            </a:r>
            <a:r>
              <a:rPr lang="es-ES" altLang="en-US" sz="2400" dirty="0">
                <a:solidFill>
                  <a:schemeClr val="bg1"/>
                </a:solidFill>
              </a:rPr>
              <a:t>, como a Cristo; no sirviendo al ojo, como los que quieren agradar a los hombres, sino como siervos de Cristo, </a:t>
            </a:r>
            <a:r>
              <a:rPr lang="es-ES" altLang="en-US" sz="2400" dirty="0">
                <a:solidFill>
                  <a:srgbClr val="FFFF00"/>
                </a:solidFill>
              </a:rPr>
              <a:t>de corazón haciendo la voluntad de Dios</a:t>
            </a:r>
            <a:r>
              <a:rPr lang="es-ES" altLang="en-US" sz="2400" dirty="0">
                <a:solidFill>
                  <a:schemeClr val="bg1"/>
                </a:solidFill>
              </a:rPr>
              <a:t>; sirviendo </a:t>
            </a:r>
            <a:r>
              <a:rPr lang="es-ES" altLang="en-US" sz="2400" dirty="0">
                <a:solidFill>
                  <a:srgbClr val="FFFF00"/>
                </a:solidFill>
              </a:rPr>
              <a:t>de buena voluntad, como al Señor </a:t>
            </a:r>
            <a:r>
              <a:rPr lang="es-ES" altLang="en-US" sz="2400" dirty="0">
                <a:solidFill>
                  <a:schemeClr val="bg1"/>
                </a:solidFill>
              </a:rPr>
              <a:t>y no a los hombres, sabiendo que el bien que cada uno hiciere, ése recibirá del Señor, sea siervo o sea libre. Y vosotros, </a:t>
            </a:r>
            <a:r>
              <a:rPr lang="es-ES" altLang="en-US" sz="2400" dirty="0">
                <a:solidFill>
                  <a:srgbClr val="FFFF00"/>
                </a:solidFill>
              </a:rPr>
              <a:t>amos</a:t>
            </a:r>
            <a:r>
              <a:rPr lang="es-ES" altLang="en-US" sz="2400" dirty="0">
                <a:solidFill>
                  <a:schemeClr val="bg1"/>
                </a:solidFill>
              </a:rPr>
              <a:t>, haced con ellos lo mismo, dejando las amenazas, sabiendo que el Señor de ellos y vuestro está en los cielos, y que para él no hay acepción de personas.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6114" y="5105400"/>
            <a:ext cx="2666999" cy="1446550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Recordando que el Señor mira todo y te tratará como tratas a otros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66115" y="2259200"/>
            <a:ext cx="2688771" cy="1107996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Como a Cristo,</a:t>
            </a:r>
            <a:endParaRPr lang="en-US" dirty="0"/>
          </a:p>
          <a:p>
            <a:pPr algn="ctr"/>
            <a:r>
              <a:rPr lang="es-CO" dirty="0"/>
              <a:t>para recibir el bien del Señor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605789" y="5105400"/>
            <a:ext cx="5566411" cy="16764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724400"/>
            <a:ext cx="3276600" cy="381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439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4" grpId="0" animBg="1"/>
      <p:bldP spid="2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(6:5-9)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amos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siervos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724400"/>
            <a:ext cx="3276600" cy="381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172199" y="1110456"/>
            <a:ext cx="2969895" cy="2225225"/>
          </a:xfrm>
          <a:prstGeom prst="rect">
            <a:avLst/>
          </a:prstGeom>
          <a:solidFill>
            <a:srgbClr val="F4F1D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dirty="0"/>
              <a:t>¿Cómo se aplica estos versos cuando estamos en una relación de sometimiento a otras personas que tienen autoridad sobre nosotros?</a:t>
            </a:r>
            <a:endParaRPr lang="en-US" alt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170293" y="3906570"/>
            <a:ext cx="2971801" cy="2529923"/>
          </a:xfrm>
          <a:prstGeom prst="rect">
            <a:avLst/>
          </a:prstGeom>
          <a:solidFill>
            <a:srgbClr val="F4F1D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dirty="0"/>
              <a:t>¿Si esto es lo que Él requiere de esclavos, ¿qué de nosotros que somos libres pero nos sujetamos bajo la autoridad de alguien más por nuestra propia opción?</a:t>
            </a:r>
            <a:endParaRPr lang="en-US" alt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5789" y="1066800"/>
            <a:ext cx="556641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6:5-9 - </a:t>
            </a:r>
            <a:r>
              <a:rPr lang="es-ES" altLang="en-US" sz="2400" dirty="0">
                <a:solidFill>
                  <a:srgbClr val="FFFF00"/>
                </a:solidFill>
              </a:rPr>
              <a:t>Siervos</a:t>
            </a:r>
            <a:r>
              <a:rPr lang="es-ES" altLang="en-US" sz="2400" dirty="0">
                <a:solidFill>
                  <a:schemeClr val="bg1"/>
                </a:solidFill>
              </a:rPr>
              <a:t>, obedeced a vuestros amos terrenales con </a:t>
            </a:r>
            <a:r>
              <a:rPr lang="es-ES" altLang="en-US" sz="2400" dirty="0">
                <a:solidFill>
                  <a:srgbClr val="FFFF00"/>
                </a:solidFill>
              </a:rPr>
              <a:t>temor y temblor</a:t>
            </a:r>
            <a:r>
              <a:rPr lang="es-ES" altLang="en-US" sz="2400" dirty="0">
                <a:solidFill>
                  <a:schemeClr val="bg1"/>
                </a:solidFill>
              </a:rPr>
              <a:t>, con </a:t>
            </a:r>
            <a:r>
              <a:rPr lang="es-ES" altLang="en-US" sz="2400" dirty="0">
                <a:solidFill>
                  <a:srgbClr val="FFFF00"/>
                </a:solidFill>
              </a:rPr>
              <a:t>sencillez de vuestro corazón</a:t>
            </a:r>
            <a:r>
              <a:rPr lang="es-ES" altLang="en-US" sz="2400" dirty="0">
                <a:solidFill>
                  <a:schemeClr val="bg1"/>
                </a:solidFill>
              </a:rPr>
              <a:t>, como a Cristo; no sirviendo al ojo, como los que quieren agradar a los hombres, sino como siervos de Cristo, </a:t>
            </a:r>
            <a:r>
              <a:rPr lang="es-ES" altLang="en-US" sz="2400" dirty="0">
                <a:solidFill>
                  <a:srgbClr val="FFFF00"/>
                </a:solidFill>
              </a:rPr>
              <a:t>de corazón haciendo la voluntad de Dios</a:t>
            </a:r>
            <a:r>
              <a:rPr lang="es-ES" altLang="en-US" sz="2400" dirty="0">
                <a:solidFill>
                  <a:schemeClr val="bg1"/>
                </a:solidFill>
              </a:rPr>
              <a:t>; sirviendo </a:t>
            </a:r>
            <a:r>
              <a:rPr lang="es-ES" altLang="en-US" sz="2400" dirty="0">
                <a:solidFill>
                  <a:srgbClr val="FFFF00"/>
                </a:solidFill>
              </a:rPr>
              <a:t>de buena voluntad, como al Señor </a:t>
            </a:r>
            <a:r>
              <a:rPr lang="es-ES" altLang="en-US" sz="2400" dirty="0">
                <a:solidFill>
                  <a:schemeClr val="bg1"/>
                </a:solidFill>
              </a:rPr>
              <a:t>y no a los hombres, sabiendo que el bien que cada uno hiciere, ése recibirá del Señor, sea siervo o sea libre. Y vosotros, </a:t>
            </a:r>
            <a:r>
              <a:rPr lang="es-ES" altLang="en-US" sz="2400" dirty="0">
                <a:solidFill>
                  <a:srgbClr val="FFFF00"/>
                </a:solidFill>
              </a:rPr>
              <a:t>amos</a:t>
            </a:r>
            <a:r>
              <a:rPr lang="es-ES" altLang="en-US" sz="2400" dirty="0">
                <a:solidFill>
                  <a:schemeClr val="bg1"/>
                </a:solidFill>
              </a:rPr>
              <a:t>, haced con ellos lo mismo, dejando las amenazas, sabiendo que el Señor de ellos y vuestro está en los cielos, y que para él no hay acepción de personas.</a:t>
            </a:r>
          </a:p>
        </p:txBody>
      </p:sp>
    </p:spTree>
    <p:extLst>
      <p:ext uri="{BB962C8B-B14F-4D97-AF65-F5344CB8AC3E}">
        <p14:creationId xmlns:p14="http://schemas.microsoft.com/office/powerpoint/2010/main" val="175112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(6:5-9)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amos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siervos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724400"/>
            <a:ext cx="3276600" cy="381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empus Sans ITC" panose="04020404030D07020202" pitchFamily="82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5800" y="1035050"/>
            <a:ext cx="4419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Col 3:22-25 -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rgbClr val="FFFF00"/>
                </a:solidFill>
              </a:rPr>
              <a:t>Siervos, </a:t>
            </a:r>
            <a:r>
              <a:rPr lang="es-ES" altLang="en-US" dirty="0">
                <a:solidFill>
                  <a:schemeClr val="bg1"/>
                </a:solidFill>
              </a:rPr>
              <a:t>obedeced en todo a vuestros amos terrenales, no sirviendo al ojo, como los que quieren agradar a los hombres, sino con corazón sincero, temiendo a Dios. 23 Y todo lo que hagáis, hacedlo de corazón, como para el Señor y no para los hombres; 24 sabiendo que del Señor recibiréis la recompensa de la herencia, porque a Cristo el Señor servís. 25 Mas el que hace injusticia, recibirá la injusticia que hiciere, porque no hay acepción de personas.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57800" y="2133600"/>
            <a:ext cx="3429000" cy="3139321"/>
          </a:xfrm>
          <a:prstGeom prst="rect">
            <a:avLst/>
          </a:prstGeom>
          <a:solidFill>
            <a:srgbClr val="F4F1D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dirty="0"/>
              <a:t>¿Nos Podemos</a:t>
            </a:r>
          </a:p>
          <a:p>
            <a:pPr algn="ctr" eaLnBrk="1" hangingPunct="1"/>
            <a:r>
              <a:rPr lang="es-ES" altLang="en-US" dirty="0"/>
              <a:t>Rebelar?</a:t>
            </a:r>
          </a:p>
          <a:p>
            <a:pPr algn="ctr" eaLnBrk="1" hangingPunct="1"/>
            <a:r>
              <a:rPr lang="es-CO" altLang="en-US" dirty="0"/>
              <a:t>¿</a:t>
            </a:r>
            <a:r>
              <a:rPr lang="es-ES" altLang="en-US" dirty="0"/>
              <a:t>Hacer trampas?</a:t>
            </a:r>
          </a:p>
          <a:p>
            <a:pPr algn="ctr" eaLnBrk="1" hangingPunct="1"/>
            <a:r>
              <a:rPr lang="es-ES" altLang="en-US" dirty="0"/>
              <a:t>¿Desatenderlos?</a:t>
            </a:r>
          </a:p>
          <a:p>
            <a:pPr algn="ctr" eaLnBrk="1" hangingPunct="1"/>
            <a:r>
              <a:rPr lang="es-ES" altLang="en-US" dirty="0"/>
              <a:t>¿Ser irrespetuosos?</a:t>
            </a:r>
          </a:p>
          <a:p>
            <a:pPr algn="ctr" eaLnBrk="1" hangingPunct="1"/>
            <a:r>
              <a:rPr lang="es-ES" altLang="en-US" dirty="0"/>
              <a:t>¿Hacer lo que sabemos que ellos no quieren que nosotros hagamos cuándo ellos no miran?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42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theate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1" y="914400"/>
            <a:ext cx="9159241" cy="599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38101" y="899160"/>
            <a:ext cx="3238501" cy="1446550"/>
          </a:xfrm>
          <a:prstGeom prst="rect">
            <a:avLst/>
          </a:prstGeom>
          <a:solidFill>
            <a:srgbClr val="F4F2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latin typeface="Sign Painter" pitchFamily="2" charset="0"/>
              </a:rPr>
              <a:t>Carta a </a:t>
            </a:r>
            <a:r>
              <a:rPr lang="en-US" altLang="en-US" sz="4400" dirty="0" err="1">
                <a:latin typeface="Sign Painter" pitchFamily="2" charset="0"/>
              </a:rPr>
              <a:t>los</a:t>
            </a:r>
            <a:r>
              <a:rPr lang="en-US" altLang="en-US" sz="4400" dirty="0">
                <a:latin typeface="Sign Painter" pitchFamily="2" charset="0"/>
              </a:rPr>
              <a:t> </a:t>
            </a:r>
            <a:r>
              <a:rPr lang="en-US" altLang="en-US" sz="4400" dirty="0" err="1">
                <a:latin typeface="Sign Painter" pitchFamily="2" charset="0"/>
              </a:rPr>
              <a:t>Efesios</a:t>
            </a:r>
            <a:endParaRPr lang="en-US" altLang="en-US" sz="4400" dirty="0">
              <a:latin typeface="Sign Painter" pitchFamily="2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200400" y="1237981"/>
            <a:ext cx="5844539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JES</a:t>
            </a:r>
            <a:r>
              <a:rPr lang="es-CO" altLang="en-US" sz="4000" dirty="0">
                <a:solidFill>
                  <a:schemeClr val="bg1"/>
                </a:solidFill>
                <a:latin typeface="Sign Painter" pitchFamily="2" charset="0"/>
              </a:rPr>
              <a:t>Ú</a:t>
            </a: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S:  LA PLENITUD DE DIOS</a:t>
            </a:r>
          </a:p>
        </p:txBody>
      </p:sp>
    </p:spTree>
    <p:extLst>
      <p:ext uri="{BB962C8B-B14F-4D97-AF65-F5344CB8AC3E}">
        <p14:creationId xmlns:p14="http://schemas.microsoft.com/office/powerpoint/2010/main" val="1811979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theate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1" y="914400"/>
            <a:ext cx="9159241" cy="599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38101" y="899160"/>
            <a:ext cx="3314701" cy="1446550"/>
          </a:xfrm>
          <a:prstGeom prst="rect">
            <a:avLst/>
          </a:prstGeom>
          <a:solidFill>
            <a:srgbClr val="F4F2CC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latin typeface="Sign Painter" pitchFamily="2" charset="0"/>
              </a:rPr>
              <a:t>Carta a </a:t>
            </a:r>
            <a:r>
              <a:rPr lang="en-US" altLang="en-US" sz="4400" dirty="0" err="1">
                <a:latin typeface="Sign Painter" pitchFamily="2" charset="0"/>
              </a:rPr>
              <a:t>los</a:t>
            </a:r>
            <a:r>
              <a:rPr lang="en-US" altLang="en-US" sz="4400" dirty="0">
                <a:latin typeface="Sign Painter" pitchFamily="2" charset="0"/>
              </a:rPr>
              <a:t> </a:t>
            </a:r>
            <a:r>
              <a:rPr lang="en-US" altLang="en-US" sz="4400" dirty="0" err="1">
                <a:latin typeface="Sign Painter" pitchFamily="2" charset="0"/>
              </a:rPr>
              <a:t>Efesios</a:t>
            </a:r>
            <a:endParaRPr lang="en-US" altLang="en-US" sz="4400" dirty="0">
              <a:latin typeface="Sign Painter" pitchFamily="2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200400" y="1237981"/>
            <a:ext cx="5844539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JES</a:t>
            </a:r>
            <a:r>
              <a:rPr lang="es-CO" altLang="en-US" sz="4000" dirty="0">
                <a:solidFill>
                  <a:schemeClr val="bg1"/>
                </a:solidFill>
                <a:latin typeface="Sign Painter" pitchFamily="2" charset="0"/>
              </a:rPr>
              <a:t>Ú</a:t>
            </a:r>
            <a:r>
              <a:rPr lang="en-US" altLang="en-US" sz="4000" dirty="0">
                <a:solidFill>
                  <a:schemeClr val="bg1"/>
                </a:solidFill>
                <a:latin typeface="Sign Painter" pitchFamily="2" charset="0"/>
              </a:rPr>
              <a:t>S:  LA PLENITUD DE DIOS</a:t>
            </a:r>
          </a:p>
        </p:txBody>
      </p:sp>
    </p:spTree>
    <p:extLst>
      <p:ext uri="{BB962C8B-B14F-4D97-AF65-F5344CB8AC3E}">
        <p14:creationId xmlns:p14="http://schemas.microsoft.com/office/powerpoint/2010/main" val="368894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609600" y="1250742"/>
            <a:ext cx="8686800" cy="4547014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RIQUEZAS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(1:3-3:21)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  <a:buFontTx/>
              <a:buAutoNum type="alphaUcPeriod"/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Toda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bendición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espiritual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se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encuentra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Cristo  (1:3-14)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    --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Oración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1:  para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iluninación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(1:15-23)</a:t>
            </a:r>
            <a:r>
              <a:rPr lang="en-US" altLang="en-US" sz="2800" dirty="0">
                <a:latin typeface="Tempus Sans ITC" panose="04020404030D07020202" pitchFamily="82" charset="0"/>
              </a:rPr>
              <a:t> 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105000"/>
              </a:lnSpc>
              <a:buFontTx/>
              <a:buAutoNum type="alphaUcPeriod" startAt="2"/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Nuestra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transformación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por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medio de Cristo (2:1-22)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	--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Oración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2:  para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ejercer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el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poder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de Cristo (3:1-21)</a:t>
            </a:r>
          </a:p>
          <a:p>
            <a:pPr>
              <a:lnSpc>
                <a:spcPct val="105000"/>
              </a:lnSpc>
            </a:pPr>
            <a:endParaRPr lang="en-US" altLang="en-US" sz="1400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Andar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lunidad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(4:1-16)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B. 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Andar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pureza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(4:17-5:21)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C. 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Andar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(5:22-6:9)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D. 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Andar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poder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(6:10-20)</a:t>
            </a: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0" y="1232004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731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3200" dirty="0">
                <a:solidFill>
                  <a:schemeClr val="bg1"/>
                </a:solidFill>
              </a:rPr>
              <a:t>Esquema Simple de la carta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79412"/>
      </p:ext>
    </p:extLst>
  </p:cSld>
  <p:clrMapOvr>
    <a:masterClrMapping/>
  </p:clrMapOvr>
  <p:transition spd="slow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762000" y="1066800"/>
            <a:ext cx="2876550" cy="104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400" dirty="0">
                <a:solidFill>
                  <a:srgbClr val="FFFF00"/>
                </a:solidFill>
              </a:rPr>
              <a:t>5:21 - </a:t>
            </a:r>
            <a:r>
              <a:rPr lang="es-ES" altLang="en-US" sz="2400" dirty="0">
                <a:solidFill>
                  <a:schemeClr val="bg1"/>
                </a:solidFill>
              </a:rPr>
              <a:t>Someteos unos a otros en el temor de Dios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3886200" y="1524000"/>
            <a:ext cx="5257800" cy="457200"/>
          </a:xfrm>
          <a:prstGeom prst="rect">
            <a:avLst/>
          </a:prstGeom>
          <a:solidFill>
            <a:srgbClr val="F4F1D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400" dirty="0"/>
              <a:t>a subordinarse el uno al otro</a:t>
            </a:r>
            <a:endParaRPr lang="en-US" altLang="en-US" sz="2400" dirty="0"/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3886200" y="9906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dirty="0">
                <a:solidFill>
                  <a:srgbClr val="FFFF00"/>
                </a:solidFill>
              </a:rPr>
              <a:t>La </a:t>
            </a:r>
            <a:r>
              <a:rPr lang="en-US" altLang="en-US" sz="2400" dirty="0" err="1">
                <a:solidFill>
                  <a:srgbClr val="FFFF00"/>
                </a:solidFill>
              </a:rPr>
              <a:t>justicia</a:t>
            </a:r>
            <a:r>
              <a:rPr lang="en-US" altLang="en-US" sz="2400" dirty="0">
                <a:solidFill>
                  <a:srgbClr val="FFFF00"/>
                </a:solidFill>
              </a:rPr>
              <a:t> les</a:t>
            </a:r>
            <a:r>
              <a:rPr lang="en-US" altLang="en-US" sz="1400" dirty="0">
                <a:solidFill>
                  <a:srgbClr val="FFFF00"/>
                </a:solidFill>
              </a:rPr>
              <a:t>  </a:t>
            </a:r>
            <a:r>
              <a:rPr lang="en-US" altLang="en-US" sz="2400" dirty="0" err="1">
                <a:solidFill>
                  <a:srgbClr val="FFFF00"/>
                </a:solidFill>
              </a:rPr>
              <a:t>obliga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761998" y="2362200"/>
            <a:ext cx="1828800" cy="435811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rgbClr val="FFFF00"/>
                </a:solidFill>
              </a:rPr>
              <a:t>Someterse: </a:t>
            </a:r>
            <a:r>
              <a:rPr lang="es-ES" altLang="en-US" dirty="0">
                <a:solidFill>
                  <a:schemeClr val="bg1"/>
                </a:solidFill>
              </a:rPr>
              <a:t>arreglar bajo, subordinar; sujetar, poner en </a:t>
            </a:r>
            <a:r>
              <a:rPr lang="es-ES" altLang="en-US" dirty="0" err="1">
                <a:solidFill>
                  <a:schemeClr val="bg1"/>
                </a:solidFill>
              </a:rPr>
              <a:t>someti</a:t>
            </a:r>
            <a:r>
              <a:rPr lang="es-ES" altLang="en-US" dirty="0">
                <a:solidFill>
                  <a:schemeClr val="bg1"/>
                </a:solidFill>
              </a:rPr>
              <a:t>-miento; 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chemeClr val="bg1"/>
                </a:solidFill>
              </a:rPr>
              <a:t>rendirse al control de alguien; ceder al consejo de alguien</a:t>
            </a:r>
          </a:p>
          <a:p>
            <a:pPr algn="ctr">
              <a:lnSpc>
                <a:spcPct val="90000"/>
              </a:lnSpc>
            </a:pPr>
            <a:r>
              <a:rPr lang="es-ES" altLang="en-US" dirty="0">
                <a:solidFill>
                  <a:schemeClr val="bg1"/>
                </a:solidFill>
              </a:rPr>
              <a:t>(El Léxico Griego de Thayer)</a:t>
            </a:r>
            <a:endParaRPr lang="en-US" altLang="en-US" sz="1800" dirty="0">
              <a:solidFill>
                <a:srgbClr val="FFFF00"/>
              </a:solidFill>
            </a:endParaRPr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2667000" y="2209800"/>
            <a:ext cx="6477000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FFFF00"/>
                </a:solidFill>
              </a:rPr>
              <a:t>Gál</a:t>
            </a:r>
            <a:r>
              <a:rPr lang="en-US" altLang="en-US" dirty="0">
                <a:solidFill>
                  <a:srgbClr val="FFFF00"/>
                </a:solidFill>
              </a:rPr>
              <a:t> 5:14-15 -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chemeClr val="bg1"/>
                </a:solidFill>
              </a:rPr>
              <a:t>Porque toda la ley en esta sola palabra se cumple: Amarás a tu prójimo como a ti mismo.   Pero si os mordéis y os coméis unos a otros, mirad que también no os consumáis unos a otros.</a:t>
            </a:r>
          </a:p>
          <a:p>
            <a:pPr>
              <a:lnSpc>
                <a:spcPct val="90000"/>
              </a:lnSpc>
            </a:pPr>
            <a:endParaRPr lang="en-US" altLang="en-US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</a:rPr>
              <a:t>1 </a:t>
            </a:r>
            <a:r>
              <a:rPr lang="en-US" altLang="en-US" dirty="0" err="1">
                <a:solidFill>
                  <a:srgbClr val="FFFF00"/>
                </a:solidFill>
              </a:rPr>
              <a:t>Cor</a:t>
            </a:r>
            <a:r>
              <a:rPr lang="en-US" altLang="en-US" dirty="0">
                <a:solidFill>
                  <a:srgbClr val="FFFF00"/>
                </a:solidFill>
              </a:rPr>
              <a:t> 16:15-17 -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chemeClr val="bg1"/>
                </a:solidFill>
              </a:rPr>
              <a:t>Hermanos, ya sabéis que la familia de </a:t>
            </a:r>
            <a:r>
              <a:rPr lang="es-ES" altLang="en-US" dirty="0" err="1">
                <a:solidFill>
                  <a:schemeClr val="bg1"/>
                </a:solidFill>
              </a:rPr>
              <a:t>Estéfanas</a:t>
            </a:r>
            <a:r>
              <a:rPr lang="es-ES" altLang="en-US" dirty="0">
                <a:solidFill>
                  <a:schemeClr val="bg1"/>
                </a:solidFill>
              </a:rPr>
              <a:t> es las primicias de </a:t>
            </a:r>
            <a:r>
              <a:rPr lang="es-ES" altLang="en-US" dirty="0" err="1">
                <a:solidFill>
                  <a:schemeClr val="bg1"/>
                </a:solidFill>
              </a:rPr>
              <a:t>Acaya</a:t>
            </a:r>
            <a:r>
              <a:rPr lang="es-ES" altLang="en-US" dirty="0">
                <a:solidFill>
                  <a:schemeClr val="bg1"/>
                </a:solidFill>
              </a:rPr>
              <a:t>, y que ellos se han dedicado al servicio de los santos.  Os ruego que os sujetéis a personas como ellos, y a todos los que ayudan y trabajan</a:t>
            </a:r>
            <a:r>
              <a:rPr lang="en-US" altLang="en-US" dirty="0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endParaRPr lang="en-US" altLang="en-US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</a:rPr>
              <a:t>1 </a:t>
            </a:r>
            <a:r>
              <a:rPr lang="en-US" altLang="en-US" dirty="0" err="1">
                <a:solidFill>
                  <a:srgbClr val="FFFF00"/>
                </a:solidFill>
              </a:rPr>
              <a:t>Ped</a:t>
            </a:r>
            <a:r>
              <a:rPr lang="en-US" altLang="en-US" dirty="0">
                <a:solidFill>
                  <a:srgbClr val="FFFF00"/>
                </a:solidFill>
              </a:rPr>
              <a:t> 5:5 -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s-ES" altLang="en-US" dirty="0">
                <a:solidFill>
                  <a:schemeClr val="bg1"/>
                </a:solidFill>
              </a:rPr>
              <a:t>Igualmente, jóvenes, estad sujetos a los ancianos; y todos, sumisos unos a otros, revestíos de humildad; porque:  Dios resiste a los soberbios,</a:t>
            </a:r>
          </a:p>
          <a:p>
            <a:pPr>
              <a:lnSpc>
                <a:spcPct val="90000"/>
              </a:lnSpc>
            </a:pPr>
            <a:r>
              <a:rPr lang="es-ES" altLang="en-US" dirty="0">
                <a:solidFill>
                  <a:schemeClr val="bg1"/>
                </a:solidFill>
              </a:rPr>
              <a:t>Y da gracia a los humildes.</a:t>
            </a: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2721428" y="5272516"/>
            <a:ext cx="6346371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2743199" y="3584352"/>
            <a:ext cx="6379027" cy="2133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05790" y="3175"/>
            <a:ext cx="8538210" cy="9271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645226" y="2535653"/>
            <a:ext cx="6477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dirty="0">
                <a:solidFill>
                  <a:srgbClr val="FFFF00"/>
                </a:solidFill>
              </a:rPr>
              <a:t>1 </a:t>
            </a:r>
            <a:r>
              <a:rPr lang="en-US" altLang="en-US" dirty="0" err="1">
                <a:solidFill>
                  <a:srgbClr val="FFFF00"/>
                </a:solidFill>
              </a:rPr>
              <a:t>Cor</a:t>
            </a:r>
            <a:r>
              <a:rPr lang="en-US" altLang="en-US" dirty="0">
                <a:solidFill>
                  <a:srgbClr val="FFFF00"/>
                </a:solidFill>
              </a:rPr>
              <a:t> 9:19-23 - </a:t>
            </a:r>
            <a:r>
              <a:rPr lang="es-ES" altLang="en-US" dirty="0">
                <a:solidFill>
                  <a:schemeClr val="bg1"/>
                </a:solidFill>
              </a:rPr>
              <a:t>Por lo cual, siendo libre de todos, me he hecho siervo de todos para ganar a mayor número. Me he hecho a los judíos como judío, para ganar a los judíos; a los que están sujetos a la ley (aunque yo no esté sujeto a la ley) como sujeto a la ley, para ganar a los que están sujetos a la ley; a los que están sin ley, como si yo estuviera sin ley (no estando yo sin ley de Dios, sino bajo la ley de Cristo), para ganar a los que están sin ley.  Me he hecho débil a los débiles, para ganar a los débiles; a todos me he hecho de todo, para que de todos modos salve a algunos. Y esto hago por causa del evangelio, para hacerme copartícipe de él.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0" y="2362200"/>
            <a:ext cx="1905000" cy="4154984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s-ES" altLang="en-US" sz="2400" dirty="0">
                <a:solidFill>
                  <a:srgbClr val="FFFF00"/>
                </a:solidFill>
              </a:rPr>
              <a:t>Los cristianos mutuamente deben</a:t>
            </a:r>
          </a:p>
          <a:p>
            <a:pPr algn="ctr"/>
            <a:r>
              <a:rPr lang="es-ES" altLang="en-US" sz="2400" dirty="0">
                <a:solidFill>
                  <a:srgbClr val="FFFF00"/>
                </a:solidFill>
              </a:rPr>
              <a:t>ceder el uno al otro, a fin de “guardar la unidad del Espíritu en el vínculo de la paz,” </a:t>
            </a:r>
            <a:r>
              <a:rPr lang="en-US" altLang="en-US" sz="2400" dirty="0">
                <a:solidFill>
                  <a:schemeClr val="bg1"/>
                </a:solidFill>
              </a:rPr>
              <a:t>4:3.</a:t>
            </a:r>
          </a:p>
        </p:txBody>
      </p:sp>
    </p:spTree>
    <p:extLst>
      <p:ext uri="{BB962C8B-B14F-4D97-AF65-F5344CB8AC3E}">
        <p14:creationId xmlns:p14="http://schemas.microsoft.com/office/powerpoint/2010/main" val="2414297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10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0" dur="10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1000"/>
                                        <p:tgtEl>
                                          <p:spTgt spid="178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10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10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8" presetClass="exit" presetSubtype="3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trips(upRight)">
                                      <p:cBhvr>
                                        <p:cTn id="42" dur="10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/>
      <p:bldP spid="178181" grpId="0" animBg="1"/>
      <p:bldP spid="178186" grpId="0" animBg="1"/>
      <p:bldP spid="178186" grpId="1" animBg="1"/>
      <p:bldP spid="178187" grpId="0"/>
      <p:bldP spid="178187" grpId="1"/>
      <p:bldP spid="178188" grpId="0" animBg="1"/>
      <p:bldP spid="178189" grpId="0" animBg="1"/>
      <p:bldP spid="1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05790" y="1066800"/>
            <a:ext cx="32042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bg1"/>
                </a:solidFill>
              </a:rPr>
              <a:t>5:22-24 - </a:t>
            </a:r>
            <a:r>
              <a:rPr lang="es-ES" altLang="en-US" sz="2400" dirty="0">
                <a:solidFill>
                  <a:srgbClr val="FFFF00"/>
                </a:solidFill>
              </a:rPr>
              <a:t>Las casadas </a:t>
            </a:r>
            <a:r>
              <a:rPr lang="es-ES" altLang="en-US" sz="2400" dirty="0">
                <a:solidFill>
                  <a:schemeClr val="bg1"/>
                </a:solidFill>
              </a:rPr>
              <a:t>estén sujetas a sus propios maridos, como al Señor; porque el marido es cabeza de la mujer, así como Cristo es cabeza de la iglesia, la cual es su cuerpo, y él es su Salvador. Así que, como la iglesia está sujeta a Cristo, así también las casadas lo estén a sus maridos en todo.</a:t>
            </a: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3810000" y="990600"/>
            <a:ext cx="533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dirty="0">
                <a:solidFill>
                  <a:srgbClr val="FFFF00"/>
                </a:solidFill>
              </a:rPr>
              <a:t>La </a:t>
            </a:r>
            <a:r>
              <a:rPr lang="en-US" altLang="en-US" sz="2400" dirty="0" err="1">
                <a:solidFill>
                  <a:srgbClr val="FFFF00"/>
                </a:solidFill>
              </a:rPr>
              <a:t>justicia</a:t>
            </a:r>
            <a:r>
              <a:rPr lang="en-US" altLang="en-US" sz="2400" dirty="0">
                <a:solidFill>
                  <a:srgbClr val="FFFF00"/>
                </a:solidFill>
              </a:rPr>
              <a:t> les</a:t>
            </a:r>
            <a:r>
              <a:rPr lang="en-US" altLang="en-US" sz="1400" dirty="0">
                <a:solidFill>
                  <a:srgbClr val="FFFF00"/>
                </a:solidFill>
              </a:rPr>
              <a:t>  </a:t>
            </a:r>
            <a:r>
              <a:rPr lang="en-US" altLang="en-US" sz="2400" dirty="0" err="1">
                <a:solidFill>
                  <a:srgbClr val="FFFF00"/>
                </a:solidFill>
              </a:rPr>
              <a:t>obliga</a:t>
            </a:r>
            <a:r>
              <a:rPr lang="en-US" altLang="en-US" sz="2400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4038600" y="1676400"/>
            <a:ext cx="5105400" cy="830997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400" dirty="0" err="1">
                <a:solidFill>
                  <a:srgbClr val="FFFF00"/>
                </a:solidFill>
              </a:rPr>
              <a:t>Est</a:t>
            </a:r>
            <a:r>
              <a:rPr lang="es-CO" altLang="en-US" sz="2400" dirty="0">
                <a:solidFill>
                  <a:srgbClr val="FFFF00"/>
                </a:solidFill>
              </a:rPr>
              <a:t>é</a:t>
            </a:r>
            <a:r>
              <a:rPr lang="es-ES" altLang="en-US" sz="2400" dirty="0">
                <a:solidFill>
                  <a:srgbClr val="FFFF00"/>
                </a:solidFill>
              </a:rPr>
              <a:t> sujeta a sus maridos en la misma forma que estás sujeto al </a:t>
            </a:r>
            <a:r>
              <a:rPr lang="es-CO" altLang="en-US" sz="2400" dirty="0">
                <a:solidFill>
                  <a:srgbClr val="FFFF00"/>
                </a:solidFill>
              </a:rPr>
              <a:t>Señor</a:t>
            </a:r>
            <a:r>
              <a:rPr lang="en-US" altLang="en-US" sz="2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79208" name="Text Box 8"/>
          <p:cNvSpPr txBox="1">
            <a:spLocks noChangeArrowheads="1"/>
          </p:cNvSpPr>
          <p:nvPr/>
        </p:nvSpPr>
        <p:spPr bwMode="auto">
          <a:xfrm>
            <a:off x="4038600" y="3200400"/>
            <a:ext cx="5105400" cy="120032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400" dirty="0">
                <a:solidFill>
                  <a:srgbClr val="FFFF00"/>
                </a:solidFill>
              </a:rPr>
              <a:t>¿Por qué?  Porque su marido es la cabeza, al igual que Jesús es la cabeza de Su cuerpo, la iglesia</a:t>
            </a:r>
            <a:r>
              <a:rPr lang="en-US" altLang="en-US" sz="2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038600" y="4724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dirty="0" err="1">
                <a:solidFill>
                  <a:srgbClr val="FFFF00"/>
                </a:solidFill>
              </a:rPr>
              <a:t>Por</a:t>
            </a:r>
            <a:r>
              <a:rPr lang="en-US" altLang="en-US" sz="2400" dirty="0">
                <a:solidFill>
                  <a:srgbClr val="FFFF00"/>
                </a:solidFill>
              </a:rPr>
              <a:t> lo </a:t>
            </a:r>
            <a:r>
              <a:rPr lang="en-US" altLang="en-US" sz="2400" dirty="0" err="1">
                <a:solidFill>
                  <a:srgbClr val="FFFF00"/>
                </a:solidFill>
              </a:rPr>
              <a:t>tanto</a:t>
            </a:r>
            <a:r>
              <a:rPr lang="en-US" altLang="en-US" sz="2400" dirty="0">
                <a:solidFill>
                  <a:srgbClr val="FFFF00"/>
                </a:solidFill>
              </a:rPr>
              <a:t> . . .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4038600" y="5181600"/>
            <a:ext cx="5105400" cy="120032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400" dirty="0">
                <a:solidFill>
                  <a:srgbClr val="FFFF00"/>
                </a:solidFill>
              </a:rPr>
              <a:t>De la misma manera que la iglesia se somete a Cristo, se sometan a sus maridos</a:t>
            </a:r>
            <a:r>
              <a:rPr lang="en-US" altLang="en-US" sz="2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06417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10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0" dur="1000"/>
                                        <p:tgtEl>
                                          <p:spTgt spid="17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5" dur="1000"/>
                                        <p:tgtEl>
                                          <p:spTgt spid="17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0" dur="1000"/>
                                        <p:tgtEl>
                                          <p:spTgt spid="17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/>
      <p:bldP spid="179207" grpId="0" animBg="1"/>
      <p:bldP spid="179208" grpId="0" animBg="1"/>
      <p:bldP spid="179209" grpId="0"/>
      <p:bldP spid="1792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4191000" y="990600"/>
            <a:ext cx="495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400" i="1" dirty="0">
                <a:solidFill>
                  <a:srgbClr val="FFFF00"/>
                </a:solidFill>
              </a:rPr>
              <a:t>¿Significa esto que que yo </a:t>
            </a:r>
            <a:r>
              <a:rPr lang="en-US" altLang="en-US" sz="2400" i="1" dirty="0">
                <a:solidFill>
                  <a:srgbClr val="FFFF00"/>
                </a:solidFill>
              </a:rPr>
              <a:t>:</a:t>
            </a:r>
          </a:p>
        </p:txBody>
      </p:sp>
      <p:pic>
        <p:nvPicPr>
          <p:cNvPr id="187416" name="Picture 24" descr="CB0219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461" y="3619236"/>
            <a:ext cx="317182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417" name="AutoShape 25"/>
          <p:cNvSpPr>
            <a:spLocks noChangeArrowheads="1"/>
          </p:cNvSpPr>
          <p:nvPr/>
        </p:nvSpPr>
        <p:spPr bwMode="auto">
          <a:xfrm>
            <a:off x="5105400" y="2029695"/>
            <a:ext cx="3505200" cy="609600"/>
          </a:xfrm>
          <a:prstGeom prst="wedgeRoundRectCallout">
            <a:avLst>
              <a:gd name="adj1" fmla="val -34942"/>
              <a:gd name="adj2" fmla="val 223550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800" dirty="0" err="1">
                <a:solidFill>
                  <a:srgbClr val="FFFF00"/>
                </a:solidFill>
              </a:rPr>
              <a:t>debo</a:t>
            </a:r>
            <a:r>
              <a:rPr lang="en-US" altLang="en-US" sz="2800" dirty="0">
                <a:solidFill>
                  <a:srgbClr val="FFFF00"/>
                </a:solidFill>
              </a:rPr>
              <a:t> ser </a:t>
            </a:r>
            <a:r>
              <a:rPr lang="en-US" altLang="en-US" sz="2800" dirty="0" err="1">
                <a:solidFill>
                  <a:srgbClr val="FFFF00"/>
                </a:solidFill>
              </a:rPr>
              <a:t>su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</a:rPr>
              <a:t>esclava</a:t>
            </a:r>
            <a:r>
              <a:rPr lang="en-US" altLang="en-US" sz="2800" dirty="0">
                <a:solidFill>
                  <a:srgbClr val="FFFF00"/>
                </a:solidFill>
              </a:rPr>
              <a:t>?!</a:t>
            </a:r>
          </a:p>
        </p:txBody>
      </p:sp>
      <p:sp>
        <p:nvSpPr>
          <p:cNvPr id="187418" name="AutoShape 26"/>
          <p:cNvSpPr>
            <a:spLocks noChangeArrowheads="1"/>
          </p:cNvSpPr>
          <p:nvPr/>
        </p:nvSpPr>
        <p:spPr bwMode="auto">
          <a:xfrm>
            <a:off x="5185410" y="2571692"/>
            <a:ext cx="3352800" cy="914400"/>
          </a:xfrm>
          <a:prstGeom prst="wedgeRoundRectCallout">
            <a:avLst>
              <a:gd name="adj1" fmla="val -34700"/>
              <a:gd name="adj2" fmla="val 135147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800" dirty="0">
                <a:solidFill>
                  <a:srgbClr val="FFFF00"/>
                </a:solidFill>
              </a:rPr>
              <a:t>lo </a:t>
            </a:r>
            <a:r>
              <a:rPr lang="en-US" altLang="en-US" sz="2800" dirty="0" err="1">
                <a:solidFill>
                  <a:srgbClr val="FFFF00"/>
                </a:solidFill>
              </a:rPr>
              <a:t>dejo</a:t>
            </a:r>
            <a:endParaRPr lang="en-US" altLang="en-US" sz="2800" dirty="0">
              <a:solidFill>
                <a:srgbClr val="FFFF00"/>
              </a:solidFill>
            </a:endParaRPr>
          </a:p>
          <a:p>
            <a:pPr algn="ctr"/>
            <a:r>
              <a:rPr lang="en-US" altLang="en-US" sz="2800" dirty="0" err="1">
                <a:solidFill>
                  <a:srgbClr val="FFFF00"/>
                </a:solidFill>
              </a:rPr>
              <a:t>dominarme</a:t>
            </a:r>
            <a:r>
              <a:rPr lang="en-US" altLang="en-US" sz="2800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87419" name="AutoShape 27"/>
          <p:cNvSpPr>
            <a:spLocks noChangeArrowheads="1"/>
          </p:cNvSpPr>
          <p:nvPr/>
        </p:nvSpPr>
        <p:spPr bwMode="auto">
          <a:xfrm>
            <a:off x="4804837" y="2008301"/>
            <a:ext cx="4038600" cy="1889911"/>
          </a:xfrm>
          <a:prstGeom prst="wedgeRoundRectCallout">
            <a:avLst>
              <a:gd name="adj1" fmla="val -36494"/>
              <a:gd name="adj2" fmla="val 79701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800" dirty="0">
                <a:solidFill>
                  <a:srgbClr val="FFFF00"/>
                </a:solidFill>
              </a:rPr>
              <a:t> debo rendirme a él aun si fuertemente discutimos y estamos en desacuerdo?!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sp>
        <p:nvSpPr>
          <p:cNvPr id="187420" name="AutoShape 28"/>
          <p:cNvSpPr>
            <a:spLocks noChangeArrowheads="1"/>
          </p:cNvSpPr>
          <p:nvPr/>
        </p:nvSpPr>
        <p:spPr bwMode="auto">
          <a:xfrm>
            <a:off x="4919137" y="2165452"/>
            <a:ext cx="3810000" cy="1437439"/>
          </a:xfrm>
          <a:prstGeom prst="wedgeRoundRectCallout">
            <a:avLst>
              <a:gd name="adj1" fmla="val -37595"/>
              <a:gd name="adj2" fmla="val 82044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800" dirty="0">
                <a:solidFill>
                  <a:srgbClr val="FFFF00"/>
                </a:solidFill>
              </a:rPr>
              <a:t> no debo hacer caso de mi propio talento e inteligencia?!</a:t>
            </a:r>
          </a:p>
        </p:txBody>
      </p:sp>
      <p:sp>
        <p:nvSpPr>
          <p:cNvPr id="187421" name="AutoShape 29"/>
          <p:cNvSpPr>
            <a:spLocks noChangeArrowheads="1"/>
          </p:cNvSpPr>
          <p:nvPr/>
        </p:nvSpPr>
        <p:spPr bwMode="auto">
          <a:xfrm>
            <a:off x="4741577" y="2383691"/>
            <a:ext cx="4038600" cy="1219200"/>
          </a:xfrm>
          <a:prstGeom prst="wedgeRoundRectCallout">
            <a:avLst>
              <a:gd name="adj1" fmla="val -35847"/>
              <a:gd name="adj2" fmla="val 99573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800" dirty="0">
                <a:solidFill>
                  <a:srgbClr val="FFFF00"/>
                </a:solidFill>
              </a:rPr>
              <a:t>¡Créame!... ¡Yo sé como conseguir lo que quiero!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2042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bg1"/>
                </a:solidFill>
              </a:rPr>
              <a:t>5:22-24 - </a:t>
            </a:r>
            <a:r>
              <a:rPr lang="es-ES" altLang="en-US" sz="2400" dirty="0">
                <a:solidFill>
                  <a:srgbClr val="FFFF00"/>
                </a:solidFill>
              </a:rPr>
              <a:t>Las casadas </a:t>
            </a:r>
            <a:r>
              <a:rPr lang="es-ES" altLang="en-US" sz="2400" dirty="0">
                <a:solidFill>
                  <a:schemeClr val="bg1"/>
                </a:solidFill>
              </a:rPr>
              <a:t>estén sujetas a sus propios maridos, como al Señor; porque el marido es cabeza de la mujer, así como Cristo es cabeza de la iglesia, la cual es su cuerpo, y él es su Salvador. Así que, como la iglesia está sujeta a Cristo, así también las casadas lo estén a sus maridos en todo.</a:t>
            </a:r>
          </a:p>
        </p:txBody>
      </p:sp>
    </p:spTree>
    <p:extLst>
      <p:ext uri="{BB962C8B-B14F-4D97-AF65-F5344CB8AC3E}">
        <p14:creationId xmlns:p14="http://schemas.microsoft.com/office/powerpoint/2010/main" val="5654854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873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/>
      <p:bldP spid="187417" grpId="0" animBg="1"/>
      <p:bldP spid="187417" grpId="1" animBg="1"/>
      <p:bldP spid="187418" grpId="0" animBg="1"/>
      <p:bldP spid="187418" grpId="1" animBg="1"/>
      <p:bldP spid="187419" grpId="0" animBg="1"/>
      <p:bldP spid="187419" grpId="1" animBg="1"/>
      <p:bldP spid="187420" grpId="0" animBg="1"/>
      <p:bldP spid="187420" grpId="1" animBg="1"/>
      <p:bldP spid="1874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66" name="Picture 26" descr="Jewish wo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100" y="4953000"/>
            <a:ext cx="17399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458" name="Picture 18" descr="lined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2926">
            <a:off x="3733800" y="533400"/>
            <a:ext cx="445293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451" name="Picture 11" descr="stock photo : This is a close up of a angry women's face.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52"/>
          <a:stretch>
            <a:fillRect/>
          </a:stretch>
        </p:blipFill>
        <p:spPr bwMode="auto">
          <a:xfrm>
            <a:off x="0" y="0"/>
            <a:ext cx="303688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52" name="AutoShape 12"/>
          <p:cNvSpPr>
            <a:spLocks noChangeArrowheads="1"/>
          </p:cNvSpPr>
          <p:nvPr/>
        </p:nvSpPr>
        <p:spPr bwMode="auto">
          <a:xfrm>
            <a:off x="3581400" y="0"/>
            <a:ext cx="5562600" cy="1685044"/>
          </a:xfrm>
          <a:prstGeom prst="cloudCallout">
            <a:avLst>
              <a:gd name="adj1" fmla="val -61644"/>
              <a:gd name="adj2" fmla="val -41963"/>
            </a:avLst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s-ES" altLang="en-US" sz="2600" dirty="0">
                <a:solidFill>
                  <a:srgbClr val="FFFF00"/>
                </a:solidFill>
              </a:rPr>
              <a:t>¿Cómo "lo convenzo" a él de ceder a lo qué quiero?  </a:t>
            </a:r>
            <a:r>
              <a:rPr lang="en-US" altLang="en-US" sz="2600" dirty="0" err="1">
                <a:solidFill>
                  <a:srgbClr val="FFFF00"/>
                </a:solidFill>
              </a:rPr>
              <a:t>Ummm</a:t>
            </a:r>
            <a:r>
              <a:rPr lang="en-US" altLang="en-US" sz="2600" dirty="0">
                <a:solidFill>
                  <a:srgbClr val="FFFF00"/>
                </a:solidFill>
              </a:rPr>
              <a:t> . . .</a:t>
            </a:r>
          </a:p>
        </p:txBody>
      </p:sp>
      <p:sp>
        <p:nvSpPr>
          <p:cNvPr id="189459" name="Text Box 19"/>
          <p:cNvSpPr txBox="1">
            <a:spLocks noChangeArrowheads="1"/>
          </p:cNvSpPr>
          <p:nvPr/>
        </p:nvSpPr>
        <p:spPr bwMode="auto">
          <a:xfrm rot="1294795">
            <a:off x="4768850" y="2055813"/>
            <a:ext cx="2825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1. </a:t>
            </a:r>
            <a:r>
              <a:rPr lang="en-US" altLang="en-US" sz="2800" dirty="0" err="1">
                <a:latin typeface="Chiller" panose="04020404031007020602" pitchFamily="82" charset="0"/>
              </a:rPr>
              <a:t>rabieta</a:t>
            </a:r>
            <a:r>
              <a:rPr lang="en-US" altLang="en-US" sz="2800" dirty="0">
                <a:latin typeface="Chiller" panose="04020404031007020602" pitchFamily="82" charset="0"/>
              </a:rPr>
              <a:t> </a:t>
            </a:r>
            <a:r>
              <a:rPr lang="en-US" altLang="en-US" sz="2800" dirty="0" err="1">
                <a:latin typeface="Chiller" panose="04020404031007020602" pitchFamily="82" charset="0"/>
              </a:rPr>
              <a:t>enojada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0" name="Text Box 20"/>
          <p:cNvSpPr txBox="1">
            <a:spLocks noChangeArrowheads="1"/>
          </p:cNvSpPr>
          <p:nvPr/>
        </p:nvSpPr>
        <p:spPr bwMode="auto">
          <a:xfrm rot="1170415">
            <a:off x="4645025" y="2395538"/>
            <a:ext cx="1819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2. </a:t>
            </a:r>
            <a:r>
              <a:rPr lang="en-US" altLang="en-US" sz="2800" dirty="0" err="1">
                <a:latin typeface="Chiller" panose="04020404031007020602" pitchFamily="82" charset="0"/>
              </a:rPr>
              <a:t>Conflictiva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1" name="Text Box 21"/>
          <p:cNvSpPr txBox="1">
            <a:spLocks noChangeArrowheads="1"/>
          </p:cNvSpPr>
          <p:nvPr/>
        </p:nvSpPr>
        <p:spPr bwMode="auto">
          <a:xfrm rot="1170415">
            <a:off x="4406225" y="2971355"/>
            <a:ext cx="26742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3. </a:t>
            </a:r>
            <a:r>
              <a:rPr lang="en-US" altLang="en-US" sz="2800" dirty="0" err="1">
                <a:latin typeface="Chiller" panose="04020404031007020602" pitchFamily="82" charset="0"/>
              </a:rPr>
              <a:t>trátelo</a:t>
            </a:r>
            <a:r>
              <a:rPr lang="en-US" altLang="en-US" sz="2800" dirty="0">
                <a:latin typeface="Chiller" panose="04020404031007020602" pitchFamily="82" charset="0"/>
              </a:rPr>
              <a:t> con </a:t>
            </a:r>
            <a:r>
              <a:rPr lang="en-US" altLang="en-US" sz="2800" dirty="0" err="1">
                <a:latin typeface="Chiller" panose="04020404031007020602" pitchFamily="82" charset="0"/>
              </a:rPr>
              <a:t>frialdad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2" name="Text Box 22"/>
          <p:cNvSpPr txBox="1">
            <a:spLocks noChangeArrowheads="1"/>
          </p:cNvSpPr>
          <p:nvPr/>
        </p:nvSpPr>
        <p:spPr bwMode="auto">
          <a:xfrm rot="1170415">
            <a:off x="4174395" y="3585465"/>
            <a:ext cx="30535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4. </a:t>
            </a:r>
            <a:r>
              <a:rPr lang="en-US" altLang="en-US" sz="2800" dirty="0" err="1">
                <a:latin typeface="Chiller" panose="04020404031007020602" pitchFamily="82" charset="0"/>
              </a:rPr>
              <a:t>Tratamiento</a:t>
            </a:r>
            <a:r>
              <a:rPr lang="en-US" altLang="en-US" sz="2800" dirty="0">
                <a:latin typeface="Chiller" panose="04020404031007020602" pitchFamily="82" charset="0"/>
              </a:rPr>
              <a:t> </a:t>
            </a:r>
            <a:r>
              <a:rPr lang="en-US" altLang="en-US" sz="2800" dirty="0" err="1">
                <a:latin typeface="Chiller" panose="04020404031007020602" pitchFamily="82" charset="0"/>
              </a:rPr>
              <a:t>silencioso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3" name="Text Box 23"/>
          <p:cNvSpPr txBox="1">
            <a:spLocks noChangeArrowheads="1"/>
          </p:cNvSpPr>
          <p:nvPr/>
        </p:nvSpPr>
        <p:spPr bwMode="auto">
          <a:xfrm rot="1170415">
            <a:off x="4035425" y="3975100"/>
            <a:ext cx="2486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5. </a:t>
            </a:r>
            <a:r>
              <a:rPr lang="en-US" altLang="en-US" sz="2800" dirty="0" err="1">
                <a:latin typeface="Chiller" panose="04020404031007020602" pitchFamily="82" charset="0"/>
              </a:rPr>
              <a:t>Retenga</a:t>
            </a:r>
            <a:r>
              <a:rPr lang="en-US" altLang="en-US" sz="2800" dirty="0">
                <a:latin typeface="Chiller" panose="04020404031007020602" pitchFamily="82" charset="0"/>
              </a:rPr>
              <a:t> </a:t>
            </a:r>
            <a:r>
              <a:rPr lang="en-US" altLang="en-US" sz="2800" dirty="0" err="1">
                <a:latin typeface="Chiller" panose="04020404031007020602" pitchFamily="82" charset="0"/>
              </a:rPr>
              <a:t>favores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4" name="Text Box 24"/>
          <p:cNvSpPr txBox="1">
            <a:spLocks noChangeArrowheads="1"/>
          </p:cNvSpPr>
          <p:nvPr/>
        </p:nvSpPr>
        <p:spPr bwMode="auto">
          <a:xfrm rot="1170415">
            <a:off x="3783013" y="4489450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6. </a:t>
            </a:r>
            <a:r>
              <a:rPr lang="en-US" altLang="en-US" sz="2800" dirty="0" err="1">
                <a:latin typeface="Chiller" panose="04020404031007020602" pitchFamily="82" charset="0"/>
              </a:rPr>
              <a:t>Sarcasmo</a:t>
            </a:r>
            <a:r>
              <a:rPr lang="en-US" altLang="en-US" sz="2800" dirty="0">
                <a:latin typeface="Chiller" panose="04020404031007020602" pitchFamily="82" charset="0"/>
              </a:rPr>
              <a:t> </a:t>
            </a:r>
            <a:r>
              <a:rPr lang="en-US" altLang="en-US" sz="2800" dirty="0" err="1">
                <a:latin typeface="Chiller" panose="04020404031007020602" pitchFamily="82" charset="0"/>
              </a:rPr>
              <a:t>enojado</a:t>
            </a:r>
            <a:endParaRPr lang="en-US" altLang="en-US" sz="2800" dirty="0">
              <a:latin typeface="Chiller" panose="04020404031007020602" pitchFamily="82" charset="0"/>
            </a:endParaRPr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 rot="1170415">
            <a:off x="3657600" y="4953000"/>
            <a:ext cx="2435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Chiller" panose="04020404031007020602" pitchFamily="82" charset="0"/>
              </a:rPr>
              <a:t>7. </a:t>
            </a:r>
            <a:r>
              <a:rPr lang="en-US" altLang="en-US" sz="2800" dirty="0" err="1">
                <a:latin typeface="Chiller" panose="04020404031007020602" pitchFamily="82" charset="0"/>
              </a:rPr>
              <a:t>llorar</a:t>
            </a:r>
            <a:r>
              <a:rPr lang="en-US" altLang="en-US" sz="2800" dirty="0">
                <a:latin typeface="Chiller" panose="04020404031007020602" pitchFamily="82" charset="0"/>
              </a:rPr>
              <a:t> mucho</a:t>
            </a:r>
          </a:p>
        </p:txBody>
      </p:sp>
      <p:sp>
        <p:nvSpPr>
          <p:cNvPr id="189468" name="AutoShape 28"/>
          <p:cNvSpPr>
            <a:spLocks noChangeArrowheads="1"/>
          </p:cNvSpPr>
          <p:nvPr/>
        </p:nvSpPr>
        <p:spPr bwMode="auto">
          <a:xfrm>
            <a:off x="0" y="5058283"/>
            <a:ext cx="6858000" cy="1730681"/>
          </a:xfrm>
          <a:prstGeom prst="wedgeRoundRectCallout">
            <a:avLst>
              <a:gd name="adj1" fmla="val 60774"/>
              <a:gd name="adj2" fmla="val -5905"/>
              <a:gd name="adj3" fmla="val 16667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05000"/>
              </a:lnSpc>
            </a:pPr>
            <a:r>
              <a:rPr lang="es-ES" altLang="en-US" sz="2400" dirty="0">
                <a:solidFill>
                  <a:schemeClr val="bg1"/>
                </a:solidFill>
              </a:rPr>
              <a:t>¿Perdón por interrumpir — soy Sara...esposa de Abraham.  Y tengo que preguntar </a:t>
            </a:r>
            <a:r>
              <a:rPr lang="es-CO" altLang="en-US" sz="2400" dirty="0">
                <a:solidFill>
                  <a:schemeClr val="bg1"/>
                </a:solidFill>
              </a:rPr>
              <a:t>¿</a:t>
            </a:r>
            <a:r>
              <a:rPr lang="es-ES" altLang="en-US" sz="2400" dirty="0">
                <a:solidFill>
                  <a:schemeClr val="bg1"/>
                </a:solidFill>
              </a:rPr>
              <a:t>cuáles de aquellas "</a:t>
            </a:r>
            <a:r>
              <a:rPr lang="es-ES" altLang="en-US" sz="2400" dirty="0" err="1">
                <a:solidFill>
                  <a:schemeClr val="bg1"/>
                </a:solidFill>
              </a:rPr>
              <a:t>heramientas</a:t>
            </a:r>
            <a:r>
              <a:rPr lang="es-ES" altLang="en-US" sz="2400" dirty="0">
                <a:solidFill>
                  <a:schemeClr val="bg1"/>
                </a:solidFill>
              </a:rPr>
              <a:t>" muestran el sometimiento y cuáles muestran la manipulación?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9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tmFilter="0,0; .5, 1; 1, 1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tmFilter="0,0; .5, 1; 1, 1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tmFilter="0,0; .5, 1; 1, 1"/>
                                        <p:tgtEl>
                                          <p:spTgt spid="18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tmFilter="0,0; .5, 1; 1, 1"/>
                                        <p:tgtEl>
                                          <p:spTgt spid="18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tmFilter="0,0; .5, 1; 1, 1"/>
                                        <p:tgtEl>
                                          <p:spTgt spid="18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tmFilter="0,0; .5, 1; 1, 1"/>
                                        <p:tgtEl>
                                          <p:spTgt spid="18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2000"/>
                                        <p:tgtEl>
                                          <p:spTgt spid="18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52" grpId="0" animBg="1"/>
      <p:bldP spid="189459" grpId="0"/>
      <p:bldP spid="189460" grpId="0"/>
      <p:bldP spid="189461" grpId="0"/>
      <p:bldP spid="189462" grpId="0"/>
      <p:bldP spid="189463" grpId="0"/>
      <p:bldP spid="189464" grpId="0"/>
      <p:bldP spid="189465" grpId="0"/>
      <p:bldP spid="189468" grpId="0" animBg="1"/>
      <p:bldP spid="18946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17" name="AutoShape 25"/>
          <p:cNvSpPr>
            <a:spLocks noChangeArrowheads="1"/>
          </p:cNvSpPr>
          <p:nvPr/>
        </p:nvSpPr>
        <p:spPr bwMode="auto">
          <a:xfrm>
            <a:off x="5497286" y="4114800"/>
            <a:ext cx="3646714" cy="475404"/>
          </a:xfrm>
          <a:prstGeom prst="wedgeRoundRectCallout">
            <a:avLst>
              <a:gd name="adj1" fmla="val 8189"/>
              <a:gd name="adj2" fmla="val 146765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CO" altLang="en-US" sz="2400" dirty="0">
                <a:solidFill>
                  <a:srgbClr val="FFFF00"/>
                </a:solidFill>
              </a:rPr>
              <a:t>¡Qué mujer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 err="1">
                <a:solidFill>
                  <a:srgbClr val="FFFF00"/>
                </a:solidFill>
              </a:rPr>
              <a:t>es</a:t>
            </a:r>
            <a:r>
              <a:rPr lang="en-US" altLang="en-US" sz="2400" dirty="0">
                <a:solidFill>
                  <a:srgbClr val="FFFF00"/>
                </a:solidFill>
              </a:rPr>
              <a:t> mi </a:t>
            </a:r>
            <a:r>
              <a:rPr lang="en-US" altLang="en-US" sz="2400" dirty="0" err="1">
                <a:solidFill>
                  <a:srgbClr val="FFFF00"/>
                </a:solidFill>
              </a:rPr>
              <a:t>mujer</a:t>
            </a:r>
            <a:r>
              <a:rPr lang="en-US" altLang="en-US" sz="24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43281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bg1"/>
                </a:solidFill>
              </a:rPr>
              <a:t>5:25-27 - </a:t>
            </a:r>
            <a:r>
              <a:rPr lang="es-ES" altLang="en-US" sz="2400" dirty="0">
                <a:solidFill>
                  <a:srgbClr val="FFFF00"/>
                </a:solidFill>
              </a:rPr>
              <a:t>Maridos, </a:t>
            </a:r>
            <a:r>
              <a:rPr lang="es-ES" altLang="en-US" sz="2400" dirty="0">
                <a:solidFill>
                  <a:schemeClr val="bg1"/>
                </a:solidFill>
              </a:rPr>
              <a:t>amad a vuestras mujeres, así como Cristo amó a la iglesia, y se entregó a sí mismo por ella, para santificarla, habiéndola purificado en el lavamiento del agua por la palabra, a fin de presentársela a sí mismo, una iglesia gloriosa, que no tuviese mancha ni arruga ni cosa semejante, sino que fuese santa y sin mancha.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25" y="5010150"/>
            <a:ext cx="2466975" cy="1847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05312" y="1980256"/>
            <a:ext cx="47386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FF00"/>
                </a:solidFill>
              </a:rPr>
              <a:t>¿Cómo amó Cristo a la iglesia?</a:t>
            </a:r>
          </a:p>
          <a:p>
            <a:r>
              <a:rPr lang="es-CO" dirty="0">
                <a:solidFill>
                  <a:srgbClr val="FFFF00"/>
                </a:solidFill>
              </a:rPr>
              <a:t>- </a:t>
            </a:r>
            <a:r>
              <a:rPr lang="es-CO" dirty="0">
                <a:solidFill>
                  <a:schemeClr val="bg1"/>
                </a:solidFill>
              </a:rPr>
              <a:t>Se entregó a sí mismo por ella</a:t>
            </a:r>
          </a:p>
          <a:p>
            <a:r>
              <a:rPr lang="es-CO" dirty="0">
                <a:solidFill>
                  <a:srgbClr val="FFFF00"/>
                </a:solidFill>
              </a:rPr>
              <a:t>- La </a:t>
            </a:r>
            <a:r>
              <a:rPr lang="es-CO" dirty="0">
                <a:solidFill>
                  <a:schemeClr val="bg1"/>
                </a:solidFill>
              </a:rPr>
              <a:t>Santificó</a:t>
            </a:r>
          </a:p>
          <a:p>
            <a:r>
              <a:rPr lang="es-CO" dirty="0">
                <a:solidFill>
                  <a:srgbClr val="FFFF00"/>
                </a:solidFill>
              </a:rPr>
              <a:t>- La </a:t>
            </a:r>
            <a:r>
              <a:rPr lang="es-CO" dirty="0">
                <a:solidFill>
                  <a:schemeClr val="bg1"/>
                </a:solidFill>
              </a:rPr>
              <a:t>Purificó </a:t>
            </a:r>
          </a:p>
          <a:p>
            <a:r>
              <a:rPr lang="es-CO" dirty="0">
                <a:solidFill>
                  <a:srgbClr val="FFFF00"/>
                </a:solidFill>
              </a:rPr>
              <a:t>- </a:t>
            </a:r>
            <a:r>
              <a:rPr lang="es-CO" dirty="0">
                <a:solidFill>
                  <a:schemeClr val="bg1"/>
                </a:solidFill>
              </a:rPr>
              <a:t>La ve como mujer gloriosa, sin </a:t>
            </a:r>
          </a:p>
          <a:p>
            <a:r>
              <a:rPr lang="es-CO" dirty="0">
                <a:solidFill>
                  <a:schemeClr val="bg1"/>
                </a:solidFill>
              </a:rPr>
              <a:t>	mancha ni arruga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07552" y="1159579"/>
            <a:ext cx="3124200" cy="1200329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2400" dirty="0"/>
              <a:t>¿Cuál marido trata a su mujer así?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75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7" grpId="0" animBg="1"/>
      <p:bldP spid="14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05790" y="443"/>
            <a:ext cx="8538210" cy="93256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600" u="sng" dirty="0">
                <a:solidFill>
                  <a:srgbClr val="FFFF00"/>
                </a:solidFill>
                <a:latin typeface="Tempus Sans ITC" panose="04020404030D07020202" pitchFamily="82" charset="0"/>
              </a:rPr>
              <a:t>RESPONSABILIDADES EN CRISTO</a:t>
            </a:r>
            <a:r>
              <a:rPr lang="en-US" altLang="en-US" sz="2600" dirty="0">
                <a:solidFill>
                  <a:srgbClr val="FFFF00"/>
                </a:solidFill>
                <a:latin typeface="Tempus Sans ITC" panose="04020404030D07020202" pitchFamily="82" charset="0"/>
              </a:rPr>
              <a:t>  (4:1-6:20)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</a:p>
          <a:p>
            <a:pPr>
              <a:lnSpc>
                <a:spcPct val="105000"/>
              </a:lnSpc>
            </a:pP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A. Andar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en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armon</a:t>
            </a:r>
            <a:r>
              <a:rPr lang="es-CO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 (5:21-6:9) –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maridos</a:t>
            </a:r>
            <a:r>
              <a:rPr lang="en-US" altLang="en-US" sz="2600" dirty="0">
                <a:solidFill>
                  <a:schemeClr val="bg1"/>
                </a:solidFill>
                <a:latin typeface="Tempus Sans ITC" panose="04020404030D07020202" pitchFamily="82" charset="0"/>
              </a:rPr>
              <a:t> y </a:t>
            </a:r>
            <a:r>
              <a:rPr lang="en-US" altLang="en-US" sz="2600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esposas</a:t>
            </a:r>
            <a:endParaRPr lang="en-US" altLang="en-US" sz="2600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-3810" y="-20743"/>
            <a:ext cx="609600" cy="3560975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F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E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I</a:t>
            </a:r>
          </a:p>
          <a:p>
            <a:pPr algn="ctr">
              <a:lnSpc>
                <a:spcPct val="115000"/>
              </a:lnSpc>
            </a:pPr>
            <a:r>
              <a:rPr lang="es-CO" altLang="en-US" sz="2800" i="1" dirty="0"/>
              <a:t>O</a:t>
            </a:r>
            <a:endParaRPr lang="en-US" altLang="en-US" sz="2800" i="1" dirty="0"/>
          </a:p>
          <a:p>
            <a:pPr algn="ctr">
              <a:lnSpc>
                <a:spcPct val="115000"/>
              </a:lnSpc>
            </a:pPr>
            <a:r>
              <a:rPr lang="en-US" altLang="en-US" sz="2800" i="1" dirty="0"/>
              <a:t>S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5790" y="1066800"/>
            <a:ext cx="343281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</a:rPr>
              <a:t>5:28-30 - </a:t>
            </a:r>
            <a:r>
              <a:rPr lang="es-ES" altLang="en-US" sz="2400" dirty="0">
                <a:solidFill>
                  <a:schemeClr val="bg1"/>
                </a:solidFill>
              </a:rPr>
              <a:t>Así también </a:t>
            </a:r>
            <a:r>
              <a:rPr lang="es-ES" altLang="en-US" sz="2400" dirty="0">
                <a:solidFill>
                  <a:srgbClr val="FFFF00"/>
                </a:solidFill>
              </a:rPr>
              <a:t>los maridos </a:t>
            </a:r>
            <a:r>
              <a:rPr lang="es-ES" altLang="en-US" sz="2400" dirty="0">
                <a:solidFill>
                  <a:schemeClr val="bg1"/>
                </a:solidFill>
              </a:rPr>
              <a:t>deben amar a sus mujeres como a sus mismos cuerpos. El que ama a su mujer, a sí mismo se ama. Porque nadie aborreció jamás a su propia carne, sino que la sustenta y la cuida, como también Cristo a la iglesia, porque somos miembros de su cuerpo, de su carne y de sus huesos.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64009" y="2513039"/>
            <a:ext cx="426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FF00"/>
                </a:solidFill>
              </a:rPr>
              <a:t>Nuestro deber, como maridos:</a:t>
            </a:r>
          </a:p>
          <a:p>
            <a:r>
              <a:rPr lang="es-CO" dirty="0">
                <a:solidFill>
                  <a:srgbClr val="FFFF00"/>
                </a:solidFill>
              </a:rPr>
              <a:t>-</a:t>
            </a:r>
            <a:r>
              <a:rPr lang="es-CO" dirty="0">
                <a:solidFill>
                  <a:schemeClr val="bg1"/>
                </a:solidFill>
              </a:rPr>
              <a:t> Amarla como mi mismo cuerpo</a:t>
            </a:r>
          </a:p>
          <a:p>
            <a:r>
              <a:rPr lang="es-CO" dirty="0">
                <a:solidFill>
                  <a:srgbClr val="FFFF00"/>
                </a:solidFill>
              </a:rPr>
              <a:t>- </a:t>
            </a:r>
            <a:r>
              <a:rPr lang="es-CO" dirty="0">
                <a:solidFill>
                  <a:schemeClr val="bg1"/>
                </a:solidFill>
              </a:rPr>
              <a:t>Sustenta y la cuida</a:t>
            </a:r>
          </a:p>
          <a:p>
            <a:r>
              <a:rPr lang="es-CO" dirty="0">
                <a:solidFill>
                  <a:srgbClr val="FFFF00"/>
                </a:solidFill>
              </a:rPr>
              <a:t>- como Cristo a la iglesia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84993" y="5108211"/>
            <a:ext cx="944206" cy="1673820"/>
          </a:xfrm>
          <a:prstGeom prst="rect">
            <a:avLst/>
          </a:prstGeom>
        </p:spPr>
      </p:pic>
      <p:sp>
        <p:nvSpPr>
          <p:cNvPr id="187417" name="AutoShape 25"/>
          <p:cNvSpPr>
            <a:spLocks noChangeArrowheads="1"/>
          </p:cNvSpPr>
          <p:nvPr/>
        </p:nvSpPr>
        <p:spPr bwMode="auto">
          <a:xfrm>
            <a:off x="4343400" y="4114800"/>
            <a:ext cx="4800600" cy="838200"/>
          </a:xfrm>
          <a:prstGeom prst="wedgeRoundRectCallout">
            <a:avLst>
              <a:gd name="adj1" fmla="val -44192"/>
              <a:gd name="adj2" fmla="val 75336"/>
              <a:gd name="adj3" fmla="val 16667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CO" altLang="en-US" sz="2400" dirty="0">
                <a:solidFill>
                  <a:srgbClr val="FFFF00"/>
                </a:solidFill>
              </a:rPr>
              <a:t>?Qué, si ella no me respeta ni me trata bien</a:t>
            </a:r>
            <a:r>
              <a:rPr lang="en-US" altLang="en-US" sz="2400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 rot="21195181">
            <a:off x="5091818" y="5318136"/>
            <a:ext cx="3124200" cy="830997"/>
          </a:xfrm>
          <a:prstGeom prst="rect">
            <a:avLst/>
          </a:prstGeom>
          <a:solidFill>
            <a:srgbClr val="F4F1D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400" dirty="0"/>
              <a:t>Todavía, debo imitar a Cristo?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8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7417" grpId="0" animBg="1"/>
      <p:bldP spid="1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anose="04020404030D07020202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anose="04020404030D07020202" pitchFamily="8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7228</TotalTime>
  <Words>2138</Words>
  <Application>Microsoft Office PowerPoint</Application>
  <PresentationFormat>On-screen Show (4:3)</PresentationFormat>
  <Paragraphs>208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Chiller</vt:lpstr>
      <vt:lpstr>Sign Painter</vt:lpstr>
      <vt:lpstr>Tempus Sans ITC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ROYCE CHANDLER</cp:lastModifiedBy>
  <cp:revision>561</cp:revision>
  <dcterms:created xsi:type="dcterms:W3CDTF">2006-05-10T13:38:40Z</dcterms:created>
  <dcterms:modified xsi:type="dcterms:W3CDTF">2024-10-24T00:18:58Z</dcterms:modified>
</cp:coreProperties>
</file>