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46" r:id="rId3"/>
    <p:sldId id="401" r:id="rId4"/>
    <p:sldId id="421" r:id="rId5"/>
    <p:sldId id="402" r:id="rId6"/>
    <p:sldId id="408" r:id="rId7"/>
    <p:sldId id="403" r:id="rId8"/>
    <p:sldId id="409" r:id="rId9"/>
    <p:sldId id="404" r:id="rId10"/>
    <p:sldId id="410" r:id="rId11"/>
    <p:sldId id="416" r:id="rId12"/>
    <p:sldId id="418" r:id="rId13"/>
    <p:sldId id="420" r:id="rId14"/>
    <p:sldId id="411" r:id="rId15"/>
    <p:sldId id="422" r:id="rId16"/>
    <p:sldId id="419" r:id="rId17"/>
    <p:sldId id="447" r:id="rId18"/>
    <p:sldId id="440" r:id="rId19"/>
    <p:sldId id="448" r:id="rId20"/>
    <p:sldId id="451" r:id="rId21"/>
    <p:sldId id="439" r:id="rId22"/>
    <p:sldId id="441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BEE"/>
    <a:srgbClr val="F5F1D7"/>
    <a:srgbClr val="F7F7D9"/>
    <a:srgbClr val="FFFFFF"/>
    <a:srgbClr val="FEFEF8"/>
    <a:srgbClr val="FF3300"/>
    <a:srgbClr val="DBD8AD"/>
    <a:srgbClr val="800000"/>
    <a:srgbClr val="CC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21" autoAdjust="0"/>
    <p:restoredTop sz="92000" autoAdjust="0"/>
  </p:normalViewPr>
  <p:slideViewPr>
    <p:cSldViewPr>
      <p:cViewPr varScale="1">
        <p:scale>
          <a:sx n="111" d="100"/>
          <a:sy n="111" d="100"/>
        </p:scale>
        <p:origin x="64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9D84D-012C-44AA-A7FB-96C727543C1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82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7E3B1-80B2-4139-83E5-3211AE19EA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43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B74B16-3EB7-40D9-A398-D192E9044AA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81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61195-4509-4A2B-B2EA-0F5216493B4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21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121D0-CA16-493C-A607-D570C9EBDC6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49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BE03F-3C09-474C-AB0A-809599112A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50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7A9EF-F0DD-4110-8E9B-79FD3845754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55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69D42-7EA3-4759-B446-11B9993157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2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98D90-FE79-451C-96D1-6A43F1C67FE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4BBAD-101A-4FA0-A2F6-35714B075DE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11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44A04-AAEF-41D2-8CAB-4881626D57E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79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F8A184-6FE6-467D-B772-FA7502A9B71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90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freebibleillustrations.com/main.php/v/12_2_Kings/12006006+FST+-+2+Kings+6+6+-+Elisha+makes+the+axe+head+swim.jpg.html?g2_imageViewsIndex=1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freebibleillustrations.com/main.php/v/12_2_Kings/12006006+FST+-+2+Kings+6+6+-+Elisha+makes+the+axe+head+swim.jpg.html?g2_imageViewsIndex=1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2">
            <a:extLst>
              <a:ext uri="{FF2B5EF4-FFF2-40B4-BE49-F238E27FC236}">
                <a16:creationId xmlns:a16="http://schemas.microsoft.com/office/drawing/2014/main" id="{417B142B-C2E4-4CFA-BBB5-C45744112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7" y="1981200"/>
            <a:ext cx="6260268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 dirty="0">
                <a:solidFill>
                  <a:srgbClr val="FFFF00"/>
                </a:solidFill>
              </a:rPr>
              <a:t>5:26-27 -</a:t>
            </a:r>
            <a:r>
              <a:rPr lang="en-US" altLang="en-US" sz="3000" b="1" dirty="0">
                <a:solidFill>
                  <a:schemeClr val="bg1"/>
                </a:solidFill>
              </a:rPr>
              <a:t> </a:t>
            </a:r>
            <a:r>
              <a:rPr lang="es-ES" sz="3000" b="1" dirty="0">
                <a:solidFill>
                  <a:schemeClr val="bg1"/>
                </a:solidFill>
              </a:rPr>
              <a:t>El entonces le dijo: ¿No fue también mi corazón, cuando el hombre volvió de su carro a recibirte? ¿es tiempo de tomar plata, y de tomar vestidos, olivares, viñas, ovejas, bueyes, siervos y siervas?  La lepra de Naamán se te pegará a ti, y a tu simiente para siempre.  Y salió de delante de él leproso, blanco como la nieve.</a:t>
            </a:r>
            <a:endParaRPr lang="en-US" altLang="en-US" sz="3000" b="1" dirty="0">
              <a:solidFill>
                <a:schemeClr val="bg1"/>
              </a:solidFill>
            </a:endParaRPr>
          </a:p>
        </p:txBody>
      </p:sp>
      <p:pic>
        <p:nvPicPr>
          <p:cNvPr id="246788" name="Picture 4" descr="Naaman's leprosy given to Gehazai">
            <a:extLst>
              <a:ext uri="{FF2B5EF4-FFF2-40B4-BE49-F238E27FC236}">
                <a16:creationId xmlns:a16="http://schemas.microsoft.com/office/drawing/2014/main" id="{17F9170E-C83E-431D-89E1-E40E6B45E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5"/>
          <a:stretch>
            <a:fillRect/>
          </a:stretch>
        </p:blipFill>
        <p:spPr bwMode="auto">
          <a:xfrm>
            <a:off x="6290600" y="2959"/>
            <a:ext cx="5921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750"/>
                                        <p:tgtEl>
                                          <p:spTgt spid="246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ow showing">
            <a:extLst>
              <a:ext uri="{FF2B5EF4-FFF2-40B4-BE49-F238E27FC236}">
                <a16:creationId xmlns:a16="http://schemas.microsoft.com/office/drawing/2014/main" id="{8D868DBF-8E57-4055-ACCF-FB12A6964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4" y="-16276"/>
            <a:ext cx="4419600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>
            <a:extLst>
              <a:ext uri="{FF2B5EF4-FFF2-40B4-BE49-F238E27FC236}">
                <a16:creationId xmlns:a16="http://schemas.microsoft.com/office/drawing/2014/main" id="{7513B219-CA8B-4110-A683-E951F2E2E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817732"/>
            <a:ext cx="142412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</a:pPr>
            <a:r>
              <a:rPr lang="en-US" altLang="en-US" sz="3000" b="1" dirty="0">
                <a:solidFill>
                  <a:srgbClr val="C00000"/>
                </a:solidFill>
              </a:rPr>
              <a:t>ELISEO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BBDEE63E-37E8-4523-9A9A-8A4602D4B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594" y="1229094"/>
            <a:ext cx="20574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s-CO" altLang="en-US" sz="3000" b="1" dirty="0">
                <a:solidFill>
                  <a:srgbClr val="C00000"/>
                </a:solidFill>
              </a:rPr>
              <a:t>NAAMÁN</a:t>
            </a:r>
            <a:endParaRPr lang="en-US" altLang="en-US" sz="3000" b="1" dirty="0">
              <a:solidFill>
                <a:srgbClr val="C00000"/>
              </a:solidFill>
            </a:endParaRP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E5391A84-235E-4E55-AD77-166D67B70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037" y="1574688"/>
            <a:ext cx="1219200" cy="467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en-US" altLang="en-US" sz="3000" b="1" dirty="0">
                <a:solidFill>
                  <a:srgbClr val="C00000"/>
                </a:solidFill>
              </a:rPr>
              <a:t>GIEZI</a:t>
            </a:r>
          </a:p>
        </p:txBody>
      </p:sp>
      <p:sp>
        <p:nvSpPr>
          <p:cNvPr id="252936" name="Text Box 8">
            <a:extLst>
              <a:ext uri="{FF2B5EF4-FFF2-40B4-BE49-F238E27FC236}">
                <a16:creationId xmlns:a16="http://schemas.microsoft.com/office/drawing/2014/main" id="{3EE9DF2C-91DF-4ACC-922C-379671634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127681"/>
            <a:ext cx="73914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r>
              <a:rPr lang="es-ES" altLang="en-US" sz="3000" b="1" dirty="0">
                <a:solidFill>
                  <a:schemeClr val="bg1"/>
                </a:solidFill>
              </a:rPr>
              <a:t>¿Quién influyó a </a:t>
            </a:r>
            <a:r>
              <a:rPr lang="es-ES" altLang="en-US" sz="3000" b="1" dirty="0" err="1">
                <a:solidFill>
                  <a:schemeClr val="bg1"/>
                </a:solidFill>
              </a:rPr>
              <a:t>Naaman</a:t>
            </a:r>
            <a:r>
              <a:rPr lang="es-ES" altLang="en-US" sz="3000" b="1" dirty="0">
                <a:solidFill>
                  <a:schemeClr val="bg1"/>
                </a:solidFill>
              </a:rPr>
              <a:t> para ir al profeta... el actor principal…al principio de la historia?</a:t>
            </a:r>
          </a:p>
          <a:p>
            <a:r>
              <a:rPr lang="es-CO" altLang="en-US" sz="3000" b="1" dirty="0">
                <a:solidFill>
                  <a:schemeClr val="bg1"/>
                </a:solidFill>
              </a:rPr>
              <a:t>Su nombre: _______</a:t>
            </a:r>
            <a:endParaRPr lang="en-US" altLang="en-US" sz="3000" b="1" dirty="0">
              <a:solidFill>
                <a:schemeClr val="bg1"/>
              </a:solidFill>
            </a:endParaRPr>
          </a:p>
        </p:txBody>
      </p:sp>
      <p:sp>
        <p:nvSpPr>
          <p:cNvPr id="252937" name="Text Box 9">
            <a:extLst>
              <a:ext uri="{FF2B5EF4-FFF2-40B4-BE49-F238E27FC236}">
                <a16:creationId xmlns:a16="http://schemas.microsoft.com/office/drawing/2014/main" id="{BBCFD4E5-AE56-4E08-A5DA-1695FF8A2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091585"/>
            <a:ext cx="3733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EA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n-US" sz="3000" b="1" dirty="0">
                <a:solidFill>
                  <a:schemeClr val="bg1"/>
                </a:solidFill>
              </a:rPr>
              <a:t>1.Por qué lo hicieron?</a:t>
            </a:r>
            <a:endParaRPr lang="en-US" altLang="en-US" sz="3000" b="1" dirty="0">
              <a:solidFill>
                <a:schemeClr val="bg1"/>
              </a:solidFill>
            </a:endParaRPr>
          </a:p>
        </p:txBody>
      </p:sp>
      <p:sp>
        <p:nvSpPr>
          <p:cNvPr id="252938" name="Text Box 10">
            <a:extLst>
              <a:ext uri="{FF2B5EF4-FFF2-40B4-BE49-F238E27FC236}">
                <a16:creationId xmlns:a16="http://schemas.microsoft.com/office/drawing/2014/main" id="{61E71F27-72C4-491A-8F60-9718A83BA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1625" y="5564235"/>
            <a:ext cx="768436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EA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r>
              <a:rPr lang="es-CO" altLang="en-US" sz="3000" b="1" dirty="0">
                <a:solidFill>
                  <a:schemeClr val="bg1"/>
                </a:solidFill>
              </a:rPr>
              <a:t>2. </a:t>
            </a:r>
            <a:r>
              <a:rPr lang="es-ES" altLang="en-US" sz="3000" b="1" dirty="0">
                <a:solidFill>
                  <a:schemeClr val="bg1"/>
                </a:solidFill>
              </a:rPr>
              <a:t>¿Qué recompensa u honor recibieron ellos?</a:t>
            </a:r>
            <a:endParaRPr lang="en-US" altLang="en-US" sz="3000" b="1" dirty="0">
              <a:solidFill>
                <a:schemeClr val="bg1"/>
              </a:solidFill>
            </a:endParaRPr>
          </a:p>
        </p:txBody>
      </p:sp>
      <p:sp>
        <p:nvSpPr>
          <p:cNvPr id="252939" name="Text Box 11">
            <a:extLst>
              <a:ext uri="{FF2B5EF4-FFF2-40B4-BE49-F238E27FC236}">
                <a16:creationId xmlns:a16="http://schemas.microsoft.com/office/drawing/2014/main" id="{EB3EB4FD-FA39-4333-85A1-AC01167BC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838" y="6083983"/>
            <a:ext cx="7086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EA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r>
              <a:rPr lang="es-CO" altLang="en-US" sz="3000" b="1" dirty="0">
                <a:solidFill>
                  <a:schemeClr val="bg1"/>
                </a:solidFill>
              </a:rPr>
              <a:t>3. </a:t>
            </a:r>
            <a:r>
              <a:rPr lang="es-ES" altLang="en-US" sz="3000" b="1" dirty="0">
                <a:solidFill>
                  <a:schemeClr val="bg1"/>
                </a:solidFill>
              </a:rPr>
              <a:t>¿Qué aprendemos de esta historia?</a:t>
            </a:r>
            <a:endParaRPr lang="en-US" altLang="en-US" sz="3000" b="1" dirty="0">
              <a:solidFill>
                <a:schemeClr val="bg1"/>
              </a:solidFill>
            </a:endParaRPr>
          </a:p>
        </p:txBody>
      </p:sp>
      <p:sp>
        <p:nvSpPr>
          <p:cNvPr id="252940" name="Text Box 12">
            <a:extLst>
              <a:ext uri="{FF2B5EF4-FFF2-40B4-BE49-F238E27FC236}">
                <a16:creationId xmlns:a16="http://schemas.microsoft.com/office/drawing/2014/main" id="{F345597C-9FB2-4A2C-887C-ABDFADFCD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272391"/>
            <a:ext cx="6773868" cy="141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s-CO" altLang="en-US" sz="3000" b="1" u="sng" dirty="0">
                <a:solidFill>
                  <a:schemeClr val="bg1"/>
                </a:solidFill>
              </a:rPr>
              <a:t>El punto</a:t>
            </a:r>
            <a:r>
              <a:rPr lang="es-CO" altLang="en-US" sz="3000" b="1" dirty="0">
                <a:solidFill>
                  <a:schemeClr val="bg1"/>
                </a:solidFill>
              </a:rPr>
              <a:t>:</a:t>
            </a:r>
            <a:r>
              <a:rPr lang="es-CO" altLang="en-US" sz="3000" b="1" dirty="0">
                <a:solidFill>
                  <a:srgbClr val="FFFF00"/>
                </a:solidFill>
              </a:rPr>
              <a:t>  </a:t>
            </a:r>
            <a:r>
              <a:rPr lang="es-ES" altLang="en-US" sz="3000" b="1" dirty="0">
                <a:solidFill>
                  <a:srgbClr val="FFFF00"/>
                </a:solidFill>
              </a:rPr>
              <a:t>aquel milagro pasó porque 2 personas desconocidas decidieron hablar a la estrella, Naamán</a:t>
            </a:r>
            <a:endParaRPr lang="en-US" altLang="en-US" sz="3000" b="1" dirty="0">
              <a:solidFill>
                <a:srgbClr val="FFFF00"/>
              </a:solidFill>
            </a:endParaRPr>
          </a:p>
        </p:txBody>
      </p:sp>
      <p:pic>
        <p:nvPicPr>
          <p:cNvPr id="252942" name="Picture 14" descr="spotlite">
            <a:extLst>
              <a:ext uri="{FF2B5EF4-FFF2-40B4-BE49-F238E27FC236}">
                <a16:creationId xmlns:a16="http://schemas.microsoft.com/office/drawing/2014/main" id="{9AF3BABB-5F80-42AE-8D7B-A91A61F1D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0923">
            <a:off x="9014883" y="3398801"/>
            <a:ext cx="28575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43" name="Text Box 15">
            <a:extLst>
              <a:ext uri="{FF2B5EF4-FFF2-40B4-BE49-F238E27FC236}">
                <a16:creationId xmlns:a16="http://schemas.microsoft.com/office/drawing/2014/main" id="{482338FE-768E-45F6-9808-26B0A5497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8221" y="4694872"/>
            <a:ext cx="768436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r>
              <a:rPr lang="es-ES" altLang="en-US" sz="3000" b="1" dirty="0">
                <a:solidFill>
                  <a:schemeClr val="bg1"/>
                </a:solidFill>
              </a:rPr>
              <a:t>Cuándo 'la estrella' se escapaba de su remedio, ¿quién actuó para hacer toda la diferencia?</a:t>
            </a:r>
          </a:p>
          <a:p>
            <a:r>
              <a:rPr lang="es-CO" altLang="en-US" sz="3000" b="1" dirty="0">
                <a:solidFill>
                  <a:schemeClr val="bg1"/>
                </a:solidFill>
              </a:rPr>
              <a:t>Su nombre: _______</a:t>
            </a:r>
            <a:endParaRPr lang="en-US" altLang="en-US" sz="3000" b="1" dirty="0">
              <a:solidFill>
                <a:schemeClr val="bg1"/>
              </a:solidFill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9BAC77B5-A96C-49FD-BA6C-1F52740F9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02" y="161030"/>
            <a:ext cx="335769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/>
              <a:t>LAS 3 ESTRELLAS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252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52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5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529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1000"/>
                                        <p:tgtEl>
                                          <p:spTgt spid="252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52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52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52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52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7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2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2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2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6" grpId="0"/>
      <p:bldP spid="252936" grpId="1"/>
      <p:bldP spid="252937" grpId="0"/>
      <p:bldP spid="252938" grpId="0"/>
      <p:bldP spid="252939" grpId="0"/>
      <p:bldP spid="252940" grpId="0"/>
      <p:bldP spid="252943" grpId="0"/>
      <p:bldP spid="25294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nnouncement large jagged">
            <a:extLst>
              <a:ext uri="{FF2B5EF4-FFF2-40B4-BE49-F238E27FC236}">
                <a16:creationId xmlns:a16="http://schemas.microsoft.com/office/drawing/2014/main" id="{14539685-1788-4293-87EB-B88E7ABF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8264"/>
            <a:ext cx="12192000" cy="399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4">
            <a:extLst>
              <a:ext uri="{FF2B5EF4-FFF2-40B4-BE49-F238E27FC236}">
                <a16:creationId xmlns:a16="http://schemas.microsoft.com/office/drawing/2014/main" id="{3201F581-44FD-41D4-AE36-B8B7EE1CBB9C}"/>
              </a:ext>
            </a:extLst>
          </p:cNvPr>
          <p:cNvSpPr txBox="1">
            <a:spLocks noChangeArrowheads="1"/>
          </p:cNvSpPr>
          <p:nvPr/>
        </p:nvSpPr>
        <p:spPr bwMode="auto">
          <a:xfrm rot="20564632">
            <a:off x="1479313" y="2571910"/>
            <a:ext cx="311794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n-US" sz="3000" b="1" dirty="0"/>
              <a:t>Acciones amables, desinteresadas tomadas por “</a:t>
            </a:r>
            <a:r>
              <a:rPr lang="es-ES" altLang="en-US" sz="3000" b="1" dirty="0" err="1"/>
              <a:t>nadies</a:t>
            </a:r>
            <a:r>
              <a:rPr lang="es-ES" altLang="en-US" sz="3000" b="1" dirty="0"/>
              <a:t>”</a:t>
            </a:r>
            <a:endParaRPr lang="en-US" altLang="en-US" sz="3000" b="1" dirty="0"/>
          </a:p>
        </p:txBody>
      </p:sp>
      <p:sp>
        <p:nvSpPr>
          <p:cNvPr id="21508" name="Oval 5">
            <a:extLst>
              <a:ext uri="{FF2B5EF4-FFF2-40B4-BE49-F238E27FC236}">
                <a16:creationId xmlns:a16="http://schemas.microsoft.com/office/drawing/2014/main" id="{EFC731E3-5DB6-4F68-A111-DAE788925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2788" y="2001716"/>
            <a:ext cx="2657224" cy="2477416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s-CO" altLang="en-US" sz="3000" b="1" dirty="0">
                <a:solidFill>
                  <a:schemeClr val="bg1"/>
                </a:solidFill>
              </a:rPr>
              <a:t>los</a:t>
            </a:r>
          </a:p>
          <a:p>
            <a:pPr algn="ctr" eaLnBrk="1" hangingPunct="1">
              <a:lnSpc>
                <a:spcPct val="85000"/>
              </a:lnSpc>
            </a:pPr>
            <a:r>
              <a:rPr lang="es-CO" altLang="en-US" sz="3000" b="1" dirty="0">
                <a:solidFill>
                  <a:schemeClr val="bg1"/>
                </a:solidFill>
              </a:rPr>
              <a:t>NADIES</a:t>
            </a:r>
          </a:p>
          <a:p>
            <a:pPr algn="ctr" eaLnBrk="1" hangingPunct="1">
              <a:lnSpc>
                <a:spcPct val="85000"/>
              </a:lnSpc>
            </a:pPr>
            <a:r>
              <a:rPr lang="es-CO" altLang="en-US" sz="3000" b="1" dirty="0">
                <a:solidFill>
                  <a:schemeClr val="bg1"/>
                </a:solidFill>
              </a:rPr>
              <a:t>de</a:t>
            </a:r>
          </a:p>
          <a:p>
            <a:pPr algn="ctr" eaLnBrk="1" hangingPunct="1">
              <a:lnSpc>
                <a:spcPct val="85000"/>
              </a:lnSpc>
            </a:pPr>
            <a:r>
              <a:rPr lang="es-CO" altLang="en-US" sz="3000" b="1" dirty="0">
                <a:solidFill>
                  <a:schemeClr val="bg1"/>
                </a:solidFill>
              </a:rPr>
              <a:t>2 Reyes 5</a:t>
            </a:r>
            <a:endParaRPr lang="en-US" altLang="en-US" sz="3000" b="1" dirty="0">
              <a:solidFill>
                <a:schemeClr val="bg1"/>
              </a:solidFill>
            </a:endParaRPr>
          </a:p>
        </p:txBody>
      </p:sp>
      <p:sp>
        <p:nvSpPr>
          <p:cNvPr id="21509" name="Text Box 6">
            <a:extLst>
              <a:ext uri="{FF2B5EF4-FFF2-40B4-BE49-F238E27FC236}">
                <a16:creationId xmlns:a16="http://schemas.microsoft.com/office/drawing/2014/main" id="{1FFB64AC-2D22-457F-B020-9C4A83F4C560}"/>
              </a:ext>
            </a:extLst>
          </p:cNvPr>
          <p:cNvSpPr txBox="1">
            <a:spLocks noChangeArrowheads="1"/>
          </p:cNvSpPr>
          <p:nvPr/>
        </p:nvSpPr>
        <p:spPr bwMode="auto">
          <a:xfrm rot="978072">
            <a:off x="7216249" y="2639088"/>
            <a:ext cx="2857445" cy="159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ES" altLang="en-US" sz="3000" b="1" dirty="0"/>
              <a:t>Gente común sin cara,</a:t>
            </a:r>
          </a:p>
          <a:p>
            <a:pPr algn="ctr">
              <a:lnSpc>
                <a:spcPct val="80000"/>
              </a:lnSpc>
            </a:pPr>
            <a:r>
              <a:rPr lang="es-ES" altLang="en-US" sz="3000" b="1" dirty="0"/>
              <a:t>sin nombre,</a:t>
            </a:r>
          </a:p>
          <a:p>
            <a:pPr algn="ctr">
              <a:lnSpc>
                <a:spcPct val="80000"/>
              </a:lnSpc>
            </a:pPr>
            <a:r>
              <a:rPr lang="es-ES" altLang="en-US" sz="3000" b="1" dirty="0"/>
              <a:t>sin aplauso.</a:t>
            </a:r>
            <a:endParaRPr lang="en-US" altLang="en-US" sz="3000" b="1" dirty="0"/>
          </a:p>
        </p:txBody>
      </p:sp>
      <p:sp>
        <p:nvSpPr>
          <p:cNvPr id="21510" name="WordArt 7">
            <a:extLst>
              <a:ext uri="{FF2B5EF4-FFF2-40B4-BE49-F238E27FC236}">
                <a16:creationId xmlns:a16="http://schemas.microsoft.com/office/drawing/2014/main" id="{9BE861F8-1BBB-4553-9BE5-213D7176BE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80654">
            <a:off x="990600" y="287140"/>
            <a:ext cx="9220200" cy="10875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40000" scaled="1"/>
                </a:gradFill>
                <a:latin typeface="Impact" panose="020B0806030902050204" pitchFamily="34" charset="0"/>
              </a:rPr>
              <a:t>Nadies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40000" scaled="1"/>
                </a:gradFill>
                <a:latin typeface="Impact" panose="020B0806030902050204" pitchFamily="34" charset="0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40000" scaled="1"/>
                </a:gradFill>
                <a:latin typeface="Impact" panose="020B0806030902050204" pitchFamily="34" charset="0"/>
              </a:rPr>
              <a:t>Significativos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04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254985" name="Text Box 9">
            <a:extLst>
              <a:ext uri="{FF2B5EF4-FFF2-40B4-BE49-F238E27FC236}">
                <a16:creationId xmlns:a16="http://schemas.microsoft.com/office/drawing/2014/main" id="{01BA4218-9125-4CD8-A12C-910687117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0"/>
            <a:ext cx="12192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O" altLang="en-US" sz="3000" b="1" u="sng" dirty="0">
                <a:solidFill>
                  <a:schemeClr val="bg1"/>
                </a:solidFill>
              </a:rPr>
              <a:t>PUNTO</a:t>
            </a:r>
            <a:r>
              <a:rPr lang="es-CO" altLang="en-US" sz="3000" b="1" dirty="0">
                <a:solidFill>
                  <a:schemeClr val="bg1"/>
                </a:solidFill>
              </a:rPr>
              <a:t>:</a:t>
            </a:r>
            <a:r>
              <a:rPr lang="es-CO" altLang="en-US" sz="3000" b="1" dirty="0">
                <a:solidFill>
                  <a:srgbClr val="FFFF00"/>
                </a:solidFill>
              </a:rPr>
              <a:t> </a:t>
            </a:r>
            <a:r>
              <a:rPr lang="es-ES" altLang="en-US" sz="3000" b="1" dirty="0">
                <a:solidFill>
                  <a:srgbClr val="FFFF00"/>
                </a:solidFill>
              </a:rPr>
              <a:t>Ellos eran actores con pequeños papeles y quiénes no son nombrados, pero Dios los utilizó para enseñar una gran lección sobre la gente normal que hace opciones extraordinarias a fin de servirlo.</a:t>
            </a:r>
            <a:endParaRPr lang="en-US" altLang="en-US" sz="3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9" grpId="0"/>
      <p:bldP spid="2549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D911F460-FED6-411E-9050-A45CCB988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2406"/>
            <a:ext cx="12192000" cy="954107"/>
          </a:xfrm>
          <a:prstGeom prst="rect">
            <a:avLst/>
          </a:prstGeom>
          <a:solidFill>
            <a:srgbClr val="F5F1D7"/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n-US" sz="2800" b="1" dirty="0"/>
              <a:t>Tantas cosas que podrían ser diferentes, cosas que</a:t>
            </a:r>
          </a:p>
          <a:p>
            <a:pPr algn="ctr"/>
            <a:r>
              <a:rPr lang="es-ES" altLang="en-US" sz="2800" b="1" dirty="0"/>
              <a:t>podían alterar la historia</a:t>
            </a:r>
            <a:r>
              <a:rPr lang="en-US" altLang="en-US" sz="2800" b="1" dirty="0"/>
              <a:t>:</a:t>
            </a:r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44CC04CC-1050-4EF3-819E-4F63A4481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6" y="1447800"/>
            <a:ext cx="12192000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600" b="1" dirty="0">
                <a:solidFill>
                  <a:srgbClr val="FFFF00"/>
                </a:solidFill>
              </a:rPr>
              <a:t>*</a:t>
            </a:r>
            <a:r>
              <a:rPr lang="es-ES" altLang="en-US" sz="2600" b="1" dirty="0">
                <a:solidFill>
                  <a:schemeClr val="bg1"/>
                </a:solidFill>
              </a:rPr>
              <a:t>Naamán podía usar a una muchacha diferente como la </a:t>
            </a:r>
            <a:r>
              <a:rPr lang="es-ES" altLang="en-US" sz="2600" b="1" dirty="0">
                <a:solidFill>
                  <a:srgbClr val="FFFF00"/>
                </a:solidFill>
              </a:rPr>
              <a:t>criada </a:t>
            </a:r>
            <a:r>
              <a:rPr lang="es-ES" altLang="en-US" sz="2600" b="1" dirty="0">
                <a:solidFill>
                  <a:schemeClr val="bg1"/>
                </a:solidFill>
              </a:rPr>
              <a:t>de su esposa</a:t>
            </a:r>
          </a:p>
          <a:p>
            <a:r>
              <a:rPr lang="en-US" altLang="en-US" sz="2600" b="1" dirty="0">
                <a:solidFill>
                  <a:srgbClr val="FFFF00"/>
                </a:solidFill>
              </a:rPr>
              <a:t>*</a:t>
            </a:r>
            <a:r>
              <a:rPr lang="es-ES" altLang="en-US" sz="2600" b="1" dirty="0">
                <a:solidFill>
                  <a:schemeClr val="bg1"/>
                </a:solidFill>
              </a:rPr>
              <a:t>Ella podría odiarle por ser su esclava cautiva</a:t>
            </a:r>
          </a:p>
          <a:p>
            <a:r>
              <a:rPr lang="en-US" altLang="en-US" sz="2600" b="1" dirty="0">
                <a:solidFill>
                  <a:srgbClr val="FFFF00"/>
                </a:solidFill>
              </a:rPr>
              <a:t>*</a:t>
            </a:r>
            <a:r>
              <a:rPr lang="es-ES" altLang="en-US" sz="2600" b="1" dirty="0">
                <a:solidFill>
                  <a:schemeClr val="bg1"/>
                </a:solidFill>
              </a:rPr>
              <a:t>Ella podía ser indiferente a él, o preferir que él muera</a:t>
            </a:r>
          </a:p>
          <a:p>
            <a:r>
              <a:rPr lang="en-US" altLang="en-US" sz="2600" b="1" dirty="0">
                <a:solidFill>
                  <a:srgbClr val="FFFF00"/>
                </a:solidFill>
              </a:rPr>
              <a:t>*</a:t>
            </a:r>
            <a:r>
              <a:rPr lang="es-ES" altLang="en-US" sz="2600" b="1" dirty="0">
                <a:solidFill>
                  <a:schemeClr val="bg1"/>
                </a:solidFill>
              </a:rPr>
              <a:t>Ella podía tener miedo de hablar</a:t>
            </a:r>
          </a:p>
          <a:p>
            <a:r>
              <a:rPr lang="en-US" altLang="en-US" sz="2600" b="1" dirty="0">
                <a:solidFill>
                  <a:srgbClr val="FFFF00"/>
                </a:solidFill>
              </a:rPr>
              <a:t>*</a:t>
            </a:r>
            <a:r>
              <a:rPr lang="es-ES" altLang="en-US" sz="2600" b="1" dirty="0">
                <a:solidFill>
                  <a:schemeClr val="bg1"/>
                </a:solidFill>
              </a:rPr>
              <a:t>La esposa de Naamán podía rechazar pasar la información, </a:t>
            </a:r>
            <a:r>
              <a:rPr lang="es-ES" altLang="en-US" sz="2600" b="1" dirty="0" err="1">
                <a:solidFill>
                  <a:schemeClr val="bg1"/>
                </a:solidFill>
              </a:rPr>
              <a:t>pensándo</a:t>
            </a:r>
            <a:r>
              <a:rPr lang="es-ES" altLang="en-US" sz="2600" b="1" dirty="0">
                <a:solidFill>
                  <a:schemeClr val="bg1"/>
                </a:solidFill>
              </a:rPr>
              <a:t> ser inútil</a:t>
            </a:r>
            <a:endParaRPr lang="en-US" altLang="en-US" sz="2600" b="1" dirty="0">
              <a:solidFill>
                <a:schemeClr val="bg1"/>
              </a:solidFill>
            </a:endParaRPr>
          </a:p>
          <a:p>
            <a:r>
              <a:rPr lang="en-US" altLang="en-US" sz="2600" b="1" dirty="0">
                <a:solidFill>
                  <a:srgbClr val="FFFF00"/>
                </a:solidFill>
              </a:rPr>
              <a:t>*</a:t>
            </a:r>
            <a:r>
              <a:rPr lang="es-ES" altLang="en-US" sz="2600" b="1" dirty="0">
                <a:solidFill>
                  <a:schemeClr val="bg1"/>
                </a:solidFill>
              </a:rPr>
              <a:t>Naamán podía rechazar entrar en el territorio de sus enemigos para la ayuda</a:t>
            </a:r>
          </a:p>
          <a:p>
            <a:r>
              <a:rPr lang="en-US" altLang="en-US" sz="2600" b="1" dirty="0">
                <a:solidFill>
                  <a:srgbClr val="FFFF00"/>
                </a:solidFill>
              </a:rPr>
              <a:t>*</a:t>
            </a:r>
            <a:r>
              <a:rPr lang="es-ES" altLang="en-US" sz="2600" b="1" dirty="0">
                <a:solidFill>
                  <a:schemeClr val="bg1"/>
                </a:solidFill>
              </a:rPr>
              <a:t>Él podía sentir que esto sería un insulto a sus propios dioses</a:t>
            </a:r>
          </a:p>
          <a:p>
            <a:r>
              <a:rPr lang="en-US" altLang="en-US" sz="2600" b="1" dirty="0">
                <a:solidFill>
                  <a:srgbClr val="FFFF00"/>
                </a:solidFill>
              </a:rPr>
              <a:t>*</a:t>
            </a:r>
            <a:r>
              <a:rPr lang="es-ES" altLang="en-US" sz="2600" b="1" dirty="0">
                <a:solidFill>
                  <a:schemeClr val="bg1"/>
                </a:solidFill>
              </a:rPr>
              <a:t>Él podía temer una mala reacción de su propio rey</a:t>
            </a:r>
          </a:p>
          <a:p>
            <a:r>
              <a:rPr lang="en-US" altLang="en-US" sz="2600" b="1" dirty="0">
                <a:solidFill>
                  <a:srgbClr val="FFFF00"/>
                </a:solidFill>
              </a:rPr>
              <a:t>*</a:t>
            </a:r>
            <a:r>
              <a:rPr lang="es-ES" altLang="en-US" sz="2600" b="1" dirty="0">
                <a:solidFill>
                  <a:schemeClr val="bg1"/>
                </a:solidFill>
              </a:rPr>
              <a:t>Él podía estar avergonzado para pedir la ayuda de un rey enemigo</a:t>
            </a:r>
          </a:p>
          <a:p>
            <a:r>
              <a:rPr lang="en-US" altLang="en-US" sz="2600" b="1" dirty="0">
                <a:solidFill>
                  <a:srgbClr val="FFFF00"/>
                </a:solidFill>
              </a:rPr>
              <a:t>*</a:t>
            </a:r>
            <a:r>
              <a:rPr lang="es-ES" altLang="en-US" sz="2600" b="1" dirty="0">
                <a:solidFill>
                  <a:schemeClr val="bg1"/>
                </a:solidFill>
              </a:rPr>
              <a:t>Su criado podía tener miedo de hablar a su maestro enojado</a:t>
            </a:r>
          </a:p>
          <a:p>
            <a:r>
              <a:rPr lang="en-US" altLang="en-US" sz="2600" b="1" dirty="0">
                <a:solidFill>
                  <a:srgbClr val="FFFF00"/>
                </a:solidFill>
              </a:rPr>
              <a:t>*</a:t>
            </a:r>
            <a:r>
              <a:rPr lang="es-ES" altLang="en-US" sz="2600" b="1" dirty="0">
                <a:solidFill>
                  <a:schemeClr val="bg1"/>
                </a:solidFill>
              </a:rPr>
              <a:t>Naamán podía ser dominado por su orgullo y sentirse que él estaba siendo burlado por el profeta de un dios en que él no creía</a:t>
            </a:r>
          </a:p>
          <a:p>
            <a:r>
              <a:rPr lang="en-US" altLang="en-US" sz="2600" b="1" dirty="0">
                <a:solidFill>
                  <a:srgbClr val="FFFF00"/>
                </a:solidFill>
              </a:rPr>
              <a:t>*</a:t>
            </a:r>
            <a:r>
              <a:rPr lang="es-ES" altLang="en-US" sz="2600" b="1" dirty="0">
                <a:solidFill>
                  <a:schemeClr val="bg1"/>
                </a:solidFill>
              </a:rPr>
              <a:t> Él podía temer ser no respetado por su ejército y la gente importante en Siria</a:t>
            </a:r>
            <a:endParaRPr lang="en-US" altLang="en-US" sz="2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5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25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5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257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257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257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57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257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57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257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257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>
            <a:extLst>
              <a:ext uri="{FF2B5EF4-FFF2-40B4-BE49-F238E27FC236}">
                <a16:creationId xmlns:a16="http://schemas.microsoft.com/office/drawing/2014/main" id="{9A0784AF-1C88-47C1-B28B-1477A4218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" y="1143000"/>
            <a:ext cx="12115800" cy="553998"/>
          </a:xfrm>
          <a:prstGeom prst="rect">
            <a:avLst/>
          </a:prstGeom>
          <a:solidFill>
            <a:srgbClr val="F5F1D7"/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n-US" sz="3000" b="1" dirty="0"/>
              <a:t>Note como la providencia de Dios juntó todos los pedazos necesarios:</a:t>
            </a:r>
            <a:endParaRPr lang="en-US" altLang="en-US" sz="3000" b="1" dirty="0"/>
          </a:p>
        </p:txBody>
      </p:sp>
      <p:sp>
        <p:nvSpPr>
          <p:cNvPr id="247817" name="Rectangle 9">
            <a:extLst>
              <a:ext uri="{FF2B5EF4-FFF2-40B4-BE49-F238E27FC236}">
                <a16:creationId xmlns:a16="http://schemas.microsoft.com/office/drawing/2014/main" id="{DB4B2161-E6A1-47F8-B79A-8240E9651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3007"/>
            <a:ext cx="122682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s-ES" altLang="en-US" sz="3000" b="1" dirty="0" err="1">
                <a:solidFill>
                  <a:schemeClr val="bg1"/>
                </a:solidFill>
              </a:rPr>
              <a:t>Naaman</a:t>
            </a:r>
            <a:r>
              <a:rPr lang="es-ES" altLang="en-US" sz="3000" b="1" dirty="0">
                <a:solidFill>
                  <a:schemeClr val="bg1"/>
                </a:solidFill>
              </a:rPr>
              <a:t> capturó a una muchacha hebrea en la batalla y la hizo su </a:t>
            </a:r>
            <a:r>
              <a:rPr lang="es-ES" altLang="en-US" sz="3000" b="1" dirty="0">
                <a:solidFill>
                  <a:srgbClr val="FFFF00"/>
                </a:solidFill>
              </a:rPr>
              <a:t>criada</a:t>
            </a:r>
          </a:p>
          <a:p>
            <a:pPr>
              <a:buFontTx/>
              <a:buAutoNum type="arabicPeriod"/>
            </a:pPr>
            <a:r>
              <a:rPr lang="es-ES" altLang="en-US" sz="3000" b="1" dirty="0">
                <a:solidFill>
                  <a:schemeClr val="bg1"/>
                </a:solidFill>
              </a:rPr>
              <a:t> Aquella chica, que crecía en Israel, había oído las historias sobre Eliseo</a:t>
            </a:r>
          </a:p>
          <a:p>
            <a:pPr>
              <a:buFontTx/>
              <a:buAutoNum type="arabicPeriod"/>
            </a:pPr>
            <a:r>
              <a:rPr lang="es-ES" altLang="en-US" sz="3000" b="1" dirty="0">
                <a:solidFill>
                  <a:schemeClr val="bg1"/>
                </a:solidFill>
              </a:rPr>
              <a:t>Ella contó a la esposa de Naamán donde él podría ir para la ayuda</a:t>
            </a:r>
            <a:r>
              <a:rPr lang="en-US" altLang="en-US" sz="3000" b="1" dirty="0">
                <a:solidFill>
                  <a:schemeClr val="bg1"/>
                </a:solidFill>
              </a:rPr>
              <a:t>.</a:t>
            </a:r>
          </a:p>
          <a:p>
            <a:pPr eaLnBrk="1" hangingPunct="1"/>
            <a:endParaRPr lang="en-US" altLang="en-US" sz="1400" b="1" dirty="0">
              <a:solidFill>
                <a:srgbClr val="FFFF00"/>
              </a:solidFill>
            </a:endParaRPr>
          </a:p>
          <a:p>
            <a:r>
              <a:rPr lang="es-ES" altLang="en-US" sz="3000" b="1" dirty="0">
                <a:solidFill>
                  <a:srgbClr val="FFFF00"/>
                </a:solidFill>
              </a:rPr>
              <a:t>Pero Naamán complicó el proceso</a:t>
            </a:r>
          </a:p>
          <a:p>
            <a:pPr marL="0" indent="0"/>
            <a:r>
              <a:rPr lang="es-ES" altLang="en-US" sz="3000" b="1" dirty="0">
                <a:solidFill>
                  <a:schemeClr val="bg1"/>
                </a:solidFill>
              </a:rPr>
              <a:t>1. Él al principio no fue al profeta</a:t>
            </a:r>
          </a:p>
          <a:p>
            <a:pPr marL="0" indent="0"/>
            <a:r>
              <a:rPr lang="en-US" altLang="en-US" sz="3000" b="1" dirty="0">
                <a:solidFill>
                  <a:schemeClr val="bg1"/>
                </a:solidFill>
              </a:rPr>
              <a:t>2. </a:t>
            </a:r>
            <a:r>
              <a:rPr lang="es-ES" altLang="en-US" sz="3000" b="1" dirty="0">
                <a:solidFill>
                  <a:schemeClr val="bg1"/>
                </a:solidFill>
              </a:rPr>
              <a:t>Él tomó una carta a Joram, el rey de Israel</a:t>
            </a:r>
          </a:p>
          <a:p>
            <a:pPr marL="0" indent="0"/>
            <a:r>
              <a:rPr lang="en-US" altLang="en-US" sz="3000" b="1" dirty="0">
                <a:solidFill>
                  <a:schemeClr val="bg1"/>
                </a:solidFill>
              </a:rPr>
              <a:t>3. </a:t>
            </a:r>
            <a:r>
              <a:rPr lang="es-ES" altLang="en-US" sz="3000" b="1" dirty="0">
                <a:solidFill>
                  <a:schemeClr val="bg1"/>
                </a:solidFill>
              </a:rPr>
              <a:t>El rey no tenía ningún poder de curar a Naamán</a:t>
            </a:r>
          </a:p>
          <a:p>
            <a:pPr marL="0" indent="0"/>
            <a:r>
              <a:rPr lang="en-US" altLang="en-US" sz="3000" b="1" dirty="0">
                <a:solidFill>
                  <a:schemeClr val="bg1"/>
                </a:solidFill>
              </a:rPr>
              <a:t>4. </a:t>
            </a:r>
            <a:r>
              <a:rPr lang="es-ES" altLang="en-US" sz="3000" b="1" dirty="0">
                <a:solidFill>
                  <a:schemeClr val="bg1"/>
                </a:solidFill>
              </a:rPr>
              <a:t>Eliseo oyó de la angustia del rey</a:t>
            </a:r>
          </a:p>
          <a:p>
            <a:pPr marL="0" indent="0"/>
            <a:r>
              <a:rPr lang="en-US" altLang="en-US" sz="3000" b="1" dirty="0">
                <a:solidFill>
                  <a:schemeClr val="bg1"/>
                </a:solidFill>
              </a:rPr>
              <a:t>5. </a:t>
            </a:r>
            <a:r>
              <a:rPr lang="es-ES" altLang="en-US" sz="3000" b="1" dirty="0">
                <a:solidFill>
                  <a:schemeClr val="bg1"/>
                </a:solidFill>
              </a:rPr>
              <a:t>Él preguntó y descubrió el problema</a:t>
            </a:r>
          </a:p>
          <a:p>
            <a:pPr marL="0" indent="0"/>
            <a:r>
              <a:rPr lang="en-US" altLang="en-US" sz="3000" b="1" dirty="0">
                <a:solidFill>
                  <a:schemeClr val="bg1"/>
                </a:solidFill>
              </a:rPr>
              <a:t>6. </a:t>
            </a:r>
            <a:r>
              <a:rPr lang="es-ES" altLang="en-US" sz="3000" b="1" dirty="0">
                <a:solidFill>
                  <a:schemeClr val="bg1"/>
                </a:solidFill>
              </a:rPr>
              <a:t>Él dijo al rey donde enviar a Naamán</a:t>
            </a:r>
            <a:endParaRPr lang="en-US" altLang="en-US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47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47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47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47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47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2478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2478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2478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2478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2478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7" name="Rectangle 9">
            <a:extLst>
              <a:ext uri="{FF2B5EF4-FFF2-40B4-BE49-F238E27FC236}">
                <a16:creationId xmlns:a16="http://schemas.microsoft.com/office/drawing/2014/main" id="{DB4B2161-E6A1-47F8-B79A-8240E9651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752600"/>
            <a:ext cx="115824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000" b="1" dirty="0">
              <a:solidFill>
                <a:schemeClr val="bg1"/>
              </a:solidFill>
            </a:endParaRPr>
          </a:p>
          <a:p>
            <a:r>
              <a:rPr lang="es-ES" altLang="en-US" sz="3000" b="1" dirty="0">
                <a:solidFill>
                  <a:srgbClr val="FFFF00"/>
                </a:solidFill>
              </a:rPr>
              <a:t>Pero Naamán casi arruinó la historia entera</a:t>
            </a:r>
          </a:p>
          <a:p>
            <a:pPr marL="0" indent="0"/>
            <a:r>
              <a:rPr lang="es-ES" altLang="en-US" sz="3000" b="1" dirty="0">
                <a:solidFill>
                  <a:schemeClr val="bg1"/>
                </a:solidFill>
              </a:rPr>
              <a:t>1. Él se sintió irrespetado al tener que tratar con Giezi, un mensajero</a:t>
            </a:r>
          </a:p>
          <a:p>
            <a:pPr marL="0" indent="0"/>
            <a:r>
              <a:rPr lang="en-US" altLang="en-US" sz="3000" b="1" dirty="0">
                <a:solidFill>
                  <a:schemeClr val="bg1"/>
                </a:solidFill>
              </a:rPr>
              <a:t>2. </a:t>
            </a:r>
            <a:r>
              <a:rPr lang="es-ES" altLang="en-US" sz="3000" b="1" dirty="0">
                <a:solidFill>
                  <a:schemeClr val="bg1"/>
                </a:solidFill>
              </a:rPr>
              <a:t>Él resistió las instrucciones simples como indignas de él</a:t>
            </a:r>
          </a:p>
          <a:p>
            <a:pPr marL="0" indent="0"/>
            <a:r>
              <a:rPr lang="en-US" altLang="en-US" sz="3000" b="1" dirty="0">
                <a:solidFill>
                  <a:schemeClr val="bg1"/>
                </a:solidFill>
              </a:rPr>
              <a:t>3. </a:t>
            </a:r>
            <a:r>
              <a:rPr lang="es-ES" altLang="en-US" sz="3000" b="1" dirty="0">
                <a:solidFill>
                  <a:schemeClr val="bg1"/>
                </a:solidFill>
              </a:rPr>
              <a:t>Él habló en contra de utilizar el Jordán</a:t>
            </a:r>
          </a:p>
          <a:p>
            <a:pPr marL="0" indent="0"/>
            <a:r>
              <a:rPr lang="en-US" altLang="en-US" sz="3000" b="1" dirty="0">
                <a:solidFill>
                  <a:schemeClr val="bg1"/>
                </a:solidFill>
              </a:rPr>
              <a:t>4. </a:t>
            </a:r>
            <a:r>
              <a:rPr lang="es-ES" altLang="en-US" sz="3000" b="1" dirty="0">
                <a:solidFill>
                  <a:schemeClr val="bg1"/>
                </a:solidFill>
              </a:rPr>
              <a:t>Él reaccionó con ira, gobernado por su orgullo</a:t>
            </a:r>
          </a:p>
          <a:p>
            <a:pPr marL="0" indent="0"/>
            <a:endParaRPr lang="en-US" altLang="en-US" sz="3000" b="1" dirty="0">
              <a:solidFill>
                <a:schemeClr val="bg1"/>
              </a:solidFill>
            </a:endParaRPr>
          </a:p>
          <a:p>
            <a:r>
              <a:rPr lang="es-ES" altLang="en-US" sz="3000" b="1" dirty="0">
                <a:solidFill>
                  <a:srgbClr val="FFFF00"/>
                </a:solidFill>
              </a:rPr>
              <a:t>De este modo, ¿quién salvó el día — y Naamán?</a:t>
            </a:r>
          </a:p>
          <a:p>
            <a:r>
              <a:rPr lang="en-US" altLang="en-US" sz="3000" b="1" dirty="0">
                <a:solidFill>
                  <a:schemeClr val="bg1"/>
                </a:solidFill>
              </a:rPr>
              <a:t>   - </a:t>
            </a:r>
            <a:r>
              <a:rPr lang="en-US" altLang="en-US" sz="3000" b="1" dirty="0" err="1">
                <a:solidFill>
                  <a:schemeClr val="bg1"/>
                </a:solidFill>
              </a:rPr>
              <a:t>otro</a:t>
            </a:r>
            <a:r>
              <a:rPr lang="en-US" altLang="en-US" sz="3000" b="1" dirty="0">
                <a:solidFill>
                  <a:schemeClr val="bg1"/>
                </a:solidFill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</a:rPr>
              <a:t>criado</a:t>
            </a:r>
            <a:r>
              <a:rPr lang="en-US" altLang="en-US" sz="3000" b="1" dirty="0">
                <a:solidFill>
                  <a:srgbClr val="FFFF00"/>
                </a:solidFill>
              </a:rPr>
              <a:t> - </a:t>
            </a:r>
            <a:endParaRPr lang="en-US" altLang="en-US" sz="3000" b="1" dirty="0">
              <a:solidFill>
                <a:schemeClr val="bg1"/>
              </a:solidFill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674BFD6F-CB86-4897-9978-7485CC51E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" y="1143000"/>
            <a:ext cx="12115800" cy="553998"/>
          </a:xfrm>
          <a:prstGeom prst="rect">
            <a:avLst/>
          </a:prstGeom>
          <a:solidFill>
            <a:srgbClr val="F5F1D7"/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n-US" sz="3000" b="1" dirty="0"/>
              <a:t>Note como la providencia de Dios juntó todos los pedazos necesarios:</a:t>
            </a:r>
            <a:endParaRPr lang="en-US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97842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7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247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47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47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47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47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47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47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47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47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478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2478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478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2478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tage curtain gold">
            <a:extLst>
              <a:ext uri="{FF2B5EF4-FFF2-40B4-BE49-F238E27FC236}">
                <a16:creationId xmlns:a16="http://schemas.microsoft.com/office/drawing/2014/main" id="{B2527E62-9912-429A-84F3-4CDDE33BD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03" name="Text Box 3">
            <a:extLst>
              <a:ext uri="{FF2B5EF4-FFF2-40B4-BE49-F238E27FC236}">
                <a16:creationId xmlns:a16="http://schemas.microsoft.com/office/drawing/2014/main" id="{B8A0BD07-C1E6-4C51-854C-C79F59E27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914400"/>
            <a:ext cx="96774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n-US" sz="2800" b="1" dirty="0"/>
              <a:t>Pocos de nosotros nos hacemos estrellas: la gran mayoría tiene papeles muy pequeños: somos los </a:t>
            </a:r>
            <a:r>
              <a:rPr lang="es-ES" altLang="en-US" sz="2800" b="1" dirty="0" err="1"/>
              <a:t>nadies</a:t>
            </a:r>
            <a:r>
              <a:rPr lang="es-ES" altLang="en-US" sz="2800" b="1" dirty="0"/>
              <a:t> quiénes entran en la escena...establecen la acción...proporcionan un puntal que ayuda a la acción…o un lugar donde las cosas pueden pasar.</a:t>
            </a:r>
            <a:endParaRPr lang="en-US" altLang="en-US" sz="2800" b="1" dirty="0"/>
          </a:p>
        </p:txBody>
      </p:sp>
      <p:sp>
        <p:nvSpPr>
          <p:cNvPr id="256004" name="Rectangle 4">
            <a:extLst>
              <a:ext uri="{FF2B5EF4-FFF2-40B4-BE49-F238E27FC236}">
                <a16:creationId xmlns:a16="http://schemas.microsoft.com/office/drawing/2014/main" id="{20BC50F2-0D0F-4188-9E6D-465AEC44D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380341"/>
            <a:ext cx="100584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n-US" sz="3000" b="1" dirty="0"/>
              <a:t>Aunque no somos estrellas, podemos tener un gran impacto en las vidas de los otros. Somos actores insignificantes … </a:t>
            </a:r>
            <a:r>
              <a:rPr lang="es-ES" altLang="en-US" sz="3000" b="1" dirty="0" err="1"/>
              <a:t>nadies</a:t>
            </a:r>
            <a:r>
              <a:rPr lang="es-ES" altLang="en-US" sz="3000" b="1" dirty="0"/>
              <a:t> anónimos en la etapa de este mundo,</a:t>
            </a:r>
          </a:p>
          <a:p>
            <a:pPr algn="ctr"/>
            <a:r>
              <a:rPr lang="es-ES" altLang="en-US" sz="3000" b="1" dirty="0"/>
              <a:t>simplemente tratando de hacer bien nuestro</a:t>
            </a:r>
          </a:p>
          <a:p>
            <a:pPr algn="ctr"/>
            <a:r>
              <a:rPr lang="es-ES" altLang="en-US" sz="3000" b="1" dirty="0"/>
              <a:t>pequeño papel en el trabajo de Dios.</a:t>
            </a:r>
            <a:endParaRPr lang="en-US" altLang="en-US" sz="3000" b="1" dirty="0"/>
          </a:p>
        </p:txBody>
      </p:sp>
      <p:sp>
        <p:nvSpPr>
          <p:cNvPr id="256005" name="Rectangle 5">
            <a:extLst>
              <a:ext uri="{FF2B5EF4-FFF2-40B4-BE49-F238E27FC236}">
                <a16:creationId xmlns:a16="http://schemas.microsoft.com/office/drawing/2014/main" id="{7BD6A445-94E1-4925-8111-4A180E458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021005"/>
            <a:ext cx="8382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n-US" sz="3000" b="1" dirty="0"/>
              <a:t>Entramos en la etapa, digamos nuestra línea,</a:t>
            </a:r>
          </a:p>
          <a:p>
            <a:pPr algn="ctr"/>
            <a:r>
              <a:rPr lang="es-ES" altLang="en-US" sz="3000" b="1" dirty="0"/>
              <a:t>y entonces salimos.</a:t>
            </a:r>
            <a:endParaRPr lang="en-US" altLang="en-US" sz="3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CBED4C-ADBC-4EE5-AD94-66C8C2A3C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823509"/>
            <a:ext cx="8839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Punto: </a:t>
            </a:r>
            <a:r>
              <a:rPr lang="es-E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nadies</a:t>
            </a:r>
            <a:r>
              <a:rPr lang="es-E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como nosotros, usados por Dios, pueden ser </a:t>
            </a:r>
            <a:r>
              <a:rPr lang="es-ES" alt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Nadies</a:t>
            </a:r>
            <a:r>
              <a:rPr lang="es-E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Significativos</a:t>
            </a:r>
          </a:p>
          <a:p>
            <a:pPr algn="ctr"/>
            <a:r>
              <a:rPr lang="es-E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las vidas de otros.</a:t>
            </a:r>
            <a:endParaRPr lang="en-US" alt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25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/>
      <p:bldP spid="256005" grpId="0"/>
      <p:bldP spid="256005" grpId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3" name="Text Box 3">
            <a:extLst>
              <a:ext uri="{FF2B5EF4-FFF2-40B4-BE49-F238E27FC236}">
                <a16:creationId xmlns:a16="http://schemas.microsoft.com/office/drawing/2014/main" id="{156B3668-5B03-4D56-8DAF-27F1FA01C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3660"/>
            <a:ext cx="12039600" cy="630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2 Rey. 6:1-7 -</a:t>
            </a:r>
            <a:r>
              <a:rPr lang="en-US" altLang="en-US" sz="24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Los hijos de los profetas </a:t>
            </a:r>
          </a:p>
          <a:p>
            <a:pPr>
              <a:lnSpc>
                <a:spcPct val="90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dijeron a Eliseo: He aquí, el lugar en </a:t>
            </a:r>
          </a:p>
          <a:p>
            <a:pPr>
              <a:lnSpc>
                <a:spcPct val="90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que moramos contigo nos es estrecho. </a:t>
            </a:r>
          </a:p>
          <a:p>
            <a:pPr>
              <a:lnSpc>
                <a:spcPct val="90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Vamos ahora al Jordán, y tomemos de</a:t>
            </a:r>
          </a:p>
          <a:p>
            <a:pPr>
              <a:lnSpc>
                <a:spcPct val="90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allí cada uno una viga, y nos hagamos </a:t>
            </a:r>
          </a:p>
          <a:p>
            <a:pPr>
              <a:lnSpc>
                <a:spcPct val="90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allí lugar en que habitemos. Y él dijo: </a:t>
            </a:r>
          </a:p>
          <a:p>
            <a:pPr>
              <a:lnSpc>
                <a:spcPct val="90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Andad. Y dijo uno: Te rogamos que </a:t>
            </a:r>
          </a:p>
          <a:p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quieras venir con tus siervos. Y él </a:t>
            </a:r>
          </a:p>
          <a:p>
            <a:pPr>
              <a:lnSpc>
                <a:spcPct val="90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respondió: Yo iré. Se fue pues con </a:t>
            </a:r>
          </a:p>
          <a:p>
            <a:pPr>
              <a:lnSpc>
                <a:spcPct val="90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ellos; y como llegaron al Jordán, </a:t>
            </a:r>
          </a:p>
          <a:p>
            <a:pPr>
              <a:lnSpc>
                <a:spcPct val="90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cortaron la madera. Y aconteció que </a:t>
            </a:r>
          </a:p>
          <a:p>
            <a:pPr>
              <a:lnSpc>
                <a:spcPct val="90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derribando uno un árbol, se cayó el </a:t>
            </a:r>
          </a:p>
          <a:p>
            <a:pPr>
              <a:lnSpc>
                <a:spcPct val="90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hacha en el agua; y dio voces, diciendo:</a:t>
            </a:r>
          </a:p>
          <a:p>
            <a:pPr>
              <a:lnSpc>
                <a:spcPct val="90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­Ah, señor mío, que era prestada!             Y el varón de Dios dijo: ¿Dónde cayó? Y él le mostró el lugar. Entonces cortó él un palo, y lo echó allí; é hizo nadar el hierro. Y dijo: Tómalo. Y él tendió la mano, y lo tomó</a:t>
            </a:r>
            <a:endParaRPr lang="en-US" altLang="en-US" sz="24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256009" name="Picture 9" descr="12006006 FST - 2 Kings 6 6 - Elisha makes the axe head swim.jpg">
            <a:hlinkClick r:id="rId2"/>
            <a:extLst>
              <a:ext uri="{FF2B5EF4-FFF2-40B4-BE49-F238E27FC236}">
                <a16:creationId xmlns:a16="http://schemas.microsoft.com/office/drawing/2014/main" id="{DDE5D94C-4635-48A5-9EDB-1F6125DAC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31" y="21996"/>
            <a:ext cx="6326169" cy="515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10" name="Rectangle 10">
            <a:extLst>
              <a:ext uri="{FF2B5EF4-FFF2-40B4-BE49-F238E27FC236}">
                <a16:creationId xmlns:a16="http://schemas.microsoft.com/office/drawing/2014/main" id="{F0D0F181-A2FB-49AC-9779-46138950F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580503"/>
            <a:ext cx="6705600" cy="12489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11" name="Rectangle 11">
            <a:extLst>
              <a:ext uri="{FF2B5EF4-FFF2-40B4-BE49-F238E27FC236}">
                <a16:creationId xmlns:a16="http://schemas.microsoft.com/office/drawing/2014/main" id="{0994D258-9883-45A0-BB76-2D1E76DF9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5715000" cy="8679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56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56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Text Box 2">
            <a:extLst>
              <a:ext uri="{FF2B5EF4-FFF2-40B4-BE49-F238E27FC236}">
                <a16:creationId xmlns:a16="http://schemas.microsoft.com/office/drawing/2014/main" id="{BAB294FB-1D02-4029-BCBC-15DEA0842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4953000" cy="3508653"/>
          </a:xfrm>
          <a:prstGeom prst="rect">
            <a:avLst/>
          </a:prstGeom>
          <a:solidFill>
            <a:srgbClr val="FCFBEE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990000"/>
                </a:solidFill>
                <a:latin typeface="Tempus Sans ITC" panose="04020404030D07020202" pitchFamily="82" charset="0"/>
              </a:rPr>
              <a:t>Fil 4:6</a:t>
            </a:r>
          </a:p>
          <a:p>
            <a:pPr algn="ctr"/>
            <a:r>
              <a:rPr lang="es-ES" sz="3200" b="1" dirty="0">
                <a:latin typeface="Tempus Sans ITC" panose="04020404030D07020202" pitchFamily="82" charset="0"/>
              </a:rPr>
              <a:t>Por nada estéis afanosos; sino sean conocidas vuestras peticiones delante de Dios en toda oración y ruego, con acciones de gracias.</a:t>
            </a:r>
            <a:endParaRPr lang="en-US" altLang="en-US" sz="3000" b="1" dirty="0">
              <a:latin typeface="Tempus Sans ITC" panose="04020404030D07020202" pitchFamily="82" charset="0"/>
            </a:endParaRPr>
          </a:p>
        </p:txBody>
      </p:sp>
      <p:sp>
        <p:nvSpPr>
          <p:cNvPr id="280582" name="Text Box 6">
            <a:extLst>
              <a:ext uri="{FF2B5EF4-FFF2-40B4-BE49-F238E27FC236}">
                <a16:creationId xmlns:a16="http://schemas.microsoft.com/office/drawing/2014/main" id="{E0E7C1B0-2E01-4145-9FCF-16B8F0658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648200"/>
            <a:ext cx="5181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altLang="en-US" sz="3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Aún cosas pequeñas y triviales pueden llamar la atención y la ayuda de Dios, si ellas son importantes para nosotros.</a:t>
            </a:r>
            <a:endParaRPr lang="en-US" altLang="en-US" sz="30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80583" name="Rectangle 7">
            <a:extLst>
              <a:ext uri="{FF2B5EF4-FFF2-40B4-BE49-F238E27FC236}">
                <a16:creationId xmlns:a16="http://schemas.microsoft.com/office/drawing/2014/main" id="{F40D5CDB-894C-47E7-A856-9DF100545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257800"/>
            <a:ext cx="6400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3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Echando toda vuestra ansiedad en él, porque él tiene cuidado de vosotros</a:t>
            </a:r>
            <a:r>
              <a:rPr lang="en-US" altLang="en-US" sz="3000" b="1" i="1" dirty="0">
                <a:solidFill>
                  <a:srgbClr val="FFFF00"/>
                </a:solidFill>
                <a:latin typeface="Tempus Sans ITC" panose="04020404030D07020202" pitchFamily="82" charset="0"/>
              </a:rPr>
              <a:t>.</a:t>
            </a:r>
          </a:p>
          <a:p>
            <a:pPr algn="ctr"/>
            <a:r>
              <a:rPr lang="en-US" altLang="en-US" sz="30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1 Ped. 5:7</a:t>
            </a:r>
          </a:p>
        </p:txBody>
      </p:sp>
      <p:pic>
        <p:nvPicPr>
          <p:cNvPr id="6" name="Picture 9" descr="12006006 FST - 2 Kings 6 6 - Elisha makes the axe head swim.jpg">
            <a:hlinkClick r:id="rId2"/>
            <a:extLst>
              <a:ext uri="{FF2B5EF4-FFF2-40B4-BE49-F238E27FC236}">
                <a16:creationId xmlns:a16="http://schemas.microsoft.com/office/drawing/2014/main" id="{B3740C18-F324-4C74-978E-1F6FD5F38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31" y="21996"/>
            <a:ext cx="6326169" cy="515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8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8" grpId="0" animBg="1"/>
      <p:bldP spid="280582" grpId="0"/>
      <p:bldP spid="28058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ext Box 2">
            <a:extLst>
              <a:ext uri="{FF2B5EF4-FFF2-40B4-BE49-F238E27FC236}">
                <a16:creationId xmlns:a16="http://schemas.microsoft.com/office/drawing/2014/main" id="{91809345-EC5E-4130-8084-EC8DF172D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235" y="283737"/>
            <a:ext cx="739140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6:8-12 -</a:t>
            </a:r>
            <a:r>
              <a:rPr lang="en-US" altLang="en-US" sz="2800" b="1" dirty="0">
                <a:latin typeface="Tempus Sans ITC" panose="04020404030D07020202" pitchFamily="82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Tenía el rey de Siria guerra contra Israel, y consultando con sus siervos, dijo: En tal y tal lugar estará mi campamento. Y el varón de Dios envió a decir al rey de Israel: Mira que no pases por tal lugar, porque los siros van allí. Entonces el rey de Israel envió a aquel lugar que el varón de Dios había dicho y le amonestado; y se guardo de allí, no una vez ni dos. Y el corazón del rey de Siria fue turbado de esto; y llamando a sus siervos, les dijo: ¿No me declararéis vosotros quién de los nuestros es del rey de Israel? Entonces uno de los siervos dijo: No, rey, señor mío; sino que el profeta Eliseo está en Israel, el cual declara al rey de Israel las palabras que tú hablas en tu más secreta cámara.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259077" name="Picture 5" descr="king-syria-asks">
            <a:extLst>
              <a:ext uri="{FF2B5EF4-FFF2-40B4-BE49-F238E27FC236}">
                <a16:creationId xmlns:a16="http://schemas.microsoft.com/office/drawing/2014/main" id="{86676496-FE90-40D7-B502-C8CB05EA5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165" y="11225"/>
            <a:ext cx="4819835" cy="684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9078" name="Rectangle 6">
            <a:extLst>
              <a:ext uri="{FF2B5EF4-FFF2-40B4-BE49-F238E27FC236}">
                <a16:creationId xmlns:a16="http://schemas.microsoft.com/office/drawing/2014/main" id="{4635C6A1-8EE0-4C43-9F87-BE4D8337C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38513"/>
            <a:ext cx="7391400" cy="1828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59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0609018 by EL MALETIN DE FOTOS.">
            <a:extLst>
              <a:ext uri="{FF2B5EF4-FFF2-40B4-BE49-F238E27FC236}">
                <a16:creationId xmlns:a16="http://schemas.microsoft.com/office/drawing/2014/main" id="{1FA9D378-38FC-4CED-879F-A32B86682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25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ELIJAH FACE">
            <a:extLst>
              <a:ext uri="{FF2B5EF4-FFF2-40B4-BE49-F238E27FC236}">
                <a16:creationId xmlns:a16="http://schemas.microsoft.com/office/drawing/2014/main" id="{9115055F-B413-426C-AA69-BFCA697D4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244"/>
            <a:ext cx="2971800" cy="392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St. Elisha">
            <a:extLst>
              <a:ext uri="{FF2B5EF4-FFF2-40B4-BE49-F238E27FC236}">
                <a16:creationId xmlns:a16="http://schemas.microsoft.com/office/drawing/2014/main" id="{5A9EC5B6-6D14-49B6-A90C-93DD87048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763" y="2770503"/>
            <a:ext cx="3028237" cy="408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>
            <a:extLst>
              <a:ext uri="{FF2B5EF4-FFF2-40B4-BE49-F238E27FC236}">
                <a16:creationId xmlns:a16="http://schemas.microsoft.com/office/drawing/2014/main" id="{780EDFAB-5FA7-43FC-832C-065D4523D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81127"/>
            <a:ext cx="2314575" cy="1384995"/>
          </a:xfrm>
          <a:prstGeom prst="rect">
            <a:avLst/>
          </a:prstGeom>
          <a:noFill/>
          <a:ln>
            <a:noFill/>
          </a:ln>
          <a:effectLst>
            <a:outerShdw dist="56796" dir="12393903" algn="ctr" rotWithShape="0">
              <a:srgbClr val="CC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n-US" sz="2800" i="1" dirty="0">
                <a:solidFill>
                  <a:srgbClr val="FFFF00"/>
                </a:solidFill>
                <a:cs typeface="Tahoma" panose="020B0604030504040204" pitchFamily="34" charset="0"/>
              </a:rPr>
              <a:t>la</a:t>
            </a:r>
          </a:p>
          <a:p>
            <a:pPr algn="ctr" eaLnBrk="1" hangingPunct="1"/>
            <a:r>
              <a:rPr lang="es-CO" altLang="en-US" sz="2800" i="1" dirty="0">
                <a:solidFill>
                  <a:srgbClr val="FFFF00"/>
                </a:solidFill>
                <a:cs typeface="Tahoma" panose="020B0604030504040204" pitchFamily="34" charset="0"/>
              </a:rPr>
              <a:t>obra de</a:t>
            </a:r>
            <a:endParaRPr lang="en-US" altLang="en-US" sz="2800" i="1" dirty="0">
              <a:solidFill>
                <a:srgbClr val="FFFF00"/>
              </a:solidFill>
              <a:cs typeface="Tahoma" panose="020B0604030504040204" pitchFamily="34" charset="0"/>
            </a:endParaRPr>
          </a:p>
          <a:p>
            <a:pPr algn="ctr" eaLnBrk="1" hangingPunct="1"/>
            <a:r>
              <a:rPr lang="en-US" altLang="en-US" sz="2800" i="1" dirty="0">
                <a:solidFill>
                  <a:srgbClr val="FFFF00"/>
                </a:solidFill>
                <a:cs typeface="Tahoma" panose="020B0604030504040204" pitchFamily="34" charset="0"/>
              </a:rPr>
              <a:t>Elías</a:t>
            </a: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5BC4BE9C-90D3-4310-BD04-C93DA4A34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6900" y="914400"/>
            <a:ext cx="1905000" cy="954107"/>
          </a:xfrm>
          <a:prstGeom prst="rect">
            <a:avLst/>
          </a:prstGeom>
          <a:noFill/>
          <a:ln>
            <a:noFill/>
          </a:ln>
          <a:effectLst>
            <a:outerShdw dist="53882" dir="13500000" algn="ctr" rotWithShape="0">
              <a:srgbClr val="CC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n-US" sz="2800" i="1" dirty="0">
                <a:solidFill>
                  <a:srgbClr val="FFFF00"/>
                </a:solidFill>
                <a:cs typeface="Tahoma" panose="020B0604030504040204" pitchFamily="34" charset="0"/>
              </a:rPr>
              <a:t> y de</a:t>
            </a:r>
            <a:endParaRPr lang="en-US" altLang="en-US" sz="2800" i="1" dirty="0">
              <a:solidFill>
                <a:srgbClr val="FFFF00"/>
              </a:solidFill>
              <a:cs typeface="Tahoma" panose="020B0604030504040204" pitchFamily="34" charset="0"/>
            </a:endParaRPr>
          </a:p>
          <a:p>
            <a:pPr algn="ctr" eaLnBrk="1" hangingPunct="1"/>
            <a:r>
              <a:rPr lang="en-US" altLang="en-US" sz="2800" i="1" dirty="0">
                <a:solidFill>
                  <a:srgbClr val="FFFF00"/>
                </a:solidFill>
                <a:cs typeface="Tahoma" panose="020B0604030504040204" pitchFamily="34" charset="0"/>
              </a:rPr>
              <a:t>Eliseo</a:t>
            </a:r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id="{4C64A873-F62C-49E8-8B81-EF7E93AC6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91200"/>
            <a:ext cx="2971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</a:rPr>
              <a:t>I REYES 17:1 – </a:t>
            </a:r>
          </a:p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</a:rPr>
              <a:t>2 REYES 2:11</a:t>
            </a: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5BCE9037-4923-4866-9960-CBDAE5ACA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1816396"/>
            <a:ext cx="2743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</a:rPr>
              <a:t>2 REYES</a:t>
            </a:r>
          </a:p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</a:rPr>
              <a:t>2:12 – 13:20a</a:t>
            </a:r>
          </a:p>
        </p:txBody>
      </p:sp>
    </p:spTree>
    <p:extLst>
      <p:ext uri="{BB962C8B-B14F-4D97-AF65-F5344CB8AC3E}">
        <p14:creationId xmlns:p14="http://schemas.microsoft.com/office/powerpoint/2010/main" val="13317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9" name="Picture 3" descr="dothan1">
            <a:extLst>
              <a:ext uri="{FF2B5EF4-FFF2-40B4-BE49-F238E27FC236}">
                <a16:creationId xmlns:a16="http://schemas.microsoft.com/office/drawing/2014/main" id="{E83259F1-0114-400C-9879-84F0557F6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0" b="5063"/>
          <a:stretch>
            <a:fillRect/>
          </a:stretch>
        </p:blipFill>
        <p:spPr bwMode="auto">
          <a:xfrm>
            <a:off x="5030459" y="0"/>
            <a:ext cx="7161541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0098" name="Text Box 2">
            <a:extLst>
              <a:ext uri="{FF2B5EF4-FFF2-40B4-BE49-F238E27FC236}">
                <a16:creationId xmlns:a16="http://schemas.microsoft.com/office/drawing/2014/main" id="{78071D9F-3B62-40C0-BE5A-E534157E2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12192000" cy="592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6:13-16 -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 él dijo: Id, y mirad </a:t>
            </a:r>
          </a:p>
          <a:p>
            <a:pPr>
              <a:lnSpc>
                <a:spcPct val="90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dónde está, para que yo envíe </a:t>
            </a:r>
          </a:p>
          <a:p>
            <a:pPr>
              <a:lnSpc>
                <a:spcPct val="90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a tomarlo. Y le fue dicho: He </a:t>
            </a:r>
          </a:p>
          <a:p>
            <a:pPr>
              <a:lnSpc>
                <a:spcPct val="90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aquí él está en </a:t>
            </a:r>
            <a:r>
              <a:rPr lang="es-ES" sz="2800" b="1" dirty="0" err="1">
                <a:solidFill>
                  <a:schemeClr val="bg1"/>
                </a:solidFill>
                <a:latin typeface="Tempus Sans ITC" panose="04020404030D07020202" pitchFamily="82" charset="0"/>
              </a:rPr>
              <a:t>Dotán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. Entonces </a:t>
            </a:r>
          </a:p>
          <a:p>
            <a:pPr>
              <a:lnSpc>
                <a:spcPct val="90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envió el rey allá gente de a </a:t>
            </a:r>
          </a:p>
          <a:p>
            <a:pPr>
              <a:lnSpc>
                <a:spcPct val="90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caballo, y carros, y un grande </a:t>
            </a:r>
          </a:p>
          <a:p>
            <a:pPr>
              <a:lnSpc>
                <a:spcPct val="90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ejército, los cuales vinieron de </a:t>
            </a:r>
          </a:p>
          <a:p>
            <a:pPr>
              <a:lnSpc>
                <a:spcPct val="90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noche, y cercaron la ciudad. Y </a:t>
            </a:r>
          </a:p>
          <a:p>
            <a:pPr>
              <a:lnSpc>
                <a:spcPct val="90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levantándose de mañana el que </a:t>
            </a:r>
          </a:p>
          <a:p>
            <a:pPr>
              <a:lnSpc>
                <a:spcPct val="90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servía al varón de Dios, para salir, </a:t>
            </a:r>
          </a:p>
          <a:p>
            <a:pPr>
              <a:lnSpc>
                <a:spcPct val="90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he aquí el ejército que tenía </a:t>
            </a:r>
          </a:p>
          <a:p>
            <a:pPr>
              <a:lnSpc>
                <a:spcPct val="90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cercada la ciudad, con gente de </a:t>
            </a:r>
          </a:p>
          <a:p>
            <a:pPr>
              <a:lnSpc>
                <a:spcPct val="90000"/>
              </a:lnSpc>
            </a:pP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a caballo y carros. Entonces su criado le dijo: ­Ah, señor mío! ¿qué haremos? Y él le dijo: No tengas miedo: porque </a:t>
            </a:r>
            <a:r>
              <a:rPr lang="es-E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más son los que están con nosotros que los que están con ellos</a:t>
            </a:r>
            <a:endParaRPr lang="en-US" altLang="en-US" sz="28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709128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Text Box 2">
            <a:extLst>
              <a:ext uri="{FF2B5EF4-FFF2-40B4-BE49-F238E27FC236}">
                <a16:creationId xmlns:a16="http://schemas.microsoft.com/office/drawing/2014/main" id="{2065F2AC-5672-4C08-A07A-28495369A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243662" cy="1266501"/>
          </a:xfrm>
          <a:prstGeom prst="rect">
            <a:avLst/>
          </a:prstGeom>
          <a:solidFill>
            <a:srgbClr val="D4D0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altLang="en-US" sz="2800" b="1" dirty="0">
                <a:latin typeface="Tempus Sans ITC" panose="04020404030D07020202" pitchFamily="82" charset="0"/>
              </a:rPr>
              <a:t>Alrededor de Dios </a:t>
            </a:r>
            <a:r>
              <a:rPr lang="es-ES" altLang="en-US" sz="2800" b="1" dirty="0" err="1">
                <a:latin typeface="Tempus Sans ITC" panose="04020404030D07020202" pitchFamily="82" charset="0"/>
              </a:rPr>
              <a:t>est</a:t>
            </a:r>
            <a:r>
              <a:rPr lang="es-CO" altLang="en-US" sz="2800" b="1" dirty="0">
                <a:latin typeface="Tempus Sans ITC" panose="04020404030D07020202" pitchFamily="82" charset="0"/>
              </a:rPr>
              <a:t>á</a:t>
            </a:r>
            <a:r>
              <a:rPr lang="es-ES" altLang="en-US" sz="2800" b="1" dirty="0">
                <a:latin typeface="Tempus Sans ITC" panose="04020404030D07020202" pitchFamily="82" charset="0"/>
              </a:rPr>
              <a:t> una multitud enorme de seres espirituales que asisten</a:t>
            </a:r>
          </a:p>
          <a:p>
            <a:pPr algn="ctr">
              <a:lnSpc>
                <a:spcPct val="90000"/>
              </a:lnSpc>
            </a:pPr>
            <a:r>
              <a:rPr lang="es-ES" altLang="en-US" sz="2800" b="1" dirty="0">
                <a:latin typeface="Tempus Sans ITC" panose="04020404030D07020202" pitchFamily="82" charset="0"/>
              </a:rPr>
              <a:t>en los proyectos de Dios para el hombre y tienen un papel importante</a:t>
            </a:r>
          </a:p>
          <a:p>
            <a:pPr algn="ctr">
              <a:lnSpc>
                <a:spcPct val="90000"/>
              </a:lnSpc>
            </a:pPr>
            <a:r>
              <a:rPr lang="es-ES" altLang="en-US" sz="2800" b="1" dirty="0">
                <a:latin typeface="Tempus Sans ITC" panose="04020404030D07020202" pitchFamily="82" charset="0"/>
              </a:rPr>
              <a:t>en lo que pasa en el mundo.</a:t>
            </a:r>
            <a:endParaRPr lang="en-US" altLang="en-US" sz="2800" b="1" dirty="0">
              <a:latin typeface="Tempus Sans ITC" panose="04020404030D07020202" pitchFamily="82" charset="0"/>
            </a:endParaRPr>
          </a:p>
        </p:txBody>
      </p:sp>
      <p:sp>
        <p:nvSpPr>
          <p:cNvPr id="279555" name="Text Box 3">
            <a:extLst>
              <a:ext uri="{FF2B5EF4-FFF2-40B4-BE49-F238E27FC236}">
                <a16:creationId xmlns:a16="http://schemas.microsoft.com/office/drawing/2014/main" id="{5599C629-6ABB-4C71-8563-A910A3E5D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1057" y="1935055"/>
            <a:ext cx="5794651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Sal 68:17 -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Los carros de Dios son veinte mil, y más millares de ángeles.</a:t>
            </a:r>
          </a:p>
          <a:p>
            <a:pPr algn="ctr"/>
            <a:r>
              <a:rPr lang="es-ES" sz="2800" dirty="0"/>
              <a:t>.</a:t>
            </a:r>
            <a:endParaRPr lang="en-US" altLang="en-US" sz="20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Dan 7:10 -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Un río de fuego procedía y salía de delante de él: millares de millares le servían, y millones de millones asistían delante de él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.</a:t>
            </a:r>
          </a:p>
          <a:p>
            <a:pPr algn="ctr"/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Job 38:7 -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las estrellas todas del alba alababan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79556" name="Text Box 4">
            <a:extLst>
              <a:ext uri="{FF2B5EF4-FFF2-40B4-BE49-F238E27FC236}">
                <a16:creationId xmlns:a16="http://schemas.microsoft.com/office/drawing/2014/main" id="{B6C677C4-1C53-4C6D-970E-167CC19F0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447800"/>
            <a:ext cx="64008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1 Rey 22:19-20 -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Yo vi a Jehová sentado en su trono, y todo el ejército de los cielos estaba junto a él, a su diestra y a su siniestra.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/>
            <a:endParaRPr lang="en-US" altLang="en-US" sz="16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Heb 1:7 -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Y ciertamente de los ángeles dice: El que hace a sus ángeles espíritus, y a sus ministros llama de fuego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/>
            <a:endParaRPr lang="en-US" altLang="en-US" sz="16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n-U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Heb 1:14 -</a:t>
            </a:r>
            <a:r>
              <a:rPr lang="en-U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¿No son todos espíritus administradores, enviados para servicio a favor de los que serán herederos de salud?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279557" name="Text Box 5">
            <a:extLst>
              <a:ext uri="{FF2B5EF4-FFF2-40B4-BE49-F238E27FC236}">
                <a16:creationId xmlns:a16="http://schemas.microsoft.com/office/drawing/2014/main" id="{C8A410C5-4A34-488F-A91E-FCD61BFF7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056" y="6336260"/>
            <a:ext cx="12243662" cy="52322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altLang="en-US" sz="2800" b="1" dirty="0">
                <a:solidFill>
                  <a:srgbClr val="FFFF00"/>
                </a:solidFill>
                <a:latin typeface="Tempus Sans ITC" panose="04020404030D07020202" pitchFamily="82" charset="0"/>
              </a:rPr>
              <a:t>Eliseo sabía sobre ellos y creía que ellos estaban protegiéndolos.</a:t>
            </a:r>
            <a:endParaRPr lang="en-US" altLang="en-US" sz="28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7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79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279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279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7" dur="1000"/>
                                        <p:tgtEl>
                                          <p:spTgt spid="27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4" grpId="0" animBg="1"/>
      <p:bldP spid="2795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4" name="Text Box 4">
            <a:extLst>
              <a:ext uri="{FF2B5EF4-FFF2-40B4-BE49-F238E27FC236}">
                <a16:creationId xmlns:a16="http://schemas.microsoft.com/office/drawing/2014/main" id="{8431149E-E246-4C6A-9035-3D1E8FBA1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81600"/>
            <a:ext cx="12192000" cy="173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0CC9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s-ES" altLang="en-US" sz="28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Muchos de los niños de Dios viven y sirven debajo de nuestros privilegios y potencial, dejando de aprovechar las provisiones maravillosas que Dios nos pone a disposición. Porque no podemos ver los instrumentos de Su providencia, andamos demasiado por la vista, y no por la fe.</a:t>
            </a:r>
            <a:endParaRPr lang="en-US" altLang="en-US" sz="28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4" name="Picture 6" descr="holyground2">
            <a:extLst>
              <a:ext uri="{FF2B5EF4-FFF2-40B4-BE49-F238E27FC236}">
                <a16:creationId xmlns:a16="http://schemas.microsoft.com/office/drawing/2014/main" id="{1E1C56CE-D0EA-4250-A87F-CBF501934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t="3471" r="10527" b="23616"/>
          <a:stretch>
            <a:fillRect/>
          </a:stretch>
        </p:blipFill>
        <p:spPr bwMode="auto">
          <a:xfrm>
            <a:off x="1447800" y="-739"/>
            <a:ext cx="9372600" cy="510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81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0609018 by EL MALETIN DE FOTOS.">
            <a:extLst>
              <a:ext uri="{FF2B5EF4-FFF2-40B4-BE49-F238E27FC236}">
                <a16:creationId xmlns:a16="http://schemas.microsoft.com/office/drawing/2014/main" id="{1FA9D378-38FC-4CED-879F-A32B86682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525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ELIJAH FACE">
            <a:extLst>
              <a:ext uri="{FF2B5EF4-FFF2-40B4-BE49-F238E27FC236}">
                <a16:creationId xmlns:a16="http://schemas.microsoft.com/office/drawing/2014/main" id="{9115055F-B413-426C-AA69-BFCA697D4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244"/>
            <a:ext cx="2971800" cy="392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St. Elisha">
            <a:extLst>
              <a:ext uri="{FF2B5EF4-FFF2-40B4-BE49-F238E27FC236}">
                <a16:creationId xmlns:a16="http://schemas.microsoft.com/office/drawing/2014/main" id="{5A9EC5B6-6D14-49B6-A90C-93DD87048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763" y="2770503"/>
            <a:ext cx="3028237" cy="408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>
            <a:extLst>
              <a:ext uri="{FF2B5EF4-FFF2-40B4-BE49-F238E27FC236}">
                <a16:creationId xmlns:a16="http://schemas.microsoft.com/office/drawing/2014/main" id="{780EDFAB-5FA7-43FC-832C-065D4523D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81127"/>
            <a:ext cx="2314575" cy="1384995"/>
          </a:xfrm>
          <a:prstGeom prst="rect">
            <a:avLst/>
          </a:prstGeom>
          <a:noFill/>
          <a:ln>
            <a:noFill/>
          </a:ln>
          <a:effectLst>
            <a:outerShdw dist="56796" dir="12393903" algn="ctr" rotWithShape="0">
              <a:srgbClr val="CC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n-US" sz="2800" i="1" dirty="0">
                <a:solidFill>
                  <a:srgbClr val="FFFF00"/>
                </a:solidFill>
                <a:cs typeface="Tahoma" panose="020B0604030504040204" pitchFamily="34" charset="0"/>
              </a:rPr>
              <a:t>la</a:t>
            </a:r>
          </a:p>
          <a:p>
            <a:pPr algn="ctr" eaLnBrk="1" hangingPunct="1"/>
            <a:r>
              <a:rPr lang="es-CO" altLang="en-US" sz="2800" i="1" dirty="0">
                <a:solidFill>
                  <a:srgbClr val="FFFF00"/>
                </a:solidFill>
                <a:cs typeface="Tahoma" panose="020B0604030504040204" pitchFamily="34" charset="0"/>
              </a:rPr>
              <a:t>obra de</a:t>
            </a:r>
            <a:endParaRPr lang="en-US" altLang="en-US" sz="2800" i="1" dirty="0">
              <a:solidFill>
                <a:srgbClr val="FFFF00"/>
              </a:solidFill>
              <a:cs typeface="Tahoma" panose="020B0604030504040204" pitchFamily="34" charset="0"/>
            </a:endParaRPr>
          </a:p>
          <a:p>
            <a:pPr algn="ctr" eaLnBrk="1" hangingPunct="1"/>
            <a:r>
              <a:rPr lang="en-US" altLang="en-US" sz="2800" i="1" dirty="0">
                <a:solidFill>
                  <a:srgbClr val="FFFF00"/>
                </a:solidFill>
                <a:cs typeface="Tahoma" panose="020B0604030504040204" pitchFamily="34" charset="0"/>
              </a:rPr>
              <a:t>Elías</a:t>
            </a: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5BC4BE9C-90D3-4310-BD04-C93DA4A34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6900" y="914400"/>
            <a:ext cx="1905000" cy="954107"/>
          </a:xfrm>
          <a:prstGeom prst="rect">
            <a:avLst/>
          </a:prstGeom>
          <a:noFill/>
          <a:ln>
            <a:noFill/>
          </a:ln>
          <a:effectLst>
            <a:outerShdw dist="53882" dir="13500000" algn="ctr" rotWithShape="0">
              <a:srgbClr val="CC33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n-US" sz="2800" i="1" dirty="0">
                <a:solidFill>
                  <a:srgbClr val="FFFF00"/>
                </a:solidFill>
                <a:cs typeface="Tahoma" panose="020B0604030504040204" pitchFamily="34" charset="0"/>
              </a:rPr>
              <a:t> y de</a:t>
            </a:r>
            <a:endParaRPr lang="en-US" altLang="en-US" sz="2800" i="1" dirty="0">
              <a:solidFill>
                <a:srgbClr val="FFFF00"/>
              </a:solidFill>
              <a:cs typeface="Tahoma" panose="020B0604030504040204" pitchFamily="34" charset="0"/>
            </a:endParaRPr>
          </a:p>
          <a:p>
            <a:pPr algn="ctr" eaLnBrk="1" hangingPunct="1"/>
            <a:r>
              <a:rPr lang="en-US" altLang="en-US" sz="2800" i="1" dirty="0">
                <a:solidFill>
                  <a:srgbClr val="FFFF00"/>
                </a:solidFill>
                <a:cs typeface="Tahoma" panose="020B0604030504040204" pitchFamily="34" charset="0"/>
              </a:rPr>
              <a:t>Eliseo</a:t>
            </a:r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id="{4C64A873-F62C-49E8-8B81-EF7E93AC6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91200"/>
            <a:ext cx="2971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</a:rPr>
              <a:t>I REYES 17:1 – </a:t>
            </a:r>
          </a:p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</a:rPr>
              <a:t>2 REYES 2:11</a:t>
            </a: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5BCE9037-4923-4866-9960-CBDAE5ACA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1816396"/>
            <a:ext cx="2743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 b="1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</a:rPr>
              <a:t>2 REYES</a:t>
            </a:r>
          </a:p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</a:rPr>
              <a:t>2:12 – 13:20a</a:t>
            </a:r>
          </a:p>
        </p:txBody>
      </p:sp>
    </p:spTree>
    <p:extLst>
      <p:ext uri="{BB962C8B-B14F-4D97-AF65-F5344CB8AC3E}">
        <p14:creationId xmlns:p14="http://schemas.microsoft.com/office/powerpoint/2010/main" val="421475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2" name="Picture 4" descr="001j1">
            <a:extLst>
              <a:ext uri="{FF2B5EF4-FFF2-40B4-BE49-F238E27FC236}">
                <a16:creationId xmlns:a16="http://schemas.microsoft.com/office/drawing/2014/main" id="{7DA25971-D8BC-434A-A9E9-41D4E544C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 t="2184" r="18422" b="30281"/>
          <a:stretch/>
        </p:blipFill>
        <p:spPr bwMode="auto">
          <a:xfrm>
            <a:off x="1629156" y="21336"/>
            <a:ext cx="8933688" cy="397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0" name="Text Box 2">
            <a:extLst>
              <a:ext uri="{FF2B5EF4-FFF2-40B4-BE49-F238E27FC236}">
                <a16:creationId xmlns:a16="http://schemas.microsoft.com/office/drawing/2014/main" id="{710BC954-8A00-43BA-977C-672D725D5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288" y="4114800"/>
            <a:ext cx="12210288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 dirty="0">
                <a:solidFill>
                  <a:srgbClr val="FFFF00"/>
                </a:solidFill>
              </a:rPr>
              <a:t>5:11-14 -</a:t>
            </a:r>
            <a:r>
              <a:rPr lang="en-US" altLang="en-US" sz="3000" b="1" dirty="0">
                <a:solidFill>
                  <a:schemeClr val="bg1"/>
                </a:solidFill>
              </a:rPr>
              <a:t> </a:t>
            </a:r>
            <a:r>
              <a:rPr lang="es-ES" sz="3000" b="1" dirty="0">
                <a:solidFill>
                  <a:schemeClr val="bg1"/>
                </a:solidFill>
              </a:rPr>
              <a:t>Y Naamán se fue enojado, diciendo: He aquí yo decía para mí: Saldrá él luego, y estando en pie invocará el nombre de Jehová su Dios, y alzará su mano, y tocará el lugar, y sanará la lepra. Abana y </a:t>
            </a:r>
            <a:r>
              <a:rPr lang="es-ES" sz="3000" b="1" dirty="0" err="1">
                <a:solidFill>
                  <a:schemeClr val="bg1"/>
                </a:solidFill>
              </a:rPr>
              <a:t>Farfar</a:t>
            </a:r>
            <a:r>
              <a:rPr lang="es-ES" sz="3000" b="1" dirty="0">
                <a:solidFill>
                  <a:schemeClr val="bg1"/>
                </a:solidFill>
              </a:rPr>
              <a:t>, ríos de Damasco, ¿no son mejores que todas las aguas de Israel? Si me lavare en ellos, ¿no seré también limpio? Y se volvió, y se fue enojado.</a:t>
            </a:r>
            <a:endParaRPr lang="en-US" altLang="en-US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ext Box 2">
            <a:extLst>
              <a:ext uri="{FF2B5EF4-FFF2-40B4-BE49-F238E27FC236}">
                <a16:creationId xmlns:a16="http://schemas.microsoft.com/office/drawing/2014/main" id="{9F459BBA-DECD-4D36-89D4-15600E7AF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05000"/>
            <a:ext cx="63246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 dirty="0">
                <a:solidFill>
                  <a:srgbClr val="FFFF00"/>
                </a:solidFill>
              </a:rPr>
              <a:t>5:11-14 -</a:t>
            </a:r>
            <a:r>
              <a:rPr lang="en-US" altLang="en-US" sz="3000" b="1" dirty="0">
                <a:solidFill>
                  <a:schemeClr val="bg1"/>
                </a:solidFill>
              </a:rPr>
              <a:t> </a:t>
            </a:r>
            <a:r>
              <a:rPr lang="es-ES" sz="3000" b="1" dirty="0">
                <a:solidFill>
                  <a:schemeClr val="bg1"/>
                </a:solidFill>
              </a:rPr>
              <a:t>Mas sus criados se le acercaron hablándole diciendo: Padre mío, si el profeta te mandara alguna gran cosa, ¿no la hicieras? ¿cuánto más, diciéndote: Lávate, y serás limpio? El entonces descendió, y se zambulló siete veces en el Jordán, conforme a la palabra del varón de Dios: y su carne se volvió como la carne de un niño, y fue limpio.</a:t>
            </a:r>
            <a:endParaRPr lang="en-US" altLang="en-US" sz="30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BBF9AD-1143-4649-BC06-5EC4584F6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-6096"/>
            <a:ext cx="5257800" cy="685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0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3CBA0726-606F-43D0-AFA1-A0B6A768F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57912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 dirty="0">
                <a:solidFill>
                  <a:srgbClr val="FFFF00"/>
                </a:solidFill>
              </a:rPr>
              <a:t>5:15-16 - </a:t>
            </a:r>
            <a:r>
              <a:rPr lang="es-ES" sz="3000" b="1" dirty="0">
                <a:solidFill>
                  <a:schemeClr val="bg1"/>
                </a:solidFill>
              </a:rPr>
              <a:t>Y volvió al varón de Dios, él y toda su compañía, y se puso delante de él, y dijo: He aquí ahora conozco que no hay Dios en toda la tierra, sino en Israel. Te ruego que recibas algún presente de tu siervo. Mas él dijo: Vive Jehová, delante del cual estoy, que no lo tomaré. Y Naamán le insistió para que lo recibiera, pero él rehusó. </a:t>
            </a:r>
            <a:endParaRPr lang="en-US" altLang="en-US" sz="30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CF8745-7AC6-4AEC-BAF7-38BFE86CC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0"/>
            <a:ext cx="5562600" cy="6856869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BFF5D8-4D10-4CFB-822C-4E9F9A66D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0"/>
            <a:ext cx="5562600" cy="6856869"/>
          </a:xfrm>
          <a:prstGeom prst="rect">
            <a:avLst/>
          </a:prstGeom>
        </p:spPr>
      </p:pic>
      <p:sp>
        <p:nvSpPr>
          <p:cNvPr id="244738" name="Text Box 2">
            <a:extLst>
              <a:ext uri="{FF2B5EF4-FFF2-40B4-BE49-F238E27FC236}">
                <a16:creationId xmlns:a16="http://schemas.microsoft.com/office/drawing/2014/main" id="{4AB3C406-392A-4A1C-9E39-31521C8F0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0508"/>
            <a:ext cx="6547104" cy="658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 dirty="0">
                <a:solidFill>
                  <a:srgbClr val="FFFF00"/>
                </a:solidFill>
              </a:rPr>
              <a:t>5:17-19 - </a:t>
            </a:r>
            <a:r>
              <a:rPr lang="es-ES" sz="3000" b="1" dirty="0">
                <a:solidFill>
                  <a:schemeClr val="bg1"/>
                </a:solidFill>
              </a:rPr>
              <a:t>Y Naamán dijo: «Pues si no, le ruego que de esta tierra, se le dé a su siervo la carga de un par de mulos, porque su siervo ya no ofrecerá holocausto ni sacrificará a otros dioses, sino al Señor. Que el Señor perdone a su siervo en esto: Cuando mi señor entre en el templo de </a:t>
            </a:r>
            <a:r>
              <a:rPr lang="es-ES" sz="3000" b="1" dirty="0" err="1">
                <a:solidFill>
                  <a:schemeClr val="bg1"/>
                </a:solidFill>
              </a:rPr>
              <a:t>Rimón</a:t>
            </a:r>
            <a:r>
              <a:rPr lang="es-ES" sz="3000" b="1" dirty="0">
                <a:solidFill>
                  <a:schemeClr val="bg1"/>
                </a:solidFill>
              </a:rPr>
              <a:t> para adorar allí y se apoye en mi mano, y yo me incline en el templo de </a:t>
            </a:r>
            <a:r>
              <a:rPr lang="es-ES" sz="3000" b="1" dirty="0" err="1">
                <a:solidFill>
                  <a:schemeClr val="bg1"/>
                </a:solidFill>
              </a:rPr>
              <a:t>Rimón</a:t>
            </a:r>
            <a:r>
              <a:rPr lang="es-ES" sz="3000" b="1" dirty="0">
                <a:solidFill>
                  <a:schemeClr val="bg1"/>
                </a:solidFill>
              </a:rPr>
              <a:t> cuando tenga que adorar allí, que el Señor perdone a su siervo por esto». Y él le dijo: «Vete en paz». Y se alejó de él a cierta distancia.</a:t>
            </a:r>
            <a:endParaRPr lang="en-US" altLang="en-US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9" name="Picture 3" descr="Naaman gives gifts to Gehazai">
            <a:extLst>
              <a:ext uri="{FF2B5EF4-FFF2-40B4-BE49-F238E27FC236}">
                <a16:creationId xmlns:a16="http://schemas.microsoft.com/office/drawing/2014/main" id="{DAA15568-77F6-4438-BDF8-2579AD037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3896" b="650"/>
          <a:stretch>
            <a:fillRect/>
          </a:stretch>
        </p:blipFill>
        <p:spPr bwMode="auto">
          <a:xfrm>
            <a:off x="4682904" y="0"/>
            <a:ext cx="7509096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618" name="Text Box 2">
            <a:extLst>
              <a:ext uri="{FF2B5EF4-FFF2-40B4-BE49-F238E27FC236}">
                <a16:creationId xmlns:a16="http://schemas.microsoft.com/office/drawing/2014/main" id="{848C0A13-1FC5-40DE-9D1F-B7866ACAF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02359"/>
            <a:ext cx="1211580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900" b="1" dirty="0">
                <a:solidFill>
                  <a:srgbClr val="FFFF00"/>
                </a:solidFill>
              </a:rPr>
              <a:t>5:19-21 –</a:t>
            </a:r>
            <a:r>
              <a:rPr lang="en-US" altLang="en-US" sz="2900" b="1" dirty="0">
                <a:solidFill>
                  <a:schemeClr val="bg1"/>
                </a:solidFill>
              </a:rPr>
              <a:t> </a:t>
            </a:r>
            <a:r>
              <a:rPr lang="es-ES" altLang="en-US" sz="3000" b="1" dirty="0">
                <a:solidFill>
                  <a:schemeClr val="bg1"/>
                </a:solidFill>
              </a:rPr>
              <a:t>P</a:t>
            </a:r>
            <a:r>
              <a:rPr lang="es-ES" sz="3000" b="1" dirty="0">
                <a:solidFill>
                  <a:schemeClr val="bg1"/>
                </a:solidFill>
              </a:rPr>
              <a:t>artió pues de </a:t>
            </a:r>
          </a:p>
          <a:p>
            <a:r>
              <a:rPr lang="es-ES" sz="3000" b="1" dirty="0">
                <a:solidFill>
                  <a:schemeClr val="bg1"/>
                </a:solidFill>
              </a:rPr>
              <a:t>él, y caminó como el </a:t>
            </a:r>
          </a:p>
          <a:p>
            <a:r>
              <a:rPr lang="es-ES" sz="3000" b="1" dirty="0">
                <a:solidFill>
                  <a:schemeClr val="bg1"/>
                </a:solidFill>
              </a:rPr>
              <a:t>espacio de una milla. </a:t>
            </a:r>
          </a:p>
          <a:p>
            <a:r>
              <a:rPr lang="es-ES" sz="3000" b="1" dirty="0">
                <a:solidFill>
                  <a:schemeClr val="bg1"/>
                </a:solidFill>
              </a:rPr>
              <a:t>Entonces Giezi, criado de </a:t>
            </a:r>
          </a:p>
          <a:p>
            <a:r>
              <a:rPr lang="es-ES" sz="3000" b="1" dirty="0">
                <a:solidFill>
                  <a:schemeClr val="bg1"/>
                </a:solidFill>
              </a:rPr>
              <a:t>Eliseo el varón de Dios, dijo </a:t>
            </a:r>
          </a:p>
          <a:p>
            <a:r>
              <a:rPr lang="es-ES" sz="3000" b="1" dirty="0">
                <a:solidFill>
                  <a:schemeClr val="bg1"/>
                </a:solidFill>
              </a:rPr>
              <a:t>entre sí: He aquí mi señor </a:t>
            </a:r>
          </a:p>
          <a:p>
            <a:r>
              <a:rPr lang="es-ES" sz="3000" b="1" dirty="0">
                <a:solidFill>
                  <a:schemeClr val="bg1"/>
                </a:solidFill>
              </a:rPr>
              <a:t>estorbó a este Naamán </a:t>
            </a:r>
          </a:p>
          <a:p>
            <a:r>
              <a:rPr lang="es-ES" sz="3000" b="1" dirty="0">
                <a:solidFill>
                  <a:schemeClr val="bg1"/>
                </a:solidFill>
              </a:rPr>
              <a:t>arameo, no tomando de su </a:t>
            </a:r>
          </a:p>
          <a:p>
            <a:r>
              <a:rPr lang="es-ES" sz="3000" b="1" dirty="0">
                <a:solidFill>
                  <a:schemeClr val="bg1"/>
                </a:solidFill>
              </a:rPr>
              <a:t>mano las cosas que había </a:t>
            </a:r>
          </a:p>
          <a:p>
            <a:r>
              <a:rPr lang="es-ES" sz="3000" b="1" dirty="0">
                <a:solidFill>
                  <a:schemeClr val="bg1"/>
                </a:solidFill>
              </a:rPr>
              <a:t>traído. Vive Jehová, que </a:t>
            </a:r>
          </a:p>
          <a:p>
            <a:r>
              <a:rPr lang="es-ES" sz="3000" b="1" dirty="0">
                <a:solidFill>
                  <a:schemeClr val="bg1"/>
                </a:solidFill>
              </a:rPr>
              <a:t>correré yo tras él, y tomaré </a:t>
            </a:r>
          </a:p>
          <a:p>
            <a:r>
              <a:rPr lang="es-ES" sz="3000" b="1" dirty="0">
                <a:solidFill>
                  <a:schemeClr val="bg1"/>
                </a:solidFill>
              </a:rPr>
              <a:t>de él alguna cosa. Y siguió </a:t>
            </a:r>
          </a:p>
          <a:p>
            <a:r>
              <a:rPr lang="es-ES" sz="3000" b="1" dirty="0">
                <a:solidFill>
                  <a:schemeClr val="bg1"/>
                </a:solidFill>
              </a:rPr>
              <a:t>Giezi a Naamán: y como le vio Naamán que venía corriendo tras él, se bajo del carro para recibirle, y dijo: ¿Va bien?</a:t>
            </a:r>
            <a:endParaRPr lang="en-US" altLang="en-US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39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750"/>
                                        <p:tgtEl>
                                          <p:spTgt spid="23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>
            <a:extLst>
              <a:ext uri="{FF2B5EF4-FFF2-40B4-BE49-F238E27FC236}">
                <a16:creationId xmlns:a16="http://schemas.microsoft.com/office/drawing/2014/main" id="{EA18D61A-3DC8-4E48-A6F8-16EC34A92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1219200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000" b="1" dirty="0">
                <a:solidFill>
                  <a:srgbClr val="FFFF00"/>
                </a:solidFill>
              </a:rPr>
              <a:t>5:22-23 -</a:t>
            </a:r>
            <a:r>
              <a:rPr lang="en-US" altLang="en-US" sz="3000" b="1" dirty="0">
                <a:solidFill>
                  <a:schemeClr val="bg1"/>
                </a:solidFill>
              </a:rPr>
              <a:t> </a:t>
            </a:r>
            <a:r>
              <a:rPr lang="es-ES" sz="3000" b="1" dirty="0">
                <a:solidFill>
                  <a:schemeClr val="bg1"/>
                </a:solidFill>
              </a:rPr>
              <a:t>Y él dijo: Bien. </a:t>
            </a:r>
          </a:p>
          <a:p>
            <a:r>
              <a:rPr lang="es-ES" sz="3000" b="1" dirty="0">
                <a:solidFill>
                  <a:schemeClr val="bg1"/>
                </a:solidFill>
              </a:rPr>
              <a:t>Mi señor me envía a decir: </a:t>
            </a:r>
          </a:p>
          <a:p>
            <a:r>
              <a:rPr lang="es-ES" sz="3000" b="1" dirty="0">
                <a:solidFill>
                  <a:schemeClr val="bg1"/>
                </a:solidFill>
              </a:rPr>
              <a:t>He aquí vinieron a mí en </a:t>
            </a:r>
          </a:p>
          <a:p>
            <a:r>
              <a:rPr lang="es-ES" sz="3000" b="1" dirty="0">
                <a:solidFill>
                  <a:schemeClr val="bg1"/>
                </a:solidFill>
              </a:rPr>
              <a:t>esta hora del monte de </a:t>
            </a:r>
          </a:p>
          <a:p>
            <a:r>
              <a:rPr lang="es-ES" sz="3000" b="1" dirty="0">
                <a:solidFill>
                  <a:schemeClr val="bg1"/>
                </a:solidFill>
              </a:rPr>
              <a:t>Efra</a:t>
            </a:r>
            <a:r>
              <a:rPr lang="es-CO" sz="3000" b="1" dirty="0" err="1">
                <a:solidFill>
                  <a:schemeClr val="bg1"/>
                </a:solidFill>
              </a:rPr>
              <a:t>ín</a:t>
            </a:r>
            <a:r>
              <a:rPr lang="es-ES" sz="3000" b="1" dirty="0">
                <a:solidFill>
                  <a:schemeClr val="bg1"/>
                </a:solidFill>
              </a:rPr>
              <a:t> dos j</a:t>
            </a:r>
            <a:r>
              <a:rPr lang="es-CO" sz="3000" b="1" dirty="0" err="1">
                <a:solidFill>
                  <a:schemeClr val="bg1"/>
                </a:solidFill>
              </a:rPr>
              <a:t>ó</a:t>
            </a:r>
            <a:r>
              <a:rPr lang="es-ES" sz="3000" b="1" dirty="0" err="1">
                <a:solidFill>
                  <a:schemeClr val="bg1"/>
                </a:solidFill>
              </a:rPr>
              <a:t>venes</a:t>
            </a:r>
            <a:r>
              <a:rPr lang="es-ES" sz="3000" b="1" dirty="0">
                <a:solidFill>
                  <a:schemeClr val="bg1"/>
                </a:solidFill>
              </a:rPr>
              <a:t> de los </a:t>
            </a:r>
          </a:p>
          <a:p>
            <a:r>
              <a:rPr lang="es-ES" sz="3000" b="1" dirty="0">
                <a:solidFill>
                  <a:schemeClr val="bg1"/>
                </a:solidFill>
              </a:rPr>
              <a:t>hijos de los profetas: te </a:t>
            </a:r>
          </a:p>
          <a:p>
            <a:r>
              <a:rPr lang="es-ES" sz="3000" b="1" dirty="0">
                <a:solidFill>
                  <a:schemeClr val="bg1"/>
                </a:solidFill>
              </a:rPr>
              <a:t>ruego que les des un </a:t>
            </a:r>
          </a:p>
          <a:p>
            <a:r>
              <a:rPr lang="es-ES" sz="3000" b="1" dirty="0">
                <a:solidFill>
                  <a:schemeClr val="bg1"/>
                </a:solidFill>
              </a:rPr>
              <a:t>talento de plata, y sendas </a:t>
            </a:r>
          </a:p>
          <a:p>
            <a:r>
              <a:rPr lang="es-ES" sz="3000" b="1" dirty="0">
                <a:solidFill>
                  <a:schemeClr val="bg1"/>
                </a:solidFill>
              </a:rPr>
              <a:t>mudas de vestidos. Y </a:t>
            </a:r>
          </a:p>
          <a:p>
            <a:r>
              <a:rPr lang="es-ES" sz="3000" b="1" dirty="0">
                <a:solidFill>
                  <a:schemeClr val="bg1"/>
                </a:solidFill>
              </a:rPr>
              <a:t>Naamán dijo: Te ruego que </a:t>
            </a:r>
          </a:p>
          <a:p>
            <a:r>
              <a:rPr lang="es-ES" sz="3000" b="1" dirty="0">
                <a:solidFill>
                  <a:schemeClr val="bg1"/>
                </a:solidFill>
              </a:rPr>
              <a:t>tomes dos talentos. Y él le </a:t>
            </a:r>
          </a:p>
          <a:p>
            <a:r>
              <a:rPr lang="es-ES" sz="3000" b="1" dirty="0">
                <a:solidFill>
                  <a:schemeClr val="bg1"/>
                </a:solidFill>
              </a:rPr>
              <a:t>insistió, y ató dos </a:t>
            </a:r>
          </a:p>
          <a:p>
            <a:r>
              <a:rPr lang="es-ES" sz="3000" b="1" dirty="0">
                <a:solidFill>
                  <a:schemeClr val="bg1"/>
                </a:solidFill>
              </a:rPr>
              <a:t>talentos de plata en dos sacos, y dos mudas de vestidos, y lo puso a cuestas a dos de sus criados, que lo llevasen delante de él.</a:t>
            </a:r>
            <a:endParaRPr lang="en-US" altLang="en-US" sz="30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Naaman gives gifts to Gehazai">
            <a:extLst>
              <a:ext uri="{FF2B5EF4-FFF2-40B4-BE49-F238E27FC236}">
                <a16:creationId xmlns:a16="http://schemas.microsoft.com/office/drawing/2014/main" id="{AF3C3F49-B204-4D5D-A344-57380569F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3896" b="650"/>
          <a:stretch>
            <a:fillRect/>
          </a:stretch>
        </p:blipFill>
        <p:spPr bwMode="auto">
          <a:xfrm>
            <a:off x="4682904" y="0"/>
            <a:ext cx="7509096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>
            <a:extLst>
              <a:ext uri="{FF2B5EF4-FFF2-40B4-BE49-F238E27FC236}">
                <a16:creationId xmlns:a16="http://schemas.microsoft.com/office/drawing/2014/main" id="{2D80B585-93AA-44E8-B3AA-3132A77E3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362200"/>
            <a:ext cx="7131729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 dirty="0">
                <a:solidFill>
                  <a:srgbClr val="FFFF00"/>
                </a:solidFill>
              </a:rPr>
              <a:t>5:24-25 -</a:t>
            </a:r>
            <a:r>
              <a:rPr lang="en-US" altLang="en-US" sz="3000" b="1" dirty="0">
                <a:solidFill>
                  <a:schemeClr val="bg1"/>
                </a:solidFill>
              </a:rPr>
              <a:t> </a:t>
            </a:r>
            <a:r>
              <a:rPr lang="es-ES" sz="3000" b="1" dirty="0">
                <a:solidFill>
                  <a:schemeClr val="bg1"/>
                </a:solidFill>
              </a:rPr>
              <a:t>Y llegado que hubo a un lugar secreto, él lo tomó de mano de ellos, y lo guardó en casa: luego mandó a los hombres que se fuesen. Y él entró, y se puso delante de su señor. Y Eliseo le dijo: ¿De dónde vienes, Giezi? </a:t>
            </a:r>
          </a:p>
          <a:p>
            <a:pPr algn="ctr"/>
            <a:endParaRPr lang="es-ES" sz="3000" b="1" dirty="0">
              <a:solidFill>
                <a:schemeClr val="bg1"/>
              </a:solidFill>
            </a:endParaRPr>
          </a:p>
          <a:p>
            <a:pPr algn="ctr"/>
            <a:r>
              <a:rPr lang="es-ES" sz="3000" b="1" dirty="0">
                <a:solidFill>
                  <a:schemeClr val="bg1"/>
                </a:solidFill>
              </a:rPr>
              <a:t>Y él dijo: Tu siervo no ha ido a ninguna parte.</a:t>
            </a:r>
            <a:endParaRPr lang="en-US" altLang="en-US" sz="3000" b="1" dirty="0">
              <a:solidFill>
                <a:schemeClr val="bg1"/>
              </a:solidFill>
            </a:endParaRPr>
          </a:p>
        </p:txBody>
      </p:sp>
      <p:pic>
        <p:nvPicPr>
          <p:cNvPr id="18435" name="Picture 4" descr="494d861284a2f">
            <a:extLst>
              <a:ext uri="{FF2B5EF4-FFF2-40B4-BE49-F238E27FC236}">
                <a16:creationId xmlns:a16="http://schemas.microsoft.com/office/drawing/2014/main" id="{D7F33716-2817-414D-B46C-BD11EA72A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" r="7281"/>
          <a:stretch>
            <a:fillRect/>
          </a:stretch>
        </p:blipFill>
        <p:spPr bwMode="auto">
          <a:xfrm>
            <a:off x="7010401" y="5179"/>
            <a:ext cx="51505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40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6082</TotalTime>
  <Words>2198</Words>
  <Application>Microsoft Office PowerPoint</Application>
  <PresentationFormat>Widescreen</PresentationFormat>
  <Paragraphs>166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Impact</vt:lpstr>
      <vt:lpstr>Tahoma</vt:lpstr>
      <vt:lpstr>Tempus Sans ITC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ROYCE</dc:creator>
  <cp:lastModifiedBy>ROYCE CHANDLER</cp:lastModifiedBy>
  <cp:revision>460</cp:revision>
  <dcterms:created xsi:type="dcterms:W3CDTF">2008-12-31T00:13:26Z</dcterms:created>
  <dcterms:modified xsi:type="dcterms:W3CDTF">2024-10-26T23:18:22Z</dcterms:modified>
</cp:coreProperties>
</file>