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411" r:id="rId4"/>
    <p:sldId id="412" r:id="rId5"/>
    <p:sldId id="420" r:id="rId6"/>
    <p:sldId id="421" r:id="rId7"/>
    <p:sldId id="422" r:id="rId8"/>
    <p:sldId id="429" r:id="rId9"/>
    <p:sldId id="430" r:id="rId10"/>
    <p:sldId id="423" r:id="rId11"/>
    <p:sldId id="424" r:id="rId12"/>
    <p:sldId id="425" r:id="rId13"/>
    <p:sldId id="426" r:id="rId14"/>
    <p:sldId id="427" r:id="rId15"/>
    <p:sldId id="428" r:id="rId16"/>
    <p:sldId id="431" r:id="rId17"/>
    <p:sldId id="432" r:id="rId18"/>
    <p:sldId id="434" r:id="rId19"/>
    <p:sldId id="435" r:id="rId20"/>
    <p:sldId id="375" r:id="rId21"/>
    <p:sldId id="368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EFEF8"/>
    <a:srgbClr val="F7F7D1"/>
    <a:srgbClr val="FFCC00"/>
    <a:srgbClr val="990000"/>
    <a:srgbClr val="FFFFFF"/>
    <a:srgbClr val="DBD8A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000" autoAdjust="0"/>
  </p:normalViewPr>
  <p:slideViewPr>
    <p:cSldViewPr>
      <p:cViewPr varScale="1">
        <p:scale>
          <a:sx n="111" d="100"/>
          <a:sy n="111" d="100"/>
        </p:scale>
        <p:origin x="55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C35BF-F8BF-4830-8F91-F9A4BC41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954F-3E2D-439A-9E0C-4A786C2F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380A9-D247-48FB-8B03-E9AFA397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1694-27C1-4E01-BDB3-2060C65CD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8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6DE23-3637-404A-944A-D61D26269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17FB8-20F2-46C5-81FD-ADF29FA6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CFF66-6D10-404C-A4BD-23024C9C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4A92-BB4E-4587-B6F6-535165958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4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8248A-3E59-415E-B547-6E7E93DD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08898-1E14-4407-B411-DA00C62B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29A8-E10A-45D2-93DA-83211373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6F06-8196-4ABF-A072-65F735C87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40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D15DE-D76D-4E61-8B09-6FB92875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80927-DE10-4D1B-A878-F3C56960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659B6-3EC2-4440-A39B-5B04EAAB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1983-23A7-4110-AD92-D006ED2772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44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C3260-1650-4F91-9BAC-CDE66F80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6E5A-00E3-45A9-B935-BBF2E480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59422-B0FE-4292-9FB5-F756F293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D523-6E93-4E18-BA04-EF9E9FEE3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4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20560E-757E-4BF1-922B-9A0EEA10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8828DA-FA05-44CD-9667-A224AE48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11479B-21CD-48C1-A640-E91AB550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3BE6-23A6-433F-9E0E-457671BEC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96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544DBB-A54D-4267-9E54-519A4258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370AC5-6045-4E9B-91D1-96590DFB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D474B2-5F46-4B10-B2FE-0BDF1518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14B9-0DB9-431E-B9FB-178148435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16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17968E-66EB-4EBC-9C7D-8BC01D0B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C3217C0-CE5F-462F-A4BF-1F27D35C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37F7E3-9935-4AB7-AE5F-7899F9DF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A1EB-975D-4288-ADCC-94F8E08B9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08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D38758-698A-442F-B10A-620D165F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8981D4-60E1-4D50-A429-E127291B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E75407-9E96-454C-8E4F-79C4580B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DD5E-7676-4DFF-9AE0-07E2DD149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61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E2486A-4E39-4F6B-8B0E-6D1B976F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C986FF-A88A-46B6-A5BE-9D02F79E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C45CFD-5436-41CD-8021-E03A81BE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2B78-D417-4296-B1D5-E2C55203D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21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56A9FE-B167-4572-A010-A28D36A1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D214A9-9196-4990-AE0B-C68B599E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E75DE-3762-4ED7-B9D1-54533E45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F683-7F40-420A-A710-2E1BCF702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19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686B8B-944E-4FFC-8830-3C2987544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37639AB-4F11-491B-8984-3325C40E8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56FA6-4D8D-4155-9D24-40AEA40CA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9ECD9-162A-4DC2-AE6C-3ACB0C07F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9742B-6E50-4E43-B179-A12EA111F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FD93F7-BC3E-4FED-8AB8-42DCDD9320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FnZ37qsjeAhXOpYMKHSpiAe0QjRx6BAgBEAU&amp;url=http://zondervan.typepad.com/zondervan/2012/03/what-makes-you-grow-excerpt-john-ortberg.html&amp;psig=AOvVaw2CfH2C_oaUEhijH44Cwwqa&amp;ust=1541888027742107" TargetMode="External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biblegateway.com/passage/?search=2%20Reyes%203&amp;version=NBLA#fes-NBLA-9598b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1st-art-gallery.com/thumbnail/86180/1/Elijah-Fed-By-An-Angel-1660-63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ibleillustrations.com/main.php/v/12_2_Kings/12004006+ELL+-+2+Kings+4+6+-+The+marvelous+jar+of+oil.jpg.html?g2_imageViewsIndex=1" TargetMode="External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reebibleillustrations.com/main.php/v/12_2_Kings/12004010+C14+-+2+Kings+4+10+-+Shunemite+woman+builds+a+room+for+Elisha.jpg.html?g2_imageViewsIndex=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1st-art-gallery.com/thumbnail/86180/1/Elijah-Fed-By-An-Angel-1660-63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st-art-gallery.com/thumbnail/86180/1/Elijah-Fed-By-An-Angel-1660-63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st-art-gallery.com/thumbnail/92119/1/Elisha$27s-Well-1328-29.jpg" TargetMode="External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>
            <a:extLst>
              <a:ext uri="{FF2B5EF4-FFF2-40B4-BE49-F238E27FC236}">
                <a16:creationId xmlns:a16="http://schemas.microsoft.com/office/drawing/2014/main" id="{55387BE3-2BE8-44E0-A0D1-28AE7DF4D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33400"/>
            <a:ext cx="6096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3:10-12 -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Entonces el rey de Israel dijo: ­</a:t>
            </a:r>
            <a:r>
              <a:rPr lang="es-E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Ah! que ha llamado Jehová estos tres reyes para entregarlos en manos de los Moabitas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 Mas Josafat dijo: ¿No hay aquí profeta de Jehová, para que consultemos a Jehová por él? Y uno de los siervos del rey de Israel respondió y dijo: Aquí está Eliseo hijo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Safat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que daba agua a manos a Elías. Y Josafat dijo: Este tendrá palabra de Jehová. Y descendieron a él el rey de Israel, y Josafat, y el rey de Idumea.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05827" name="AutoShape 3" descr="Elijah-Fed-By-An-Angel-1660-63">
            <a:extLst>
              <a:ext uri="{FF2B5EF4-FFF2-40B4-BE49-F238E27FC236}">
                <a16:creationId xmlns:a16="http://schemas.microsoft.com/office/drawing/2014/main" id="{5C24B358-C671-4E72-8AC0-8E031B4F5C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28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B969B0E3-7EAE-4256-9C81-41E51AC9B9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29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C56D6E32-65B1-4557-B284-3DA82B35AC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31" name="Text Box 7">
            <a:extLst>
              <a:ext uri="{FF2B5EF4-FFF2-40B4-BE49-F238E27FC236}">
                <a16:creationId xmlns:a16="http://schemas.microsoft.com/office/drawing/2014/main" id="{662D16E7-9314-4AA9-AFE5-D872351D2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031" y="4866360"/>
            <a:ext cx="5949154" cy="87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Joram</a:t>
            </a: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Josafat</a:t>
            </a: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, y el </a:t>
            </a:r>
            <a:r>
              <a:rPr lang="en-US" alt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rey</a:t>
            </a: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de Edom </a:t>
            </a:r>
            <a:r>
              <a:rPr lang="en-US" alt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hablan</a:t>
            </a: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con Eliseo</a:t>
            </a:r>
          </a:p>
        </p:txBody>
      </p:sp>
      <p:sp>
        <p:nvSpPr>
          <p:cNvPr id="205832" name="Rectangle 8">
            <a:extLst>
              <a:ext uri="{FF2B5EF4-FFF2-40B4-BE49-F238E27FC236}">
                <a16:creationId xmlns:a16="http://schemas.microsoft.com/office/drawing/2014/main" id="{2DFB72A8-DD3F-41D7-90F8-E88F52150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18" y="5983737"/>
            <a:ext cx="12192000" cy="878702"/>
          </a:xfrm>
          <a:prstGeom prst="rect">
            <a:avLst/>
          </a:prstGeom>
          <a:solidFill>
            <a:srgbClr val="F5F1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Ellos no consultaron con Dios… no hablaron con Eliseo ni con ningún otro</a:t>
            </a:r>
          </a:p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profeta de Dios. Ellos se afiliaron a fuerzas sin la sanción ni aprobación de Dios.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819F42-EEED-4007-AAE2-A9ABCAF8E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" y="25152"/>
            <a:ext cx="5889970" cy="4821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>
            <a:extLst>
              <a:ext uri="{FF2B5EF4-FFF2-40B4-BE49-F238E27FC236}">
                <a16:creationId xmlns:a16="http://schemas.microsoft.com/office/drawing/2014/main" id="{076369DB-980D-496D-8648-7999BF7A6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650102"/>
            <a:ext cx="6858000" cy="51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3:13-15 -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Entonces Eliseo dijo al rey de Israel: ¿Qué tengo yo contigo? Ve á los profetas de tu padre, y a los profetas de tu madre. Y el rey de Israel le respondió: No; porque ha juntado Jehová estos tres reyes para entregarlos en manos de los Moabitas.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Eliseo dijo: Vive Jehová de los ejércitos, en cuya presencia estoy, que si no tuviese respeto al rostro de Josafat rey de Judá, no mirara a ti, ni te viera. Mas ahora traedme un tañedor.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06851" name="AutoShape 3" descr="Elijah-Fed-By-An-Angel-1660-63">
            <a:extLst>
              <a:ext uri="{FF2B5EF4-FFF2-40B4-BE49-F238E27FC236}">
                <a16:creationId xmlns:a16="http://schemas.microsoft.com/office/drawing/2014/main" id="{0DA03D28-40D1-4FB0-990B-653902E5E4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2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61CFF042-CBFF-4028-B10A-47C719077E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3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3AF7A3EF-6D37-4CF3-88A2-05A998C895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854" name="Picture 6" descr="00002417">
            <a:extLst>
              <a:ext uri="{FF2B5EF4-FFF2-40B4-BE49-F238E27FC236}">
                <a16:creationId xmlns:a16="http://schemas.microsoft.com/office/drawing/2014/main" id="{32CECA05-145A-4673-8565-E7978009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 t="3488" r="6517" b="30573"/>
          <a:stretch>
            <a:fillRect/>
          </a:stretch>
        </p:blipFill>
        <p:spPr bwMode="auto">
          <a:xfrm>
            <a:off x="-9617" y="-21134"/>
            <a:ext cx="5419817" cy="600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5" name="Text Box 7">
            <a:extLst>
              <a:ext uri="{FF2B5EF4-FFF2-40B4-BE49-F238E27FC236}">
                <a16:creationId xmlns:a16="http://schemas.microsoft.com/office/drawing/2014/main" id="{68504AB9-2938-4131-BDCA-FB6CE8443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713" y="5979298"/>
            <a:ext cx="5029199" cy="87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Joram</a:t>
            </a: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Josafat</a:t>
            </a: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, y el </a:t>
            </a:r>
            <a:r>
              <a:rPr lang="en-US" alt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rey</a:t>
            </a: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de Edom </a:t>
            </a:r>
            <a:r>
              <a:rPr lang="en-US" alt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hablan</a:t>
            </a: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con Eliseo</a:t>
            </a:r>
          </a:p>
        </p:txBody>
      </p:sp>
      <p:sp>
        <p:nvSpPr>
          <p:cNvPr id="206856" name="Rectangle 8">
            <a:extLst>
              <a:ext uri="{FF2B5EF4-FFF2-40B4-BE49-F238E27FC236}">
                <a16:creationId xmlns:a16="http://schemas.microsoft.com/office/drawing/2014/main" id="{E080B681-8CB2-4B29-885F-8882F20D7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33400"/>
            <a:ext cx="6761480" cy="5632311"/>
          </a:xfrm>
          <a:prstGeom prst="rect">
            <a:avLst/>
          </a:prstGeom>
          <a:solidFill>
            <a:srgbClr val="F5F1D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990000"/>
                </a:solidFill>
                <a:latin typeface="Tempus Sans ITC" panose="04020404030D07020202" pitchFamily="82" charset="0"/>
              </a:rPr>
              <a:t>2 </a:t>
            </a:r>
            <a:r>
              <a:rPr lang="en-US" altLang="en-US" sz="3000" b="1" dirty="0" err="1">
                <a:solidFill>
                  <a:srgbClr val="990000"/>
                </a:solidFill>
                <a:latin typeface="Tempus Sans ITC" panose="04020404030D07020202" pitchFamily="82" charset="0"/>
              </a:rPr>
              <a:t>Crón</a:t>
            </a:r>
            <a:r>
              <a:rPr lang="en-US" altLang="en-US" sz="3000" b="1" dirty="0">
                <a:solidFill>
                  <a:srgbClr val="990000"/>
                </a:solidFill>
                <a:latin typeface="Tempus Sans ITC" panose="04020404030D07020202" pitchFamily="82" charset="0"/>
              </a:rPr>
              <a:t>. 17:3-6 -</a:t>
            </a:r>
            <a:r>
              <a:rPr lang="en-US" altLang="en-US" sz="3000" b="1" dirty="0">
                <a:latin typeface="Tempus Sans ITC" panose="04020404030D07020202" pitchFamily="82" charset="0"/>
              </a:rPr>
              <a:t> </a:t>
            </a:r>
            <a:r>
              <a:rPr lang="es-ES" sz="3000" b="1" dirty="0">
                <a:latin typeface="Tempus Sans ITC" panose="04020404030D07020202" pitchFamily="82" charset="0"/>
              </a:rPr>
              <a:t>Y fue Jehová con Josafat, porque anduvo en los primeros caminos de David su padre, y no buscó a los </a:t>
            </a:r>
            <a:r>
              <a:rPr lang="es-ES" sz="3000" b="1" dirty="0" err="1">
                <a:latin typeface="Tempus Sans ITC" panose="04020404030D07020202" pitchFamily="82" charset="0"/>
              </a:rPr>
              <a:t>Baales</a:t>
            </a:r>
            <a:r>
              <a:rPr lang="es-ES" sz="3000" b="1" dirty="0">
                <a:latin typeface="Tempus Sans ITC" panose="04020404030D07020202" pitchFamily="82" charset="0"/>
              </a:rPr>
              <a:t>; sino que buscó al Dios de su padre, y anduvo en sus mandamientos, y no según las obras de Israel. Jehová por tanto confirmó el reino en su mano, y todo Judá </a:t>
            </a:r>
            <a:r>
              <a:rPr lang="es-ES" sz="3000" b="1" dirty="0" err="1">
                <a:latin typeface="Tempus Sans ITC" panose="04020404030D07020202" pitchFamily="82" charset="0"/>
              </a:rPr>
              <a:t>dió</a:t>
            </a:r>
            <a:r>
              <a:rPr lang="es-ES" sz="3000" b="1" dirty="0">
                <a:latin typeface="Tempus Sans ITC" panose="04020404030D07020202" pitchFamily="82" charset="0"/>
              </a:rPr>
              <a:t> a Josafat presentes; y tuvo riquezas y gloria en abundancia. Y se animó su corazón en los caminos de Jehová, y quitó los altos y los bosques de Judá.</a:t>
            </a:r>
            <a:endParaRPr lang="en-US" altLang="en-US" sz="3000" b="1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>
            <a:extLst>
              <a:ext uri="{FF2B5EF4-FFF2-40B4-BE49-F238E27FC236}">
                <a16:creationId xmlns:a16="http://schemas.microsoft.com/office/drawing/2014/main" id="{24AD0AE5-C6BE-4DB8-9FAB-219DFBDC3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6" y="19235"/>
            <a:ext cx="12101744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3:15-19 -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Mas ahora tráiganme un músico. Y mientras el músico tocaba, la mano de Jehová fue sobre Eliseo. Y dijo: Así ha dicho Jehová: Haced en este valle muchos estanques. Porque Jehová ha dicho así: No veréis viento, ni veréis lluvia, y este valle será lleno de agua, y beberéis vosotros, y vuestras bestias, y vuestros ganados. Y esto es cosa ligera en los ojos de Jehová; dará también a los Moabitas en vuestras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manos. Y vosotros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heriréis a toda ciudad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fortalecida y a toda villa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hermosa, y talaréis todo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buen árbol, y cegaréis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todas las fuentes de aguas,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destruiréis con piedras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toda tierra fértil.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07875" name="AutoShape 3" descr="Elijah-Fed-By-An-Angel-1660-63">
            <a:extLst>
              <a:ext uri="{FF2B5EF4-FFF2-40B4-BE49-F238E27FC236}">
                <a16:creationId xmlns:a16="http://schemas.microsoft.com/office/drawing/2014/main" id="{BA2CBBF4-1EEF-4B84-BF05-86E089E049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76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3D1772F1-43A7-4DC7-B52F-0FA3C4EF96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77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1DB7CF1F-2043-487B-9489-BF8A951B15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Related image">
            <a:hlinkClick r:id="rId3"/>
            <a:extLst>
              <a:ext uri="{FF2B5EF4-FFF2-40B4-BE49-F238E27FC236}">
                <a16:creationId xmlns:a16="http://schemas.microsoft.com/office/drawing/2014/main" id="{E71A1A08-2E17-4A52-802D-159826113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8229600" cy="45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>
            <a:extLst>
              <a:ext uri="{FF2B5EF4-FFF2-40B4-BE49-F238E27FC236}">
                <a16:creationId xmlns:a16="http://schemas.microsoft.com/office/drawing/2014/main" id="{7409E72D-A957-47D4-8DE3-426A14F7B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674" y="1066800"/>
            <a:ext cx="12192000" cy="553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3:20-23 -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aconteció que por la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mañana, cuando se ofrece el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sacrifi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-</a:t>
            </a:r>
          </a:p>
          <a:p>
            <a:pPr>
              <a:lnSpc>
                <a:spcPct val="90000"/>
              </a:lnSpc>
            </a:pP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cio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el agua vino por el camino de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Edom, y la tierra fue llena de aguas.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todos los moabitas oyeron que 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los reyes subían a pelear contra ellos, </a:t>
            </a:r>
          </a:p>
          <a:p>
            <a:pPr>
              <a:lnSpc>
                <a:spcPct val="90000"/>
              </a:lnSpc>
            </a:pPr>
            <a:r>
              <a:rPr lang="es-ES" sz="2800" b="1" i="0" dirty="0">
                <a:solidFill>
                  <a:schemeClr val="bg1"/>
                </a:solidFill>
                <a:effectLst/>
                <a:latin typeface="Tempus Sans ITC" panose="04020404030D07020202" pitchFamily="82" charset="0"/>
              </a:rPr>
              <a:t>Y convocaron a todos, desde los que podían ponerse armadura</a:t>
            </a:r>
            <a:r>
              <a:rPr lang="es-ES" sz="2800" b="1" i="0" baseline="30000" dirty="0">
                <a:solidFill>
                  <a:schemeClr val="bg1"/>
                </a:solidFill>
                <a:effectLst/>
                <a:latin typeface="Tempus Sans ITC" panose="04020404030D07020202" pitchFamily="82" charset="0"/>
              </a:rPr>
              <a:t>[</a:t>
            </a:r>
            <a:r>
              <a:rPr lang="es-ES" sz="2800" b="1" i="0" baseline="30000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hlinkClick r:id="rId2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s-ES" sz="2800" b="1" i="0" baseline="30000" dirty="0">
                <a:solidFill>
                  <a:schemeClr val="bg1"/>
                </a:solidFill>
                <a:effectLst/>
                <a:latin typeface="Tempus Sans ITC" panose="04020404030D07020202" pitchFamily="82" charset="0"/>
              </a:rPr>
              <a:t>]</a:t>
            </a:r>
            <a:r>
              <a:rPr lang="es-ES" sz="2800" b="1" i="0" dirty="0">
                <a:solidFill>
                  <a:schemeClr val="bg1"/>
                </a:solidFill>
                <a:effectLst/>
                <a:latin typeface="Tempus Sans ITC" panose="04020404030D07020202" pitchFamily="82" charset="0"/>
              </a:rPr>
              <a:t> en adelante, y se colocaron en la frontera.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como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se levantaron por la mañana y lució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el sol sobre las aguas, vieron los de </a:t>
            </a:r>
          </a:p>
          <a:p>
            <a:pPr>
              <a:lnSpc>
                <a:spcPct val="90000"/>
              </a:lnSpc>
            </a:pP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Moab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desde lejos las aguas rojas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como sangre; Y dijeron: ­Sangre es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esta de espada! Los reyes se han revuelto, y cada uno ha muerto a su compañero. Ahora pues, ­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Moab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a la presa!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208903" name="Picture 7" descr="Aerial View of Moab, Utah, UMTRA Project Area">
            <a:extLst>
              <a:ext uri="{FF2B5EF4-FFF2-40B4-BE49-F238E27FC236}">
                <a16:creationId xmlns:a16="http://schemas.microsoft.com/office/drawing/2014/main" id="{63ECE8D7-C028-4BA5-BA46-75099D3E4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87" y="-1480"/>
            <a:ext cx="6703813" cy="53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99" name="AutoShape 3" descr="Elijah-Fed-By-An-Angel-1660-63">
            <a:extLst>
              <a:ext uri="{FF2B5EF4-FFF2-40B4-BE49-F238E27FC236}">
                <a16:creationId xmlns:a16="http://schemas.microsoft.com/office/drawing/2014/main" id="{A8C05170-4190-4F8F-B3FE-B25B474EC5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0" name="AutoShape 4" descr="Ferdinand Bol: Elijah Fed by an Angel 1660-63">
            <a:hlinkClick r:id="rId4" tooltip="Ferdinand Bol : Elijah Fed by an Angel 1660-63"/>
            <a:extLst>
              <a:ext uri="{FF2B5EF4-FFF2-40B4-BE49-F238E27FC236}">
                <a16:creationId xmlns:a16="http://schemas.microsoft.com/office/drawing/2014/main" id="{B72C1748-993D-4D35-8DD6-93771F761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1" name="AutoShape 5" descr="Ferdinand Bol: Elijah Fed by an Angel 1660-63">
            <a:hlinkClick r:id="rId4" tooltip="Ferdinand Bol : Elijah Fed by an Angel 1660-63"/>
            <a:extLst>
              <a:ext uri="{FF2B5EF4-FFF2-40B4-BE49-F238E27FC236}">
                <a16:creationId xmlns:a16="http://schemas.microsoft.com/office/drawing/2014/main" id="{3B616D9A-EA6D-4F91-AE65-F21892DA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4" name="Rectangle 8">
            <a:extLst>
              <a:ext uri="{FF2B5EF4-FFF2-40B4-BE49-F238E27FC236}">
                <a16:creationId xmlns:a16="http://schemas.microsoft.com/office/drawing/2014/main" id="{A78532E5-4624-45CE-B57B-D1625C0F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493126"/>
            <a:ext cx="6834326" cy="10815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Rectangle 9">
            <a:extLst>
              <a:ext uri="{FF2B5EF4-FFF2-40B4-BE49-F238E27FC236}">
                <a16:creationId xmlns:a16="http://schemas.microsoft.com/office/drawing/2014/main" id="{0D65C77D-4B8E-4CC3-9319-8797114F5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4" y="4167985"/>
            <a:ext cx="5488187" cy="26670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>
            <a:extLst>
              <a:ext uri="{FF2B5EF4-FFF2-40B4-BE49-F238E27FC236}">
                <a16:creationId xmlns:a16="http://schemas.microsoft.com/office/drawing/2014/main" id="{98E84EFE-4A25-47D9-85BA-A21EA8E5A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6629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3:24-25 -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Mas cuando llegaron al campo de Israel, se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levantáron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los Israelitas e hirieron a los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Moab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los cuales huyeron delante de ellos: siguieron empero hiriendo todavía a los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Moab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 Y asolaron las ciudades, y en todas las heredades fértiles echó cada uno su piedra, y las llenaron; cegaron también todas las fuentes de las aguas, y derribaron todos los buenos árboles; hasta que en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Kir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Hareset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solamente dejaron sus piedras; porque los honderos la cercaron, y la hirieron.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09923" name="AutoShape 3" descr="Elijah-Fed-By-An-Angel-1660-63">
            <a:extLst>
              <a:ext uri="{FF2B5EF4-FFF2-40B4-BE49-F238E27FC236}">
                <a16:creationId xmlns:a16="http://schemas.microsoft.com/office/drawing/2014/main" id="{5CC2DFE6-1CF4-412A-B7E8-AC88C034FB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4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7F4937C9-C0D3-4914-B7A4-2E1F4926D5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5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93E1B63C-A03C-45DC-B1C6-5223A6143B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9929" name="Picture 9" descr="00006064">
            <a:extLst>
              <a:ext uri="{FF2B5EF4-FFF2-40B4-BE49-F238E27FC236}">
                <a16:creationId xmlns:a16="http://schemas.microsoft.com/office/drawing/2014/main" id="{E5C8460B-77C2-4FB5-A9DC-8DD291DF3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t="9474" r="8830" b="20000"/>
          <a:stretch>
            <a:fillRect/>
          </a:stretch>
        </p:blipFill>
        <p:spPr bwMode="auto">
          <a:xfrm>
            <a:off x="6705601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>
            <a:extLst>
              <a:ext uri="{FF2B5EF4-FFF2-40B4-BE49-F238E27FC236}">
                <a16:creationId xmlns:a16="http://schemas.microsoft.com/office/drawing/2014/main" id="{4A7AA2F8-F84A-413C-A09B-46CEADC21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" y="495955"/>
            <a:ext cx="5335002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3:26-27 -</a:t>
            </a:r>
            <a:r>
              <a:rPr lang="en-U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cuando el rey de </a:t>
            </a:r>
            <a:r>
              <a:rPr lang="es-ES" sz="30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Moab</a:t>
            </a: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30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vió</a:t>
            </a: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que la batalla lo vencía, tomó consigo setecientos hombres que sacaban espada, para romper contra el rey de Edom: mas no pudieron. Entonces arrebató a su primogénito que había de reinar en su lugar, y le sacrificó en holocausto sobre el muro. Y hubo grande enojo.</a:t>
            </a:r>
            <a:r>
              <a:rPr lang="es-ES" sz="3000" b="1" dirty="0">
                <a:latin typeface="Tempus Sans ITC" panose="04020404030D07020202" pitchFamily="82" charset="0"/>
              </a:rPr>
              <a:t> en Israel; y </a:t>
            </a:r>
            <a:r>
              <a:rPr lang="es-ES" sz="3000" b="1" dirty="0" err="1">
                <a:latin typeface="Tempus Sans ITC" panose="04020404030D07020202" pitchFamily="82" charset="0"/>
              </a:rPr>
              <a:t>retiráronse</a:t>
            </a:r>
            <a:r>
              <a:rPr lang="es-ES" sz="3000" b="1" dirty="0">
                <a:latin typeface="Tempus Sans ITC" panose="04020404030D07020202" pitchFamily="82" charset="0"/>
              </a:rPr>
              <a:t> de él, y </a:t>
            </a:r>
            <a:r>
              <a:rPr lang="es-ES" sz="3000" b="1" dirty="0" err="1">
                <a:latin typeface="Tempus Sans ITC" panose="04020404030D07020202" pitchFamily="82" charset="0"/>
              </a:rPr>
              <a:t>volviéronse</a:t>
            </a:r>
            <a:r>
              <a:rPr lang="es-ES" sz="3000" b="1" dirty="0">
                <a:latin typeface="Tempus Sans ITC" panose="04020404030D07020202" pitchFamily="82" charset="0"/>
              </a:rPr>
              <a:t> á su tierra.</a:t>
            </a:r>
            <a:endParaRPr lang="en-US" altLang="en-US" sz="3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10947" name="AutoShape 3" descr="Elijah-Fed-By-An-Angel-1660-63">
            <a:extLst>
              <a:ext uri="{FF2B5EF4-FFF2-40B4-BE49-F238E27FC236}">
                <a16:creationId xmlns:a16="http://schemas.microsoft.com/office/drawing/2014/main" id="{AE6FB579-BC34-4FFC-8445-801553297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48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91CE2148-2B8D-4349-8301-A7A9DBAE9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49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37D89119-993D-41E2-8062-CCC19DDA63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0951" name="Picture 7" descr="J-Jordan+170">
            <a:extLst>
              <a:ext uri="{FF2B5EF4-FFF2-40B4-BE49-F238E27FC236}">
                <a16:creationId xmlns:a16="http://schemas.microsoft.com/office/drawing/2014/main" id="{E2A98EAA-B6D0-4F64-AEBC-3C3A8112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5"/>
          <a:stretch>
            <a:fillRect/>
          </a:stretch>
        </p:blipFill>
        <p:spPr bwMode="auto">
          <a:xfrm>
            <a:off x="5340082" y="-76200"/>
            <a:ext cx="685191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2" name="Rectangle 8">
            <a:extLst>
              <a:ext uri="{FF2B5EF4-FFF2-40B4-BE49-F238E27FC236}">
                <a16:creationId xmlns:a16="http://schemas.microsoft.com/office/drawing/2014/main" id="{96795BB9-F15C-44BF-82F8-0EB334734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12192000" cy="975804"/>
          </a:xfrm>
          <a:prstGeom prst="rect">
            <a:avLst/>
          </a:prstGeom>
          <a:solidFill>
            <a:srgbClr val="F5F1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¿El enojo era de parte de los moabitas? … ¿de las otras</a:t>
            </a:r>
          </a:p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naciones alrededor del área?  ¿Los aliados de Israel, Edom, y Judá?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>
            <a:extLst>
              <a:ext uri="{FF2B5EF4-FFF2-40B4-BE49-F238E27FC236}">
                <a16:creationId xmlns:a16="http://schemas.microsoft.com/office/drawing/2014/main" id="{E088E6CA-D9D2-46DC-BC33-BB21237D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82012"/>
            <a:ext cx="6705600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4:1-2 - </a:t>
            </a:r>
            <a:r>
              <a:rPr lang="es-E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Una mujer, de las mujeres de los hijos de los profetas, clamó a Eliseo, diciendo: Tu siervo mi marido es muerto; y tú sabes que tu siervo era temeroso de Jehová: y ha venido el acreedor para tomarse dos hijos míos por siervos</a:t>
            </a:r>
            <a:r>
              <a:rPr 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  <a:r>
              <a:rPr lang="en-U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</a:p>
          <a:p>
            <a:pPr algn="ctr"/>
            <a:endParaRPr lang="en-US" alt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Eliseo le dijo: ¿Qué te haré yo? Declárame qué tienes en casa.</a:t>
            </a:r>
            <a:endParaRPr lang="es-ES" sz="24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endParaRPr lang="en-US" altLang="en-US" sz="16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ella dijo: Tu sierva ninguna cosa tiene en casa, sino una vasija de aceite.</a:t>
            </a:r>
            <a:endParaRPr lang="en-US" altLang="en-US" sz="3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11971" name="AutoShape 3" descr="Elijah-Fed-By-An-Angel-1660-63">
            <a:extLst>
              <a:ext uri="{FF2B5EF4-FFF2-40B4-BE49-F238E27FC236}">
                <a16:creationId xmlns:a16="http://schemas.microsoft.com/office/drawing/2014/main" id="{3AF72085-D94B-4182-B0EE-59411D1864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72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33D506EF-6AC8-42D4-BE71-03622F5936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73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2E232FE9-3EF1-41D8-93FB-999D13A557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1975" name="Picture 7" descr="widow_shares_her_last_cake_with_elisha">
            <a:extLst>
              <a:ext uri="{FF2B5EF4-FFF2-40B4-BE49-F238E27FC236}">
                <a16:creationId xmlns:a16="http://schemas.microsoft.com/office/drawing/2014/main" id="{5E1EF8ED-4BE7-4FB8-9785-307BF4E6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48239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11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>
            <a:extLst>
              <a:ext uri="{FF2B5EF4-FFF2-40B4-BE49-F238E27FC236}">
                <a16:creationId xmlns:a16="http://schemas.microsoft.com/office/drawing/2014/main" id="{A7BCB4AC-3E31-43C0-81B2-5E6AD2F6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14467"/>
            <a:ext cx="70866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4:3-6 -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él le dijo: Ve, y pide para ti vasijas prestadas de todos tus vecinos, vasijas vacías, no pocas. Entra luego, y cierra la puerta tras ti y tras tus hijos; y echa en todos los vasos, y en estando uno lleno, ponlo aparte.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se fue la mujer de él, y cerró la puerta tras sí y tras sus hijos; y ellos le llevaban los vasos, y ella echaba del aceite. Y como los vasos fueron llenos, dijo a un hijo suyo: Tráeme aún otro vaso. Y él dijo: No hay más vasos. Entonces cesó el aceite. Vino ella luego, y lo contó al varón de Dios, el cual dijo: Ve, y vende el aceite, y paga a tus acreedores; y tú y tus hijos vivid de lo que quedare.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14019" name="AutoShape 3" descr="Elijah-Fed-By-An-Angel-1660-63">
            <a:extLst>
              <a:ext uri="{FF2B5EF4-FFF2-40B4-BE49-F238E27FC236}">
                <a16:creationId xmlns:a16="http://schemas.microsoft.com/office/drawing/2014/main" id="{526462F8-3BB2-4426-A0B9-552B0255E6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0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DCBF9D3F-9B6F-4D5B-B543-89CF59CABE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1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4B6BFC39-926F-4DF4-B46A-76680A0B88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4025" name="Picture 9" descr="12004006 ELL - 2 Kings 4 6 - The marvelous jar of oil.jpg">
            <a:hlinkClick r:id="rId3"/>
            <a:extLst>
              <a:ext uri="{FF2B5EF4-FFF2-40B4-BE49-F238E27FC236}">
                <a16:creationId xmlns:a16="http://schemas.microsoft.com/office/drawing/2014/main" id="{103138C8-5724-46F0-BB58-984738FDA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57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9" name="Picture 9" descr="12004010 C14 - 2 Kings 4 10 - Shunemite woman builds a room for Elisha.jpg">
            <a:hlinkClick r:id="rId2"/>
            <a:extLst>
              <a:ext uri="{FF2B5EF4-FFF2-40B4-BE49-F238E27FC236}">
                <a16:creationId xmlns:a16="http://schemas.microsoft.com/office/drawing/2014/main" id="{086942DD-2D30-40F8-B184-D4DC7D57C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8"/>
          <a:stretch>
            <a:fillRect/>
          </a:stretch>
        </p:blipFill>
        <p:spPr bwMode="auto">
          <a:xfrm>
            <a:off x="7162800" y="0"/>
            <a:ext cx="5032899" cy="682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2" name="Text Box 2">
            <a:extLst>
              <a:ext uri="{FF2B5EF4-FFF2-40B4-BE49-F238E27FC236}">
                <a16:creationId xmlns:a16="http://schemas.microsoft.com/office/drawing/2014/main" id="{0FC155D8-50D9-404A-9FA0-FFCC7BC2F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43" y="914400"/>
            <a:ext cx="7010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4:8-10 -</a:t>
            </a:r>
            <a:r>
              <a:rPr lang="en-U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3000" b="1" dirty="0">
                <a:solidFill>
                  <a:schemeClr val="bg2"/>
                </a:solidFill>
                <a:latin typeface="Tempus Sans ITC" panose="04020404030D07020202" pitchFamily="82" charset="0"/>
              </a:rPr>
              <a:t>Y aconteció también que un día pasaba Eliseo por </a:t>
            </a:r>
            <a:r>
              <a:rPr lang="es-ES" sz="3000" b="1" dirty="0" err="1">
                <a:solidFill>
                  <a:schemeClr val="bg2"/>
                </a:solidFill>
                <a:latin typeface="Tempus Sans ITC" panose="04020404030D07020202" pitchFamily="82" charset="0"/>
              </a:rPr>
              <a:t>Sunem</a:t>
            </a:r>
            <a:r>
              <a:rPr lang="es-ES" sz="3000" b="1" dirty="0">
                <a:solidFill>
                  <a:schemeClr val="bg2"/>
                </a:solidFill>
                <a:latin typeface="Tempus Sans ITC" panose="04020404030D07020202" pitchFamily="82" charset="0"/>
              </a:rPr>
              <a:t>; y había allí una mujer principal, la cual le insistía a que comiese del pan: y cuando por allí pasaba, se venía a su casa a comer del pan. Y ella dijo a su marido: He aquí ahora, yo entiendo que éste que siempre pasa por nuestra casa, es varón de Dios santo. Yo te ruego que hagas una pequeña cámara de paredes, y pongamos en ella cama, y mesa, y silla, y candelero, para que cuando viniere a nosotros, se recoja en ella.</a:t>
            </a:r>
            <a:endParaRPr lang="en-US" altLang="en-US" sz="3000" b="1" dirty="0">
              <a:solidFill>
                <a:schemeClr val="bg2"/>
              </a:solidFill>
              <a:latin typeface="Tempus Sans ITC" panose="04020404030D07020202" pitchFamily="82" charset="0"/>
            </a:endParaRPr>
          </a:p>
        </p:txBody>
      </p:sp>
      <p:sp>
        <p:nvSpPr>
          <p:cNvPr id="215043" name="AutoShape 3" descr="Elijah-Fed-By-An-Angel-1660-63">
            <a:extLst>
              <a:ext uri="{FF2B5EF4-FFF2-40B4-BE49-F238E27FC236}">
                <a16:creationId xmlns:a16="http://schemas.microsoft.com/office/drawing/2014/main" id="{0942EE40-3E11-4A75-B152-C2C3DEBB1A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4" name="AutoShape 4" descr="Ferdinand Bol: Elijah Fed by an Angel 1660-63">
            <a:hlinkClick r:id="rId4" tooltip="Ferdinand Bol : Elijah Fed by an Angel 1660-63"/>
            <a:extLst>
              <a:ext uri="{FF2B5EF4-FFF2-40B4-BE49-F238E27FC236}">
                <a16:creationId xmlns:a16="http://schemas.microsoft.com/office/drawing/2014/main" id="{0B02CFDD-12E0-4D45-8F7A-7EEA5237CF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5" name="AutoShape 5" descr="Ferdinand Bol: Elijah Fed by an Angel 1660-63">
            <a:hlinkClick r:id="rId4" tooltip="Ferdinand Bol : Elijah Fed by an Angel 1660-63"/>
            <a:extLst>
              <a:ext uri="{FF2B5EF4-FFF2-40B4-BE49-F238E27FC236}">
                <a16:creationId xmlns:a16="http://schemas.microsoft.com/office/drawing/2014/main" id="{8BF2682B-EA43-47FF-9595-D50A4A595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71" name="Picture 7" descr="c?q=1c0cbb2fb8b495a1_landing">
            <a:extLst>
              <a:ext uri="{FF2B5EF4-FFF2-40B4-BE49-F238E27FC236}">
                <a16:creationId xmlns:a16="http://schemas.microsoft.com/office/drawing/2014/main" id="{DB3C4DBC-C714-4AE7-8EF0-82518FA1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" y="12412"/>
            <a:ext cx="5525610" cy="68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6" name="Text Box 2">
            <a:extLst>
              <a:ext uri="{FF2B5EF4-FFF2-40B4-BE49-F238E27FC236}">
                <a16:creationId xmlns:a16="http://schemas.microsoft.com/office/drawing/2014/main" id="{72840C13-3583-4D86-9297-16DCD14C7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264" y="598684"/>
            <a:ext cx="6516210" cy="623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4:11-14 - </a:t>
            </a:r>
            <a:r>
              <a:rPr lang="es-ES" sz="2800" b="1" dirty="0">
                <a:solidFill>
                  <a:schemeClr val="bg2"/>
                </a:solidFill>
                <a:latin typeface="Tempus Sans ITC" panose="04020404030D07020202" pitchFamily="82" charset="0"/>
              </a:rPr>
              <a:t>Y aconteció que un día vino él por allí, y se quedó en aquel aposento, y durmió allí. Entonces dijo a Giezi su criado: Llama a esta Sunamita. Y como él la llamó, pareció ella delante de él. Y dijo él a Giezi: Dile: He aquí tú has estado solícita por nosotros con todo este esmero: ¿qué quieres que haga por ti? ¿Deseas que hable por ti al rey, o al general del ejército?</a:t>
            </a:r>
            <a:endParaRPr lang="en-US" altLang="en-US" sz="2800" b="1" dirty="0">
              <a:solidFill>
                <a:schemeClr val="bg2"/>
              </a:solidFill>
              <a:latin typeface="Tempus Sans ITC" panose="04020404030D07020202" pitchFamily="82" charset="0"/>
            </a:endParaRPr>
          </a:p>
          <a:p>
            <a:pPr algn="ctr">
              <a:lnSpc>
                <a:spcPct val="95000"/>
              </a:lnSpc>
            </a:pPr>
            <a:endParaRPr lang="en-US" altLang="en-US" sz="1600" b="1" dirty="0">
              <a:solidFill>
                <a:schemeClr val="bg2"/>
              </a:solidFill>
              <a:latin typeface="Tempus Sans ITC" panose="04020404030D07020202" pitchFamily="82" charset="0"/>
            </a:endParaRPr>
          </a:p>
          <a:p>
            <a:pPr algn="ctr">
              <a:lnSpc>
                <a:spcPct val="95000"/>
              </a:lnSpc>
            </a:pPr>
            <a:r>
              <a:rPr lang="es-ES" sz="2800" b="1" dirty="0">
                <a:solidFill>
                  <a:schemeClr val="bg2"/>
                </a:solidFill>
                <a:latin typeface="Tempus Sans ITC" panose="04020404030D07020202" pitchFamily="82" charset="0"/>
              </a:rPr>
              <a:t>Y ella respondió: Yo habito en medio de mi pueblo. Y él dijo: ¿Qué pues haremos por ella? Y Giezi respondió: He aquí ella no tiene hijo, y su marido es viejo.</a:t>
            </a:r>
            <a:endParaRPr lang="en-US" altLang="en-US" sz="2800" b="1" dirty="0">
              <a:solidFill>
                <a:schemeClr val="bg2"/>
              </a:solidFill>
              <a:latin typeface="Tempus Sans ITC" panose="04020404030D07020202" pitchFamily="82" charset="0"/>
            </a:endParaRPr>
          </a:p>
        </p:txBody>
      </p:sp>
      <p:sp>
        <p:nvSpPr>
          <p:cNvPr id="216067" name="AutoShape 3" descr="Elijah-Fed-By-An-Angel-1660-63">
            <a:extLst>
              <a:ext uri="{FF2B5EF4-FFF2-40B4-BE49-F238E27FC236}">
                <a16:creationId xmlns:a16="http://schemas.microsoft.com/office/drawing/2014/main" id="{A027E160-14AF-441F-AA3A-2BE62CF44C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68" name="AutoShape 4" descr="Ferdinand Bol: Elijah Fed by an Angel 1660-63">
            <a:hlinkClick r:id="rId3" tooltip="Ferdinand Bol : Elijah Fed by an Angel 1660-63"/>
            <a:extLst>
              <a:ext uri="{FF2B5EF4-FFF2-40B4-BE49-F238E27FC236}">
                <a16:creationId xmlns:a16="http://schemas.microsoft.com/office/drawing/2014/main" id="{1E3E9767-F5EF-4AEB-A1A4-40FCCA3AB3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69" name="AutoShape 5" descr="Ferdinand Bol: Elijah Fed by an Angel 1660-63">
            <a:hlinkClick r:id="rId3" tooltip="Ferdinand Bol : Elijah Fed by an Angel 1660-63"/>
            <a:extLst>
              <a:ext uri="{FF2B5EF4-FFF2-40B4-BE49-F238E27FC236}">
                <a16:creationId xmlns:a16="http://schemas.microsoft.com/office/drawing/2014/main" id="{1FF01D90-63BB-4966-9F0F-5CCF8FF5EA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6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0609018 by EL MALETIN DE FOTOS.">
            <a:extLst>
              <a:ext uri="{FF2B5EF4-FFF2-40B4-BE49-F238E27FC236}">
                <a16:creationId xmlns:a16="http://schemas.microsoft.com/office/drawing/2014/main" id="{0B95EBCC-CBE0-457E-9DA8-5F4EEA202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LIJAH FACE">
            <a:extLst>
              <a:ext uri="{FF2B5EF4-FFF2-40B4-BE49-F238E27FC236}">
                <a16:creationId xmlns:a16="http://schemas.microsoft.com/office/drawing/2014/main" id="{CEDF5EED-EE8D-413B-9FF3-0E4460ED3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"/>
            <a:ext cx="29718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t. Elisha">
            <a:extLst>
              <a:ext uri="{FF2B5EF4-FFF2-40B4-BE49-F238E27FC236}">
                <a16:creationId xmlns:a16="http://schemas.microsoft.com/office/drawing/2014/main" id="{61656690-3B38-43BC-B311-55C7116D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2770188"/>
            <a:ext cx="302895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7">
            <a:extLst>
              <a:ext uri="{FF2B5EF4-FFF2-40B4-BE49-F238E27FC236}">
                <a16:creationId xmlns:a16="http://schemas.microsoft.com/office/drawing/2014/main" id="{5F15EB35-002D-4F6A-BB47-00C2DCEA7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81475"/>
            <a:ext cx="2314575" cy="1384300"/>
          </a:xfrm>
          <a:prstGeom prst="rect">
            <a:avLst/>
          </a:prstGeom>
          <a:noFill/>
          <a:ln>
            <a:noFill/>
          </a:ln>
          <a:effectLst>
            <a:outerShdw dist="56796" dir="12393903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La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obra de</a:t>
            </a:r>
            <a:endParaRPr lang="en-US" altLang="en-US" b="1" i="1">
              <a:solidFill>
                <a:srgbClr val="FFFF00"/>
              </a:solidFill>
              <a:latin typeface="Tempus Sans ITC" panose="04020404030D07020202" pitchFamily="82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Elías</a:t>
            </a:r>
          </a:p>
        </p:txBody>
      </p:sp>
      <p:sp>
        <p:nvSpPr>
          <p:cNvPr id="2054" name="Text Box 9">
            <a:extLst>
              <a:ext uri="{FF2B5EF4-FFF2-40B4-BE49-F238E27FC236}">
                <a16:creationId xmlns:a16="http://schemas.microsoft.com/office/drawing/2014/main" id="{FFB40C10-EFBC-4B49-B728-8FF9EC084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914400"/>
            <a:ext cx="1905000" cy="954088"/>
          </a:xfrm>
          <a:prstGeom prst="rect">
            <a:avLst/>
          </a:prstGeom>
          <a:noFill/>
          <a:ln>
            <a:noFill/>
          </a:ln>
          <a:effectLst>
            <a:outerShdw dist="53882" dir="13500000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 y de</a:t>
            </a:r>
            <a:endParaRPr lang="en-US" altLang="en-US" b="1" i="1">
              <a:solidFill>
                <a:srgbClr val="FFFF00"/>
              </a:solidFill>
              <a:latin typeface="Tempus Sans ITC" panose="04020404030D07020202" pitchFamily="82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Eliseo</a:t>
            </a:r>
          </a:p>
        </p:txBody>
      </p:sp>
      <p:sp>
        <p:nvSpPr>
          <p:cNvPr id="2055" name="Text Box 10">
            <a:extLst>
              <a:ext uri="{FF2B5EF4-FFF2-40B4-BE49-F238E27FC236}">
                <a16:creationId xmlns:a16="http://schemas.microsoft.com/office/drawing/2014/main" id="{647A12FE-9F32-4ABC-8B8C-A3EDB760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2971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I REYES 17:1 –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2 REYES 2:11</a:t>
            </a:r>
          </a:p>
        </p:txBody>
      </p:sp>
      <p:sp>
        <p:nvSpPr>
          <p:cNvPr id="2056" name="Text Box 11">
            <a:extLst>
              <a:ext uri="{FF2B5EF4-FFF2-40B4-BE49-F238E27FC236}">
                <a16:creationId xmlns:a16="http://schemas.microsoft.com/office/drawing/2014/main" id="{F6179258-BED3-40F0-9419-1C4320BBC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816100"/>
            <a:ext cx="2743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2 REYES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2:12 – 13:20a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0609018 by EL MALETIN DE FOTOS.">
            <a:extLst>
              <a:ext uri="{FF2B5EF4-FFF2-40B4-BE49-F238E27FC236}">
                <a16:creationId xmlns:a16="http://schemas.microsoft.com/office/drawing/2014/main" id="{60CE8C3C-BAE7-4399-984D-4CEC5829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ELIJAH FACE">
            <a:extLst>
              <a:ext uri="{FF2B5EF4-FFF2-40B4-BE49-F238E27FC236}">
                <a16:creationId xmlns:a16="http://schemas.microsoft.com/office/drawing/2014/main" id="{71645665-44E1-4E1C-869D-51E44E20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"/>
            <a:ext cx="29718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St. Elisha">
            <a:extLst>
              <a:ext uri="{FF2B5EF4-FFF2-40B4-BE49-F238E27FC236}">
                <a16:creationId xmlns:a16="http://schemas.microsoft.com/office/drawing/2014/main" id="{38F94F27-ADBC-4C37-8699-338526E6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2770188"/>
            <a:ext cx="302895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>
            <a:extLst>
              <a:ext uri="{FF2B5EF4-FFF2-40B4-BE49-F238E27FC236}">
                <a16:creationId xmlns:a16="http://schemas.microsoft.com/office/drawing/2014/main" id="{BB926ADC-C3F4-47C9-ACCE-0FC2F8ABA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81475"/>
            <a:ext cx="2314575" cy="1384300"/>
          </a:xfrm>
          <a:prstGeom prst="rect">
            <a:avLst/>
          </a:prstGeom>
          <a:noFill/>
          <a:ln>
            <a:noFill/>
          </a:ln>
          <a:effectLst>
            <a:outerShdw dist="56796" dir="12393903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La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obra de</a:t>
            </a:r>
            <a:endParaRPr lang="en-US" altLang="en-US" b="1" i="1">
              <a:solidFill>
                <a:srgbClr val="FFFF00"/>
              </a:solidFill>
              <a:latin typeface="Tempus Sans ITC" panose="04020404030D07020202" pitchFamily="82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Elías</a:t>
            </a:r>
          </a:p>
        </p:txBody>
      </p:sp>
      <p:sp>
        <p:nvSpPr>
          <p:cNvPr id="28678" name="Text Box 9">
            <a:extLst>
              <a:ext uri="{FF2B5EF4-FFF2-40B4-BE49-F238E27FC236}">
                <a16:creationId xmlns:a16="http://schemas.microsoft.com/office/drawing/2014/main" id="{16EA8BE9-93A0-44E3-9FD2-8BAC13A41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914400"/>
            <a:ext cx="1905000" cy="954088"/>
          </a:xfrm>
          <a:prstGeom prst="rect">
            <a:avLst/>
          </a:prstGeom>
          <a:noFill/>
          <a:ln>
            <a:noFill/>
          </a:ln>
          <a:effectLst>
            <a:outerShdw dist="53882" dir="13500000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 y de</a:t>
            </a:r>
            <a:endParaRPr lang="en-US" altLang="en-US" b="1" i="1">
              <a:solidFill>
                <a:srgbClr val="FFFF00"/>
              </a:solidFill>
              <a:latin typeface="Tempus Sans ITC" panose="04020404030D07020202" pitchFamily="82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Eliseo</a:t>
            </a:r>
          </a:p>
        </p:txBody>
      </p:sp>
      <p:sp>
        <p:nvSpPr>
          <p:cNvPr id="28679" name="Text Box 10">
            <a:extLst>
              <a:ext uri="{FF2B5EF4-FFF2-40B4-BE49-F238E27FC236}">
                <a16:creationId xmlns:a16="http://schemas.microsoft.com/office/drawing/2014/main" id="{278A95ED-784B-4FE8-9890-4DFD70DB9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2971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I REYES 17:1 –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2 REYES 2:11</a:t>
            </a:r>
          </a:p>
        </p:txBody>
      </p:sp>
      <p:sp>
        <p:nvSpPr>
          <p:cNvPr id="28680" name="Text Box 11">
            <a:extLst>
              <a:ext uri="{FF2B5EF4-FFF2-40B4-BE49-F238E27FC236}">
                <a16:creationId xmlns:a16="http://schemas.microsoft.com/office/drawing/2014/main" id="{601697AF-FDA3-41B7-A083-02C487E4A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816100"/>
            <a:ext cx="2743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2 REYES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2:12 – 13:20a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896F3B2E-B984-49BA-A5C0-F4A5F5E20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45720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FF00"/>
                </a:solidFill>
              </a:rPr>
              <a:t>2:19-22 - </a:t>
            </a:r>
            <a:r>
              <a:rPr lang="es-ES" sz="2800" b="1" dirty="0">
                <a:solidFill>
                  <a:schemeClr val="bg1"/>
                </a:solidFill>
              </a:rPr>
              <a:t>Y los hombres de la ciudad dijeron a Eliseo: He aquí el asiento de esta ciudad es bueno, como mi señor ve; más las aguas son malas, y la tierra enferma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1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s-ES" sz="2800" b="1" dirty="0">
                <a:solidFill>
                  <a:schemeClr val="bg1"/>
                </a:solidFill>
              </a:rPr>
              <a:t>Entonces él dijo: Tráiganme una vasija nueva, y poned en ella sal. Y se la trajeron</a:t>
            </a:r>
            <a:r>
              <a:rPr lang="en-US" altLang="en-US" sz="28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3555" name="AutoShape 3" descr="Elijah-Fed-By-An-Angel-1660-63">
            <a:extLst>
              <a:ext uri="{FF2B5EF4-FFF2-40B4-BE49-F238E27FC236}">
                <a16:creationId xmlns:a16="http://schemas.microsoft.com/office/drawing/2014/main" id="{E125BD09-868B-4CB9-816F-AF44F100D8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6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61973FFC-6809-4B8F-BCB0-2A6C74C90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6237846D-6CD0-4206-90C5-2784B1D40D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AutoShape 9" descr="Pietro Lorenzetti: Elisha's Well 1328-29">
            <a:hlinkClick r:id="rId3" tooltip="Pietro Lorenzetti : Elisha's Well 1328-29"/>
            <a:extLst>
              <a:ext uri="{FF2B5EF4-FFF2-40B4-BE49-F238E27FC236}">
                <a16:creationId xmlns:a16="http://schemas.microsoft.com/office/drawing/2014/main" id="{58459B7A-452D-4D57-A1E1-C63BBC2549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AutoShape 11" descr="Pietro Lorenzetti: Elisha's Well 1328-29">
            <a:hlinkClick r:id="rId3" tooltip="Pietro Lorenzetti : Elisha's Well 1328-29"/>
            <a:extLst>
              <a:ext uri="{FF2B5EF4-FFF2-40B4-BE49-F238E27FC236}">
                <a16:creationId xmlns:a16="http://schemas.microsoft.com/office/drawing/2014/main" id="{90DEC594-EEA5-44E7-B6D9-9864E78253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74" name="Text Box 14">
            <a:extLst>
              <a:ext uri="{FF2B5EF4-FFF2-40B4-BE49-F238E27FC236}">
                <a16:creationId xmlns:a16="http://schemas.microsoft.com/office/drawing/2014/main" id="{1C996288-BDC4-42AD-9A0F-2F03A8B1B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15903"/>
            <a:ext cx="12192000" cy="204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</a:rPr>
              <a:t>Y saliendo él a los manantiales 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</a:rPr>
              <a:t>de las aguas, echó dentro la sal, 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</a:rPr>
              <a:t>y dijo: Así ha dicho Jehová: Yo sané estas aguas, y no habrá más en ellas muerte ni enfermedad. Y fueron sanas las aguas hasta hoy, conforme a la palabra que habló Eliseo.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8B347-AE10-4170-B038-81C5DCBCA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-15536"/>
            <a:ext cx="7315200" cy="5425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19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94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94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>
            <a:extLst>
              <a:ext uri="{FF2B5EF4-FFF2-40B4-BE49-F238E27FC236}">
                <a16:creationId xmlns:a16="http://schemas.microsoft.com/office/drawing/2014/main" id="{CB46B17B-97D7-4F83-871E-78FCBAFF2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" y="811107"/>
            <a:ext cx="12192000" cy="606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800" b="1" dirty="0">
                <a:solidFill>
                  <a:srgbClr val="FFFF00"/>
                </a:solidFill>
              </a:rPr>
              <a:t>2:23-25 -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s-ES" sz="2800" b="1" dirty="0">
                <a:solidFill>
                  <a:schemeClr val="bg1"/>
                </a:solidFill>
              </a:rPr>
              <a:t>Después subió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de allí a Betel; y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subiendo por el camino,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salieron los muchachos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de la ciudad, y se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burlaban de él, diciendo: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­Calvo, sube! ­calvo, sube!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Y mirando él atrás, los </a:t>
            </a:r>
            <a:r>
              <a:rPr lang="es-ES" sz="2800" b="1" dirty="0" err="1">
                <a:solidFill>
                  <a:schemeClr val="bg1"/>
                </a:solidFill>
              </a:rPr>
              <a:t>vió</a:t>
            </a:r>
            <a:r>
              <a:rPr lang="es-ES" sz="2800" b="1" dirty="0">
                <a:solidFill>
                  <a:schemeClr val="bg1"/>
                </a:solidFill>
              </a:rPr>
              <a:t>,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Y los maldijo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800" b="1" dirty="0">
                <a:solidFill>
                  <a:schemeClr val="bg1"/>
                </a:solidFill>
              </a:rPr>
              <a:t>en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800" b="1" dirty="0">
                <a:solidFill>
                  <a:schemeClr val="bg1"/>
                </a:solidFill>
              </a:rPr>
              <a:t>el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800" b="1" dirty="0">
                <a:solidFill>
                  <a:schemeClr val="bg1"/>
                </a:solidFill>
              </a:rPr>
              <a:t>nombre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de Jehová</a:t>
            </a:r>
            <a:r>
              <a:rPr lang="en-US" altLang="en-US" sz="2800" b="1" dirty="0">
                <a:solidFill>
                  <a:schemeClr val="bg1"/>
                </a:solidFill>
              </a:rPr>
              <a:t>. </a:t>
            </a:r>
          </a:p>
          <a:p>
            <a:pPr eaLnBrk="1" hangingPunct="1">
              <a:lnSpc>
                <a:spcPct val="95000"/>
              </a:lnSpc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Y salieron dos osos del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monte, y despedazaron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de ellos cuarenta y dos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muchachos. De allí fue al monte de Carmelo, y de allí volvió a Samaria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24580" name="AutoShape 3" descr="Elijah-Fed-By-An-Angel-1660-63">
            <a:extLst>
              <a:ext uri="{FF2B5EF4-FFF2-40B4-BE49-F238E27FC236}">
                <a16:creationId xmlns:a16="http://schemas.microsoft.com/office/drawing/2014/main" id="{52C5603B-244D-4400-8834-1BC1B2784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4404F2FA-4601-46AB-A976-FCB9DC7130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D451CB4C-E388-4F36-B092-140C1FDAC0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5C428-A481-41FB-A60F-9A1E718E6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0"/>
            <a:ext cx="8103093" cy="6145107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>
            <a:extLst>
              <a:ext uri="{FF2B5EF4-FFF2-40B4-BE49-F238E27FC236}">
                <a16:creationId xmlns:a16="http://schemas.microsoft.com/office/drawing/2014/main" id="{861A65BB-EDFD-499A-91A9-F5FCD83ED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7696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2 Reyes 3:1-3 -</a:t>
            </a:r>
            <a:r>
              <a:rPr lang="en-U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Joram hijo de </a:t>
            </a:r>
            <a:r>
              <a:rPr lang="es-ES" sz="32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comenzó a reinar en Samaria sobre Israel el año dieciocho de Josafat rey de Judá; y reinó doce años. E hizo lo malo en ojos de Jehová, aunque no como su padre y su madre; porque quitó las estatuas de Baal que su padre había hecho. Mas se aferró a los pecados de Jeroboam, hijo de Nabat, que hizo pecar a Israel; y no se apartó de ellos</a:t>
            </a:r>
            <a:endParaRPr lang="en-US" altLang="en-US" sz="3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02756" name="AutoShape 4" descr="Elijah-Fed-By-An-Angel-1660-63">
            <a:extLst>
              <a:ext uri="{FF2B5EF4-FFF2-40B4-BE49-F238E27FC236}">
                <a16:creationId xmlns:a16="http://schemas.microsoft.com/office/drawing/2014/main" id="{F4390652-A6E3-4F3A-BFE2-6A02BBA992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57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AB55A4EC-ED95-4B68-8E88-929A8DC95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58" name="AutoShape 6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942C235E-B065-4E8E-8139-4410F5EE40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2760" name="Picture 8" descr="images%5CHebrewNames%5C227">
            <a:extLst>
              <a:ext uri="{FF2B5EF4-FFF2-40B4-BE49-F238E27FC236}">
                <a16:creationId xmlns:a16="http://schemas.microsoft.com/office/drawing/2014/main" id="{EAB19F97-DB09-4811-ADBF-01EE4BDF9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86" y="1524000"/>
            <a:ext cx="421821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>
            <a:extLst>
              <a:ext uri="{FF2B5EF4-FFF2-40B4-BE49-F238E27FC236}">
                <a16:creationId xmlns:a16="http://schemas.microsoft.com/office/drawing/2014/main" id="{373036D3-20C3-460D-97F0-7974C395D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016" y="1136625"/>
            <a:ext cx="7467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3:4-7 - </a:t>
            </a:r>
            <a:r>
              <a:rPr lang="es-E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Entonces Mesa rey de </a:t>
            </a:r>
            <a:r>
              <a:rPr lang="es-ES" sz="32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Moab</a:t>
            </a:r>
            <a:r>
              <a:rPr lang="es-E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era propietario de ganados, y pagaba al rey de Israel cien mil corderos y cien mil carneros con sus vellones. Mas muerto </a:t>
            </a:r>
            <a:r>
              <a:rPr lang="es-ES" sz="32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el rey de </a:t>
            </a:r>
            <a:r>
              <a:rPr lang="es-ES" sz="32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Moab</a:t>
            </a:r>
            <a:r>
              <a:rPr lang="es-E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se rebeló contra el rey de Israel</a:t>
            </a:r>
            <a:r>
              <a:rPr lang="en-U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  </a:t>
            </a:r>
          </a:p>
          <a:p>
            <a:pPr algn="ctr"/>
            <a:endParaRPr lang="en-US" altLang="en-US" sz="16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salió entonces de Samaria el rey Joram, e inspeccionó a todo Israel. Y fue y envió a decir a Josafat rey de Judá: El rey de </a:t>
            </a:r>
            <a:r>
              <a:rPr lang="es-ES" sz="32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Moab</a:t>
            </a:r>
            <a:r>
              <a:rPr lang="es-E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se ha rebelado contra mí: ¿irás tú conmigo a la guerra contra </a:t>
            </a:r>
            <a:r>
              <a:rPr lang="es-ES" sz="32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Moab</a:t>
            </a:r>
            <a:r>
              <a:rPr lang="es-E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?</a:t>
            </a:r>
            <a:endParaRPr lang="en-US" altLang="en-US" sz="3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03779" name="AutoShape 3" descr="Elijah-Fed-By-An-Angel-1660-63">
            <a:extLst>
              <a:ext uri="{FF2B5EF4-FFF2-40B4-BE49-F238E27FC236}">
                <a16:creationId xmlns:a16="http://schemas.microsoft.com/office/drawing/2014/main" id="{1ADC8C6F-1155-42A1-8E16-0890732710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0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08E304E0-A06D-461A-B6A5-ECEDAD6E21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1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7F5C1FD1-591B-4C43-A748-55EC2E528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3789" name="Picture 13" descr="iranian">
            <a:extLst>
              <a:ext uri="{FF2B5EF4-FFF2-40B4-BE49-F238E27FC236}">
                <a16:creationId xmlns:a16="http://schemas.microsoft.com/office/drawing/2014/main" id="{856C5FAD-8EF0-4644-9448-B64849ED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-1"/>
            <a:ext cx="4648200" cy="68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90" name="Text Box 14">
            <a:extLst>
              <a:ext uri="{FF2B5EF4-FFF2-40B4-BE49-F238E27FC236}">
                <a16:creationId xmlns:a16="http://schemas.microsoft.com/office/drawing/2014/main" id="{B2A308DA-CFE7-4017-8274-BB7D5DDB9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2" y="6338049"/>
            <a:ext cx="4648198" cy="553998"/>
          </a:xfrm>
          <a:prstGeom prst="rect">
            <a:avLst/>
          </a:prstGeom>
          <a:solidFill>
            <a:srgbClr val="F5F1D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latin typeface="Tempus Sans ITC" panose="04020404030D07020202" pitchFamily="82" charset="0"/>
              </a:rPr>
              <a:t>Mesa, </a:t>
            </a:r>
            <a:r>
              <a:rPr lang="en-US" altLang="en-US" sz="3000" b="1" dirty="0" err="1">
                <a:latin typeface="Tempus Sans ITC" panose="04020404030D07020202" pitchFamily="82" charset="0"/>
              </a:rPr>
              <a:t>rey</a:t>
            </a:r>
            <a:r>
              <a:rPr lang="en-US" altLang="en-US" sz="3000" b="1" dirty="0">
                <a:latin typeface="Tempus Sans ITC" panose="04020404030D07020202" pitchFamily="82" charset="0"/>
              </a:rPr>
              <a:t> de Moab</a:t>
            </a: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AutoShape 3" descr="Elijah-Fed-By-An-Angel-1660-63">
            <a:extLst>
              <a:ext uri="{FF2B5EF4-FFF2-40B4-BE49-F238E27FC236}">
                <a16:creationId xmlns:a16="http://schemas.microsoft.com/office/drawing/2014/main" id="{8768FACE-DA9E-4CEB-829B-851E1E754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4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14FD4340-48A1-4A4A-838D-02DAA7AFF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5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5BB1BB80-0C18-4C7A-8848-6F324F2DAB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7622A-9A27-4FD6-83E9-23ADA1D25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9" r="11357"/>
          <a:stretch/>
        </p:blipFill>
        <p:spPr>
          <a:xfrm>
            <a:off x="3251507" y="1219200"/>
            <a:ext cx="8940493" cy="5638800"/>
          </a:xfrm>
          <a:prstGeom prst="rect">
            <a:avLst/>
          </a:prstGeom>
        </p:spPr>
      </p:pic>
      <p:sp>
        <p:nvSpPr>
          <p:cNvPr id="204802" name="Text Box 2">
            <a:extLst>
              <a:ext uri="{FF2B5EF4-FFF2-40B4-BE49-F238E27FC236}">
                <a16:creationId xmlns:a16="http://schemas.microsoft.com/office/drawing/2014/main" id="{5C678B6D-7F5B-430D-80D4-BC17D9B34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12192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3:7-9 -</a:t>
            </a:r>
            <a:r>
              <a:rPr lang="en-U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él respondió: Iré, porque como yo, así tú; como mi pueblo así tu pueblo; como mis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caballos, así </a:t>
            </a:r>
          </a:p>
          <a:p>
            <a:r>
              <a:rPr lang="es-ES" sz="30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tambi</a:t>
            </a:r>
            <a:r>
              <a:rPr lang="es-CO" sz="30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én</a:t>
            </a: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tus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caballos. Y dijo: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¿Por qué camino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iremos? Y él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respondió: Por el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camino del desierto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de Edom</a:t>
            </a:r>
            <a:r>
              <a:rPr lang="en-U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AutoShape 3" descr="Elijah-Fed-By-An-Angel-1660-63">
            <a:extLst>
              <a:ext uri="{FF2B5EF4-FFF2-40B4-BE49-F238E27FC236}">
                <a16:creationId xmlns:a16="http://schemas.microsoft.com/office/drawing/2014/main" id="{8768FACE-DA9E-4CEB-829B-851E1E754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4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14FD4340-48A1-4A4A-838D-02DAA7AFF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5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5BB1BB80-0C18-4C7A-8848-6F324F2DAB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2" name="Text Box 2">
            <a:extLst>
              <a:ext uri="{FF2B5EF4-FFF2-40B4-BE49-F238E27FC236}">
                <a16:creationId xmlns:a16="http://schemas.microsoft.com/office/drawing/2014/main" id="{5C678B6D-7F5B-430D-80D4-BC17D9B34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953000"/>
            <a:ext cx="35718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Por el camino del 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desierto de Edom</a:t>
            </a:r>
            <a:endParaRPr lang="en-US" altLang="en-US" sz="32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92DD9-5572-4D26-870D-CAA0B13A1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42465"/>
            <a:ext cx="5788981" cy="6900465"/>
          </a:xfrm>
          <a:prstGeom prst="rect">
            <a:avLst/>
          </a:prstGeom>
        </p:spPr>
      </p:pic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C70400B9-F69C-48EC-A460-19BCB832F309}"/>
              </a:ext>
            </a:extLst>
          </p:cNvPr>
          <p:cNvSpPr/>
          <p:nvPr/>
        </p:nvSpPr>
        <p:spPr>
          <a:xfrm rot="1731154">
            <a:off x="6335196" y="4372080"/>
            <a:ext cx="1582646" cy="751786"/>
          </a:xfrm>
          <a:prstGeom prst="curvedUp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7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AutoShape 3" descr="Elijah-Fed-By-An-Angel-1660-63">
            <a:extLst>
              <a:ext uri="{FF2B5EF4-FFF2-40B4-BE49-F238E27FC236}">
                <a16:creationId xmlns:a16="http://schemas.microsoft.com/office/drawing/2014/main" id="{8768FACE-DA9E-4CEB-829B-851E1E754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4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14FD4340-48A1-4A4A-838D-02DAA7AFF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5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5BB1BB80-0C18-4C7A-8848-6F324F2DAB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7622A-9A27-4FD6-83E9-23ADA1D25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9" r="11357"/>
          <a:stretch/>
        </p:blipFill>
        <p:spPr>
          <a:xfrm>
            <a:off x="3352799" y="1219200"/>
            <a:ext cx="8839201" cy="5638800"/>
          </a:xfrm>
          <a:prstGeom prst="rect">
            <a:avLst/>
          </a:prstGeom>
        </p:spPr>
      </p:pic>
      <p:sp>
        <p:nvSpPr>
          <p:cNvPr id="204802" name="Text Box 2">
            <a:extLst>
              <a:ext uri="{FF2B5EF4-FFF2-40B4-BE49-F238E27FC236}">
                <a16:creationId xmlns:a16="http://schemas.microsoft.com/office/drawing/2014/main" id="{5C678B6D-7F5B-430D-80D4-BC17D9B34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5" y="685800"/>
            <a:ext cx="1216119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3:8-9 - </a:t>
            </a: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Partieron pues el rey de </a:t>
            </a:r>
            <a:r>
              <a:rPr lang="es-E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Israel</a:t>
            </a: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y el rey de </a:t>
            </a:r>
            <a:r>
              <a:rPr lang="es-E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Judá</a:t>
            </a: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y el rey de </a:t>
            </a:r>
            <a:r>
              <a:rPr lang="es-E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Edom</a:t>
            </a: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; y como anduvieron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rodeando por el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desierto siete días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de camino, les faltó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el agua para el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ejército, y para las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bestias que los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seguían.</a:t>
            </a:r>
            <a:endParaRPr lang="en-US" altLang="en-US" sz="3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11066"/>
      </p:ext>
    </p:extLst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6393</TotalTime>
  <Words>1836</Words>
  <Application>Microsoft Office PowerPoint</Application>
  <PresentationFormat>Widescreen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ROYCE</dc:creator>
  <cp:lastModifiedBy>ROYCE CHANDLER</cp:lastModifiedBy>
  <cp:revision>658</cp:revision>
  <dcterms:created xsi:type="dcterms:W3CDTF">2008-12-31T00:13:26Z</dcterms:created>
  <dcterms:modified xsi:type="dcterms:W3CDTF">2024-10-26T18:27:06Z</dcterms:modified>
</cp:coreProperties>
</file>