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1" r:id="rId2"/>
    <p:sldId id="362" r:id="rId3"/>
    <p:sldId id="346" r:id="rId4"/>
    <p:sldId id="364" r:id="rId5"/>
    <p:sldId id="347" r:id="rId6"/>
    <p:sldId id="365" r:id="rId7"/>
    <p:sldId id="351" r:id="rId8"/>
    <p:sldId id="366" r:id="rId9"/>
    <p:sldId id="353" r:id="rId10"/>
    <p:sldId id="354" r:id="rId11"/>
    <p:sldId id="368" r:id="rId12"/>
    <p:sldId id="356" r:id="rId13"/>
    <p:sldId id="371" r:id="rId14"/>
    <p:sldId id="372" r:id="rId15"/>
    <p:sldId id="359" r:id="rId16"/>
    <p:sldId id="360" r:id="rId17"/>
    <p:sldId id="361" r:id="rId18"/>
    <p:sldId id="363" r:id="rId19"/>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6EFC6"/>
    <a:srgbClr val="4D4D4D"/>
    <a:srgbClr val="FFCC66"/>
    <a:srgbClr val="B2B2B2"/>
    <a:srgbClr val="CC3300"/>
    <a:srgbClr val="990000"/>
    <a:srgbClr val="FFFF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1"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396141-6406-43A0-B45C-0053739D694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477645-029E-4A63-93B3-853BD16044B6}" type="slidenum">
              <a:rPr lang="en-US" smtClean="0"/>
              <a:t>‹#›</a:t>
            </a:fld>
            <a:endParaRPr lang="en-US"/>
          </a:p>
        </p:txBody>
      </p:sp>
    </p:spTree>
    <p:extLst>
      <p:ext uri="{BB962C8B-B14F-4D97-AF65-F5344CB8AC3E}">
        <p14:creationId xmlns:p14="http://schemas.microsoft.com/office/powerpoint/2010/main" val="473308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477645-029E-4A63-93B3-853BD16044B6}" type="slidenum">
              <a:rPr lang="en-US" smtClean="0"/>
              <a:t>3</a:t>
            </a:fld>
            <a:endParaRPr lang="en-US"/>
          </a:p>
        </p:txBody>
      </p:sp>
    </p:spTree>
    <p:extLst>
      <p:ext uri="{BB962C8B-B14F-4D97-AF65-F5344CB8AC3E}">
        <p14:creationId xmlns:p14="http://schemas.microsoft.com/office/powerpoint/2010/main" val="3356467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49172EC-65DA-41D7-931A-3BD302833249}" type="slidenum">
              <a:rPr lang="en-US" altLang="en-US"/>
              <a:pPr/>
              <a:t>‹#›</a:t>
            </a:fld>
            <a:endParaRPr lang="en-US" altLang="en-US"/>
          </a:p>
        </p:txBody>
      </p:sp>
    </p:spTree>
    <p:extLst>
      <p:ext uri="{BB962C8B-B14F-4D97-AF65-F5344CB8AC3E}">
        <p14:creationId xmlns:p14="http://schemas.microsoft.com/office/powerpoint/2010/main" val="31329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8D97BF4-E964-444D-961E-21329E8C7D07}" type="slidenum">
              <a:rPr lang="en-US" altLang="en-US"/>
              <a:pPr/>
              <a:t>‹#›</a:t>
            </a:fld>
            <a:endParaRPr lang="en-US" altLang="en-US"/>
          </a:p>
        </p:txBody>
      </p:sp>
    </p:spTree>
    <p:extLst>
      <p:ext uri="{BB962C8B-B14F-4D97-AF65-F5344CB8AC3E}">
        <p14:creationId xmlns:p14="http://schemas.microsoft.com/office/powerpoint/2010/main" val="85724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BAD0DA8-6AA4-4C96-831D-27C0699E88FC}" type="slidenum">
              <a:rPr lang="en-US" altLang="en-US"/>
              <a:pPr/>
              <a:t>‹#›</a:t>
            </a:fld>
            <a:endParaRPr lang="en-US" altLang="en-US"/>
          </a:p>
        </p:txBody>
      </p:sp>
    </p:spTree>
    <p:extLst>
      <p:ext uri="{BB962C8B-B14F-4D97-AF65-F5344CB8AC3E}">
        <p14:creationId xmlns:p14="http://schemas.microsoft.com/office/powerpoint/2010/main" val="2024913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6BD0433-6578-4E88-90F1-7B72A682D639}" type="slidenum">
              <a:rPr lang="en-US" altLang="en-US"/>
              <a:pPr/>
              <a:t>‹#›</a:t>
            </a:fld>
            <a:endParaRPr lang="en-US" altLang="en-US"/>
          </a:p>
        </p:txBody>
      </p:sp>
    </p:spTree>
    <p:extLst>
      <p:ext uri="{BB962C8B-B14F-4D97-AF65-F5344CB8AC3E}">
        <p14:creationId xmlns:p14="http://schemas.microsoft.com/office/powerpoint/2010/main" val="270101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BC3553D-C41B-410A-9BA4-539FFBA0972B}" type="slidenum">
              <a:rPr lang="en-US" altLang="en-US"/>
              <a:pPr/>
              <a:t>‹#›</a:t>
            </a:fld>
            <a:endParaRPr lang="en-US" altLang="en-US"/>
          </a:p>
        </p:txBody>
      </p:sp>
    </p:spTree>
    <p:extLst>
      <p:ext uri="{BB962C8B-B14F-4D97-AF65-F5344CB8AC3E}">
        <p14:creationId xmlns:p14="http://schemas.microsoft.com/office/powerpoint/2010/main" val="2912958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E88C5F6-CC51-4BDE-9800-C421E9A7411E}" type="slidenum">
              <a:rPr lang="en-US" altLang="en-US"/>
              <a:pPr/>
              <a:t>‹#›</a:t>
            </a:fld>
            <a:endParaRPr lang="en-US" altLang="en-US"/>
          </a:p>
        </p:txBody>
      </p:sp>
    </p:spTree>
    <p:extLst>
      <p:ext uri="{BB962C8B-B14F-4D97-AF65-F5344CB8AC3E}">
        <p14:creationId xmlns:p14="http://schemas.microsoft.com/office/powerpoint/2010/main" val="243364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A4A9E267-4548-4DD5-B6F6-759C96F2BA19}" type="slidenum">
              <a:rPr lang="en-US" altLang="en-US"/>
              <a:pPr/>
              <a:t>‹#›</a:t>
            </a:fld>
            <a:endParaRPr lang="en-US" altLang="en-US"/>
          </a:p>
        </p:txBody>
      </p:sp>
    </p:spTree>
    <p:extLst>
      <p:ext uri="{BB962C8B-B14F-4D97-AF65-F5344CB8AC3E}">
        <p14:creationId xmlns:p14="http://schemas.microsoft.com/office/powerpoint/2010/main" val="967006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BFF0472-0992-48DD-8F2B-BA34C6D83027}" type="slidenum">
              <a:rPr lang="en-US" altLang="en-US"/>
              <a:pPr/>
              <a:t>‹#›</a:t>
            </a:fld>
            <a:endParaRPr lang="en-US" altLang="en-US"/>
          </a:p>
        </p:txBody>
      </p:sp>
    </p:spTree>
    <p:extLst>
      <p:ext uri="{BB962C8B-B14F-4D97-AF65-F5344CB8AC3E}">
        <p14:creationId xmlns:p14="http://schemas.microsoft.com/office/powerpoint/2010/main" val="349136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334BDE3-76D3-4C1F-937F-5913BDFD3406}" type="slidenum">
              <a:rPr lang="en-US" altLang="en-US"/>
              <a:pPr/>
              <a:t>‹#›</a:t>
            </a:fld>
            <a:endParaRPr lang="en-US" altLang="en-US"/>
          </a:p>
        </p:txBody>
      </p:sp>
    </p:spTree>
    <p:extLst>
      <p:ext uri="{BB962C8B-B14F-4D97-AF65-F5344CB8AC3E}">
        <p14:creationId xmlns:p14="http://schemas.microsoft.com/office/powerpoint/2010/main" val="412847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CF1DE71-BF18-4C30-B8D5-D38467CE3115}" type="slidenum">
              <a:rPr lang="en-US" altLang="en-US"/>
              <a:pPr/>
              <a:t>‹#›</a:t>
            </a:fld>
            <a:endParaRPr lang="en-US" altLang="en-US"/>
          </a:p>
        </p:txBody>
      </p:sp>
    </p:spTree>
    <p:extLst>
      <p:ext uri="{BB962C8B-B14F-4D97-AF65-F5344CB8AC3E}">
        <p14:creationId xmlns:p14="http://schemas.microsoft.com/office/powerpoint/2010/main" val="4152179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77AB731-4D71-4102-82E4-F01F6B04B47B}" type="slidenum">
              <a:rPr lang="en-US" altLang="en-US"/>
              <a:pPr/>
              <a:t>‹#›</a:t>
            </a:fld>
            <a:endParaRPr lang="en-US" altLang="en-US"/>
          </a:p>
        </p:txBody>
      </p:sp>
    </p:spTree>
    <p:extLst>
      <p:ext uri="{BB962C8B-B14F-4D97-AF65-F5344CB8AC3E}">
        <p14:creationId xmlns:p14="http://schemas.microsoft.com/office/powerpoint/2010/main" val="2502587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6351C349-6B34-45AB-8DB7-DA28A562DC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70" name="Text Box 6"/>
          <p:cNvSpPr txBox="1">
            <a:spLocks noChangeArrowheads="1"/>
          </p:cNvSpPr>
          <p:nvPr/>
        </p:nvSpPr>
        <p:spPr bwMode="auto">
          <a:xfrm>
            <a:off x="3048000" y="914400"/>
            <a:ext cx="60960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300" dirty="0">
                <a:solidFill>
                  <a:schemeClr val="bg1"/>
                </a:solidFill>
              </a:rPr>
              <a:t>Pero ahora, aparte de la ley, se ha manifestado la justicia de Dios, testificada por la ley y por los profetas; </a:t>
            </a:r>
            <a:r>
              <a:rPr lang="es-ES" altLang="en-US" sz="2300" dirty="0">
                <a:solidFill>
                  <a:srgbClr val="FFFF00"/>
                </a:solidFill>
              </a:rPr>
              <a:t>la justicia de Dios por medio de la fe en Jesucristo, para todos los que creen en él. Porque no hay diferencia</a:t>
            </a:r>
            <a:r>
              <a:rPr lang="es-ES" altLang="en-US" sz="2300" dirty="0">
                <a:solidFill>
                  <a:schemeClr val="bg1"/>
                </a:solidFill>
              </a:rPr>
              <a:t>, por cuanto todos pecaron, y están destituidos de la gloria de Dios, siendo justificados gratuitamente por su gracia, mediante la redención que es en Cristo Jesús, a quien Dios puso como propiciación por medio de la fe en su sangre, para manifestar su justicia, a causa de haber pasado por alto, en su paciencia, los pecados pasados, con la mira de manifestar en este tiempo su justicia, a fin de que él sea el justo, y el que justifica al que es de la fe de Jesús.</a:t>
            </a:r>
          </a:p>
        </p:txBody>
      </p:sp>
      <p:sp>
        <p:nvSpPr>
          <p:cNvPr id="8"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39271" name="Text Box 7"/>
          <p:cNvSpPr txBox="1">
            <a:spLocks noChangeArrowheads="1"/>
          </p:cNvSpPr>
          <p:nvPr/>
        </p:nvSpPr>
        <p:spPr bwMode="auto">
          <a:xfrm>
            <a:off x="747137" y="1414251"/>
            <a:ext cx="2117993" cy="2677656"/>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Esto beneficia sólo aquellos que creen en Él – pero también a </a:t>
            </a:r>
            <a:r>
              <a:rPr lang="es-ES" altLang="en-US" sz="2400" u="sng" dirty="0">
                <a:solidFill>
                  <a:srgbClr val="FFFF00"/>
                </a:solidFill>
              </a:rPr>
              <a:t>todos</a:t>
            </a:r>
            <a:r>
              <a:rPr lang="es-ES" altLang="en-US" sz="2400" dirty="0">
                <a:solidFill>
                  <a:srgbClr val="FFFF00"/>
                </a:solidFill>
              </a:rPr>
              <a:t> quiénes creen en Él.</a:t>
            </a:r>
            <a:endParaRPr lang="en-US" altLang="en-US" sz="2400" dirty="0">
              <a:solidFill>
                <a:srgbClr val="FFFF00"/>
              </a:solidFill>
            </a:endParaRPr>
          </a:p>
        </p:txBody>
      </p:sp>
      <p:sp>
        <p:nvSpPr>
          <p:cNvPr id="139269" name="Text Box 5"/>
          <p:cNvSpPr txBox="1">
            <a:spLocks noChangeArrowheads="1"/>
          </p:cNvSpPr>
          <p:nvPr/>
        </p:nvSpPr>
        <p:spPr bwMode="auto">
          <a:xfrm>
            <a:off x="1828800" y="0"/>
            <a:ext cx="7315200" cy="461665"/>
          </a:xfrm>
          <a:prstGeom prst="rect">
            <a:avLst/>
          </a:prstGeom>
          <a:solidFill>
            <a:srgbClr val="F6EFC6"/>
          </a:solidFill>
          <a:ln w="9525">
            <a:noFill/>
            <a:miter lim="800000"/>
            <a:headEnd/>
            <a:tailEnd/>
          </a:ln>
          <a:effectLst/>
        </p:spPr>
        <p:txBody>
          <a:bodyPr wrap="square">
            <a:spAutoFit/>
          </a:bodyPr>
          <a:lstStyle/>
          <a:p>
            <a:pPr algn="ctr"/>
            <a:r>
              <a:rPr lang="es-ES" altLang="en-US" sz="2400" dirty="0"/>
              <a:t>La justificación de la culpa es por la fe en Jesús  </a:t>
            </a:r>
            <a:r>
              <a:rPr lang="en-US" altLang="en-US" sz="2000" dirty="0"/>
              <a:t>3:21-31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39269"/>
                                        </p:tgtEl>
                                        <p:attrNameLst>
                                          <p:attrName>style.visibility</p:attrName>
                                        </p:attrNameLst>
                                      </p:cBhvr>
                                      <p:to>
                                        <p:strVal val="visible"/>
                                      </p:to>
                                    </p:set>
                                    <p:anim calcmode="lin" valueType="num">
                                      <p:cBhvr>
                                        <p:cTn id="7" dur="1000" fill="hold"/>
                                        <p:tgtEl>
                                          <p:spTgt spid="139269"/>
                                        </p:tgtEl>
                                        <p:attrNameLst>
                                          <p:attrName>ppt_w</p:attrName>
                                        </p:attrNameLst>
                                      </p:cBhvr>
                                      <p:tavLst>
                                        <p:tav tm="0">
                                          <p:val>
                                            <p:fltVal val="0"/>
                                          </p:val>
                                        </p:tav>
                                        <p:tav tm="100000">
                                          <p:val>
                                            <p:strVal val="#ppt_w"/>
                                          </p:val>
                                        </p:tav>
                                      </p:tavLst>
                                    </p:anim>
                                    <p:anim calcmode="lin" valueType="num">
                                      <p:cBhvr>
                                        <p:cTn id="8" dur="1000" fill="hold"/>
                                        <p:tgtEl>
                                          <p:spTgt spid="139269"/>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1000"/>
                                  </p:stCondLst>
                                  <p:childTnLst>
                                    <p:set>
                                      <p:cBhvr>
                                        <p:cTn id="11" dur="1" fill="hold">
                                          <p:stCondLst>
                                            <p:cond delay="0"/>
                                          </p:stCondLst>
                                        </p:cTn>
                                        <p:tgtEl>
                                          <p:spTgt spid="139270"/>
                                        </p:tgtEl>
                                        <p:attrNameLst>
                                          <p:attrName>style.visibility</p:attrName>
                                        </p:attrNameLst>
                                      </p:cBhvr>
                                      <p:to>
                                        <p:strVal val="visible"/>
                                      </p:to>
                                    </p:set>
                                    <p:anim calcmode="lin" valueType="num">
                                      <p:cBhvr>
                                        <p:cTn id="12" dur="1000" fill="hold"/>
                                        <p:tgtEl>
                                          <p:spTgt spid="139270"/>
                                        </p:tgtEl>
                                        <p:attrNameLst>
                                          <p:attrName>ppt_w</p:attrName>
                                        </p:attrNameLst>
                                      </p:cBhvr>
                                      <p:tavLst>
                                        <p:tav tm="0">
                                          <p:val>
                                            <p:fltVal val="0"/>
                                          </p:val>
                                        </p:tav>
                                        <p:tav tm="100000">
                                          <p:val>
                                            <p:strVal val="#ppt_w"/>
                                          </p:val>
                                        </p:tav>
                                      </p:tavLst>
                                    </p:anim>
                                    <p:anim calcmode="lin" valueType="num">
                                      <p:cBhvr>
                                        <p:cTn id="13" dur="1000" fill="hold"/>
                                        <p:tgtEl>
                                          <p:spTgt spid="139270"/>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39271"/>
                                        </p:tgtEl>
                                        <p:attrNameLst>
                                          <p:attrName>style.visibility</p:attrName>
                                        </p:attrNameLst>
                                      </p:cBhvr>
                                      <p:to>
                                        <p:strVal val="visible"/>
                                      </p:to>
                                    </p:set>
                                    <p:animEffect transition="in" filter="dissolve">
                                      <p:cBhvr>
                                        <p:cTn id="18" dur="1000"/>
                                        <p:tgtEl>
                                          <p:spTgt spid="139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0" grpId="0" autoUpdateAnimBg="0"/>
      <p:bldP spid="139271" grpId="0" animBg="1" autoUpdateAnimBg="0"/>
      <p:bldP spid="13926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70" name="Text Box 6"/>
          <p:cNvSpPr txBox="1">
            <a:spLocks noChangeArrowheads="1"/>
          </p:cNvSpPr>
          <p:nvPr/>
        </p:nvSpPr>
        <p:spPr bwMode="auto">
          <a:xfrm>
            <a:off x="3048000" y="914400"/>
            <a:ext cx="60960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300" dirty="0">
                <a:solidFill>
                  <a:schemeClr val="bg1"/>
                </a:solidFill>
              </a:rPr>
              <a:t>Pero ahora, aparte de la ley, se ha manifestado la justicia de Dios, testificada por la ley y por los profetas; la justicia de Dios por medio de la fe en Jesucristo, para todos los que creen en él. </a:t>
            </a:r>
            <a:r>
              <a:rPr lang="es-ES" altLang="en-US" sz="2300" dirty="0">
                <a:solidFill>
                  <a:srgbClr val="FFFF00"/>
                </a:solidFill>
              </a:rPr>
              <a:t>Porque no hay diferencia</a:t>
            </a:r>
            <a:r>
              <a:rPr lang="es-ES" altLang="en-US" sz="2300" dirty="0">
                <a:solidFill>
                  <a:schemeClr val="bg1"/>
                </a:solidFill>
              </a:rPr>
              <a:t>, por cuanto todos pecaron, y están destituidos de la gloria de Dios, siendo justificados gratuitamente por su gracia, mediante la redención que es en Cristo Jesús, a quien </a:t>
            </a:r>
            <a:r>
              <a:rPr lang="es-ES" altLang="en-US" sz="2300" dirty="0">
                <a:solidFill>
                  <a:srgbClr val="FFFF00"/>
                </a:solidFill>
              </a:rPr>
              <a:t>Dios puso como propiciación por medio de la fe en su sangre</a:t>
            </a:r>
            <a:r>
              <a:rPr lang="es-ES" altLang="en-US" sz="2300" dirty="0">
                <a:solidFill>
                  <a:schemeClr val="bg1"/>
                </a:solidFill>
              </a:rPr>
              <a:t>, para manifestar su justicia, a causa de haber pasado por alto, en su paciencia, los pecados pasados, con la mira de manifestar en este tiempo su justicia, a fin de que él sea el justo, y el que justifica al que es de la fe de Jesús.</a:t>
            </a:r>
          </a:p>
        </p:txBody>
      </p:sp>
      <p:sp>
        <p:nvSpPr>
          <p:cNvPr id="8"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39271" name="Text Box 7"/>
          <p:cNvSpPr txBox="1">
            <a:spLocks noChangeArrowheads="1"/>
          </p:cNvSpPr>
          <p:nvPr/>
        </p:nvSpPr>
        <p:spPr bwMode="auto">
          <a:xfrm>
            <a:off x="747137" y="1414251"/>
            <a:ext cx="2117993" cy="2677656"/>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Esto beneficia sólo aquellos que creen en Él – pero también a </a:t>
            </a:r>
            <a:r>
              <a:rPr lang="es-ES" altLang="en-US" sz="2400" u="sng" dirty="0">
                <a:solidFill>
                  <a:srgbClr val="FFFF00"/>
                </a:solidFill>
              </a:rPr>
              <a:t>todos</a:t>
            </a:r>
            <a:r>
              <a:rPr lang="es-ES" altLang="en-US" sz="2400" dirty="0">
                <a:solidFill>
                  <a:srgbClr val="FFFF00"/>
                </a:solidFill>
              </a:rPr>
              <a:t> quiénes creen en Él.</a:t>
            </a:r>
            <a:endParaRPr lang="en-US" altLang="en-US" sz="2400" dirty="0">
              <a:solidFill>
                <a:srgbClr val="FFFF00"/>
              </a:solidFill>
            </a:endParaRPr>
          </a:p>
        </p:txBody>
      </p:sp>
      <p:sp>
        <p:nvSpPr>
          <p:cNvPr id="139269" name="Text Box 5"/>
          <p:cNvSpPr txBox="1">
            <a:spLocks noChangeArrowheads="1"/>
          </p:cNvSpPr>
          <p:nvPr/>
        </p:nvSpPr>
        <p:spPr bwMode="auto">
          <a:xfrm>
            <a:off x="1828800" y="0"/>
            <a:ext cx="7315200" cy="461665"/>
          </a:xfrm>
          <a:prstGeom prst="rect">
            <a:avLst/>
          </a:prstGeom>
          <a:solidFill>
            <a:srgbClr val="F6EFC6"/>
          </a:solidFill>
          <a:ln w="9525">
            <a:noFill/>
            <a:miter lim="800000"/>
            <a:headEnd/>
            <a:tailEnd/>
          </a:ln>
          <a:effectLst/>
        </p:spPr>
        <p:txBody>
          <a:bodyPr wrap="square">
            <a:spAutoFit/>
          </a:bodyPr>
          <a:lstStyle/>
          <a:p>
            <a:pPr algn="ctr"/>
            <a:r>
              <a:rPr lang="es-ES" altLang="en-US" sz="2400" dirty="0"/>
              <a:t>La justificación de la culpa es por la fe en Jesús  </a:t>
            </a:r>
            <a:r>
              <a:rPr lang="en-US" altLang="en-US" sz="2000" dirty="0"/>
              <a:t>3:21-31</a:t>
            </a:r>
          </a:p>
        </p:txBody>
      </p:sp>
      <p:sp>
        <p:nvSpPr>
          <p:cNvPr id="7" name="Text Box 7"/>
          <p:cNvSpPr txBox="1">
            <a:spLocks noChangeArrowheads="1"/>
          </p:cNvSpPr>
          <p:nvPr/>
        </p:nvSpPr>
        <p:spPr bwMode="auto">
          <a:xfrm>
            <a:off x="2865130" y="2895600"/>
            <a:ext cx="6278870" cy="3447098"/>
          </a:xfrm>
          <a:prstGeom prst="rect">
            <a:avLst/>
          </a:prstGeom>
          <a:solidFill>
            <a:srgbClr val="F6EFC6"/>
          </a:solidFill>
          <a:ln w="28575">
            <a:noFill/>
            <a:miter lim="800000"/>
            <a:headEnd/>
            <a:tailEnd/>
          </a:ln>
          <a:effectLst/>
        </p:spPr>
        <p:txBody>
          <a:bodyPr wrap="square">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gn="ctr"/>
            <a:r>
              <a:rPr lang="es-ES" altLang="en-US" u="sng" dirty="0">
                <a:solidFill>
                  <a:srgbClr val="C00000"/>
                </a:solidFill>
                <a:latin typeface="Tempus Sans ITC" panose="04020404030D07020202" pitchFamily="82" charset="0"/>
              </a:rPr>
              <a:t>La sangre de Jesús en relación con la salvación</a:t>
            </a:r>
          </a:p>
          <a:p>
            <a:r>
              <a:rPr lang="en-US" altLang="en-US" dirty="0">
                <a:latin typeface="Tempus Sans ITC" panose="04020404030D07020202" pitchFamily="82" charset="0"/>
              </a:rPr>
              <a:t>1.  </a:t>
            </a:r>
            <a:r>
              <a:rPr lang="en-US" altLang="en-US" dirty="0" err="1">
                <a:latin typeface="Tempus Sans ITC" panose="04020404030D07020202" pitchFamily="82" charset="0"/>
              </a:rPr>
              <a:t>Expiación</a:t>
            </a:r>
            <a:r>
              <a:rPr lang="en-US" altLang="en-US" dirty="0">
                <a:latin typeface="Tempus Sans ITC" panose="04020404030D07020202" pitchFamily="82" charset="0"/>
              </a:rPr>
              <a:t>/</a:t>
            </a:r>
            <a:r>
              <a:rPr lang="en-US" altLang="en-US" dirty="0" err="1">
                <a:latin typeface="Tempus Sans ITC" panose="04020404030D07020202" pitchFamily="82" charset="0"/>
              </a:rPr>
              <a:t>propiciación</a:t>
            </a:r>
            <a:r>
              <a:rPr lang="en-US" altLang="en-US" dirty="0">
                <a:latin typeface="Tempus Sans ITC" panose="04020404030D07020202" pitchFamily="82" charset="0"/>
              </a:rPr>
              <a:t> </a:t>
            </a:r>
            <a:r>
              <a:rPr lang="en-US" altLang="en-US" dirty="0" err="1">
                <a:latin typeface="Tempus Sans ITC" panose="04020404030D07020202" pitchFamily="82" charset="0"/>
              </a:rPr>
              <a:t>por</a:t>
            </a:r>
            <a:r>
              <a:rPr lang="en-US" altLang="en-US" dirty="0">
                <a:latin typeface="Tempus Sans ITC" panose="04020404030D07020202" pitchFamily="82" charset="0"/>
              </a:rPr>
              <a:t> </a:t>
            </a:r>
            <a:r>
              <a:rPr lang="en-US" altLang="en-US" dirty="0" err="1">
                <a:latin typeface="Tempus Sans ITC" panose="04020404030D07020202" pitchFamily="82" charset="0"/>
              </a:rPr>
              <a:t>nuestros</a:t>
            </a:r>
            <a:r>
              <a:rPr lang="en-US" altLang="en-US" dirty="0">
                <a:latin typeface="Tempus Sans ITC" panose="04020404030D07020202" pitchFamily="82" charset="0"/>
              </a:rPr>
              <a:t> </a:t>
            </a:r>
            <a:r>
              <a:rPr lang="en-US" altLang="en-US" dirty="0" err="1">
                <a:latin typeface="Tempus Sans ITC" panose="04020404030D07020202" pitchFamily="82" charset="0"/>
              </a:rPr>
              <a:t>pecados</a:t>
            </a:r>
            <a:r>
              <a:rPr lang="en-US" altLang="en-US" dirty="0">
                <a:latin typeface="Tempus Sans ITC" panose="04020404030D07020202" pitchFamily="82" charset="0"/>
              </a:rPr>
              <a:t>:  </a:t>
            </a:r>
            <a:r>
              <a:rPr lang="en-US" altLang="en-US" sz="2000" dirty="0">
                <a:latin typeface="Tempus Sans ITC" panose="04020404030D07020202" pitchFamily="82" charset="0"/>
              </a:rPr>
              <a:t>3:23-28</a:t>
            </a:r>
          </a:p>
          <a:p>
            <a:r>
              <a:rPr lang="en-US" altLang="en-US" dirty="0">
                <a:latin typeface="Tempus Sans ITC" panose="04020404030D07020202" pitchFamily="82" charset="0"/>
              </a:rPr>
              <a:t>2.  </a:t>
            </a:r>
            <a:r>
              <a:rPr lang="en-US" altLang="en-US" dirty="0" err="1">
                <a:latin typeface="Tempus Sans ITC" panose="04020404030D07020202" pitchFamily="82" charset="0"/>
              </a:rPr>
              <a:t>Justificados</a:t>
            </a:r>
            <a:r>
              <a:rPr lang="en-US" altLang="en-US" dirty="0">
                <a:latin typeface="Tempus Sans ITC" panose="04020404030D07020202" pitchFamily="82" charset="0"/>
              </a:rPr>
              <a:t> </a:t>
            </a:r>
            <a:r>
              <a:rPr lang="en-US" altLang="en-US" dirty="0" err="1">
                <a:latin typeface="Tempus Sans ITC" panose="04020404030D07020202" pitchFamily="82" charset="0"/>
              </a:rPr>
              <a:t>por</a:t>
            </a:r>
            <a:r>
              <a:rPr lang="en-US" altLang="en-US" dirty="0">
                <a:latin typeface="Tempus Sans ITC" panose="04020404030D07020202" pitchFamily="82" charset="0"/>
              </a:rPr>
              <a:t> </a:t>
            </a:r>
            <a:r>
              <a:rPr lang="en-US" altLang="en-US" dirty="0" err="1">
                <a:latin typeface="Tempus Sans ITC" panose="04020404030D07020202" pitchFamily="82" charset="0"/>
              </a:rPr>
              <a:t>ella</a:t>
            </a:r>
            <a:r>
              <a:rPr lang="en-US" altLang="en-US" dirty="0">
                <a:latin typeface="Tempus Sans ITC" panose="04020404030D07020202" pitchFamily="82" charset="0"/>
              </a:rPr>
              <a:t>:  5:9</a:t>
            </a:r>
          </a:p>
          <a:p>
            <a:r>
              <a:rPr lang="en-US" altLang="en-US" dirty="0">
                <a:latin typeface="Tempus Sans ITC" panose="04020404030D07020202" pitchFamily="82" charset="0"/>
              </a:rPr>
              <a:t>3.  </a:t>
            </a:r>
            <a:r>
              <a:rPr lang="en-US" altLang="en-US" dirty="0" err="1">
                <a:latin typeface="Tempus Sans ITC" panose="04020404030D07020202" pitchFamily="82" charset="0"/>
              </a:rPr>
              <a:t>Nos</a:t>
            </a:r>
            <a:r>
              <a:rPr lang="en-US" altLang="en-US" dirty="0">
                <a:latin typeface="Tempus Sans ITC" panose="04020404030D07020202" pitchFamily="82" charset="0"/>
              </a:rPr>
              <a:t> </a:t>
            </a:r>
            <a:r>
              <a:rPr lang="en-US" altLang="en-US" dirty="0" err="1">
                <a:latin typeface="Tempus Sans ITC" panose="04020404030D07020202" pitchFamily="82" charset="0"/>
              </a:rPr>
              <a:t>redime</a:t>
            </a:r>
            <a:r>
              <a:rPr lang="en-US" altLang="en-US" dirty="0">
                <a:latin typeface="Tempus Sans ITC" panose="04020404030D07020202" pitchFamily="82" charset="0"/>
              </a:rPr>
              <a:t>:  </a:t>
            </a:r>
            <a:r>
              <a:rPr lang="en-US" altLang="en-US" dirty="0" err="1">
                <a:latin typeface="Tempus Sans ITC" panose="04020404030D07020202" pitchFamily="82" charset="0"/>
              </a:rPr>
              <a:t>Ef</a:t>
            </a:r>
            <a:r>
              <a:rPr lang="en-US" altLang="en-US" dirty="0">
                <a:latin typeface="Tempus Sans ITC" panose="04020404030D07020202" pitchFamily="82" charset="0"/>
              </a:rPr>
              <a:t>. 1:7; 1Pd. 1:18f; Apoc. 5:9-10</a:t>
            </a:r>
          </a:p>
          <a:p>
            <a:r>
              <a:rPr lang="en-US" altLang="en-US" dirty="0">
                <a:latin typeface="Tempus Sans ITC" panose="04020404030D07020202" pitchFamily="82" charset="0"/>
              </a:rPr>
              <a:t>4.  </a:t>
            </a:r>
            <a:r>
              <a:rPr lang="en-US" altLang="en-US" dirty="0" err="1">
                <a:latin typeface="Tempus Sans ITC" panose="04020404030D07020202" pitchFamily="82" charset="0"/>
              </a:rPr>
              <a:t>Nos</a:t>
            </a:r>
            <a:r>
              <a:rPr lang="en-US" altLang="en-US" dirty="0">
                <a:latin typeface="Tempus Sans ITC" panose="04020404030D07020202" pitchFamily="82" charset="0"/>
              </a:rPr>
              <a:t> </a:t>
            </a:r>
            <a:r>
              <a:rPr lang="en-US" altLang="en-US" dirty="0" err="1">
                <a:latin typeface="Tempus Sans ITC" panose="04020404030D07020202" pitchFamily="82" charset="0"/>
              </a:rPr>
              <a:t>trae</a:t>
            </a:r>
            <a:r>
              <a:rPr lang="en-US" altLang="en-US" dirty="0">
                <a:latin typeface="Tempus Sans ITC" panose="04020404030D07020202" pitchFamily="82" charset="0"/>
              </a:rPr>
              <a:t> a Dios:  </a:t>
            </a:r>
            <a:r>
              <a:rPr lang="en-US" altLang="en-US" dirty="0" err="1">
                <a:latin typeface="Tempus Sans ITC" panose="04020404030D07020202" pitchFamily="82" charset="0"/>
              </a:rPr>
              <a:t>Ef</a:t>
            </a:r>
            <a:r>
              <a:rPr lang="en-US" altLang="en-US" dirty="0">
                <a:latin typeface="Tempus Sans ITC" panose="04020404030D07020202" pitchFamily="82" charset="0"/>
              </a:rPr>
              <a:t>. 2:13</a:t>
            </a:r>
          </a:p>
          <a:p>
            <a:r>
              <a:rPr lang="en-US" altLang="en-US" dirty="0">
                <a:latin typeface="Tempus Sans ITC" panose="04020404030D07020202" pitchFamily="82" charset="0"/>
              </a:rPr>
              <a:t>5.  </a:t>
            </a:r>
            <a:r>
              <a:rPr lang="es-ES" altLang="en-US" dirty="0">
                <a:latin typeface="Tempus Sans ITC" panose="04020404030D07020202" pitchFamily="82" charset="0"/>
              </a:rPr>
              <a:t>Hizo la paz con Dios</a:t>
            </a:r>
            <a:r>
              <a:rPr lang="en-US" altLang="en-US" dirty="0">
                <a:latin typeface="Tempus Sans ITC" panose="04020404030D07020202" pitchFamily="82" charset="0"/>
              </a:rPr>
              <a:t>:  Col. 1:20</a:t>
            </a:r>
          </a:p>
          <a:p>
            <a:r>
              <a:rPr lang="en-US" altLang="en-US" dirty="0">
                <a:latin typeface="Tempus Sans ITC" panose="04020404030D07020202" pitchFamily="82" charset="0"/>
              </a:rPr>
              <a:t>6.  </a:t>
            </a:r>
            <a:r>
              <a:rPr lang="es-ES" altLang="en-US" dirty="0">
                <a:latin typeface="Tempus Sans ITC" panose="04020404030D07020202" pitchFamily="82" charset="0"/>
              </a:rPr>
              <a:t>Nos liberó del pecado, nos lavó para ser </a:t>
            </a:r>
            <a:r>
              <a:rPr lang="es-ES" altLang="en-US" dirty="0" err="1">
                <a:latin typeface="Tempus Sans ITC" panose="04020404030D07020202" pitchFamily="82" charset="0"/>
              </a:rPr>
              <a:t>límpios</a:t>
            </a:r>
            <a:r>
              <a:rPr lang="en-US" altLang="en-US" dirty="0">
                <a:latin typeface="Tempus Sans ITC" panose="04020404030D07020202" pitchFamily="82" charset="0"/>
              </a:rPr>
              <a:t>:</a:t>
            </a:r>
          </a:p>
          <a:p>
            <a:r>
              <a:rPr lang="en-US" altLang="en-US" dirty="0">
                <a:latin typeface="Tempus Sans ITC" panose="04020404030D07020202" pitchFamily="82" charset="0"/>
              </a:rPr>
              <a:t>	Apoc. 1:5; 7:14</a:t>
            </a:r>
          </a:p>
          <a:p>
            <a:r>
              <a:rPr lang="en-US" altLang="en-US" dirty="0">
                <a:latin typeface="Tempus Sans ITC" panose="04020404030D07020202" pitchFamily="82" charset="0"/>
              </a:rPr>
              <a:t>7.  </a:t>
            </a:r>
            <a:r>
              <a:rPr lang="en-US" altLang="en-US" dirty="0" err="1">
                <a:latin typeface="Tempus Sans ITC" panose="04020404030D07020202" pitchFamily="82" charset="0"/>
              </a:rPr>
              <a:t>Continúa</a:t>
            </a:r>
            <a:r>
              <a:rPr lang="en-US" altLang="en-US" dirty="0">
                <a:latin typeface="Tempus Sans ITC" panose="04020404030D07020202" pitchFamily="82" charset="0"/>
              </a:rPr>
              <a:t> </a:t>
            </a:r>
            <a:r>
              <a:rPr lang="en-US" altLang="en-US" dirty="0" err="1">
                <a:latin typeface="Tempus Sans ITC" panose="04020404030D07020202" pitchFamily="82" charset="0"/>
              </a:rPr>
              <a:t>limpiándonos</a:t>
            </a:r>
            <a:r>
              <a:rPr lang="en-US" altLang="en-US" dirty="0">
                <a:latin typeface="Tempus Sans ITC" panose="04020404030D07020202" pitchFamily="82" charset="0"/>
              </a:rPr>
              <a:t>:  1Jn. 1:7</a:t>
            </a:r>
          </a:p>
        </p:txBody>
      </p:sp>
    </p:spTree>
    <p:extLst>
      <p:ext uri="{BB962C8B-B14F-4D97-AF65-F5344CB8AC3E}">
        <p14:creationId xmlns:p14="http://schemas.microsoft.com/office/powerpoint/2010/main" val="379988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39270"/>
                                        </p:tgtEl>
                                        <p:attrNameLst>
                                          <p:attrName>style.visibility</p:attrName>
                                        </p:attrNameLst>
                                      </p:cBhvr>
                                      <p:to>
                                        <p:strVal val="visible"/>
                                      </p:to>
                                    </p:set>
                                    <p:animEffect transition="in" filter="checkerboard(across)">
                                      <p:cBhvr>
                                        <p:cTn id="7" dur="1000"/>
                                        <p:tgtEl>
                                          <p:spTgt spid="1392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0" grpId="0"/>
      <p:bldP spid="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8" name="Text Box 6"/>
          <p:cNvSpPr txBox="1">
            <a:spLocks noChangeArrowheads="1"/>
          </p:cNvSpPr>
          <p:nvPr/>
        </p:nvSpPr>
        <p:spPr bwMode="auto">
          <a:xfrm>
            <a:off x="3505200" y="1366497"/>
            <a:ext cx="5638800" cy="5262979"/>
          </a:xfrm>
          <a:prstGeom prst="rect">
            <a:avLst/>
          </a:prstGeom>
          <a:noFill/>
          <a:ln>
            <a:noFill/>
          </a:ln>
          <a:effectLst/>
        </p:spPr>
        <p:txBody>
          <a:bodyPr wrap="square">
            <a:spAutoFit/>
          </a:bodyPr>
          <a:lstStyle/>
          <a:p>
            <a:pPr algn="ctr"/>
            <a:r>
              <a:rPr lang="es-ES" altLang="en-US" sz="2400" dirty="0">
                <a:solidFill>
                  <a:schemeClr val="bg1"/>
                </a:solidFill>
              </a:rPr>
              <a:t>3:27-31</a:t>
            </a:r>
          </a:p>
          <a:p>
            <a:pPr algn="ctr"/>
            <a:r>
              <a:rPr lang="es-ES" altLang="en-US" sz="2400" dirty="0">
                <a:solidFill>
                  <a:srgbClr val="FFFF00"/>
                </a:solidFill>
              </a:rPr>
              <a:t>¿Dónde, pues, está la jactancia? Queda excluida. ¿Por cuál ley? ¿Por la de las obras? No, sino por la ley de la fe.  Concluimos, pues, que el hombre es justificado por fe sin las obras de la ley. </a:t>
            </a:r>
            <a:r>
              <a:rPr lang="es-ES" altLang="en-US" sz="2400" dirty="0">
                <a:solidFill>
                  <a:schemeClr val="bg1"/>
                </a:solidFill>
              </a:rPr>
              <a:t>¿Es Dios solamente Dios de los judíos? ¿No es también Dios de los gentiles? Ciertamente, también de los gentiles.  Porque Dios es uno, y él justificará por la fe a los de la circuncisión, y por medio de la fe a los de la </a:t>
            </a:r>
            <a:r>
              <a:rPr lang="es-ES" altLang="en-US" sz="2400" dirty="0" err="1">
                <a:solidFill>
                  <a:schemeClr val="bg1"/>
                </a:solidFill>
              </a:rPr>
              <a:t>incircuncisión</a:t>
            </a:r>
            <a:r>
              <a:rPr lang="es-ES" altLang="en-US" sz="2400" dirty="0">
                <a:solidFill>
                  <a:schemeClr val="bg1"/>
                </a:solidFill>
              </a:rPr>
              <a:t>.  ¿Luego por la fe invalidamos la ley? En ninguna manera, sino que confirmamos la ley.</a:t>
            </a:r>
          </a:p>
        </p:txBody>
      </p:sp>
      <p:sp>
        <p:nvSpPr>
          <p:cNvPr id="8"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0" name="Text Box 5"/>
          <p:cNvSpPr txBox="1">
            <a:spLocks noChangeArrowheads="1"/>
          </p:cNvSpPr>
          <p:nvPr/>
        </p:nvSpPr>
        <p:spPr bwMode="auto">
          <a:xfrm>
            <a:off x="1828800" y="0"/>
            <a:ext cx="7315200" cy="461665"/>
          </a:xfrm>
          <a:prstGeom prst="rect">
            <a:avLst/>
          </a:prstGeom>
          <a:solidFill>
            <a:srgbClr val="F6EFC6"/>
          </a:solidFill>
          <a:ln w="9525">
            <a:noFill/>
            <a:miter lim="800000"/>
            <a:headEnd/>
            <a:tailEnd/>
          </a:ln>
          <a:effectLst/>
        </p:spPr>
        <p:txBody>
          <a:bodyPr wrap="square">
            <a:spAutoFit/>
          </a:bodyPr>
          <a:lstStyle/>
          <a:p>
            <a:pPr algn="ctr"/>
            <a:r>
              <a:rPr lang="es-ES" altLang="en-US" sz="2400" dirty="0"/>
              <a:t>La justificación de la culpa es por la fe en Jesús  </a:t>
            </a:r>
            <a:r>
              <a:rPr lang="en-US" altLang="en-US" sz="2000" dirty="0"/>
              <a:t>3:21-31</a:t>
            </a:r>
          </a:p>
        </p:txBody>
      </p:sp>
      <p:sp>
        <p:nvSpPr>
          <p:cNvPr id="141319" name="Text Box 7"/>
          <p:cNvSpPr txBox="1">
            <a:spLocks noChangeArrowheads="1"/>
          </p:cNvSpPr>
          <p:nvPr/>
        </p:nvSpPr>
        <p:spPr bwMode="auto">
          <a:xfrm>
            <a:off x="753108" y="1366497"/>
            <a:ext cx="2752092" cy="3785652"/>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err="1">
                <a:solidFill>
                  <a:srgbClr val="FFFF00"/>
                </a:solidFill>
              </a:rPr>
              <a:t>Ningún</a:t>
            </a:r>
            <a:r>
              <a:rPr lang="en-US" altLang="en-US" sz="2400" dirty="0">
                <a:solidFill>
                  <a:srgbClr val="FFFF00"/>
                </a:solidFill>
              </a:rPr>
              <a:t> hombre </a:t>
            </a:r>
            <a:r>
              <a:rPr lang="en-US" altLang="en-US" sz="2400" dirty="0" err="1">
                <a:solidFill>
                  <a:srgbClr val="FFFF00"/>
                </a:solidFill>
              </a:rPr>
              <a:t>puede</a:t>
            </a:r>
            <a:r>
              <a:rPr lang="en-US" altLang="en-US" sz="2400" dirty="0">
                <a:solidFill>
                  <a:srgbClr val="FFFF00"/>
                </a:solidFill>
              </a:rPr>
              <a:t> </a:t>
            </a:r>
            <a:r>
              <a:rPr lang="en-US" altLang="en-US" sz="2400" dirty="0" err="1">
                <a:solidFill>
                  <a:srgbClr val="FFFF00"/>
                </a:solidFill>
              </a:rPr>
              <a:t>jactarse</a:t>
            </a:r>
            <a:r>
              <a:rPr lang="en-US" altLang="en-US" sz="2400" dirty="0">
                <a:solidFill>
                  <a:srgbClr val="FFFF00"/>
                </a:solidFill>
              </a:rPr>
              <a:t>… La </a:t>
            </a:r>
            <a:r>
              <a:rPr lang="es-ES" altLang="en-US" sz="2400" dirty="0">
                <a:solidFill>
                  <a:srgbClr val="FFFF00"/>
                </a:solidFill>
              </a:rPr>
              <a:t>jactancia es excluida porque ningún hombre puede guardar perfectamente la ley.  Por lo tanto, debemos llegar a la justicia por la fe</a:t>
            </a:r>
            <a:endParaRPr lang="en-US" altLang="en-US"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41318"/>
                                        </p:tgtEl>
                                        <p:attrNameLst>
                                          <p:attrName>style.visibility</p:attrName>
                                        </p:attrNameLst>
                                      </p:cBhvr>
                                      <p:to>
                                        <p:strVal val="visible"/>
                                      </p:to>
                                    </p:set>
                                    <p:animEffect transition="in" filter="dissolve">
                                      <p:cBhvr>
                                        <p:cTn id="7" dur="1000"/>
                                        <p:tgtEl>
                                          <p:spTgt spid="1413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41319"/>
                                        </p:tgtEl>
                                        <p:attrNameLst>
                                          <p:attrName>style.visibility</p:attrName>
                                        </p:attrNameLst>
                                      </p:cBhvr>
                                      <p:to>
                                        <p:strVal val="visible"/>
                                      </p:to>
                                    </p:set>
                                    <p:animEffect transition="in" filter="box(out)">
                                      <p:cBhvr>
                                        <p:cTn id="12" dur="1000"/>
                                        <p:tgtEl>
                                          <p:spTgt spid="141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8" grpId="0" autoUpdateAnimBg="0"/>
      <p:bldP spid="14131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8" name="Text Box 6"/>
          <p:cNvSpPr txBox="1">
            <a:spLocks noChangeArrowheads="1"/>
          </p:cNvSpPr>
          <p:nvPr/>
        </p:nvSpPr>
        <p:spPr bwMode="auto">
          <a:xfrm>
            <a:off x="3505200" y="1366497"/>
            <a:ext cx="5638800" cy="5262979"/>
          </a:xfrm>
          <a:prstGeom prst="rect">
            <a:avLst/>
          </a:prstGeom>
          <a:noFill/>
          <a:ln>
            <a:noFill/>
          </a:ln>
          <a:effectLst/>
        </p:spPr>
        <p:txBody>
          <a:bodyPr wrap="square">
            <a:spAutoFit/>
          </a:bodyPr>
          <a:lstStyle/>
          <a:p>
            <a:pPr algn="ctr"/>
            <a:r>
              <a:rPr lang="es-ES" altLang="en-US" sz="2400" dirty="0">
                <a:solidFill>
                  <a:schemeClr val="bg1"/>
                </a:solidFill>
              </a:rPr>
              <a:t>3:27-31</a:t>
            </a:r>
          </a:p>
          <a:p>
            <a:pPr algn="ctr"/>
            <a:r>
              <a:rPr lang="es-ES" altLang="en-US" sz="2400" dirty="0">
                <a:solidFill>
                  <a:schemeClr val="bg1"/>
                </a:solidFill>
              </a:rPr>
              <a:t>¿Dónde, pues, está la jactancia? Queda excluida. ¿Por cuál ley? ¿Por la de las obras? No, sino por la ley de la fe.  Concluimos, pues, que el hombre es justificado por fe sin las obras de la ley</a:t>
            </a:r>
            <a:r>
              <a:rPr lang="es-ES" altLang="en-US" sz="2400" dirty="0">
                <a:solidFill>
                  <a:srgbClr val="FFFF00"/>
                </a:solidFill>
              </a:rPr>
              <a:t>. ¿Es Dios solamente Dios de los judíos? ¿No es también Dios de los gentiles? Ciertamente, también de los gentiles.  Porque Dios es uno, y él justificará por la fe a los de la circuncisión, y por medio de la fe a los de la </a:t>
            </a:r>
            <a:r>
              <a:rPr lang="es-ES" altLang="en-US" sz="2400" dirty="0" err="1">
                <a:solidFill>
                  <a:srgbClr val="FFFF00"/>
                </a:solidFill>
              </a:rPr>
              <a:t>incircuncisión</a:t>
            </a:r>
            <a:r>
              <a:rPr lang="es-ES" altLang="en-US" sz="2400" dirty="0">
                <a:solidFill>
                  <a:srgbClr val="FFFF00"/>
                </a:solidFill>
              </a:rPr>
              <a:t>.</a:t>
            </a:r>
            <a:r>
              <a:rPr lang="es-ES" altLang="en-US" sz="2400" dirty="0">
                <a:solidFill>
                  <a:schemeClr val="bg1"/>
                </a:solidFill>
              </a:rPr>
              <a:t>  ¿Luego por la fe invalidamos la ley? En ninguna manera, sino que confirmamos la ley.</a:t>
            </a:r>
          </a:p>
        </p:txBody>
      </p:sp>
      <p:sp>
        <p:nvSpPr>
          <p:cNvPr id="8"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0" name="Text Box 5"/>
          <p:cNvSpPr txBox="1">
            <a:spLocks noChangeArrowheads="1"/>
          </p:cNvSpPr>
          <p:nvPr/>
        </p:nvSpPr>
        <p:spPr bwMode="auto">
          <a:xfrm>
            <a:off x="1828800" y="0"/>
            <a:ext cx="7315200" cy="461665"/>
          </a:xfrm>
          <a:prstGeom prst="rect">
            <a:avLst/>
          </a:prstGeom>
          <a:solidFill>
            <a:srgbClr val="F6EFC6"/>
          </a:solidFill>
          <a:ln w="9525">
            <a:noFill/>
            <a:miter lim="800000"/>
            <a:headEnd/>
            <a:tailEnd/>
          </a:ln>
          <a:effectLst/>
        </p:spPr>
        <p:txBody>
          <a:bodyPr wrap="square">
            <a:spAutoFit/>
          </a:bodyPr>
          <a:lstStyle/>
          <a:p>
            <a:pPr algn="ctr"/>
            <a:r>
              <a:rPr lang="es-ES" altLang="en-US" sz="2400" dirty="0"/>
              <a:t>La justificación de la culpa es por la fe en Jesús  </a:t>
            </a:r>
            <a:r>
              <a:rPr lang="en-US" altLang="en-US" sz="2000" dirty="0"/>
              <a:t>3:21-31</a:t>
            </a:r>
          </a:p>
        </p:txBody>
      </p:sp>
      <p:sp>
        <p:nvSpPr>
          <p:cNvPr id="141319" name="Text Box 7"/>
          <p:cNvSpPr txBox="1">
            <a:spLocks noChangeArrowheads="1"/>
          </p:cNvSpPr>
          <p:nvPr/>
        </p:nvSpPr>
        <p:spPr bwMode="auto">
          <a:xfrm>
            <a:off x="753108" y="1366497"/>
            <a:ext cx="2752092" cy="3785652"/>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err="1">
                <a:solidFill>
                  <a:srgbClr val="FFFF00"/>
                </a:solidFill>
              </a:rPr>
              <a:t>Ningún</a:t>
            </a:r>
            <a:r>
              <a:rPr lang="en-US" altLang="en-US" sz="2400" dirty="0">
                <a:solidFill>
                  <a:srgbClr val="FFFF00"/>
                </a:solidFill>
              </a:rPr>
              <a:t> hombre </a:t>
            </a:r>
            <a:r>
              <a:rPr lang="en-US" altLang="en-US" sz="2400" dirty="0" err="1">
                <a:solidFill>
                  <a:srgbClr val="FFFF00"/>
                </a:solidFill>
              </a:rPr>
              <a:t>puede</a:t>
            </a:r>
            <a:r>
              <a:rPr lang="en-US" altLang="en-US" sz="2400" dirty="0">
                <a:solidFill>
                  <a:srgbClr val="FFFF00"/>
                </a:solidFill>
              </a:rPr>
              <a:t> </a:t>
            </a:r>
            <a:r>
              <a:rPr lang="en-US" altLang="en-US" sz="2400" dirty="0" err="1">
                <a:solidFill>
                  <a:srgbClr val="FFFF00"/>
                </a:solidFill>
              </a:rPr>
              <a:t>jactarse</a:t>
            </a:r>
            <a:r>
              <a:rPr lang="en-US" altLang="en-US" sz="2400" dirty="0">
                <a:solidFill>
                  <a:srgbClr val="FFFF00"/>
                </a:solidFill>
              </a:rPr>
              <a:t>… la </a:t>
            </a:r>
            <a:r>
              <a:rPr lang="es-ES" altLang="en-US" sz="2400" dirty="0">
                <a:solidFill>
                  <a:srgbClr val="FFFF00"/>
                </a:solidFill>
              </a:rPr>
              <a:t>jactancia es excluida porque ningún hombre puede guardar perfectamente la ley.  Por lo tanto, debemos llegar a la justicia por la fe</a:t>
            </a:r>
            <a:endParaRPr lang="en-US" altLang="en-US" sz="2400" dirty="0">
              <a:solidFill>
                <a:srgbClr val="FFFF00"/>
              </a:solidFill>
            </a:endParaRPr>
          </a:p>
        </p:txBody>
      </p:sp>
      <p:sp>
        <p:nvSpPr>
          <p:cNvPr id="7" name="Text Box 8"/>
          <p:cNvSpPr txBox="1">
            <a:spLocks noChangeArrowheads="1"/>
          </p:cNvSpPr>
          <p:nvPr/>
        </p:nvSpPr>
        <p:spPr bwMode="auto">
          <a:xfrm>
            <a:off x="3510" y="5152149"/>
            <a:ext cx="3501690" cy="1107996"/>
          </a:xfrm>
          <a:prstGeom prst="rect">
            <a:avLst/>
          </a:prstGeom>
          <a:noFill/>
          <a:ln w="28575">
            <a:noFill/>
            <a:miter lim="800000"/>
            <a:headEnd/>
            <a:tailEnd/>
          </a:ln>
          <a:effectLst/>
        </p:spPr>
        <p:txBody>
          <a:bodyPr wrap="square">
            <a:spAutoFit/>
          </a:bodyPr>
          <a:lstStyle/>
          <a:p>
            <a:pPr algn="ctr"/>
            <a:r>
              <a:rPr lang="es-ES" altLang="en-US" dirty="0">
                <a:solidFill>
                  <a:srgbClr val="FFFF00"/>
                </a:solidFill>
              </a:rPr>
              <a:t>Su relación con Dios no es exclusiva. Él es el Dios de los gentiles, también!</a:t>
            </a:r>
            <a:endParaRPr lang="en-US" altLang="en-US" dirty="0">
              <a:solidFill>
                <a:srgbClr val="FFFF00"/>
              </a:solidFill>
            </a:endParaRPr>
          </a:p>
        </p:txBody>
      </p:sp>
    </p:spTree>
    <p:extLst>
      <p:ext uri="{BB962C8B-B14F-4D97-AF65-F5344CB8AC3E}">
        <p14:creationId xmlns:p14="http://schemas.microsoft.com/office/powerpoint/2010/main" val="35528551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41318"/>
                                        </p:tgtEl>
                                        <p:attrNameLst>
                                          <p:attrName>style.visibility</p:attrName>
                                        </p:attrNameLst>
                                      </p:cBhvr>
                                      <p:to>
                                        <p:strVal val="visible"/>
                                      </p:to>
                                    </p:set>
                                    <p:animEffect transition="in" filter="checkerboard(across)">
                                      <p:cBhvr>
                                        <p:cTn id="7" dur="1000"/>
                                        <p:tgtEl>
                                          <p:spTgt spid="1413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out)">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8" grpId="0" autoUpdateAnimBg="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8" name="Text Box 6"/>
          <p:cNvSpPr txBox="1">
            <a:spLocks noChangeArrowheads="1"/>
          </p:cNvSpPr>
          <p:nvPr/>
        </p:nvSpPr>
        <p:spPr bwMode="auto">
          <a:xfrm>
            <a:off x="3505200" y="1366497"/>
            <a:ext cx="5638800" cy="5262979"/>
          </a:xfrm>
          <a:prstGeom prst="rect">
            <a:avLst/>
          </a:prstGeom>
          <a:noFill/>
          <a:ln>
            <a:noFill/>
          </a:ln>
          <a:effectLst/>
        </p:spPr>
        <p:txBody>
          <a:bodyPr wrap="square">
            <a:spAutoFit/>
          </a:bodyPr>
          <a:lstStyle/>
          <a:p>
            <a:pPr algn="ctr"/>
            <a:r>
              <a:rPr lang="es-ES" altLang="en-US" sz="2400" dirty="0">
                <a:solidFill>
                  <a:schemeClr val="bg1"/>
                </a:solidFill>
              </a:rPr>
              <a:t>3:27-31</a:t>
            </a:r>
          </a:p>
          <a:p>
            <a:pPr algn="ctr"/>
            <a:r>
              <a:rPr lang="es-ES" altLang="en-US" sz="2400" dirty="0">
                <a:solidFill>
                  <a:schemeClr val="bg1"/>
                </a:solidFill>
              </a:rPr>
              <a:t>¿Dónde, pues, está la jactancia? Queda excluida. ¿Por cuál ley? ¿Por la de las obras? No, sino por la ley de la fe.  Concluimos, pues, que el hombre es justificado por fe sin las obras de la ley. ¿Es Dios solamente Dios de los judíos? ¿No es también Dios de los gentiles? Ciertamente, también de los gentiles.  Porque Dios es uno, y él justificará por la fe a los de la circuncisión, y por medio de la fe a los de la </a:t>
            </a:r>
            <a:r>
              <a:rPr lang="es-ES" altLang="en-US" sz="2400" dirty="0" err="1">
                <a:solidFill>
                  <a:schemeClr val="bg1"/>
                </a:solidFill>
              </a:rPr>
              <a:t>incircuncisión</a:t>
            </a:r>
            <a:r>
              <a:rPr lang="es-ES" altLang="en-US" sz="2400" dirty="0">
                <a:solidFill>
                  <a:schemeClr val="bg1"/>
                </a:solidFill>
              </a:rPr>
              <a:t>.  </a:t>
            </a:r>
            <a:r>
              <a:rPr lang="es-ES" altLang="en-US" sz="2400" dirty="0">
                <a:solidFill>
                  <a:srgbClr val="FFFF00"/>
                </a:solidFill>
              </a:rPr>
              <a:t>¿Luego por la fe invalidamos la ley? En ninguna manera, sino que confirmamos la ley.</a:t>
            </a:r>
          </a:p>
        </p:txBody>
      </p:sp>
      <p:sp>
        <p:nvSpPr>
          <p:cNvPr id="8"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0" name="Text Box 5"/>
          <p:cNvSpPr txBox="1">
            <a:spLocks noChangeArrowheads="1"/>
          </p:cNvSpPr>
          <p:nvPr/>
        </p:nvSpPr>
        <p:spPr bwMode="auto">
          <a:xfrm>
            <a:off x="1828800" y="0"/>
            <a:ext cx="7315200" cy="461665"/>
          </a:xfrm>
          <a:prstGeom prst="rect">
            <a:avLst/>
          </a:prstGeom>
          <a:solidFill>
            <a:srgbClr val="F6EFC6"/>
          </a:solidFill>
          <a:ln w="9525">
            <a:noFill/>
            <a:miter lim="800000"/>
            <a:headEnd/>
            <a:tailEnd/>
          </a:ln>
          <a:effectLst/>
        </p:spPr>
        <p:txBody>
          <a:bodyPr wrap="square">
            <a:spAutoFit/>
          </a:bodyPr>
          <a:lstStyle/>
          <a:p>
            <a:pPr algn="ctr"/>
            <a:r>
              <a:rPr lang="es-ES" altLang="en-US" sz="2400" dirty="0"/>
              <a:t>La justificación de la culpa es por la fe en Jesús  </a:t>
            </a:r>
            <a:r>
              <a:rPr lang="en-US" altLang="en-US" sz="2000" dirty="0"/>
              <a:t>3:21-31</a:t>
            </a:r>
          </a:p>
        </p:txBody>
      </p:sp>
      <p:sp>
        <p:nvSpPr>
          <p:cNvPr id="141319" name="Text Box 7"/>
          <p:cNvSpPr txBox="1">
            <a:spLocks noChangeArrowheads="1"/>
          </p:cNvSpPr>
          <p:nvPr/>
        </p:nvSpPr>
        <p:spPr bwMode="auto">
          <a:xfrm>
            <a:off x="753108" y="1366497"/>
            <a:ext cx="2752092" cy="3785652"/>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err="1">
                <a:solidFill>
                  <a:srgbClr val="FFFF00"/>
                </a:solidFill>
              </a:rPr>
              <a:t>Ningún</a:t>
            </a:r>
            <a:r>
              <a:rPr lang="en-US" altLang="en-US" sz="2400" dirty="0">
                <a:solidFill>
                  <a:srgbClr val="FFFF00"/>
                </a:solidFill>
              </a:rPr>
              <a:t> hombre </a:t>
            </a:r>
            <a:r>
              <a:rPr lang="en-US" altLang="en-US" sz="2400" dirty="0" err="1">
                <a:solidFill>
                  <a:srgbClr val="FFFF00"/>
                </a:solidFill>
              </a:rPr>
              <a:t>puede</a:t>
            </a:r>
            <a:r>
              <a:rPr lang="en-US" altLang="en-US" sz="2400" dirty="0">
                <a:solidFill>
                  <a:srgbClr val="FFFF00"/>
                </a:solidFill>
              </a:rPr>
              <a:t> </a:t>
            </a:r>
            <a:r>
              <a:rPr lang="en-US" altLang="en-US" sz="2400" dirty="0" err="1">
                <a:solidFill>
                  <a:srgbClr val="FFFF00"/>
                </a:solidFill>
              </a:rPr>
              <a:t>jactarse</a:t>
            </a:r>
            <a:r>
              <a:rPr lang="en-US" altLang="en-US" sz="2400" dirty="0">
                <a:solidFill>
                  <a:srgbClr val="FFFF00"/>
                </a:solidFill>
              </a:rPr>
              <a:t>… la </a:t>
            </a:r>
            <a:r>
              <a:rPr lang="es-ES" altLang="en-US" sz="2400" dirty="0">
                <a:solidFill>
                  <a:srgbClr val="FFFF00"/>
                </a:solidFill>
              </a:rPr>
              <a:t>jactancia es excluida porque ningún hombre puede guardar perfectamente la ley.  Por lo tanto, debemos llegar a la justicia por la fe</a:t>
            </a:r>
            <a:endParaRPr lang="en-US" altLang="en-US" sz="2400" dirty="0">
              <a:solidFill>
                <a:srgbClr val="FFFF00"/>
              </a:solidFill>
            </a:endParaRPr>
          </a:p>
        </p:txBody>
      </p:sp>
      <p:sp>
        <p:nvSpPr>
          <p:cNvPr id="7" name="Text Box 8"/>
          <p:cNvSpPr txBox="1">
            <a:spLocks noChangeArrowheads="1"/>
          </p:cNvSpPr>
          <p:nvPr/>
        </p:nvSpPr>
        <p:spPr bwMode="auto">
          <a:xfrm>
            <a:off x="3510" y="5152149"/>
            <a:ext cx="3501690" cy="1014893"/>
          </a:xfrm>
          <a:prstGeom prst="rect">
            <a:avLst/>
          </a:prstGeom>
          <a:noFill/>
          <a:ln w="28575">
            <a:noFill/>
            <a:miter lim="800000"/>
            <a:headEnd/>
            <a:tailEnd/>
          </a:ln>
          <a:effectLst/>
        </p:spPr>
        <p:txBody>
          <a:bodyPr wrap="square">
            <a:spAutoFit/>
          </a:bodyPr>
          <a:lstStyle/>
          <a:p>
            <a:pPr algn="ctr">
              <a:lnSpc>
                <a:spcPct val="90000"/>
              </a:lnSpc>
            </a:pPr>
            <a:r>
              <a:rPr lang="es-ES" altLang="en-US" dirty="0">
                <a:solidFill>
                  <a:srgbClr val="FFFF00"/>
                </a:solidFill>
              </a:rPr>
              <a:t>Su relación con Dios no es exclusiva. Él es el Dios de los gentiles, también!</a:t>
            </a:r>
            <a:endParaRPr lang="en-US" altLang="en-US" dirty="0">
              <a:solidFill>
                <a:srgbClr val="FFFF00"/>
              </a:solidFill>
            </a:endParaRPr>
          </a:p>
        </p:txBody>
      </p:sp>
      <p:sp>
        <p:nvSpPr>
          <p:cNvPr id="11" name="Text Box 7"/>
          <p:cNvSpPr txBox="1">
            <a:spLocks noChangeArrowheads="1"/>
          </p:cNvSpPr>
          <p:nvPr/>
        </p:nvSpPr>
        <p:spPr bwMode="auto">
          <a:xfrm>
            <a:off x="14396" y="6149640"/>
            <a:ext cx="3654425" cy="701731"/>
          </a:xfrm>
          <a:prstGeom prst="rect">
            <a:avLst/>
          </a:prstGeom>
          <a:noFill/>
          <a:ln w="28575">
            <a:noFill/>
            <a:miter lim="800000"/>
            <a:headEnd/>
            <a:tailEnd/>
          </a:ln>
          <a:effectLst/>
        </p:spPr>
        <p:txBody>
          <a:bodyPr wrap="square">
            <a:spAutoFit/>
          </a:bodyPr>
          <a:lstStyle/>
          <a:p>
            <a:pPr algn="ctr">
              <a:lnSpc>
                <a:spcPct val="90000"/>
              </a:lnSpc>
            </a:pPr>
            <a:r>
              <a:rPr lang="es-ES" altLang="en-US" dirty="0">
                <a:solidFill>
                  <a:srgbClr val="FFFF00"/>
                </a:solidFill>
              </a:rPr>
              <a:t>La Ley siempre enseñaba eso; </a:t>
            </a:r>
            <a:r>
              <a:rPr lang="en-US" altLang="en-US" dirty="0" err="1">
                <a:solidFill>
                  <a:srgbClr val="FFFF00"/>
                </a:solidFill>
              </a:rPr>
              <a:t>cumplimos</a:t>
            </a:r>
            <a:r>
              <a:rPr lang="en-US" altLang="en-US" dirty="0">
                <a:solidFill>
                  <a:srgbClr val="FFFF00"/>
                </a:solidFill>
              </a:rPr>
              <a:t> </a:t>
            </a:r>
            <a:r>
              <a:rPr lang="en-US" altLang="en-US" dirty="0" err="1">
                <a:solidFill>
                  <a:srgbClr val="FFFF00"/>
                </a:solidFill>
              </a:rPr>
              <a:t>su</a:t>
            </a:r>
            <a:r>
              <a:rPr lang="en-US" altLang="en-US" dirty="0">
                <a:solidFill>
                  <a:srgbClr val="FFFF00"/>
                </a:solidFill>
              </a:rPr>
              <a:t> </a:t>
            </a:r>
            <a:r>
              <a:rPr lang="en-US" altLang="en-US" dirty="0" err="1">
                <a:solidFill>
                  <a:srgbClr val="FFFF00"/>
                </a:solidFill>
              </a:rPr>
              <a:t>enseñanza</a:t>
            </a:r>
            <a:r>
              <a:rPr lang="en-US" altLang="en-US" dirty="0">
                <a:solidFill>
                  <a:srgbClr val="FFFF00"/>
                </a:solidFill>
              </a:rPr>
              <a:t>.</a:t>
            </a:r>
          </a:p>
        </p:txBody>
      </p:sp>
    </p:spTree>
    <p:extLst>
      <p:ext uri="{BB962C8B-B14F-4D97-AF65-F5344CB8AC3E}">
        <p14:creationId xmlns:p14="http://schemas.microsoft.com/office/powerpoint/2010/main" val="1594755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41318"/>
                                        </p:tgtEl>
                                        <p:attrNameLst>
                                          <p:attrName>style.visibility</p:attrName>
                                        </p:attrNameLst>
                                      </p:cBhvr>
                                      <p:to>
                                        <p:strVal val="visible"/>
                                      </p:to>
                                    </p:set>
                                    <p:animEffect transition="in" filter="checkerboard(across)">
                                      <p:cBhvr>
                                        <p:cTn id="7" dur="1000"/>
                                        <p:tgtEl>
                                          <p:spTgt spid="1413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out)">
                                      <p:cBhvr>
                                        <p:cTn id="1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8" grpId="0" autoUpdateAnimBg="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5" name="Text Box 5"/>
          <p:cNvSpPr txBox="1">
            <a:spLocks noChangeArrowheads="1"/>
          </p:cNvSpPr>
          <p:nvPr/>
        </p:nvSpPr>
        <p:spPr bwMode="auto">
          <a:xfrm>
            <a:off x="2362200" y="827677"/>
            <a:ext cx="6781800" cy="3631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s-ES" altLang="en-US" dirty="0">
                <a:solidFill>
                  <a:srgbClr val="FFFF00"/>
                </a:solidFill>
              </a:rPr>
              <a:t>Esta bendición es ofrecida a todos igualmente</a:t>
            </a:r>
            <a:r>
              <a:rPr lang="en-US" altLang="en-US" dirty="0">
                <a:solidFill>
                  <a:srgbClr val="FFFF00"/>
                </a:solidFill>
              </a:rPr>
              <a:t>, 4:9-12</a:t>
            </a:r>
          </a:p>
        </p:txBody>
      </p:sp>
      <p:sp>
        <p:nvSpPr>
          <p:cNvPr id="148486" name="Text Box 6"/>
          <p:cNvSpPr txBox="1">
            <a:spLocks noChangeArrowheads="1"/>
          </p:cNvSpPr>
          <p:nvPr/>
        </p:nvSpPr>
        <p:spPr bwMode="auto">
          <a:xfrm>
            <a:off x="3901236" y="1295400"/>
            <a:ext cx="5242764" cy="53154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rgbClr val="99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100" dirty="0">
                <a:solidFill>
                  <a:schemeClr val="bg1"/>
                </a:solidFill>
              </a:rPr>
              <a:t>¿Es, pues, esta bienaventuranza solamente para los de la circuncisión, o también para los de la </a:t>
            </a:r>
            <a:r>
              <a:rPr lang="es-ES" altLang="en-US" sz="2100" dirty="0" err="1">
                <a:solidFill>
                  <a:schemeClr val="bg1"/>
                </a:solidFill>
              </a:rPr>
              <a:t>incircuncisión</a:t>
            </a:r>
            <a:r>
              <a:rPr lang="es-ES" altLang="en-US" sz="2100" dirty="0">
                <a:solidFill>
                  <a:schemeClr val="bg1"/>
                </a:solidFill>
              </a:rPr>
              <a:t>? Porque decimos que a Abraham le fue contada la fe por justicia. ¿Cómo, pues, le fue contada? ¿Estando en la circuncisión, o en la </a:t>
            </a:r>
            <a:r>
              <a:rPr lang="es-ES" altLang="en-US" sz="2100" dirty="0" err="1">
                <a:solidFill>
                  <a:schemeClr val="bg1"/>
                </a:solidFill>
              </a:rPr>
              <a:t>incircuncisión</a:t>
            </a:r>
            <a:r>
              <a:rPr lang="es-ES" altLang="en-US" sz="2100" dirty="0">
                <a:solidFill>
                  <a:schemeClr val="bg1"/>
                </a:solidFill>
              </a:rPr>
              <a:t>? No en la circuncisión, sino en la </a:t>
            </a:r>
            <a:r>
              <a:rPr lang="es-ES" altLang="en-US" sz="2100" dirty="0" err="1">
                <a:solidFill>
                  <a:schemeClr val="bg1"/>
                </a:solidFill>
              </a:rPr>
              <a:t>incircuncisión</a:t>
            </a:r>
            <a:r>
              <a:rPr lang="es-ES" altLang="en-US" sz="2100" dirty="0">
                <a:solidFill>
                  <a:schemeClr val="bg1"/>
                </a:solidFill>
              </a:rPr>
              <a:t>.  Y recibió la circuncisión como señal, como sello de la justicia de la fe que tuvo estando aún incircunciso; para que fuese padre de todos los creyentes no circuncidados, a fin de que también a ellos la fe les sea contada por justicia; y padre de la circuncisión, para los que no solamente son de la circuncisión, sino que también siguen las pisadas de la fe que tuvo nuestro padre Abraham antes de ser circuncidado.</a:t>
            </a:r>
          </a:p>
        </p:txBody>
      </p:sp>
      <p:sp>
        <p:nvSpPr>
          <p:cNvPr id="148487" name="Text Box 7"/>
          <p:cNvSpPr txBox="1">
            <a:spLocks noChangeArrowheads="1"/>
          </p:cNvSpPr>
          <p:nvPr/>
        </p:nvSpPr>
        <p:spPr bwMode="auto">
          <a:xfrm>
            <a:off x="0" y="2871642"/>
            <a:ext cx="3612094" cy="1014893"/>
          </a:xfrm>
          <a:prstGeom prst="rect">
            <a:avLst/>
          </a:prstGeom>
          <a:noFill/>
          <a:ln w="28575">
            <a:noFill/>
            <a:miter lim="800000"/>
            <a:headEnd/>
            <a:tailEnd/>
          </a:ln>
          <a:effectLst/>
        </p:spPr>
        <p:txBody>
          <a:bodyPr wrap="square">
            <a:spAutoFit/>
          </a:bodyPr>
          <a:lstStyle/>
          <a:p>
            <a:pPr algn="ctr">
              <a:lnSpc>
                <a:spcPct val="90000"/>
              </a:lnSpc>
            </a:pPr>
            <a:r>
              <a:rPr lang="es-ES" altLang="en-US" dirty="0">
                <a:solidFill>
                  <a:srgbClr val="FFFF00"/>
                </a:solidFill>
              </a:rPr>
              <a:t>Circuncisión dada como </a:t>
            </a:r>
          </a:p>
          <a:p>
            <a:pPr algn="ctr">
              <a:lnSpc>
                <a:spcPct val="90000"/>
              </a:lnSpc>
            </a:pPr>
            <a:r>
              <a:rPr lang="es-ES" altLang="en-US" dirty="0">
                <a:solidFill>
                  <a:srgbClr val="FFFF00"/>
                </a:solidFill>
              </a:rPr>
              <a:t>signo/sello/prueba que</a:t>
            </a:r>
          </a:p>
          <a:p>
            <a:pPr algn="ctr">
              <a:lnSpc>
                <a:spcPct val="90000"/>
              </a:lnSpc>
            </a:pPr>
            <a:r>
              <a:rPr lang="es-ES" altLang="en-US" dirty="0">
                <a:solidFill>
                  <a:srgbClr val="FFFF00"/>
                </a:solidFill>
              </a:rPr>
              <a:t>Dios lo consideraba justo</a:t>
            </a:r>
            <a:endParaRPr lang="en-US" altLang="en-US" dirty="0">
              <a:solidFill>
                <a:srgbClr val="FFFF00"/>
              </a:solidFill>
            </a:endParaRPr>
          </a:p>
        </p:txBody>
      </p:sp>
      <p:sp>
        <p:nvSpPr>
          <p:cNvPr id="148488" name="Text Box 8"/>
          <p:cNvSpPr txBox="1">
            <a:spLocks noChangeArrowheads="1"/>
          </p:cNvSpPr>
          <p:nvPr/>
        </p:nvSpPr>
        <p:spPr bwMode="auto">
          <a:xfrm>
            <a:off x="30694" y="4276165"/>
            <a:ext cx="3779306" cy="2059025"/>
          </a:xfrm>
          <a:prstGeom prst="rect">
            <a:avLst/>
          </a:prstGeom>
          <a:solidFill>
            <a:srgbClr val="F6EFC6"/>
          </a:solidFill>
          <a:ln w="28575">
            <a:solidFill>
              <a:schemeClr val="tx1"/>
            </a:solidFill>
            <a:miter lim="800000"/>
            <a:headEnd/>
            <a:tailEnd/>
          </a:ln>
          <a:effectLst/>
        </p:spPr>
        <p:txBody>
          <a:bodyPr wrap="square">
            <a:spAutoFit/>
          </a:bodyPr>
          <a:lstStyle/>
          <a:p>
            <a:pPr>
              <a:lnSpc>
                <a:spcPct val="90000"/>
              </a:lnSpc>
            </a:pPr>
            <a:r>
              <a:rPr lang="en-US" altLang="en-US" dirty="0"/>
              <a:t>Ab - </a:t>
            </a:r>
            <a:r>
              <a:rPr lang="es-ES" altLang="en-US" dirty="0"/>
              <a:t>padre de todos creyentes</a:t>
            </a:r>
            <a:r>
              <a:rPr lang="en-US" altLang="en-US" dirty="0"/>
              <a:t>:</a:t>
            </a:r>
          </a:p>
          <a:p>
            <a:pPr>
              <a:lnSpc>
                <a:spcPct val="90000"/>
              </a:lnSpc>
            </a:pPr>
            <a:r>
              <a:rPr lang="en-US" altLang="en-US" dirty="0"/>
              <a:t>*</a:t>
            </a:r>
            <a:r>
              <a:rPr lang="es-ES" altLang="en-US" dirty="0"/>
              <a:t>judíos </a:t>
            </a:r>
            <a:r>
              <a:rPr lang="es-ES" altLang="en-US" u="sng" dirty="0"/>
              <a:t>circuncidados</a:t>
            </a:r>
            <a:r>
              <a:rPr lang="es-ES" altLang="en-US" dirty="0"/>
              <a:t> que imitan su fe cuando él fue no circuncidado</a:t>
            </a:r>
          </a:p>
          <a:p>
            <a:pPr>
              <a:lnSpc>
                <a:spcPct val="90000"/>
              </a:lnSpc>
            </a:pPr>
            <a:endParaRPr lang="en-US" altLang="en-US" sz="1000" dirty="0"/>
          </a:p>
          <a:p>
            <a:pPr>
              <a:lnSpc>
                <a:spcPct val="90000"/>
              </a:lnSpc>
            </a:pPr>
            <a:r>
              <a:rPr lang="en-US" altLang="en-US" dirty="0"/>
              <a:t>*</a:t>
            </a:r>
            <a:r>
              <a:rPr lang="es-ES" altLang="en-US" dirty="0"/>
              <a:t>gentiles </a:t>
            </a:r>
            <a:r>
              <a:rPr lang="es-ES" altLang="en-US" u="sng" dirty="0"/>
              <a:t>no circuncidados </a:t>
            </a:r>
            <a:r>
              <a:rPr lang="es-ES" altLang="en-US" dirty="0"/>
              <a:t>que imitan su fe</a:t>
            </a:r>
            <a:endParaRPr lang="en-US" altLang="en-US" dirty="0"/>
          </a:p>
        </p:txBody>
      </p:sp>
      <p:sp>
        <p:nvSpPr>
          <p:cNvPr id="12"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48490" name="AutoShape 10"/>
          <p:cNvSpPr>
            <a:spLocks noChangeArrowheads="1"/>
          </p:cNvSpPr>
          <p:nvPr/>
        </p:nvSpPr>
        <p:spPr bwMode="auto">
          <a:xfrm>
            <a:off x="30694" y="1492545"/>
            <a:ext cx="3581400" cy="1209606"/>
          </a:xfrm>
          <a:prstGeom prst="flowChartPreparation">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FFFF00"/>
                  </a:outerShdw>
                </a:effectLst>
              </a14:hiddenEffects>
            </a:ext>
          </a:extLst>
        </p:spPr>
        <p:txBody>
          <a:bodyPr wrap="none" anchor="ctr"/>
          <a:lstStyle/>
          <a:p>
            <a:pPr algn="ctr"/>
            <a:r>
              <a:rPr lang="en-US" altLang="en-US" sz="2300" dirty="0">
                <a:solidFill>
                  <a:srgbClr val="FFFF00"/>
                </a:solidFill>
              </a:rPr>
              <a:t>Abraham: </a:t>
            </a:r>
            <a:r>
              <a:rPr lang="en-US" altLang="en-US" sz="2300" dirty="0" err="1">
                <a:solidFill>
                  <a:srgbClr val="FFFF00"/>
                </a:solidFill>
              </a:rPr>
              <a:t>justo</a:t>
            </a:r>
            <a:endParaRPr lang="en-US" altLang="en-US" sz="2300" dirty="0">
              <a:solidFill>
                <a:srgbClr val="FFFF00"/>
              </a:solidFill>
            </a:endParaRPr>
          </a:p>
          <a:p>
            <a:pPr algn="ctr"/>
            <a:r>
              <a:rPr lang="en-US" altLang="en-US" sz="2300" dirty="0">
                <a:solidFill>
                  <a:srgbClr val="FFFF00"/>
                </a:solidFill>
              </a:rPr>
              <a:t>antes de </a:t>
            </a:r>
            <a:r>
              <a:rPr lang="en-US" altLang="en-US" sz="2300" dirty="0" err="1">
                <a:solidFill>
                  <a:srgbClr val="FFFF00"/>
                </a:solidFill>
              </a:rPr>
              <a:t>ser</a:t>
            </a:r>
            <a:r>
              <a:rPr lang="en-US" altLang="en-US" sz="2300" dirty="0">
                <a:solidFill>
                  <a:srgbClr val="FFFF00"/>
                </a:solidFill>
              </a:rPr>
              <a:t> </a:t>
            </a:r>
            <a:r>
              <a:rPr lang="en-US" altLang="en-US" sz="2300" dirty="0" err="1">
                <a:solidFill>
                  <a:srgbClr val="FFFF00"/>
                </a:solidFill>
              </a:rPr>
              <a:t>circuncidado</a:t>
            </a:r>
            <a:endParaRPr lang="en-US" altLang="en-US" sz="2300" dirty="0">
              <a:solidFill>
                <a:srgbClr val="FFFF00"/>
              </a:solidFill>
            </a:endParaRPr>
          </a:p>
          <a:p>
            <a:pPr algn="ctr"/>
            <a:r>
              <a:rPr lang="en-US" altLang="en-US" dirty="0">
                <a:solidFill>
                  <a:srgbClr val="FFFF00"/>
                </a:solidFill>
              </a:rPr>
              <a:t>vv. 9-12</a:t>
            </a:r>
          </a:p>
        </p:txBody>
      </p:sp>
      <p:sp>
        <p:nvSpPr>
          <p:cNvPr id="148489" name="Text Box 9"/>
          <p:cNvSpPr txBox="1">
            <a:spLocks noChangeArrowheads="1"/>
          </p:cNvSpPr>
          <p:nvPr/>
        </p:nvSpPr>
        <p:spPr bwMode="auto">
          <a:xfrm>
            <a:off x="1752600" y="0"/>
            <a:ext cx="7391400" cy="769441"/>
          </a:xfrm>
          <a:prstGeom prst="rect">
            <a:avLst/>
          </a:prstGeom>
          <a:solidFill>
            <a:srgbClr val="F6EFC6"/>
          </a:solidFill>
          <a:ln w="9525">
            <a:noFill/>
            <a:miter lim="800000"/>
            <a:headEnd/>
            <a:tailEnd/>
          </a:ln>
          <a:effectLst/>
        </p:spPr>
        <p:txBody>
          <a:bodyPr wrap="square">
            <a:spAutoFit/>
          </a:bodyPr>
          <a:lstStyle/>
          <a:p>
            <a:pPr algn="ctr"/>
            <a:r>
              <a:rPr lang="es-ES" altLang="en-US" dirty="0"/>
              <a:t>La justificación por la fe es extendida a judío y gentil igualmente</a:t>
            </a:r>
            <a:r>
              <a:rPr lang="es-ES" altLang="en-US" sz="2000" dirty="0"/>
              <a:t>:  3:21-5:11</a:t>
            </a:r>
            <a:endParaRPr lang="en-US" altLang="en-US" sz="1800" dirty="0"/>
          </a:p>
        </p:txBody>
      </p:sp>
    </p:spTree>
  </p:cSld>
  <p:clrMapOvr>
    <a:masterClrMapping/>
  </p:clrMapOvr>
  <mc:AlternateContent xmlns:mc="http://schemas.openxmlformats.org/markup-compatibility/2006" xmlns:p14="http://schemas.microsoft.com/office/powerpoint/2010/main">
    <mc:Choice Requires="p14">
      <p:transition spd="slow" p14:dur="175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48485"/>
                                        </p:tgtEl>
                                        <p:attrNameLst>
                                          <p:attrName>style.visibility</p:attrName>
                                        </p:attrNameLst>
                                      </p:cBhvr>
                                      <p:to>
                                        <p:strVal val="visible"/>
                                      </p:to>
                                    </p:set>
                                    <p:animEffect transition="in" filter="box(out)">
                                      <p:cBhvr>
                                        <p:cTn id="7" dur="1000"/>
                                        <p:tgtEl>
                                          <p:spTgt spid="148485"/>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17" presetClass="entr" presetSubtype="2" fill="hold" grpId="0" nodeType="clickEffect">
                                  <p:stCondLst>
                                    <p:cond delay="0"/>
                                  </p:stCondLst>
                                  <p:iterate type="wd">
                                    <p:tmPct val="1000"/>
                                  </p:iterate>
                                  <p:childTnLst>
                                    <p:set>
                                      <p:cBhvr>
                                        <p:cTn id="11" dur="1" fill="hold">
                                          <p:stCondLst>
                                            <p:cond delay="0"/>
                                          </p:stCondLst>
                                        </p:cTn>
                                        <p:tgtEl>
                                          <p:spTgt spid="148486"/>
                                        </p:tgtEl>
                                        <p:attrNameLst>
                                          <p:attrName>style.visibility</p:attrName>
                                        </p:attrNameLst>
                                      </p:cBhvr>
                                      <p:to>
                                        <p:strVal val="visible"/>
                                      </p:to>
                                    </p:set>
                                    <p:anim calcmode="lin" valueType="num">
                                      <p:cBhvr>
                                        <p:cTn id="12" dur="1000" fill="hold"/>
                                        <p:tgtEl>
                                          <p:spTgt spid="148486"/>
                                        </p:tgtEl>
                                        <p:attrNameLst>
                                          <p:attrName>ppt_x</p:attrName>
                                        </p:attrNameLst>
                                      </p:cBhvr>
                                      <p:tavLst>
                                        <p:tav tm="0">
                                          <p:val>
                                            <p:strVal val="#ppt_x+#ppt_w/2"/>
                                          </p:val>
                                        </p:tav>
                                        <p:tav tm="100000">
                                          <p:val>
                                            <p:strVal val="#ppt_x"/>
                                          </p:val>
                                        </p:tav>
                                      </p:tavLst>
                                    </p:anim>
                                    <p:anim calcmode="lin" valueType="num">
                                      <p:cBhvr>
                                        <p:cTn id="13" dur="1000" fill="hold"/>
                                        <p:tgtEl>
                                          <p:spTgt spid="148486"/>
                                        </p:tgtEl>
                                        <p:attrNameLst>
                                          <p:attrName>ppt_y</p:attrName>
                                        </p:attrNameLst>
                                      </p:cBhvr>
                                      <p:tavLst>
                                        <p:tav tm="0">
                                          <p:val>
                                            <p:strVal val="#ppt_y"/>
                                          </p:val>
                                        </p:tav>
                                        <p:tav tm="100000">
                                          <p:val>
                                            <p:strVal val="#ppt_y"/>
                                          </p:val>
                                        </p:tav>
                                      </p:tavLst>
                                    </p:anim>
                                    <p:anim calcmode="lin" valueType="num">
                                      <p:cBhvr>
                                        <p:cTn id="14" dur="1000" fill="hold"/>
                                        <p:tgtEl>
                                          <p:spTgt spid="148486"/>
                                        </p:tgtEl>
                                        <p:attrNameLst>
                                          <p:attrName>ppt_w</p:attrName>
                                        </p:attrNameLst>
                                      </p:cBhvr>
                                      <p:tavLst>
                                        <p:tav tm="0">
                                          <p:val>
                                            <p:fltVal val="0"/>
                                          </p:val>
                                        </p:tav>
                                        <p:tav tm="100000">
                                          <p:val>
                                            <p:strVal val="#ppt_w"/>
                                          </p:val>
                                        </p:tav>
                                      </p:tavLst>
                                    </p:anim>
                                    <p:anim calcmode="lin" valueType="num">
                                      <p:cBhvr>
                                        <p:cTn id="15" dur="1000" fill="hold"/>
                                        <p:tgtEl>
                                          <p:spTgt spid="148486"/>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48490"/>
                                        </p:tgtEl>
                                        <p:attrNameLst>
                                          <p:attrName>style.visibility</p:attrName>
                                        </p:attrNameLst>
                                      </p:cBhvr>
                                      <p:to>
                                        <p:strVal val="visible"/>
                                      </p:to>
                                    </p:set>
                                    <p:animEffect transition="in" filter="box(out)">
                                      <p:cBhvr>
                                        <p:cTn id="20" dur="1000"/>
                                        <p:tgtEl>
                                          <p:spTgt spid="14849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iterate type="wd">
                                    <p:tmPct val="3000"/>
                                  </p:iterate>
                                  <p:childTnLst>
                                    <p:set>
                                      <p:cBhvr>
                                        <p:cTn id="24" dur="1" fill="hold">
                                          <p:stCondLst>
                                            <p:cond delay="0"/>
                                          </p:stCondLst>
                                        </p:cTn>
                                        <p:tgtEl>
                                          <p:spTgt spid="148487"/>
                                        </p:tgtEl>
                                        <p:attrNameLst>
                                          <p:attrName>style.visibility</p:attrName>
                                        </p:attrNameLst>
                                      </p:cBhvr>
                                      <p:to>
                                        <p:strVal val="visible"/>
                                      </p:to>
                                    </p:set>
                                    <p:anim calcmode="lin" valueType="num">
                                      <p:cBhvr additive="base">
                                        <p:cTn id="25" dur="1000"/>
                                        <p:tgtEl>
                                          <p:spTgt spid="148487"/>
                                        </p:tgtEl>
                                        <p:attrNameLst>
                                          <p:attrName>ppt_y</p:attrName>
                                        </p:attrNameLst>
                                      </p:cBhvr>
                                      <p:tavLst>
                                        <p:tav tm="0">
                                          <p:val>
                                            <p:strVal val="#ppt_y-#ppt_h*1.125000"/>
                                          </p:val>
                                        </p:tav>
                                        <p:tav tm="100000">
                                          <p:val>
                                            <p:strVal val="#ppt_y"/>
                                          </p:val>
                                        </p:tav>
                                      </p:tavLst>
                                    </p:anim>
                                    <p:animEffect transition="in" filter="wipe(down)">
                                      <p:cBhvr>
                                        <p:cTn id="26" dur="1000"/>
                                        <p:tgtEl>
                                          <p:spTgt spid="148487"/>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148488"/>
                                        </p:tgtEl>
                                        <p:attrNameLst>
                                          <p:attrName>style.visibility</p:attrName>
                                        </p:attrNameLst>
                                      </p:cBhvr>
                                      <p:to>
                                        <p:strVal val="visible"/>
                                      </p:to>
                                    </p:set>
                                    <p:animEffect transition="in" filter="strips(downLeft)">
                                      <p:cBhvr>
                                        <p:cTn id="31" dur="1000"/>
                                        <p:tgtEl>
                                          <p:spTgt spid="148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5" grpId="0" autoUpdateAnimBg="0"/>
      <p:bldP spid="148486" grpId="0"/>
      <p:bldP spid="148487" grpId="0"/>
      <p:bldP spid="148488" grpId="0" animBg="1"/>
      <p:bldP spid="148490"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10" name="Text Box 6"/>
          <p:cNvSpPr txBox="1">
            <a:spLocks noChangeArrowheads="1"/>
          </p:cNvSpPr>
          <p:nvPr/>
        </p:nvSpPr>
        <p:spPr bwMode="auto">
          <a:xfrm>
            <a:off x="-10886" y="3044993"/>
            <a:ext cx="3592286" cy="923330"/>
          </a:xfrm>
          <a:prstGeom prst="rect">
            <a:avLst/>
          </a:prstGeom>
          <a:noFill/>
          <a:ln w="28575">
            <a:noFill/>
            <a:miter lim="800000"/>
            <a:headEnd/>
            <a:tailEnd/>
          </a:ln>
          <a:effectLst/>
        </p:spPr>
        <p:txBody>
          <a:bodyPr wrap="square">
            <a:spAutoFit/>
          </a:bodyPr>
          <a:lstStyle/>
          <a:p>
            <a:pPr algn="ctr">
              <a:lnSpc>
                <a:spcPct val="90000"/>
              </a:lnSpc>
            </a:pPr>
            <a:r>
              <a:rPr lang="es-ES" altLang="en-US" sz="2000" dirty="0">
                <a:solidFill>
                  <a:srgbClr val="FFFF00"/>
                </a:solidFill>
              </a:rPr>
              <a:t>Si los herederos están limitados a aquellos bajo la ley, la promesa es anulada</a:t>
            </a:r>
            <a:r>
              <a:rPr lang="en-US" altLang="en-US" sz="2000" dirty="0">
                <a:solidFill>
                  <a:srgbClr val="FFFF00"/>
                </a:solidFill>
              </a:rPr>
              <a:t>.</a:t>
            </a:r>
          </a:p>
        </p:txBody>
      </p:sp>
      <p:sp>
        <p:nvSpPr>
          <p:cNvPr id="149513" name="Text Box 9"/>
          <p:cNvSpPr txBox="1">
            <a:spLocks noChangeArrowheads="1"/>
          </p:cNvSpPr>
          <p:nvPr/>
        </p:nvSpPr>
        <p:spPr bwMode="auto">
          <a:xfrm>
            <a:off x="3733800" y="1295400"/>
            <a:ext cx="5410200" cy="55007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rgbClr val="99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000" dirty="0">
                <a:solidFill>
                  <a:schemeClr val="bg1"/>
                </a:solidFill>
              </a:rPr>
              <a:t>Porque no por la ley fue dada a Abraham o a su descendencia la promesa de que sería heredero del mundo, sino por la justicia de la fe.  Porque si los que son de la ley son los herederos, vana resulta la fe, y anulada la promesa.  Pues la ley produce ira; pero donde no hay ley, tampoco hay transgresión. </a:t>
            </a:r>
          </a:p>
          <a:p>
            <a:pPr>
              <a:lnSpc>
                <a:spcPct val="90000"/>
              </a:lnSpc>
            </a:pPr>
            <a:endParaRPr lang="es-ES" altLang="en-US" sz="1050" dirty="0">
              <a:solidFill>
                <a:schemeClr val="bg1"/>
              </a:solidFill>
            </a:endParaRPr>
          </a:p>
          <a:p>
            <a:pPr>
              <a:lnSpc>
                <a:spcPct val="90000"/>
              </a:lnSpc>
            </a:pPr>
            <a:r>
              <a:rPr lang="es-ES" altLang="en-US" sz="2000" dirty="0">
                <a:solidFill>
                  <a:schemeClr val="bg1"/>
                </a:solidFill>
              </a:rPr>
              <a:t>Por tanto, es por fe, para que sea por gracia, a fin de que la promesa sea firme para toda su descendencia; no solamente para la que es de la ley, sino también para la que es de la fe de Abraham, el cual es padre de todos nosotros   (como está escrito: Te he puesto por padre de muchas gentes) delante de Dios, a quien creyó, el cual da vida a los muertos, y llama las cosas que no son, como si fuesen.  El creyó en esperanza contra esperanza, para llegar a ser padre de muchas gentes, conforme a lo que se le había dicho: Así será tu descendencia.</a:t>
            </a:r>
          </a:p>
        </p:txBody>
      </p:sp>
      <p:sp>
        <p:nvSpPr>
          <p:cNvPr id="149514" name="Text Box 10"/>
          <p:cNvSpPr txBox="1">
            <a:spLocks noChangeArrowheads="1"/>
          </p:cNvSpPr>
          <p:nvPr/>
        </p:nvSpPr>
        <p:spPr bwMode="auto">
          <a:xfrm>
            <a:off x="-10886" y="4035593"/>
            <a:ext cx="3744686" cy="1200329"/>
          </a:xfrm>
          <a:prstGeom prst="rect">
            <a:avLst/>
          </a:prstGeom>
          <a:noFill/>
          <a:ln w="28575">
            <a:noFill/>
            <a:miter lim="800000"/>
            <a:headEnd/>
            <a:tailEnd/>
          </a:ln>
          <a:effectLst/>
        </p:spPr>
        <p:txBody>
          <a:bodyPr wrap="square">
            <a:spAutoFit/>
          </a:bodyPr>
          <a:lstStyle/>
          <a:p>
            <a:pPr algn="ctr">
              <a:lnSpc>
                <a:spcPct val="90000"/>
              </a:lnSpc>
            </a:pPr>
            <a:r>
              <a:rPr lang="es-ES" altLang="en-US" sz="2000" dirty="0">
                <a:solidFill>
                  <a:srgbClr val="FFFF00"/>
                </a:solidFill>
              </a:rPr>
              <a:t>La promesa fue para todos los descendientes de la fe de Abraham, a través de su fe en Jesús</a:t>
            </a:r>
            <a:r>
              <a:rPr lang="en-US" altLang="en-US" sz="2000" dirty="0">
                <a:solidFill>
                  <a:srgbClr val="FFFF00"/>
                </a:solidFill>
              </a:rPr>
              <a:t>…</a:t>
            </a:r>
            <a:r>
              <a:rPr lang="en-US" altLang="en-US" sz="2000" dirty="0" err="1">
                <a:solidFill>
                  <a:srgbClr val="FFFF00"/>
                </a:solidFill>
              </a:rPr>
              <a:t>eso</a:t>
            </a:r>
            <a:r>
              <a:rPr lang="en-US" altLang="en-US" sz="2000" dirty="0">
                <a:solidFill>
                  <a:srgbClr val="FFFF00"/>
                </a:solidFill>
              </a:rPr>
              <a:t> </a:t>
            </a:r>
            <a:r>
              <a:rPr lang="en-US" altLang="en-US" sz="2000" dirty="0" err="1">
                <a:solidFill>
                  <a:srgbClr val="FFFF00"/>
                </a:solidFill>
              </a:rPr>
              <a:t>incluye</a:t>
            </a:r>
            <a:r>
              <a:rPr lang="en-US" altLang="en-US" sz="2000" dirty="0">
                <a:solidFill>
                  <a:srgbClr val="FFFF00"/>
                </a:solidFill>
              </a:rPr>
              <a:t> a los gentiles.</a:t>
            </a:r>
          </a:p>
        </p:txBody>
      </p:sp>
      <p:sp>
        <p:nvSpPr>
          <p:cNvPr id="149515" name="Text Box 11"/>
          <p:cNvSpPr txBox="1">
            <a:spLocks noChangeArrowheads="1"/>
          </p:cNvSpPr>
          <p:nvPr/>
        </p:nvSpPr>
        <p:spPr bwMode="auto">
          <a:xfrm>
            <a:off x="23765" y="5535839"/>
            <a:ext cx="3557635" cy="1219200"/>
          </a:xfrm>
          <a:prstGeom prst="rect">
            <a:avLst/>
          </a:prstGeom>
          <a:solidFill>
            <a:srgbClr val="F6EFC6"/>
          </a:solidFill>
          <a:ln w="28575">
            <a:solidFill>
              <a:schemeClr val="tx1"/>
            </a:solidFill>
            <a:miter lim="800000"/>
            <a:headEnd/>
            <a:tailEnd/>
          </a:ln>
          <a:effectLst/>
        </p:spPr>
        <p:txBody>
          <a:bodyPr wrap="square">
            <a:spAutoFit/>
          </a:bodyPr>
          <a:lstStyle/>
          <a:p>
            <a:pPr algn="ctr">
              <a:lnSpc>
                <a:spcPct val="90000"/>
              </a:lnSpc>
            </a:pPr>
            <a:r>
              <a:rPr lang="es-ES" altLang="en-US" sz="2000" dirty="0"/>
              <a:t>Por su fe, Abraham es el padre de las naciones gentiles que exhiben la fe en la sangre de Jesús, semilla de Abraham</a:t>
            </a:r>
            <a:r>
              <a:rPr lang="en-US" altLang="en-US" sz="2000" dirty="0"/>
              <a:t>.</a:t>
            </a:r>
          </a:p>
        </p:txBody>
      </p:sp>
      <p:sp>
        <p:nvSpPr>
          <p:cNvPr id="12" name="Text Box 5"/>
          <p:cNvSpPr txBox="1">
            <a:spLocks noChangeArrowheads="1"/>
          </p:cNvSpPr>
          <p:nvPr/>
        </p:nvSpPr>
        <p:spPr bwMode="auto">
          <a:xfrm>
            <a:off x="2362200" y="827677"/>
            <a:ext cx="6781800" cy="3631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s-ES" altLang="en-US" dirty="0">
                <a:solidFill>
                  <a:srgbClr val="FFFF00"/>
                </a:solidFill>
              </a:rPr>
              <a:t>Esta bendición es ofrecida a todos igualmente</a:t>
            </a:r>
            <a:r>
              <a:rPr lang="en-US" altLang="en-US" dirty="0">
                <a:solidFill>
                  <a:srgbClr val="FFFF00"/>
                </a:solidFill>
              </a:rPr>
              <a:t>, 4:13-18</a:t>
            </a:r>
          </a:p>
        </p:txBody>
      </p:sp>
      <p:sp>
        <p:nvSpPr>
          <p:cNvPr id="13"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5" name="Text Box 9"/>
          <p:cNvSpPr txBox="1">
            <a:spLocks noChangeArrowheads="1"/>
          </p:cNvSpPr>
          <p:nvPr/>
        </p:nvSpPr>
        <p:spPr bwMode="auto">
          <a:xfrm>
            <a:off x="1752600" y="0"/>
            <a:ext cx="7391400" cy="769441"/>
          </a:xfrm>
          <a:prstGeom prst="rect">
            <a:avLst/>
          </a:prstGeom>
          <a:solidFill>
            <a:srgbClr val="F6EFC6"/>
          </a:solidFill>
          <a:ln w="9525">
            <a:noFill/>
            <a:miter lim="800000"/>
            <a:headEnd/>
            <a:tailEnd/>
          </a:ln>
          <a:effectLst/>
        </p:spPr>
        <p:txBody>
          <a:bodyPr wrap="square">
            <a:spAutoFit/>
          </a:bodyPr>
          <a:lstStyle/>
          <a:p>
            <a:pPr algn="ctr"/>
            <a:r>
              <a:rPr lang="es-ES" altLang="en-US" dirty="0"/>
              <a:t>La justificación por la fe es extendida a judío y gentil igualmente</a:t>
            </a:r>
            <a:r>
              <a:rPr lang="es-ES" altLang="en-US" sz="2000" dirty="0"/>
              <a:t>:  3:21-5:11</a:t>
            </a:r>
            <a:endParaRPr lang="en-US" altLang="en-US" sz="1800" dirty="0"/>
          </a:p>
        </p:txBody>
      </p:sp>
      <p:sp>
        <p:nvSpPr>
          <p:cNvPr id="149512" name="AutoShape 8"/>
          <p:cNvSpPr>
            <a:spLocks noChangeArrowheads="1"/>
          </p:cNvSpPr>
          <p:nvPr/>
        </p:nvSpPr>
        <p:spPr bwMode="auto">
          <a:xfrm>
            <a:off x="23765" y="1527007"/>
            <a:ext cx="3252835" cy="1218069"/>
          </a:xfrm>
          <a:prstGeom prst="flowChartPreparation">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FFFF00"/>
                  </a:outerShdw>
                </a:effectLst>
              </a14:hiddenEffects>
            </a:ext>
          </a:extLst>
        </p:spPr>
        <p:txBody>
          <a:bodyPr wrap="none" anchor="ctr"/>
          <a:lstStyle/>
          <a:p>
            <a:pPr algn="ctr"/>
            <a:r>
              <a:rPr lang="en-US" altLang="en-US" dirty="0">
                <a:solidFill>
                  <a:schemeClr val="bg1"/>
                </a:solidFill>
              </a:rPr>
              <a:t>La </a:t>
            </a:r>
            <a:r>
              <a:rPr lang="en-US" altLang="en-US" dirty="0" err="1">
                <a:solidFill>
                  <a:schemeClr val="bg1"/>
                </a:solidFill>
              </a:rPr>
              <a:t>promesa</a:t>
            </a:r>
            <a:r>
              <a:rPr lang="en-US" altLang="en-US" dirty="0">
                <a:solidFill>
                  <a:schemeClr val="bg1"/>
                </a:solidFill>
              </a:rPr>
              <a:t> de</a:t>
            </a:r>
          </a:p>
          <a:p>
            <a:pPr algn="ctr"/>
            <a:r>
              <a:rPr lang="en-US" altLang="en-US" dirty="0">
                <a:solidFill>
                  <a:schemeClr val="bg1"/>
                </a:solidFill>
              </a:rPr>
              <a:t>Abraham no vino</a:t>
            </a:r>
          </a:p>
          <a:p>
            <a:pPr algn="ctr"/>
            <a:r>
              <a:rPr lang="en-US" altLang="en-US" dirty="0" err="1">
                <a:solidFill>
                  <a:schemeClr val="bg1"/>
                </a:solidFill>
              </a:rPr>
              <a:t>por</a:t>
            </a:r>
            <a:r>
              <a:rPr lang="en-US" altLang="en-US" dirty="0">
                <a:solidFill>
                  <a:schemeClr val="bg1"/>
                </a:solidFill>
              </a:rPr>
              <a:t> la Ley,  13-18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49513"/>
                                        </p:tgtEl>
                                        <p:attrNameLst>
                                          <p:attrName>style.visibility</p:attrName>
                                        </p:attrNameLst>
                                      </p:cBhvr>
                                      <p:to>
                                        <p:strVal val="visible"/>
                                      </p:to>
                                    </p:set>
                                    <p:anim calcmode="lin" valueType="num">
                                      <p:cBhvr>
                                        <p:cTn id="7" dur="1000" fill="hold"/>
                                        <p:tgtEl>
                                          <p:spTgt spid="149513"/>
                                        </p:tgtEl>
                                        <p:attrNameLst>
                                          <p:attrName>ppt_w</p:attrName>
                                        </p:attrNameLst>
                                      </p:cBhvr>
                                      <p:tavLst>
                                        <p:tav tm="0">
                                          <p:val>
                                            <p:fltVal val="0"/>
                                          </p:val>
                                        </p:tav>
                                        <p:tav tm="100000">
                                          <p:val>
                                            <p:strVal val="#ppt_w"/>
                                          </p:val>
                                        </p:tav>
                                      </p:tavLst>
                                    </p:anim>
                                    <p:anim calcmode="lin" valueType="num">
                                      <p:cBhvr>
                                        <p:cTn id="8" dur="1000" fill="hold"/>
                                        <p:tgtEl>
                                          <p:spTgt spid="149513"/>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49512"/>
                                        </p:tgtEl>
                                        <p:attrNameLst>
                                          <p:attrName>style.visibility</p:attrName>
                                        </p:attrNameLst>
                                      </p:cBhvr>
                                      <p:to>
                                        <p:strVal val="visible"/>
                                      </p:to>
                                    </p:set>
                                    <p:animEffect transition="in" filter="barn(outVertical)">
                                      <p:cBhvr>
                                        <p:cTn id="13" dur="1000"/>
                                        <p:tgtEl>
                                          <p:spTgt spid="1495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49510"/>
                                        </p:tgtEl>
                                        <p:attrNameLst>
                                          <p:attrName>style.visibility</p:attrName>
                                        </p:attrNameLst>
                                      </p:cBhvr>
                                      <p:to>
                                        <p:strVal val="visible"/>
                                      </p:to>
                                    </p:set>
                                    <p:animEffect transition="in" filter="dissolve">
                                      <p:cBhvr>
                                        <p:cTn id="18" dur="1000"/>
                                        <p:tgtEl>
                                          <p:spTgt spid="1495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9514"/>
                                        </p:tgtEl>
                                        <p:attrNameLst>
                                          <p:attrName>style.visibility</p:attrName>
                                        </p:attrNameLst>
                                      </p:cBhvr>
                                      <p:to>
                                        <p:strVal val="visible"/>
                                      </p:to>
                                    </p:set>
                                    <p:animEffect transition="in" filter="dissolve">
                                      <p:cBhvr>
                                        <p:cTn id="23" dur="1000"/>
                                        <p:tgtEl>
                                          <p:spTgt spid="14951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49515"/>
                                        </p:tgtEl>
                                        <p:attrNameLst>
                                          <p:attrName>style.visibility</p:attrName>
                                        </p:attrNameLst>
                                      </p:cBhvr>
                                      <p:to>
                                        <p:strVal val="visible"/>
                                      </p:to>
                                    </p:set>
                                    <p:animEffect transition="in" filter="dissolve">
                                      <p:cBhvr>
                                        <p:cTn id="28" dur="1000"/>
                                        <p:tgtEl>
                                          <p:spTgt spid="149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0" grpId="0"/>
      <p:bldP spid="149513" grpId="0"/>
      <p:bldP spid="149514" grpId="0"/>
      <p:bldP spid="149515" grpId="0" animBg="1" autoUpdateAnimBg="0"/>
      <p:bldP spid="149512"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5" name="AutoShape 7"/>
          <p:cNvSpPr>
            <a:spLocks noChangeArrowheads="1"/>
          </p:cNvSpPr>
          <p:nvPr/>
        </p:nvSpPr>
        <p:spPr bwMode="auto">
          <a:xfrm>
            <a:off x="4724400" y="1219200"/>
            <a:ext cx="4343400" cy="5105400"/>
          </a:xfrm>
          <a:prstGeom prst="foldedCorner">
            <a:avLst>
              <a:gd name="adj" fmla="val 19644"/>
            </a:avLst>
          </a:prstGeom>
          <a:solidFill>
            <a:srgbClr val="F6EFC6"/>
          </a:solidFill>
          <a:ln w="9525">
            <a:solidFill>
              <a:schemeClr val="tx1"/>
            </a:solidFill>
            <a:round/>
            <a:headEnd/>
            <a:tailEnd/>
          </a:ln>
          <a:effectLst/>
        </p:spPr>
        <p:txBody>
          <a:bodyPr wrap="none" anchor="ctr"/>
          <a:lstStyle/>
          <a:p>
            <a:pPr algn="ctr"/>
            <a:endParaRPr lang="en-US" altLang="en-US"/>
          </a:p>
        </p:txBody>
      </p:sp>
      <p:sp>
        <p:nvSpPr>
          <p:cNvPr id="150530" name="Rectangle 2"/>
          <p:cNvSpPr>
            <a:spLocks noChangeArrowheads="1"/>
          </p:cNvSpPr>
          <p:nvPr/>
        </p:nvSpPr>
        <p:spPr bwMode="auto">
          <a:xfrm>
            <a:off x="0" y="914400"/>
            <a:ext cx="41910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dirty="0" err="1">
                <a:solidFill>
                  <a:srgbClr val="FFFF00"/>
                </a:solidFill>
              </a:rPr>
              <a:t>Ef</a:t>
            </a:r>
            <a:r>
              <a:rPr lang="en-US" altLang="en-US" sz="2800" dirty="0">
                <a:solidFill>
                  <a:srgbClr val="FFFF00"/>
                </a:solidFill>
              </a:rPr>
              <a:t> 3:4-6 -</a:t>
            </a:r>
            <a:r>
              <a:rPr lang="en-US" altLang="en-US" sz="2800" dirty="0">
                <a:solidFill>
                  <a:schemeClr val="bg1"/>
                </a:solidFill>
              </a:rPr>
              <a:t> …</a:t>
            </a:r>
            <a:r>
              <a:rPr lang="es-ES" altLang="en-US" sz="2800" dirty="0">
                <a:solidFill>
                  <a:schemeClr val="bg1"/>
                </a:solidFill>
              </a:rPr>
              <a:t>el misterio de Cristo, misterio que en otras generaciones no se dio a conocer a los hijos de los hombres, como ahora es revelado a sus santos apóstoles y profetas por el Espíritu: </a:t>
            </a:r>
            <a:r>
              <a:rPr lang="es-ES" altLang="en-US" sz="2800" dirty="0">
                <a:solidFill>
                  <a:srgbClr val="FFFF00"/>
                </a:solidFill>
              </a:rPr>
              <a:t>que los gentiles son coherederos y miembros del mismo cuerpo, y copartícipes de la promesa en Cristo Jesús por medio del evangelio</a:t>
            </a:r>
            <a:endParaRPr lang="en-US" altLang="en-US" sz="2800" dirty="0">
              <a:solidFill>
                <a:srgbClr val="FFFF00"/>
              </a:solidFill>
            </a:endParaRPr>
          </a:p>
        </p:txBody>
      </p:sp>
      <p:sp>
        <p:nvSpPr>
          <p:cNvPr id="150534" name="Text Box 6"/>
          <p:cNvSpPr txBox="1">
            <a:spLocks noChangeArrowheads="1"/>
          </p:cNvSpPr>
          <p:nvPr/>
        </p:nvSpPr>
        <p:spPr bwMode="auto">
          <a:xfrm>
            <a:off x="5029200" y="1371600"/>
            <a:ext cx="3749675"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800" dirty="0"/>
              <a:t>Cuando los ángeles y todos los principados y poderes celestiales ven la iglesia, y lo que Jesús llevó a cabo en Su iglesia, ellos finalmente entendieron el “misterio</a:t>
            </a:r>
            <a:r>
              <a:rPr lang="en-US" altLang="en-US" sz="2800" dirty="0"/>
              <a:t>”</a:t>
            </a:r>
            <a:r>
              <a:rPr lang="es-ES" altLang="en-US" sz="2800" dirty="0"/>
              <a:t> del plan que Dios llevaba a cabo a través de la historia de la humanidad</a:t>
            </a:r>
            <a:r>
              <a:rPr lang="en-US" altLang="en-US" sz="2800" dirty="0"/>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50535"/>
                                        </p:tgtEl>
                                        <p:attrNameLst>
                                          <p:attrName>style.visibility</p:attrName>
                                        </p:attrNameLst>
                                      </p:cBhvr>
                                      <p:to>
                                        <p:strVal val="visible"/>
                                      </p:to>
                                    </p:set>
                                    <p:animEffect transition="in" filter="slide(fromLeft)">
                                      <p:cBhvr>
                                        <p:cTn id="7" dur="2000"/>
                                        <p:tgtEl>
                                          <p:spTgt spid="150535"/>
                                        </p:tgtEl>
                                      </p:cBhvr>
                                    </p:animEffect>
                                  </p:childTnLst>
                                </p:cTn>
                              </p:par>
                              <p:par>
                                <p:cTn id="8" presetID="22" presetClass="entr" presetSubtype="2" fill="hold" grpId="0" nodeType="withEffect">
                                  <p:stCondLst>
                                    <p:cond delay="0"/>
                                  </p:stCondLst>
                                  <p:iterate type="wd">
                                    <p:tmPct val="3000"/>
                                  </p:iterate>
                                  <p:childTnLst>
                                    <p:set>
                                      <p:cBhvr>
                                        <p:cTn id="9" dur="1" fill="hold">
                                          <p:stCondLst>
                                            <p:cond delay="0"/>
                                          </p:stCondLst>
                                        </p:cTn>
                                        <p:tgtEl>
                                          <p:spTgt spid="150534"/>
                                        </p:tgtEl>
                                        <p:attrNameLst>
                                          <p:attrName>style.visibility</p:attrName>
                                        </p:attrNameLst>
                                      </p:cBhvr>
                                      <p:to>
                                        <p:strVal val="visible"/>
                                      </p:to>
                                    </p:set>
                                    <p:animEffect transition="in" filter="wipe(right)">
                                      <p:cBhvr>
                                        <p:cTn id="10" dur="1000"/>
                                        <p:tgtEl>
                                          <p:spTgt spid="150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5" grpId="0" animBg="1"/>
      <p:bldP spid="1505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6304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069279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401675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6" name="Picture 2" descr="Table of Nations 1"/>
          <p:cNvPicPr>
            <a:picLocks noChangeAspect="1" noChangeArrowheads="1"/>
          </p:cNvPicPr>
          <p:nvPr/>
        </p:nvPicPr>
        <p:blipFill>
          <a:blip r:embed="rId3">
            <a:extLst>
              <a:ext uri="{28A0092B-C50C-407E-A947-70E740481C1C}">
                <a14:useLocalDpi xmlns:a14="http://schemas.microsoft.com/office/drawing/2010/main" val="0"/>
              </a:ext>
            </a:extLst>
          </a:blip>
          <a:srcRect l="3223" t="46875" r="4834" b="2960"/>
          <a:stretch>
            <a:fillRect/>
          </a:stretch>
        </p:blipFill>
        <p:spPr bwMode="auto">
          <a:xfrm>
            <a:off x="4763" y="938213"/>
            <a:ext cx="9139237" cy="5919787"/>
          </a:xfrm>
          <a:prstGeom prst="rect">
            <a:avLst/>
          </a:prstGeom>
          <a:noFill/>
          <a:extLst>
            <a:ext uri="{909E8E84-426E-40DD-AFC4-6F175D3DCCD1}">
              <a14:hiddenFill xmlns:a14="http://schemas.microsoft.com/office/drawing/2010/main">
                <a:solidFill>
                  <a:srgbClr val="FFFFFF"/>
                </a:solidFill>
              </a14:hiddenFill>
            </a:ext>
          </a:extLst>
        </p:spPr>
      </p:pic>
      <p:pic>
        <p:nvPicPr>
          <p:cNvPr id="123924" name="Picture 20" descr="Cross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609600"/>
            <a:ext cx="4095750" cy="5124450"/>
          </a:xfrm>
          <a:prstGeom prst="rect">
            <a:avLst/>
          </a:prstGeom>
          <a:noFill/>
          <a:extLst>
            <a:ext uri="{909E8E84-426E-40DD-AFC4-6F175D3DCCD1}">
              <a14:hiddenFill xmlns:a14="http://schemas.microsoft.com/office/drawing/2010/main">
                <a:solidFill>
                  <a:srgbClr val="FFFFFF"/>
                </a:solidFill>
              </a14:hiddenFill>
            </a:ext>
          </a:extLst>
        </p:spPr>
      </p:pic>
      <p:sp>
        <p:nvSpPr>
          <p:cNvPr id="123926" name="Rectangle 22"/>
          <p:cNvSpPr>
            <a:spLocks noChangeArrowheads="1"/>
          </p:cNvSpPr>
          <p:nvPr/>
        </p:nvSpPr>
        <p:spPr bwMode="auto">
          <a:xfrm>
            <a:off x="4669971" y="3708389"/>
            <a:ext cx="4495800" cy="830997"/>
          </a:xfrm>
          <a:prstGeom prst="rect">
            <a:avLst/>
          </a:prstGeom>
          <a:solidFill>
            <a:srgbClr val="F6EFC6"/>
          </a:solidFill>
          <a:ln>
            <a:noFill/>
          </a:ln>
          <a:effectLst/>
        </p:spPr>
        <p:txBody>
          <a:bodyPr wrap="square">
            <a:spAutoFit/>
          </a:bodyPr>
          <a:lstStyle/>
          <a:p>
            <a:r>
              <a:rPr lang="en-US" altLang="en-US" sz="2400" dirty="0" err="1">
                <a:solidFill>
                  <a:srgbClr val="CC3300"/>
                </a:solidFill>
              </a:rPr>
              <a:t>hechos</a:t>
            </a:r>
            <a:r>
              <a:rPr lang="en-US" altLang="en-US" sz="2400" dirty="0">
                <a:solidFill>
                  <a:srgbClr val="CC3300"/>
                </a:solidFill>
              </a:rPr>
              <a:t> </a:t>
            </a:r>
            <a:r>
              <a:rPr lang="en-US" altLang="en-US" sz="2400" dirty="0" err="1">
                <a:solidFill>
                  <a:srgbClr val="CC3300"/>
                </a:solidFill>
              </a:rPr>
              <a:t>cercanos</a:t>
            </a:r>
            <a:r>
              <a:rPr lang="en-US" altLang="en-US" sz="2400" dirty="0">
                <a:solidFill>
                  <a:srgbClr val="CC3300"/>
                </a:solidFill>
              </a:rPr>
              <a:t> </a:t>
            </a:r>
            <a:r>
              <a:rPr lang="en-US" altLang="en-US" sz="2400" dirty="0" err="1">
                <a:solidFill>
                  <a:srgbClr val="CC3300"/>
                </a:solidFill>
              </a:rPr>
              <a:t>por</a:t>
            </a:r>
            <a:r>
              <a:rPr lang="en-US" altLang="en-US" sz="2400" dirty="0">
                <a:solidFill>
                  <a:srgbClr val="CC3300"/>
                </a:solidFill>
              </a:rPr>
              <a:t> la </a:t>
            </a:r>
            <a:r>
              <a:rPr lang="en-US" altLang="en-US" sz="2400" dirty="0" err="1">
                <a:solidFill>
                  <a:srgbClr val="CC3300"/>
                </a:solidFill>
              </a:rPr>
              <a:t>sangre</a:t>
            </a:r>
            <a:r>
              <a:rPr lang="en-US" altLang="en-US" sz="2400" dirty="0">
                <a:solidFill>
                  <a:srgbClr val="CC3300"/>
                </a:solidFill>
              </a:rPr>
              <a:t> de</a:t>
            </a:r>
          </a:p>
          <a:p>
            <a:r>
              <a:rPr lang="en-US" altLang="en-US" sz="2400" dirty="0">
                <a:solidFill>
                  <a:srgbClr val="CC3300"/>
                </a:solidFill>
              </a:rPr>
              <a:t>     Cristo</a:t>
            </a:r>
            <a:endParaRPr lang="en-US" altLang="en-US" sz="2600" dirty="0"/>
          </a:p>
        </p:txBody>
      </p:sp>
      <p:sp>
        <p:nvSpPr>
          <p:cNvPr id="123932" name="Rectangle 28"/>
          <p:cNvSpPr>
            <a:spLocks noChangeArrowheads="1"/>
          </p:cNvSpPr>
          <p:nvPr/>
        </p:nvSpPr>
        <p:spPr bwMode="auto">
          <a:xfrm>
            <a:off x="4674734" y="4635420"/>
            <a:ext cx="4495800" cy="461665"/>
          </a:xfrm>
          <a:prstGeom prst="rect">
            <a:avLst/>
          </a:prstGeom>
          <a:solidFill>
            <a:srgbClr val="F6EFC6"/>
          </a:solidFill>
          <a:ln>
            <a:noFill/>
          </a:ln>
          <a:effectLst/>
        </p:spPr>
        <p:txBody>
          <a:bodyPr wrap="square">
            <a:spAutoFit/>
          </a:bodyPr>
          <a:lstStyle/>
          <a:p>
            <a:r>
              <a:rPr lang="en-US" altLang="en-US" sz="2400" dirty="0" err="1">
                <a:solidFill>
                  <a:srgbClr val="CC3300"/>
                </a:solidFill>
              </a:rPr>
              <a:t>conciudadanos</a:t>
            </a:r>
            <a:r>
              <a:rPr lang="en-US" altLang="en-US" sz="2400" dirty="0">
                <a:solidFill>
                  <a:srgbClr val="CC3300"/>
                </a:solidFill>
              </a:rPr>
              <a:t> con los </a:t>
            </a:r>
            <a:r>
              <a:rPr lang="en-US" altLang="en-US" sz="2400" dirty="0" err="1">
                <a:solidFill>
                  <a:srgbClr val="CC3300"/>
                </a:solidFill>
              </a:rPr>
              <a:t>santos</a:t>
            </a:r>
            <a:endParaRPr lang="en-US" altLang="en-US" sz="2400" dirty="0">
              <a:solidFill>
                <a:srgbClr val="CC3300"/>
              </a:solidFill>
            </a:endParaRPr>
          </a:p>
        </p:txBody>
      </p:sp>
      <p:sp>
        <p:nvSpPr>
          <p:cNvPr id="123933" name="Rectangle 29"/>
          <p:cNvSpPr>
            <a:spLocks noChangeArrowheads="1"/>
          </p:cNvSpPr>
          <p:nvPr/>
        </p:nvSpPr>
        <p:spPr bwMode="auto">
          <a:xfrm>
            <a:off x="4658767" y="5204301"/>
            <a:ext cx="4495800" cy="461665"/>
          </a:xfrm>
          <a:prstGeom prst="rect">
            <a:avLst/>
          </a:prstGeom>
          <a:solidFill>
            <a:srgbClr val="F6EFC6"/>
          </a:solidFill>
          <a:ln>
            <a:noFill/>
          </a:ln>
          <a:effectLst/>
        </p:spPr>
        <p:txBody>
          <a:bodyPr wrap="square">
            <a:spAutoFit/>
          </a:bodyPr>
          <a:lstStyle/>
          <a:p>
            <a:r>
              <a:rPr lang="en-US" altLang="en-US" sz="2400" dirty="0" err="1">
                <a:solidFill>
                  <a:srgbClr val="CC3300"/>
                </a:solidFill>
              </a:rPr>
              <a:t>miembros</a:t>
            </a:r>
            <a:r>
              <a:rPr lang="en-US" altLang="en-US" sz="2400" dirty="0">
                <a:solidFill>
                  <a:srgbClr val="CC3300"/>
                </a:solidFill>
              </a:rPr>
              <a:t> de la </a:t>
            </a:r>
            <a:r>
              <a:rPr lang="en-US" altLang="en-US" sz="2400" dirty="0" err="1">
                <a:solidFill>
                  <a:srgbClr val="CC3300"/>
                </a:solidFill>
              </a:rPr>
              <a:t>familia</a:t>
            </a:r>
            <a:r>
              <a:rPr lang="en-US" altLang="en-US" sz="2400" dirty="0">
                <a:solidFill>
                  <a:srgbClr val="CC3300"/>
                </a:solidFill>
              </a:rPr>
              <a:t> de Dios</a:t>
            </a:r>
            <a:endParaRPr lang="en-US" altLang="en-US" sz="2600" dirty="0"/>
          </a:p>
        </p:txBody>
      </p:sp>
      <p:sp>
        <p:nvSpPr>
          <p:cNvPr id="123934" name="Rectangle 30"/>
          <p:cNvSpPr>
            <a:spLocks noChangeArrowheads="1"/>
          </p:cNvSpPr>
          <p:nvPr/>
        </p:nvSpPr>
        <p:spPr bwMode="auto">
          <a:xfrm>
            <a:off x="4658767" y="5762000"/>
            <a:ext cx="4495800" cy="461665"/>
          </a:xfrm>
          <a:prstGeom prst="rect">
            <a:avLst/>
          </a:prstGeom>
          <a:solidFill>
            <a:srgbClr val="F6EFC6"/>
          </a:solidFill>
          <a:ln>
            <a:noFill/>
          </a:ln>
          <a:effectLst/>
        </p:spPr>
        <p:txBody>
          <a:bodyPr wrap="square">
            <a:spAutoFit/>
          </a:bodyPr>
          <a:lstStyle/>
          <a:p>
            <a:r>
              <a:rPr lang="en-US" altLang="en-US" sz="2400" dirty="0" err="1">
                <a:solidFill>
                  <a:srgbClr val="CC3300"/>
                </a:solidFill>
              </a:rPr>
              <a:t>edificados</a:t>
            </a:r>
            <a:r>
              <a:rPr lang="en-US" altLang="en-US" sz="2400" dirty="0">
                <a:solidFill>
                  <a:srgbClr val="CC3300"/>
                </a:solidFill>
              </a:rPr>
              <a:t> </a:t>
            </a:r>
            <a:r>
              <a:rPr lang="en-US" altLang="en-US" sz="2400" dirty="0" err="1">
                <a:solidFill>
                  <a:srgbClr val="CC3300"/>
                </a:solidFill>
              </a:rPr>
              <a:t>sobre</a:t>
            </a:r>
            <a:r>
              <a:rPr lang="en-US" altLang="en-US" sz="2400" dirty="0">
                <a:solidFill>
                  <a:srgbClr val="CC3300"/>
                </a:solidFill>
              </a:rPr>
              <a:t> Cristo</a:t>
            </a:r>
          </a:p>
        </p:txBody>
      </p:sp>
      <p:sp>
        <p:nvSpPr>
          <p:cNvPr id="123935" name="Rectangle 31"/>
          <p:cNvSpPr>
            <a:spLocks noChangeArrowheads="1"/>
          </p:cNvSpPr>
          <p:nvPr/>
        </p:nvSpPr>
        <p:spPr bwMode="auto">
          <a:xfrm>
            <a:off x="4658767" y="6357292"/>
            <a:ext cx="4495800" cy="461665"/>
          </a:xfrm>
          <a:prstGeom prst="rect">
            <a:avLst/>
          </a:prstGeom>
          <a:solidFill>
            <a:srgbClr val="F6EFC6"/>
          </a:solidFill>
          <a:ln>
            <a:noFill/>
          </a:ln>
          <a:effectLst/>
        </p:spPr>
        <p:txBody>
          <a:bodyPr wrap="square">
            <a:spAutoFit/>
          </a:bodyPr>
          <a:lstStyle/>
          <a:p>
            <a:r>
              <a:rPr lang="en-US" altLang="en-US" sz="2400" dirty="0" err="1">
                <a:solidFill>
                  <a:srgbClr val="CC3300"/>
                </a:solidFill>
              </a:rPr>
              <a:t>morada</a:t>
            </a:r>
            <a:r>
              <a:rPr lang="en-US" altLang="en-US" sz="2400" dirty="0">
                <a:solidFill>
                  <a:srgbClr val="CC3300"/>
                </a:solidFill>
              </a:rPr>
              <a:t> de Dios </a:t>
            </a:r>
            <a:r>
              <a:rPr lang="en-US" altLang="en-US" sz="2400" dirty="0" err="1">
                <a:solidFill>
                  <a:srgbClr val="CC3300"/>
                </a:solidFill>
              </a:rPr>
              <a:t>en</a:t>
            </a:r>
            <a:r>
              <a:rPr lang="en-US" altLang="en-US" sz="2400" dirty="0">
                <a:solidFill>
                  <a:srgbClr val="CC3300"/>
                </a:solidFill>
              </a:rPr>
              <a:t> el </a:t>
            </a:r>
            <a:r>
              <a:rPr lang="en-US" altLang="en-US" sz="2400" dirty="0" err="1">
                <a:solidFill>
                  <a:srgbClr val="CC3300"/>
                </a:solidFill>
              </a:rPr>
              <a:t>Espíritu</a:t>
            </a:r>
            <a:endParaRPr lang="en-US" altLang="en-US" sz="2400" dirty="0">
              <a:solidFill>
                <a:srgbClr val="CC3300"/>
              </a:solidFill>
            </a:endParaRPr>
          </a:p>
        </p:txBody>
      </p:sp>
      <p:sp>
        <p:nvSpPr>
          <p:cNvPr id="123923" name="Text Box 19"/>
          <p:cNvSpPr txBox="1">
            <a:spLocks noChangeArrowheads="1"/>
          </p:cNvSpPr>
          <p:nvPr/>
        </p:nvSpPr>
        <p:spPr bwMode="auto">
          <a:xfrm>
            <a:off x="0" y="0"/>
            <a:ext cx="9144000" cy="830997"/>
          </a:xfrm>
          <a:prstGeom prst="rect">
            <a:avLst/>
          </a:prstGeom>
          <a:solidFill>
            <a:srgbClr val="F6EFC6"/>
          </a:solidFill>
          <a:ln>
            <a:noFill/>
          </a:ln>
          <a:effectLst/>
        </p:spPr>
        <p:txBody>
          <a:bodyPr>
            <a:spAutoFit/>
          </a:bodyPr>
          <a:lstStyle/>
          <a:p>
            <a:pPr algn="ctr"/>
            <a:r>
              <a:rPr lang="en-US" altLang="en-US" sz="2400" dirty="0"/>
              <a:t>Las “</a:t>
            </a:r>
            <a:r>
              <a:rPr lang="en-US" altLang="en-US" sz="2400" dirty="0" err="1"/>
              <a:t>buenas</a:t>
            </a:r>
            <a:r>
              <a:rPr lang="en-US" altLang="en-US" sz="2400" dirty="0"/>
              <a:t> </a:t>
            </a:r>
            <a:r>
              <a:rPr lang="en-US" altLang="en-US" sz="2400" dirty="0" err="1"/>
              <a:t>nuevas</a:t>
            </a:r>
            <a:r>
              <a:rPr lang="en-US" altLang="en-US" sz="2400" dirty="0"/>
              <a:t>” son </a:t>
            </a:r>
            <a:r>
              <a:rPr lang="en-US" altLang="en-US" sz="2400" dirty="0" err="1"/>
              <a:t>que</a:t>
            </a:r>
            <a:r>
              <a:rPr lang="en-US" altLang="en-US" sz="2400" dirty="0"/>
              <a:t> </a:t>
            </a:r>
            <a:r>
              <a:rPr lang="en-US" altLang="en-US" sz="2400" dirty="0" err="1"/>
              <a:t>ellos</a:t>
            </a:r>
            <a:r>
              <a:rPr lang="en-US" altLang="en-US" sz="2400" dirty="0"/>
              <a:t> </a:t>
            </a:r>
            <a:r>
              <a:rPr lang="en-US" altLang="en-US" sz="2400" dirty="0" err="1"/>
              <a:t>han</a:t>
            </a:r>
            <a:r>
              <a:rPr lang="en-US" altLang="en-US" sz="2400" dirty="0"/>
              <a:t> </a:t>
            </a:r>
            <a:r>
              <a:rPr lang="en-US" altLang="en-US" sz="2400" dirty="0" err="1"/>
              <a:t>sido</a:t>
            </a:r>
            <a:r>
              <a:rPr lang="en-US" altLang="en-US" sz="2400" dirty="0"/>
              <a:t> </a:t>
            </a:r>
            <a:r>
              <a:rPr lang="en-US" altLang="en-US" sz="2400" dirty="0" err="1"/>
              <a:t>transformados</a:t>
            </a:r>
            <a:r>
              <a:rPr lang="en-US" altLang="en-US" sz="2400" dirty="0"/>
              <a:t>… </a:t>
            </a:r>
            <a:r>
              <a:rPr lang="es-ES" altLang="en-US" sz="2400" dirty="0"/>
              <a:t>Ya no están alejados del Dios que creó a todos</a:t>
            </a:r>
            <a:endParaRPr lang="en-US" altLang="en-US" sz="2400" dirty="0"/>
          </a:p>
        </p:txBody>
      </p:sp>
      <p:sp>
        <p:nvSpPr>
          <p:cNvPr id="123917" name="Rectangle 13"/>
          <p:cNvSpPr>
            <a:spLocks noChangeArrowheads="1"/>
          </p:cNvSpPr>
          <p:nvPr/>
        </p:nvSpPr>
        <p:spPr bwMode="auto">
          <a:xfrm>
            <a:off x="10885" y="4005262"/>
            <a:ext cx="4542631" cy="4889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dirty="0"/>
              <a:t>Sin Cristo</a:t>
            </a:r>
          </a:p>
        </p:txBody>
      </p:sp>
      <p:sp>
        <p:nvSpPr>
          <p:cNvPr id="123928" name="Rectangle 24"/>
          <p:cNvSpPr>
            <a:spLocks noChangeArrowheads="1"/>
          </p:cNvSpPr>
          <p:nvPr/>
        </p:nvSpPr>
        <p:spPr bwMode="auto">
          <a:xfrm>
            <a:off x="18685" y="4633739"/>
            <a:ext cx="4508500" cy="46166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err="1"/>
              <a:t>Alejados</a:t>
            </a:r>
            <a:r>
              <a:rPr lang="en-US" altLang="en-US" sz="2400" dirty="0"/>
              <a:t> de la </a:t>
            </a:r>
            <a:r>
              <a:rPr lang="en-US" altLang="en-US" sz="2400" dirty="0" err="1"/>
              <a:t>ciudadania</a:t>
            </a:r>
            <a:r>
              <a:rPr lang="en-US" altLang="en-US" sz="2400" dirty="0"/>
              <a:t> de Israel</a:t>
            </a:r>
          </a:p>
        </p:txBody>
      </p:sp>
      <p:sp>
        <p:nvSpPr>
          <p:cNvPr id="123929" name="Rectangle 25"/>
          <p:cNvSpPr>
            <a:spLocks noChangeArrowheads="1"/>
          </p:cNvSpPr>
          <p:nvPr/>
        </p:nvSpPr>
        <p:spPr bwMode="auto">
          <a:xfrm>
            <a:off x="3763" y="5196126"/>
            <a:ext cx="4523422" cy="46166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err="1"/>
              <a:t>Ajenos</a:t>
            </a:r>
            <a:r>
              <a:rPr lang="en-US" altLang="en-US" sz="2400" dirty="0"/>
              <a:t> a los </a:t>
            </a:r>
            <a:r>
              <a:rPr lang="en-US" altLang="en-US" sz="2400" dirty="0" err="1"/>
              <a:t>pactos</a:t>
            </a:r>
            <a:r>
              <a:rPr lang="en-US" altLang="en-US" sz="2400" dirty="0"/>
              <a:t> de la </a:t>
            </a:r>
            <a:r>
              <a:rPr lang="en-US" altLang="en-US" sz="2400" dirty="0" err="1"/>
              <a:t>promesa</a:t>
            </a:r>
            <a:endParaRPr lang="en-US" altLang="en-US" sz="2400" dirty="0"/>
          </a:p>
        </p:txBody>
      </p:sp>
      <p:sp>
        <p:nvSpPr>
          <p:cNvPr id="123930" name="Rectangle 26"/>
          <p:cNvSpPr>
            <a:spLocks noChangeArrowheads="1"/>
          </p:cNvSpPr>
          <p:nvPr/>
        </p:nvSpPr>
        <p:spPr bwMode="auto">
          <a:xfrm>
            <a:off x="0" y="5754250"/>
            <a:ext cx="4504372" cy="4889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dirty="0"/>
              <a:t>Sin </a:t>
            </a:r>
            <a:r>
              <a:rPr lang="en-US" altLang="en-US" sz="2600" dirty="0" err="1"/>
              <a:t>esperanza</a:t>
            </a:r>
            <a:endParaRPr lang="en-US" altLang="en-US" sz="2600" dirty="0"/>
          </a:p>
        </p:txBody>
      </p:sp>
      <p:sp>
        <p:nvSpPr>
          <p:cNvPr id="123931" name="Rectangle 27"/>
          <p:cNvSpPr>
            <a:spLocks noChangeArrowheads="1"/>
          </p:cNvSpPr>
          <p:nvPr/>
        </p:nvSpPr>
        <p:spPr bwMode="auto">
          <a:xfrm>
            <a:off x="10885" y="6343650"/>
            <a:ext cx="4504372" cy="4889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dirty="0"/>
              <a:t>Sin Dios </a:t>
            </a:r>
            <a:r>
              <a:rPr lang="en-US" altLang="en-US" sz="2600" dirty="0" err="1"/>
              <a:t>en</a:t>
            </a:r>
            <a:r>
              <a:rPr lang="en-US" altLang="en-US" sz="2600" dirty="0"/>
              <a:t> el </a:t>
            </a:r>
            <a:r>
              <a:rPr lang="en-US" altLang="en-US" sz="2600" dirty="0" err="1"/>
              <a:t>mundo</a:t>
            </a:r>
            <a:r>
              <a:rPr lang="en-US" altLang="en-US" sz="2600" dirty="0"/>
              <a:t>.</a:t>
            </a:r>
          </a:p>
        </p:txBody>
      </p:sp>
      <p:sp>
        <p:nvSpPr>
          <p:cNvPr id="16" name="Rectangle 13"/>
          <p:cNvSpPr>
            <a:spLocks noChangeArrowheads="1"/>
          </p:cNvSpPr>
          <p:nvPr/>
        </p:nvSpPr>
        <p:spPr bwMode="auto">
          <a:xfrm>
            <a:off x="3384872" y="1979601"/>
            <a:ext cx="1899841" cy="523220"/>
          </a:xfrm>
          <a:prstGeom prst="rect">
            <a:avLst/>
          </a:prstGeom>
          <a:noFill/>
          <a:ln>
            <a:noFill/>
          </a:ln>
          <a:effectLst/>
        </p:spPr>
        <p:txBody>
          <a:bodyPr wrap="square">
            <a:spAutoFit/>
          </a:bodyPr>
          <a:lstStyle/>
          <a:p>
            <a:pPr algn="ctr"/>
            <a:r>
              <a:rPr lang="en-US" altLang="en-US" sz="2800" dirty="0">
                <a:solidFill>
                  <a:schemeClr val="bg1"/>
                </a:solidFill>
              </a:rPr>
              <a:t>los gentiles</a:t>
            </a:r>
          </a:p>
        </p:txBody>
      </p:sp>
      <p:sp>
        <p:nvSpPr>
          <p:cNvPr id="17" name="Rectangle 13"/>
          <p:cNvSpPr>
            <a:spLocks noChangeArrowheads="1"/>
          </p:cNvSpPr>
          <p:nvPr/>
        </p:nvSpPr>
        <p:spPr bwMode="auto">
          <a:xfrm>
            <a:off x="838201" y="3048148"/>
            <a:ext cx="2819400" cy="584775"/>
          </a:xfrm>
          <a:prstGeom prst="rect">
            <a:avLst/>
          </a:prstGeom>
          <a:noFill/>
          <a:ln>
            <a:noFill/>
          </a:ln>
          <a:effectLst/>
        </p:spPr>
        <p:txBody>
          <a:bodyPr wrap="square">
            <a:spAutoFit/>
          </a:bodyPr>
          <a:lstStyle/>
          <a:p>
            <a:pPr algn="ctr"/>
            <a:r>
              <a:rPr lang="en-US" altLang="en-US" sz="3200" dirty="0">
                <a:solidFill>
                  <a:srgbClr val="3333FF"/>
                </a:solidFill>
                <a:effectLst/>
              </a:rPr>
              <a:t>Antes de Cristo</a:t>
            </a:r>
          </a:p>
        </p:txBody>
      </p:sp>
      <p:sp>
        <p:nvSpPr>
          <p:cNvPr id="18" name="Rectangle 13"/>
          <p:cNvSpPr>
            <a:spLocks noChangeArrowheads="1"/>
          </p:cNvSpPr>
          <p:nvPr/>
        </p:nvSpPr>
        <p:spPr bwMode="auto">
          <a:xfrm>
            <a:off x="4953000" y="3048148"/>
            <a:ext cx="1976581" cy="584775"/>
          </a:xfrm>
          <a:prstGeom prst="rect">
            <a:avLst/>
          </a:prstGeom>
          <a:noFill/>
          <a:ln>
            <a:noFill/>
          </a:ln>
          <a:effectLst/>
        </p:spPr>
        <p:txBody>
          <a:bodyPr wrap="square">
            <a:spAutoFit/>
          </a:bodyPr>
          <a:lstStyle/>
          <a:p>
            <a:pPr algn="ctr"/>
            <a:r>
              <a:rPr lang="en-US" altLang="en-US" sz="3200" dirty="0" err="1">
                <a:solidFill>
                  <a:srgbClr val="3333FF"/>
                </a:solidFill>
                <a:effectLst/>
              </a:rPr>
              <a:t>En</a:t>
            </a:r>
            <a:r>
              <a:rPr lang="en-US" altLang="en-US" sz="3200" dirty="0">
                <a:solidFill>
                  <a:srgbClr val="3333FF"/>
                </a:solidFill>
                <a:effectLst/>
              </a:rPr>
              <a:t> Cristo</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123923"/>
                                        </p:tgtEl>
                                        <p:attrNameLst>
                                          <p:attrName>style.visibility</p:attrName>
                                        </p:attrNameLst>
                                      </p:cBhvr>
                                      <p:to>
                                        <p:strVal val="visible"/>
                                      </p:to>
                                    </p:set>
                                    <p:animEffect transition="in" filter="strips(downRight)">
                                      <p:cBhvr>
                                        <p:cTn id="7" dur="2000"/>
                                        <p:tgtEl>
                                          <p:spTgt spid="123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1000" fill="hold"/>
                                        <p:tgtEl>
                                          <p:spTgt spid="16"/>
                                        </p:tgtEl>
                                        <p:attrNameLst>
                                          <p:attrName>ppt_w</p:attrName>
                                        </p:attrNameLst>
                                      </p:cBhvr>
                                      <p:tavLst>
                                        <p:tav tm="0">
                                          <p:val>
                                            <p:strVal val="4/3*#ppt_w"/>
                                          </p:val>
                                        </p:tav>
                                        <p:tav tm="100000">
                                          <p:val>
                                            <p:strVal val="#ppt_w"/>
                                          </p:val>
                                        </p:tav>
                                      </p:tavLst>
                                    </p:anim>
                                    <p:anim calcmode="lin" valueType="num">
                                      <p:cBhvr>
                                        <p:cTn id="13" dur="1000" fill="hold"/>
                                        <p:tgtEl>
                                          <p:spTgt spid="16"/>
                                        </p:tgtEl>
                                        <p:attrNameLst>
                                          <p:attrName>ppt_h</p:attrName>
                                        </p:attrNameLst>
                                      </p:cBhvr>
                                      <p:tavLst>
                                        <p:tav tm="0">
                                          <p:val>
                                            <p:strVal val="4/3*#ppt_h"/>
                                          </p:val>
                                        </p:tav>
                                        <p:tav tm="100000">
                                          <p:val>
                                            <p:strVal val="#ppt_h"/>
                                          </p:val>
                                        </p:tav>
                                      </p:tavLst>
                                    </p:anim>
                                  </p:childTnLst>
                                </p:cTn>
                              </p:par>
                              <p:par>
                                <p:cTn id="14" presetID="23" presetClass="entr" presetSubtype="288"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1000" fill="hold"/>
                                        <p:tgtEl>
                                          <p:spTgt spid="17"/>
                                        </p:tgtEl>
                                        <p:attrNameLst>
                                          <p:attrName>ppt_w</p:attrName>
                                        </p:attrNameLst>
                                      </p:cBhvr>
                                      <p:tavLst>
                                        <p:tav tm="0">
                                          <p:val>
                                            <p:strVal val="4/3*#ppt_w"/>
                                          </p:val>
                                        </p:tav>
                                        <p:tav tm="100000">
                                          <p:val>
                                            <p:strVal val="#ppt_w"/>
                                          </p:val>
                                        </p:tav>
                                      </p:tavLst>
                                    </p:anim>
                                    <p:anim calcmode="lin" valueType="num">
                                      <p:cBhvr>
                                        <p:cTn id="17" dur="1000" fill="hold"/>
                                        <p:tgtEl>
                                          <p:spTgt spid="17"/>
                                        </p:tgtEl>
                                        <p:attrNameLst>
                                          <p:attrName>ppt_h</p:attrName>
                                        </p:attrNameLst>
                                      </p:cBhvr>
                                      <p:tavLst>
                                        <p:tav tm="0">
                                          <p:val>
                                            <p:strVal val="4/3*#ppt_h"/>
                                          </p:val>
                                        </p:tav>
                                        <p:tav tm="100000">
                                          <p:val>
                                            <p:strVal val="#ppt_h"/>
                                          </p:val>
                                        </p:tav>
                                      </p:tavLst>
                                    </p:anim>
                                  </p:childTnLst>
                                </p:cTn>
                              </p:par>
                              <p:par>
                                <p:cTn id="18" presetID="23" presetClass="entr" presetSubtype="288"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1000" fill="hold"/>
                                        <p:tgtEl>
                                          <p:spTgt spid="18"/>
                                        </p:tgtEl>
                                        <p:attrNameLst>
                                          <p:attrName>ppt_w</p:attrName>
                                        </p:attrNameLst>
                                      </p:cBhvr>
                                      <p:tavLst>
                                        <p:tav tm="0">
                                          <p:val>
                                            <p:strVal val="4/3*#ppt_w"/>
                                          </p:val>
                                        </p:tav>
                                        <p:tav tm="100000">
                                          <p:val>
                                            <p:strVal val="#ppt_w"/>
                                          </p:val>
                                        </p:tav>
                                      </p:tavLst>
                                    </p:anim>
                                    <p:anim calcmode="lin" valueType="num">
                                      <p:cBhvr>
                                        <p:cTn id="21" dur="1000" fill="hold"/>
                                        <p:tgtEl>
                                          <p:spTgt spid="18"/>
                                        </p:tgtEl>
                                        <p:attrNameLst>
                                          <p:attrName>ppt_h</p:attrName>
                                        </p:attrNameLst>
                                      </p:cBhvr>
                                      <p:tavLst>
                                        <p:tav tm="0">
                                          <p:val>
                                            <p:strVal val="4/3*#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2" fill="hold" grpId="0" nodeType="clickEffect">
                                  <p:stCondLst>
                                    <p:cond delay="0"/>
                                  </p:stCondLst>
                                  <p:childTnLst>
                                    <p:set>
                                      <p:cBhvr>
                                        <p:cTn id="25" dur="1" fill="hold">
                                          <p:stCondLst>
                                            <p:cond delay="0"/>
                                          </p:stCondLst>
                                        </p:cTn>
                                        <p:tgtEl>
                                          <p:spTgt spid="123917"/>
                                        </p:tgtEl>
                                        <p:attrNameLst>
                                          <p:attrName>style.visibility</p:attrName>
                                        </p:attrNameLst>
                                      </p:cBhvr>
                                      <p:to>
                                        <p:strVal val="visible"/>
                                      </p:to>
                                    </p:set>
                                    <p:animEffect transition="in" filter="slide(fromRight)">
                                      <p:cBhvr>
                                        <p:cTn id="26" dur="1000"/>
                                        <p:tgtEl>
                                          <p:spTgt spid="12391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grpId="0" nodeType="clickEffect">
                                  <p:stCondLst>
                                    <p:cond delay="0"/>
                                  </p:stCondLst>
                                  <p:childTnLst>
                                    <p:set>
                                      <p:cBhvr>
                                        <p:cTn id="30" dur="1" fill="hold">
                                          <p:stCondLst>
                                            <p:cond delay="0"/>
                                          </p:stCondLst>
                                        </p:cTn>
                                        <p:tgtEl>
                                          <p:spTgt spid="123926"/>
                                        </p:tgtEl>
                                        <p:attrNameLst>
                                          <p:attrName>style.visibility</p:attrName>
                                        </p:attrNameLst>
                                      </p:cBhvr>
                                      <p:to>
                                        <p:strVal val="visible"/>
                                      </p:to>
                                    </p:set>
                                    <p:animEffect transition="in" filter="strips(downRight)">
                                      <p:cBhvr>
                                        <p:cTn id="31" dur="1000"/>
                                        <p:tgtEl>
                                          <p:spTgt spid="12392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2" fill="hold" grpId="0" nodeType="clickEffect">
                                  <p:stCondLst>
                                    <p:cond delay="0"/>
                                  </p:stCondLst>
                                  <p:childTnLst>
                                    <p:set>
                                      <p:cBhvr>
                                        <p:cTn id="35" dur="1" fill="hold">
                                          <p:stCondLst>
                                            <p:cond delay="0"/>
                                          </p:stCondLst>
                                        </p:cTn>
                                        <p:tgtEl>
                                          <p:spTgt spid="123928"/>
                                        </p:tgtEl>
                                        <p:attrNameLst>
                                          <p:attrName>style.visibility</p:attrName>
                                        </p:attrNameLst>
                                      </p:cBhvr>
                                      <p:to>
                                        <p:strVal val="visible"/>
                                      </p:to>
                                    </p:set>
                                    <p:animEffect transition="in" filter="slide(fromRight)">
                                      <p:cBhvr>
                                        <p:cTn id="36" dur="1000"/>
                                        <p:tgtEl>
                                          <p:spTgt spid="12392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123932"/>
                                        </p:tgtEl>
                                        <p:attrNameLst>
                                          <p:attrName>style.visibility</p:attrName>
                                        </p:attrNameLst>
                                      </p:cBhvr>
                                      <p:to>
                                        <p:strVal val="visible"/>
                                      </p:to>
                                    </p:set>
                                    <p:animEffect transition="in" filter="strips(downRight)">
                                      <p:cBhvr>
                                        <p:cTn id="41" dur="1000"/>
                                        <p:tgtEl>
                                          <p:spTgt spid="12393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2" presetClass="entr" presetSubtype="2" fill="hold" grpId="0" nodeType="clickEffect">
                                  <p:stCondLst>
                                    <p:cond delay="0"/>
                                  </p:stCondLst>
                                  <p:childTnLst>
                                    <p:set>
                                      <p:cBhvr>
                                        <p:cTn id="45" dur="1" fill="hold">
                                          <p:stCondLst>
                                            <p:cond delay="0"/>
                                          </p:stCondLst>
                                        </p:cTn>
                                        <p:tgtEl>
                                          <p:spTgt spid="123929"/>
                                        </p:tgtEl>
                                        <p:attrNameLst>
                                          <p:attrName>style.visibility</p:attrName>
                                        </p:attrNameLst>
                                      </p:cBhvr>
                                      <p:to>
                                        <p:strVal val="visible"/>
                                      </p:to>
                                    </p:set>
                                    <p:animEffect transition="in" filter="slide(fromRight)">
                                      <p:cBhvr>
                                        <p:cTn id="46" dur="1000"/>
                                        <p:tgtEl>
                                          <p:spTgt spid="12392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123933"/>
                                        </p:tgtEl>
                                        <p:attrNameLst>
                                          <p:attrName>style.visibility</p:attrName>
                                        </p:attrNameLst>
                                      </p:cBhvr>
                                      <p:to>
                                        <p:strVal val="visible"/>
                                      </p:to>
                                    </p:set>
                                    <p:animEffect transition="in" filter="strips(downRight)">
                                      <p:cBhvr>
                                        <p:cTn id="51" dur="1000"/>
                                        <p:tgtEl>
                                          <p:spTgt spid="12393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2" fill="hold" grpId="0" nodeType="clickEffect">
                                  <p:stCondLst>
                                    <p:cond delay="0"/>
                                  </p:stCondLst>
                                  <p:childTnLst>
                                    <p:set>
                                      <p:cBhvr>
                                        <p:cTn id="55" dur="1" fill="hold">
                                          <p:stCondLst>
                                            <p:cond delay="0"/>
                                          </p:stCondLst>
                                        </p:cTn>
                                        <p:tgtEl>
                                          <p:spTgt spid="123930"/>
                                        </p:tgtEl>
                                        <p:attrNameLst>
                                          <p:attrName>style.visibility</p:attrName>
                                        </p:attrNameLst>
                                      </p:cBhvr>
                                      <p:to>
                                        <p:strVal val="visible"/>
                                      </p:to>
                                    </p:set>
                                    <p:animEffect transition="in" filter="slide(fromRight)">
                                      <p:cBhvr>
                                        <p:cTn id="56" dur="1000"/>
                                        <p:tgtEl>
                                          <p:spTgt spid="12393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6" fill="hold" grpId="0" nodeType="clickEffect">
                                  <p:stCondLst>
                                    <p:cond delay="0"/>
                                  </p:stCondLst>
                                  <p:childTnLst>
                                    <p:set>
                                      <p:cBhvr>
                                        <p:cTn id="60" dur="1" fill="hold">
                                          <p:stCondLst>
                                            <p:cond delay="0"/>
                                          </p:stCondLst>
                                        </p:cTn>
                                        <p:tgtEl>
                                          <p:spTgt spid="123934"/>
                                        </p:tgtEl>
                                        <p:attrNameLst>
                                          <p:attrName>style.visibility</p:attrName>
                                        </p:attrNameLst>
                                      </p:cBhvr>
                                      <p:to>
                                        <p:strVal val="visible"/>
                                      </p:to>
                                    </p:set>
                                    <p:animEffect transition="in" filter="strips(downRight)">
                                      <p:cBhvr>
                                        <p:cTn id="61" dur="1000"/>
                                        <p:tgtEl>
                                          <p:spTgt spid="123934"/>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2" fill="hold" grpId="0" nodeType="clickEffect">
                                  <p:stCondLst>
                                    <p:cond delay="0"/>
                                  </p:stCondLst>
                                  <p:childTnLst>
                                    <p:set>
                                      <p:cBhvr>
                                        <p:cTn id="65" dur="1" fill="hold">
                                          <p:stCondLst>
                                            <p:cond delay="0"/>
                                          </p:stCondLst>
                                        </p:cTn>
                                        <p:tgtEl>
                                          <p:spTgt spid="123931"/>
                                        </p:tgtEl>
                                        <p:attrNameLst>
                                          <p:attrName>style.visibility</p:attrName>
                                        </p:attrNameLst>
                                      </p:cBhvr>
                                      <p:to>
                                        <p:strVal val="visible"/>
                                      </p:to>
                                    </p:set>
                                    <p:animEffect transition="in" filter="slide(fromRight)">
                                      <p:cBhvr>
                                        <p:cTn id="66" dur="1000"/>
                                        <p:tgtEl>
                                          <p:spTgt spid="12393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8" presetClass="entr" presetSubtype="6" fill="hold" grpId="0" nodeType="clickEffect">
                                  <p:stCondLst>
                                    <p:cond delay="0"/>
                                  </p:stCondLst>
                                  <p:childTnLst>
                                    <p:set>
                                      <p:cBhvr>
                                        <p:cTn id="70" dur="1" fill="hold">
                                          <p:stCondLst>
                                            <p:cond delay="0"/>
                                          </p:stCondLst>
                                        </p:cTn>
                                        <p:tgtEl>
                                          <p:spTgt spid="123935"/>
                                        </p:tgtEl>
                                        <p:attrNameLst>
                                          <p:attrName>style.visibility</p:attrName>
                                        </p:attrNameLst>
                                      </p:cBhvr>
                                      <p:to>
                                        <p:strVal val="visible"/>
                                      </p:to>
                                    </p:set>
                                    <p:animEffect transition="in" filter="strips(downRight)">
                                      <p:cBhvr>
                                        <p:cTn id="71" dur="1000"/>
                                        <p:tgtEl>
                                          <p:spTgt spid="1239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26" grpId="0" animBg="1"/>
      <p:bldP spid="123932" grpId="0" animBg="1"/>
      <p:bldP spid="123933" grpId="0" animBg="1"/>
      <p:bldP spid="123934" grpId="0" animBg="1"/>
      <p:bldP spid="123935" grpId="0" animBg="1"/>
      <p:bldP spid="123923" grpId="0" animBg="1"/>
      <p:bldP spid="123917" grpId="0" animBg="1"/>
      <p:bldP spid="123928" grpId="0" animBg="1"/>
      <p:bldP spid="123929" grpId="0" animBg="1"/>
      <p:bldP spid="123930" grpId="0" animBg="1"/>
      <p:bldP spid="123931" grpId="0" animBg="1"/>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3" name="Rectangle 5"/>
          <p:cNvSpPr>
            <a:spLocks noChangeArrowheads="1"/>
          </p:cNvSpPr>
          <p:nvPr/>
        </p:nvSpPr>
        <p:spPr bwMode="auto">
          <a:xfrm>
            <a:off x="0" y="381000"/>
            <a:ext cx="45720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dirty="0" err="1">
                <a:solidFill>
                  <a:srgbClr val="FFFF00"/>
                </a:solidFill>
              </a:rPr>
              <a:t>Ef</a:t>
            </a:r>
            <a:r>
              <a:rPr lang="en-US" altLang="en-US" sz="2800" dirty="0">
                <a:solidFill>
                  <a:srgbClr val="FFFF00"/>
                </a:solidFill>
              </a:rPr>
              <a:t> 3:1-4</a:t>
            </a:r>
          </a:p>
          <a:p>
            <a:pPr algn="ctr"/>
            <a:r>
              <a:rPr lang="es-ES" altLang="en-US" sz="2800" dirty="0">
                <a:solidFill>
                  <a:srgbClr val="FFFF00"/>
                </a:solidFill>
              </a:rPr>
              <a:t>Por esta causa </a:t>
            </a:r>
            <a:r>
              <a:rPr lang="es-ES" altLang="en-US" sz="2800" dirty="0">
                <a:solidFill>
                  <a:schemeClr val="bg1"/>
                </a:solidFill>
              </a:rPr>
              <a:t>yo Pablo, prisionero de Cristo Jesús por vosotros los gentiles; si es que habéis oído de la administración de la gracia de Dios que me fue dada para con vosotros; que por revelación me fue declarado </a:t>
            </a:r>
            <a:r>
              <a:rPr lang="es-ES" altLang="en-US" sz="2800" dirty="0">
                <a:solidFill>
                  <a:srgbClr val="FFFF00"/>
                </a:solidFill>
              </a:rPr>
              <a:t>el misterio</a:t>
            </a:r>
            <a:r>
              <a:rPr lang="es-ES" altLang="en-US" sz="2800" dirty="0">
                <a:solidFill>
                  <a:schemeClr val="bg1"/>
                </a:solidFill>
              </a:rPr>
              <a:t>, como antes </a:t>
            </a:r>
            <a:r>
              <a:rPr lang="es-ES" altLang="en-US" sz="2800" dirty="0">
                <a:solidFill>
                  <a:srgbClr val="FFFF00"/>
                </a:solidFill>
              </a:rPr>
              <a:t>lo he escrito brevemente, leyendo lo cual podéis entender cuál sea mi conocimiento en el misterio de Cristo</a:t>
            </a:r>
            <a:r>
              <a:rPr lang="en-US" altLang="en-US" sz="2800" dirty="0">
                <a:solidFill>
                  <a:srgbClr val="FFFF00"/>
                </a:solidFill>
              </a:rPr>
              <a:t>…</a:t>
            </a:r>
          </a:p>
        </p:txBody>
      </p:sp>
      <p:sp>
        <p:nvSpPr>
          <p:cNvPr id="109576" name="Oval 8"/>
          <p:cNvSpPr>
            <a:spLocks noChangeArrowheads="1"/>
          </p:cNvSpPr>
          <p:nvPr/>
        </p:nvSpPr>
        <p:spPr bwMode="auto">
          <a:xfrm>
            <a:off x="7239000" y="1600200"/>
            <a:ext cx="1905000" cy="3505200"/>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3000" dirty="0"/>
              <a:t>Entonces,</a:t>
            </a:r>
          </a:p>
          <a:p>
            <a:pPr algn="ctr"/>
            <a:r>
              <a:rPr lang="es-ES" altLang="en-US" sz="3000" dirty="0"/>
              <a:t>¿por qué</a:t>
            </a:r>
          </a:p>
          <a:p>
            <a:pPr algn="ctr"/>
            <a:r>
              <a:rPr lang="es-ES" altLang="en-US" sz="3000" dirty="0" err="1"/>
              <a:t>Escribi</a:t>
            </a:r>
            <a:r>
              <a:rPr lang="es-CO" altLang="en-US" sz="3000" dirty="0" err="1"/>
              <a:t>ó</a:t>
            </a:r>
            <a:endParaRPr lang="es-ES" altLang="en-US" sz="3000" dirty="0"/>
          </a:p>
          <a:p>
            <a:pPr algn="ctr"/>
            <a:r>
              <a:rPr lang="es-ES" altLang="en-US" sz="3000" dirty="0"/>
              <a:t>todo</a:t>
            </a:r>
          </a:p>
          <a:p>
            <a:pPr algn="ctr"/>
            <a:r>
              <a:rPr lang="es-ES" altLang="en-US" sz="3000" dirty="0"/>
              <a:t>esto?</a:t>
            </a:r>
            <a:endParaRPr lang="en-US" altLang="en-US" sz="3000" dirty="0"/>
          </a:p>
        </p:txBody>
      </p:sp>
      <p:pic>
        <p:nvPicPr>
          <p:cNvPr id="109575" name="Picture 7" descr="D - 1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905000"/>
            <a:ext cx="342900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5393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grpId="0" nodeType="withEffect">
                                  <p:stCondLst>
                                    <p:cond delay="0"/>
                                  </p:stCondLst>
                                  <p:childTnLst>
                                    <p:set>
                                      <p:cBhvr>
                                        <p:cTn id="6" dur="1" fill="hold">
                                          <p:stCondLst>
                                            <p:cond delay="0"/>
                                          </p:stCondLst>
                                        </p:cTn>
                                        <p:tgtEl>
                                          <p:spTgt spid="109576"/>
                                        </p:tgtEl>
                                        <p:attrNameLst>
                                          <p:attrName>style.visibility</p:attrName>
                                        </p:attrNameLst>
                                      </p:cBhvr>
                                      <p:to>
                                        <p:strVal val="visible"/>
                                      </p:to>
                                    </p:set>
                                    <p:animEffect transition="in" filter="circle(out)">
                                      <p:cBhvr>
                                        <p:cTn id="7" dur="2000"/>
                                        <p:tgtEl>
                                          <p:spTgt spid="109576"/>
                                        </p:tgtEl>
                                      </p:cBhvr>
                                    </p:animEffect>
                                  </p:childTnLst>
                                </p:cTn>
                              </p:par>
                              <p:par>
                                <p:cTn id="8" presetID="12" presetClass="entr" presetSubtype="2" fill="hold" nodeType="withEffect">
                                  <p:stCondLst>
                                    <p:cond delay="0"/>
                                  </p:stCondLst>
                                  <p:childTnLst>
                                    <p:set>
                                      <p:cBhvr>
                                        <p:cTn id="9" dur="1" fill="hold">
                                          <p:stCondLst>
                                            <p:cond delay="0"/>
                                          </p:stCondLst>
                                        </p:cTn>
                                        <p:tgtEl>
                                          <p:spTgt spid="109575"/>
                                        </p:tgtEl>
                                        <p:attrNameLst>
                                          <p:attrName>style.visibility</p:attrName>
                                        </p:attrNameLst>
                                      </p:cBhvr>
                                      <p:to>
                                        <p:strVal val="visible"/>
                                      </p:to>
                                    </p:set>
                                    <p:animEffect transition="in" filter="slide(fromRight)">
                                      <p:cBhvr>
                                        <p:cTn id="10" dur="2000"/>
                                        <p:tgtEl>
                                          <p:spTgt spid="10957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2" fill="hold" grpId="0" nodeType="clickEffect">
                                  <p:stCondLst>
                                    <p:cond delay="0"/>
                                  </p:stCondLst>
                                  <p:iterate type="wd">
                                    <p:tmPct val="1000"/>
                                  </p:iterate>
                                  <p:childTnLst>
                                    <p:set>
                                      <p:cBhvr>
                                        <p:cTn id="14" dur="1" fill="hold">
                                          <p:stCondLst>
                                            <p:cond delay="0"/>
                                          </p:stCondLst>
                                        </p:cTn>
                                        <p:tgtEl>
                                          <p:spTgt spid="109573"/>
                                        </p:tgtEl>
                                        <p:attrNameLst>
                                          <p:attrName>style.visibility</p:attrName>
                                        </p:attrNameLst>
                                      </p:cBhvr>
                                      <p:to>
                                        <p:strVal val="visible"/>
                                      </p:to>
                                    </p:set>
                                    <p:anim calcmode="lin" valueType="num">
                                      <p:cBhvr>
                                        <p:cTn id="15" dur="1000" fill="hold"/>
                                        <p:tgtEl>
                                          <p:spTgt spid="109573"/>
                                        </p:tgtEl>
                                        <p:attrNameLst>
                                          <p:attrName>ppt_x</p:attrName>
                                        </p:attrNameLst>
                                      </p:cBhvr>
                                      <p:tavLst>
                                        <p:tav tm="0">
                                          <p:val>
                                            <p:strVal val="#ppt_x+#ppt_w/2"/>
                                          </p:val>
                                        </p:tav>
                                        <p:tav tm="100000">
                                          <p:val>
                                            <p:strVal val="#ppt_x"/>
                                          </p:val>
                                        </p:tav>
                                      </p:tavLst>
                                    </p:anim>
                                    <p:anim calcmode="lin" valueType="num">
                                      <p:cBhvr>
                                        <p:cTn id="16" dur="1000" fill="hold"/>
                                        <p:tgtEl>
                                          <p:spTgt spid="109573"/>
                                        </p:tgtEl>
                                        <p:attrNameLst>
                                          <p:attrName>ppt_y</p:attrName>
                                        </p:attrNameLst>
                                      </p:cBhvr>
                                      <p:tavLst>
                                        <p:tav tm="0">
                                          <p:val>
                                            <p:strVal val="#ppt_y"/>
                                          </p:val>
                                        </p:tav>
                                        <p:tav tm="100000">
                                          <p:val>
                                            <p:strVal val="#ppt_y"/>
                                          </p:val>
                                        </p:tav>
                                      </p:tavLst>
                                    </p:anim>
                                    <p:anim calcmode="lin" valueType="num">
                                      <p:cBhvr>
                                        <p:cTn id="17" dur="1000" fill="hold"/>
                                        <p:tgtEl>
                                          <p:spTgt spid="109573"/>
                                        </p:tgtEl>
                                        <p:attrNameLst>
                                          <p:attrName>ppt_w</p:attrName>
                                        </p:attrNameLst>
                                      </p:cBhvr>
                                      <p:tavLst>
                                        <p:tav tm="0">
                                          <p:val>
                                            <p:fltVal val="0"/>
                                          </p:val>
                                        </p:tav>
                                        <p:tav tm="100000">
                                          <p:val>
                                            <p:strVal val="#ppt_w"/>
                                          </p:val>
                                        </p:tav>
                                      </p:tavLst>
                                    </p:anim>
                                    <p:anim calcmode="lin" valueType="num">
                                      <p:cBhvr>
                                        <p:cTn id="18" dur="1000" fill="hold"/>
                                        <p:tgtEl>
                                          <p:spTgt spid="10957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3" grpId="0"/>
      <p:bldP spid="10957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ChangeArrowheads="1"/>
          </p:cNvSpPr>
          <p:nvPr/>
        </p:nvSpPr>
        <p:spPr bwMode="auto">
          <a:xfrm>
            <a:off x="0" y="0"/>
            <a:ext cx="41910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dirty="0" err="1">
                <a:solidFill>
                  <a:srgbClr val="FFFF00"/>
                </a:solidFill>
              </a:rPr>
              <a:t>Ef</a:t>
            </a:r>
            <a:r>
              <a:rPr lang="en-US" altLang="en-US" sz="2800" dirty="0">
                <a:solidFill>
                  <a:srgbClr val="FFFF00"/>
                </a:solidFill>
              </a:rPr>
              <a:t> 3:4-6 -</a:t>
            </a:r>
            <a:r>
              <a:rPr lang="en-US" altLang="en-US" sz="2800" dirty="0">
                <a:solidFill>
                  <a:schemeClr val="bg1"/>
                </a:solidFill>
              </a:rPr>
              <a:t> …</a:t>
            </a:r>
            <a:r>
              <a:rPr lang="es-ES" altLang="en-US" sz="2800" dirty="0">
                <a:solidFill>
                  <a:schemeClr val="bg1"/>
                </a:solidFill>
              </a:rPr>
              <a:t>el misterio de Cristo, misterio que en otras generaciones no se dio a conocer a los hijos de los hombres, como ahora es revelado a sus santos apóstoles y profetas por el Espíritu: </a:t>
            </a:r>
          </a:p>
          <a:p>
            <a:r>
              <a:rPr lang="es-ES" altLang="en-US" sz="2800" dirty="0">
                <a:solidFill>
                  <a:srgbClr val="FFFF00"/>
                </a:solidFill>
              </a:rPr>
              <a:t>que los gentiles son coherederos y miembros del mismo cuerpo, y copartícipes de la promesa en Cristo Jesús por medio del evangelio</a:t>
            </a:r>
          </a:p>
        </p:txBody>
      </p:sp>
      <p:sp>
        <p:nvSpPr>
          <p:cNvPr id="130055" name="Text Box 7"/>
          <p:cNvSpPr txBox="1">
            <a:spLocks noChangeArrowheads="1"/>
          </p:cNvSpPr>
          <p:nvPr/>
        </p:nvSpPr>
        <p:spPr bwMode="auto">
          <a:xfrm>
            <a:off x="4800600" y="0"/>
            <a:ext cx="4343400"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300" dirty="0">
                <a:solidFill>
                  <a:schemeClr val="bg1"/>
                </a:solidFill>
              </a:rPr>
              <a:t>1 </a:t>
            </a:r>
            <a:r>
              <a:rPr lang="en-US" altLang="en-US" sz="2300" dirty="0" err="1">
                <a:solidFill>
                  <a:schemeClr val="bg1"/>
                </a:solidFill>
              </a:rPr>
              <a:t>Pd</a:t>
            </a:r>
            <a:r>
              <a:rPr lang="en-US" altLang="en-US" sz="2300" dirty="0">
                <a:solidFill>
                  <a:schemeClr val="bg1"/>
                </a:solidFill>
              </a:rPr>
              <a:t> 1:10-12 -</a:t>
            </a:r>
            <a:r>
              <a:rPr lang="en-US" altLang="en-US" sz="2300" dirty="0">
                <a:solidFill>
                  <a:srgbClr val="FFFF00"/>
                </a:solidFill>
              </a:rPr>
              <a:t> </a:t>
            </a:r>
            <a:r>
              <a:rPr lang="es-ES" altLang="en-US" sz="2300" dirty="0">
                <a:solidFill>
                  <a:srgbClr val="FFFF00"/>
                </a:solidFill>
              </a:rPr>
              <a:t>Los profetas que profetizaron de la gracia destinada a vosotros, inquirieron y diligentemente indagaron acerca de esta salvación, escudriñando qué persona y qué tiempo indicaba el Espíritu de Cristo que estaba en ellos, el cual anunciaba de antemano los sufrimientos de Cristo, y las glorias que vendrían tras ellos.  A éstos se les reveló que no para sí mismos, sino para nosotros, administraban las cosas que ahora os son anunciadas por los que os han predicado el evangelio por el Espíritu Santo enviado del cielo; cosas en las cuales anhelan mirar los ángeles.</a:t>
            </a:r>
          </a:p>
        </p:txBody>
      </p:sp>
      <p:sp>
        <p:nvSpPr>
          <p:cNvPr id="130053" name="Rectangle 5"/>
          <p:cNvSpPr>
            <a:spLocks noChangeArrowheads="1"/>
          </p:cNvSpPr>
          <p:nvPr/>
        </p:nvSpPr>
        <p:spPr bwMode="auto">
          <a:xfrm>
            <a:off x="0" y="3429000"/>
            <a:ext cx="4191000" cy="3200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5"/>
                                        </p:tgtEl>
                                        <p:attrNameLst>
                                          <p:attrName>style.visibility</p:attrName>
                                        </p:attrNameLst>
                                      </p:cBhvr>
                                      <p:to>
                                        <p:strVal val="visible"/>
                                      </p:to>
                                    </p:set>
                                    <p:animEffect transition="in" filter="wipe(left)">
                                      <p:cBhvr>
                                        <p:cTn id="7" dur="1000"/>
                                        <p:tgtEl>
                                          <p:spTgt spid="1300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xit" presetSubtype="3" fill="hold" grpId="0" nodeType="clickEffect">
                                  <p:stCondLst>
                                    <p:cond delay="0"/>
                                  </p:stCondLst>
                                  <p:childTnLst>
                                    <p:animEffect transition="out" filter="strips(upRight)">
                                      <p:cBhvr>
                                        <p:cTn id="11" dur="1000"/>
                                        <p:tgtEl>
                                          <p:spTgt spid="130053"/>
                                        </p:tgtEl>
                                      </p:cBhvr>
                                    </p:animEffect>
                                    <p:set>
                                      <p:cBhvr>
                                        <p:cTn id="12" dur="1" fill="hold">
                                          <p:stCondLst>
                                            <p:cond delay="999"/>
                                          </p:stCondLst>
                                        </p:cTn>
                                        <p:tgtEl>
                                          <p:spTgt spid="130053"/>
                                        </p:tgtEl>
                                        <p:attrNameLst>
                                          <p:attrName>style.visibility</p:attrName>
                                        </p:attrNameLst>
                                      </p:cBhvr>
                                      <p:to>
                                        <p:strVal val="hidden"/>
                                      </p:to>
                                    </p:set>
                                  </p:childTnLst>
                                </p:cTn>
                              </p:par>
                              <p:par>
                                <p:cTn id="13" presetID="29" presetClass="exit" presetSubtype="0" fill="hold" grpId="1" nodeType="withEffect">
                                  <p:stCondLst>
                                    <p:cond delay="0"/>
                                  </p:stCondLst>
                                  <p:childTnLst>
                                    <p:anim calcmode="lin" valueType="num">
                                      <p:cBhvr>
                                        <p:cTn id="14" dur="2000"/>
                                        <p:tgtEl>
                                          <p:spTgt spid="130055"/>
                                        </p:tgtEl>
                                        <p:attrNameLst>
                                          <p:attrName>ppt_x</p:attrName>
                                        </p:attrNameLst>
                                      </p:cBhvr>
                                      <p:tavLst>
                                        <p:tav tm="0">
                                          <p:val>
                                            <p:strVal val="ppt_x"/>
                                          </p:val>
                                        </p:tav>
                                        <p:tav tm="100000">
                                          <p:val>
                                            <p:strVal val="ppt_x-.2"/>
                                          </p:val>
                                        </p:tav>
                                      </p:tavLst>
                                    </p:anim>
                                    <p:anim calcmode="lin" valueType="num">
                                      <p:cBhvr>
                                        <p:cTn id="15" dur="2000"/>
                                        <p:tgtEl>
                                          <p:spTgt spid="130055"/>
                                        </p:tgtEl>
                                        <p:attrNameLst>
                                          <p:attrName>ppt_y</p:attrName>
                                        </p:attrNameLst>
                                      </p:cBhvr>
                                      <p:tavLst>
                                        <p:tav tm="0">
                                          <p:val>
                                            <p:strVal val="ppt_y"/>
                                          </p:val>
                                        </p:tav>
                                        <p:tav tm="100000">
                                          <p:val>
                                            <p:strVal val="ppt_y"/>
                                          </p:val>
                                        </p:tav>
                                      </p:tavLst>
                                    </p:anim>
                                    <p:animEffect transition="out" filter="fade">
                                      <p:cBhvr>
                                        <p:cTn id="16" dur="2000"/>
                                        <p:tgtEl>
                                          <p:spTgt spid="130055"/>
                                        </p:tgtEl>
                                      </p:cBhvr>
                                    </p:animEffect>
                                    <p:set>
                                      <p:cBhvr>
                                        <p:cTn id="17" dur="1" fill="hold">
                                          <p:stCondLst>
                                            <p:cond delay="1999"/>
                                          </p:stCondLst>
                                        </p:cTn>
                                        <p:tgtEl>
                                          <p:spTgt spid="1300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5" grpId="0"/>
      <p:bldP spid="130055" grpId="1"/>
      <p:bldP spid="13005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22860"/>
            <a:ext cx="9144000" cy="685800"/>
          </a:xfrm>
          <a:solidFill>
            <a:srgbClr val="F4F2CC"/>
          </a:solidFill>
        </p:spPr>
        <p:txBody>
          <a:bodyPr/>
          <a:lstStyle/>
          <a:p>
            <a:r>
              <a:rPr lang="en-US" altLang="en-US" sz="2600" b="1" i="1" dirty="0" err="1">
                <a:solidFill>
                  <a:schemeClr val="tx1"/>
                </a:solidFill>
                <a:latin typeface="Tempus Sans ITC" pitchFamily="82" charset="0"/>
              </a:rPr>
              <a:t>toda</a:t>
            </a:r>
            <a:r>
              <a:rPr lang="en-US" altLang="en-US" sz="2600" b="1" i="1" dirty="0">
                <a:solidFill>
                  <a:schemeClr val="tx1"/>
                </a:solidFill>
                <a:latin typeface="Tempus Sans ITC" pitchFamily="82" charset="0"/>
              </a:rPr>
              <a:t> bend</a:t>
            </a:r>
            <a:r>
              <a:rPr lang="es-CO" altLang="en-US" sz="2600" b="1" i="1" dirty="0" err="1">
                <a:solidFill>
                  <a:schemeClr val="tx1"/>
                </a:solidFill>
                <a:latin typeface="Tempus Sans ITC" pitchFamily="82" charset="0"/>
              </a:rPr>
              <a:t>ición</a:t>
            </a:r>
            <a:r>
              <a:rPr lang="es-CO" altLang="en-US" sz="2600" b="1" i="1" dirty="0">
                <a:solidFill>
                  <a:schemeClr val="tx1"/>
                </a:solidFill>
                <a:latin typeface="Tempus Sans ITC" pitchFamily="82" charset="0"/>
              </a:rPr>
              <a:t> espiritual en los lugares celestiales en Cristo</a:t>
            </a:r>
            <a:r>
              <a:rPr lang="en-US" altLang="en-US" sz="2600" b="1" i="1" dirty="0">
                <a:solidFill>
                  <a:schemeClr val="tx1"/>
                </a:solidFill>
                <a:latin typeface="Tempus Sans ITC" pitchFamily="82" charset="0"/>
              </a:rPr>
              <a:t>:</a:t>
            </a:r>
            <a:r>
              <a:rPr lang="en-US" altLang="en-US" sz="2600" b="1" dirty="0">
                <a:solidFill>
                  <a:schemeClr val="tx1"/>
                </a:solidFill>
                <a:latin typeface="Tempus Sans ITC" pitchFamily="82" charset="0"/>
              </a:rPr>
              <a:t>  1:3</a:t>
            </a:r>
          </a:p>
        </p:txBody>
      </p:sp>
      <p:sp>
        <p:nvSpPr>
          <p:cNvPr id="24579" name="Rectangle 3"/>
          <p:cNvSpPr>
            <a:spLocks noChangeArrowheads="1"/>
          </p:cNvSpPr>
          <p:nvPr/>
        </p:nvSpPr>
        <p:spPr bwMode="auto">
          <a:xfrm>
            <a:off x="1447800" y="3429000"/>
            <a:ext cx="2667000" cy="1383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anose="05000000000000000000" pitchFamily="2" charset="2"/>
              <a:buNone/>
            </a:pPr>
            <a:r>
              <a:rPr lang="en-US" altLang="en-US" sz="2000" dirty="0">
                <a:solidFill>
                  <a:schemeClr val="bg1"/>
                </a:solidFill>
                <a:latin typeface="Tempus Sans ITC" panose="04020404030D07020202" pitchFamily="82" charset="0"/>
              </a:rPr>
              <a:t>el plan de Dios </a:t>
            </a:r>
          </a:p>
          <a:p>
            <a:pPr algn="ctr">
              <a:lnSpc>
                <a:spcPct val="80000"/>
              </a:lnSpc>
              <a:spcBef>
                <a:spcPct val="20000"/>
              </a:spcBef>
              <a:buClr>
                <a:schemeClr val="hlink"/>
              </a:buClr>
              <a:buSzPct val="60000"/>
              <a:buFont typeface="Wingdings" panose="05000000000000000000" pitchFamily="2" charset="2"/>
              <a:buNone/>
            </a:pPr>
            <a:r>
              <a:rPr lang="en-US" altLang="en-US" sz="2000" dirty="0">
                <a:solidFill>
                  <a:schemeClr val="bg1"/>
                </a:solidFill>
                <a:latin typeface="Tempus Sans ITC" panose="04020404030D07020202" pitchFamily="82" charset="0"/>
              </a:rPr>
              <a:t>no </a:t>
            </a:r>
            <a:r>
              <a:rPr lang="en-US" altLang="en-US" sz="2000" dirty="0" err="1">
                <a:solidFill>
                  <a:schemeClr val="bg1"/>
                </a:solidFill>
                <a:latin typeface="Tempus Sans ITC" panose="04020404030D07020202" pitchFamily="82" charset="0"/>
              </a:rPr>
              <a:t>conocido</a:t>
            </a:r>
            <a:endParaRPr lang="en-US" altLang="en-US" sz="2000" dirty="0">
              <a:solidFill>
                <a:schemeClr val="bg1"/>
              </a:solidFill>
              <a:latin typeface="Tempus Sans ITC" panose="04020404030D07020202" pitchFamily="82" charset="0"/>
            </a:endParaRPr>
          </a:p>
          <a:p>
            <a:pPr algn="ctr">
              <a:lnSpc>
                <a:spcPct val="80000"/>
              </a:lnSpc>
              <a:spcBef>
                <a:spcPct val="20000"/>
              </a:spcBef>
              <a:buClr>
                <a:schemeClr val="hlink"/>
              </a:buClr>
              <a:buSzPct val="60000"/>
            </a:pPr>
            <a:r>
              <a:rPr lang="en-US" altLang="en-US" sz="2000" dirty="0">
                <a:solidFill>
                  <a:schemeClr val="bg1"/>
                </a:solidFill>
                <a:latin typeface="Tempus Sans ITC" panose="04020404030D07020202" pitchFamily="82" charset="0"/>
              </a:rPr>
              <a:t>-- Escondido –</a:t>
            </a:r>
          </a:p>
          <a:p>
            <a:pPr algn="ctr">
              <a:lnSpc>
                <a:spcPct val="80000"/>
              </a:lnSpc>
              <a:spcBef>
                <a:spcPct val="20000"/>
              </a:spcBef>
              <a:buClr>
                <a:schemeClr val="hlink"/>
              </a:buClr>
              <a:buSzPct val="60000"/>
              <a:buFont typeface="Wingdings" pitchFamily="2" charset="2"/>
              <a:buNone/>
            </a:pPr>
            <a:r>
              <a:rPr lang="en-US" altLang="en-US" sz="2000" dirty="0">
                <a:solidFill>
                  <a:schemeClr val="bg1"/>
                </a:solidFill>
                <a:latin typeface="Tempus Sans ITC" panose="04020404030D07020202" pitchFamily="82" charset="0"/>
              </a:rPr>
              <a:t>“un </a:t>
            </a:r>
            <a:r>
              <a:rPr lang="en-US" altLang="en-US" sz="2000" dirty="0" err="1">
                <a:solidFill>
                  <a:schemeClr val="bg1"/>
                </a:solidFill>
                <a:latin typeface="Tempus Sans ITC" pitchFamily="82" charset="0"/>
              </a:rPr>
              <a:t>misterio</a:t>
            </a:r>
            <a:r>
              <a:rPr lang="en-US" altLang="en-US" sz="2000" dirty="0">
                <a:solidFill>
                  <a:schemeClr val="bg1"/>
                </a:solidFill>
                <a:latin typeface="Tempus Sans ITC" pitchFamily="82" charset="0"/>
              </a:rPr>
              <a:t>”</a:t>
            </a:r>
          </a:p>
        </p:txBody>
      </p:sp>
      <p:sp>
        <p:nvSpPr>
          <p:cNvPr id="24580" name="Rectangle 4"/>
          <p:cNvSpPr>
            <a:spLocks noChangeArrowheads="1"/>
          </p:cNvSpPr>
          <p:nvPr/>
        </p:nvSpPr>
        <p:spPr bwMode="auto">
          <a:xfrm>
            <a:off x="1524000" y="28956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err="1">
                <a:solidFill>
                  <a:srgbClr val="FFFF00"/>
                </a:solidFill>
                <a:latin typeface="Tempus Sans ITC" pitchFamily="82" charset="0"/>
              </a:rPr>
              <a:t>Patriarcas</a:t>
            </a:r>
            <a:r>
              <a:rPr lang="en-US" altLang="en-US" sz="2000" dirty="0">
                <a:solidFill>
                  <a:srgbClr val="FFFF00"/>
                </a:solidFill>
                <a:latin typeface="Tempus Sans ITC" pitchFamily="82" charset="0"/>
              </a:rPr>
              <a:t>…Israel…Ley</a:t>
            </a:r>
          </a:p>
        </p:txBody>
      </p:sp>
      <p:sp>
        <p:nvSpPr>
          <p:cNvPr id="24581" name="Text Box 5"/>
          <p:cNvSpPr txBox="1">
            <a:spLocks noChangeArrowheads="1"/>
          </p:cNvSpPr>
          <p:nvPr/>
        </p:nvSpPr>
        <p:spPr bwMode="auto">
          <a:xfrm>
            <a:off x="4409655" y="2895599"/>
            <a:ext cx="3972345"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solidFill>
                  <a:srgbClr val="66FFFF"/>
                </a:solidFill>
              </a:rPr>
              <a:t>          </a:t>
            </a:r>
            <a:r>
              <a:rPr lang="en-US" altLang="en-US" sz="2000" u="sng" dirty="0">
                <a:solidFill>
                  <a:srgbClr val="FFFF00"/>
                </a:solidFill>
              </a:rPr>
              <a:t>Las </a:t>
            </a:r>
            <a:r>
              <a:rPr lang="en-US" altLang="en-US" sz="2000" u="sng" dirty="0" err="1">
                <a:solidFill>
                  <a:srgbClr val="FFFF00"/>
                </a:solidFill>
              </a:rPr>
              <a:t>Bendciones</a:t>
            </a:r>
            <a:r>
              <a:rPr lang="en-US" altLang="en-US" sz="2000" dirty="0">
                <a:solidFill>
                  <a:srgbClr val="FFFF00"/>
                </a:solidFill>
              </a:rPr>
              <a:t>:</a:t>
            </a:r>
            <a:endParaRPr lang="en-US" altLang="en-US" sz="2000" dirty="0">
              <a:solidFill>
                <a:srgbClr val="66FFFF"/>
              </a:solidFill>
            </a:endParaRPr>
          </a:p>
          <a:p>
            <a:pPr>
              <a:lnSpc>
                <a:spcPct val="90000"/>
              </a:lnSpc>
            </a:pPr>
            <a:r>
              <a:rPr lang="en-US" altLang="en-US" sz="2000" dirty="0">
                <a:solidFill>
                  <a:schemeClr val="bg1"/>
                </a:solidFill>
              </a:rPr>
              <a:t>1:4    - </a:t>
            </a:r>
            <a:r>
              <a:rPr lang="en-US" altLang="en-US" sz="2000" dirty="0" err="1">
                <a:solidFill>
                  <a:schemeClr val="bg1"/>
                </a:solidFill>
              </a:rPr>
              <a:t>esogidos</a:t>
            </a:r>
            <a:r>
              <a:rPr lang="en-US" altLang="en-US" sz="2000" dirty="0">
                <a:solidFill>
                  <a:schemeClr val="bg1"/>
                </a:solidFill>
              </a:rPr>
              <a:t> para </a:t>
            </a:r>
            <a:r>
              <a:rPr lang="en-US" altLang="en-US" sz="2000" dirty="0" err="1">
                <a:solidFill>
                  <a:schemeClr val="bg1"/>
                </a:solidFill>
              </a:rPr>
              <a:t>ser</a:t>
            </a:r>
            <a:r>
              <a:rPr lang="en-US" altLang="en-US" sz="2000" dirty="0">
                <a:solidFill>
                  <a:schemeClr val="bg1"/>
                </a:solidFill>
              </a:rPr>
              <a:t> </a:t>
            </a:r>
          </a:p>
          <a:p>
            <a:pPr>
              <a:lnSpc>
                <a:spcPct val="90000"/>
              </a:lnSpc>
            </a:pPr>
            <a:r>
              <a:rPr lang="en-US" altLang="en-US" sz="2000" dirty="0">
                <a:solidFill>
                  <a:schemeClr val="bg1"/>
                </a:solidFill>
              </a:rPr>
              <a:t>	</a:t>
            </a:r>
            <a:r>
              <a:rPr lang="en-US" altLang="en-US" sz="2000" dirty="0" err="1">
                <a:solidFill>
                  <a:schemeClr val="bg1"/>
                </a:solidFill>
              </a:rPr>
              <a:t>santos</a:t>
            </a:r>
            <a:endParaRPr lang="en-US" altLang="en-US" sz="2000" dirty="0">
              <a:solidFill>
                <a:schemeClr val="bg1"/>
              </a:solidFill>
            </a:endParaRPr>
          </a:p>
          <a:p>
            <a:r>
              <a:rPr lang="en-US" altLang="en-US" sz="2000" dirty="0">
                <a:solidFill>
                  <a:schemeClr val="bg1"/>
                </a:solidFill>
              </a:rPr>
              <a:t>1:5    - </a:t>
            </a:r>
            <a:r>
              <a:rPr lang="en-US" altLang="en-US" sz="2000" dirty="0" err="1">
                <a:solidFill>
                  <a:schemeClr val="bg1"/>
                </a:solidFill>
              </a:rPr>
              <a:t>adoptados</a:t>
            </a:r>
            <a:r>
              <a:rPr lang="en-US" altLang="en-US" sz="2000" dirty="0">
                <a:solidFill>
                  <a:schemeClr val="bg1"/>
                </a:solidFill>
              </a:rPr>
              <a:t> </a:t>
            </a:r>
            <a:r>
              <a:rPr lang="en-US" altLang="en-US" sz="2000" dirty="0" err="1">
                <a:solidFill>
                  <a:schemeClr val="bg1"/>
                </a:solidFill>
              </a:rPr>
              <a:t>como</a:t>
            </a:r>
            <a:r>
              <a:rPr lang="en-US" altLang="en-US" sz="2000" dirty="0">
                <a:solidFill>
                  <a:schemeClr val="bg1"/>
                </a:solidFill>
              </a:rPr>
              <a:t> </a:t>
            </a:r>
            <a:r>
              <a:rPr lang="en-US" altLang="en-US" sz="2000" dirty="0" err="1">
                <a:solidFill>
                  <a:schemeClr val="bg1"/>
                </a:solidFill>
              </a:rPr>
              <a:t>hijos</a:t>
            </a:r>
            <a:endParaRPr lang="en-US" altLang="en-US" sz="2000" dirty="0">
              <a:solidFill>
                <a:schemeClr val="bg1"/>
              </a:solidFill>
            </a:endParaRPr>
          </a:p>
          <a:p>
            <a:r>
              <a:rPr lang="en-US" altLang="en-US" sz="2000" dirty="0">
                <a:solidFill>
                  <a:schemeClr val="bg1"/>
                </a:solidFill>
              </a:rPr>
              <a:t>1:6    - </a:t>
            </a:r>
            <a:r>
              <a:rPr lang="en-US" altLang="en-US" sz="2000" dirty="0" err="1">
                <a:solidFill>
                  <a:schemeClr val="bg1"/>
                </a:solidFill>
              </a:rPr>
              <a:t>recibimos</a:t>
            </a:r>
            <a:r>
              <a:rPr lang="en-US" altLang="en-US" sz="2000" dirty="0">
                <a:solidFill>
                  <a:schemeClr val="bg1"/>
                </a:solidFill>
              </a:rPr>
              <a:t> </a:t>
            </a:r>
            <a:r>
              <a:rPr lang="en-US" altLang="en-US" sz="2000" dirty="0" err="1">
                <a:solidFill>
                  <a:schemeClr val="bg1"/>
                </a:solidFill>
              </a:rPr>
              <a:t>gracia</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redención</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perdón</a:t>
            </a:r>
            <a:endParaRPr lang="en-US" altLang="en-US" sz="2000" dirty="0">
              <a:solidFill>
                <a:schemeClr val="bg1"/>
              </a:solidFill>
            </a:endParaRPr>
          </a:p>
          <a:p>
            <a:r>
              <a:rPr lang="en-US" altLang="en-US" sz="2000" dirty="0">
                <a:solidFill>
                  <a:schemeClr val="bg1"/>
                </a:solidFill>
              </a:rPr>
              <a:t>1:9    - </a:t>
            </a:r>
            <a:r>
              <a:rPr lang="en-US" altLang="en-US" sz="2000" dirty="0" err="1">
                <a:solidFill>
                  <a:schemeClr val="bg1"/>
                </a:solidFill>
              </a:rPr>
              <a:t>misterio</a:t>
            </a:r>
            <a:r>
              <a:rPr lang="en-US" altLang="en-US" sz="2000" dirty="0">
                <a:solidFill>
                  <a:schemeClr val="bg1"/>
                </a:solidFill>
              </a:rPr>
              <a:t> </a:t>
            </a:r>
            <a:r>
              <a:rPr lang="en-US" altLang="en-US" sz="2000" dirty="0" err="1">
                <a:solidFill>
                  <a:schemeClr val="bg1"/>
                </a:solidFill>
              </a:rPr>
              <a:t>revelado</a:t>
            </a:r>
            <a:endParaRPr lang="en-US" altLang="en-US" sz="2000" dirty="0">
              <a:solidFill>
                <a:schemeClr val="bg1"/>
              </a:solidFill>
            </a:endParaRPr>
          </a:p>
          <a:p>
            <a:r>
              <a:rPr lang="en-US" altLang="en-US" sz="2000" dirty="0">
                <a:solidFill>
                  <a:schemeClr val="bg1"/>
                </a:solidFill>
              </a:rPr>
              <a:t>1:13  - </a:t>
            </a:r>
            <a:r>
              <a:rPr lang="en-US" altLang="en-US" sz="2000" dirty="0" err="1">
                <a:solidFill>
                  <a:schemeClr val="bg1"/>
                </a:solidFill>
              </a:rPr>
              <a:t>sellados</a:t>
            </a:r>
            <a:r>
              <a:rPr lang="en-US" altLang="en-US" sz="2000" dirty="0">
                <a:solidFill>
                  <a:schemeClr val="bg1"/>
                </a:solidFill>
              </a:rPr>
              <a:t> </a:t>
            </a:r>
            <a:r>
              <a:rPr lang="en-US" altLang="en-US" sz="2000" dirty="0" err="1">
                <a:solidFill>
                  <a:schemeClr val="bg1"/>
                </a:solidFill>
              </a:rPr>
              <a:t>por</a:t>
            </a:r>
            <a:r>
              <a:rPr lang="en-US" altLang="en-US" sz="2000" dirty="0">
                <a:solidFill>
                  <a:schemeClr val="bg1"/>
                </a:solidFill>
              </a:rPr>
              <a:t> el </a:t>
            </a:r>
            <a:r>
              <a:rPr lang="en-US" altLang="en-US" sz="2000" dirty="0" err="1">
                <a:solidFill>
                  <a:schemeClr val="bg1"/>
                </a:solidFill>
              </a:rPr>
              <a:t>Espíritu</a:t>
            </a:r>
            <a:r>
              <a:rPr lang="en-US" altLang="en-US" sz="2000" dirty="0">
                <a:solidFill>
                  <a:schemeClr val="bg1"/>
                </a:solidFill>
              </a:rPr>
              <a:t> Santo</a:t>
            </a:r>
          </a:p>
          <a:p>
            <a:r>
              <a:rPr lang="en-US" altLang="en-US" sz="2000" dirty="0">
                <a:solidFill>
                  <a:schemeClr val="bg1"/>
                </a:solidFill>
              </a:rPr>
              <a:t>2:1+  - </a:t>
            </a:r>
            <a:r>
              <a:rPr lang="en-US" altLang="en-US" sz="2000" dirty="0" err="1">
                <a:solidFill>
                  <a:schemeClr val="bg1"/>
                </a:solidFill>
              </a:rPr>
              <a:t>nos</a:t>
            </a:r>
            <a:r>
              <a:rPr lang="en-US" altLang="en-US" sz="2000" dirty="0">
                <a:solidFill>
                  <a:schemeClr val="bg1"/>
                </a:solidFill>
              </a:rPr>
              <a:t> </a:t>
            </a:r>
            <a:r>
              <a:rPr lang="en-US" altLang="en-US" sz="2000" dirty="0" err="1">
                <a:solidFill>
                  <a:schemeClr val="bg1"/>
                </a:solidFill>
              </a:rPr>
              <a:t>dió</a:t>
            </a:r>
            <a:r>
              <a:rPr lang="en-US" altLang="en-US" sz="2000" dirty="0">
                <a:solidFill>
                  <a:schemeClr val="bg1"/>
                </a:solidFill>
              </a:rPr>
              <a:t> </a:t>
            </a:r>
            <a:r>
              <a:rPr lang="en-US" altLang="en-US" sz="2000" dirty="0" err="1">
                <a:solidFill>
                  <a:schemeClr val="bg1"/>
                </a:solidFill>
              </a:rPr>
              <a:t>vida</a:t>
            </a:r>
            <a:r>
              <a:rPr lang="en-US" altLang="en-US" sz="2000" dirty="0">
                <a:solidFill>
                  <a:schemeClr val="bg1"/>
                </a:solidFill>
              </a:rPr>
              <a:t> </a:t>
            </a:r>
            <a:r>
              <a:rPr lang="en-US" altLang="en-US" sz="2000" dirty="0" err="1">
                <a:solidFill>
                  <a:schemeClr val="bg1"/>
                </a:solidFill>
              </a:rPr>
              <a:t>nueva</a:t>
            </a:r>
            <a:endParaRPr lang="en-US" altLang="en-US" sz="2000" dirty="0">
              <a:solidFill>
                <a:schemeClr val="bg1"/>
              </a:solidFill>
            </a:endParaRPr>
          </a:p>
          <a:p>
            <a:r>
              <a:rPr lang="en-US" altLang="en-US" sz="2000" dirty="0">
                <a:solidFill>
                  <a:schemeClr val="bg1"/>
                </a:solidFill>
              </a:rPr>
              <a:t>2:11+ - </a:t>
            </a:r>
            <a:r>
              <a:rPr lang="en-US" altLang="en-US" sz="2000" dirty="0" err="1">
                <a:solidFill>
                  <a:schemeClr val="bg1"/>
                </a:solidFill>
              </a:rPr>
              <a:t>reconciliados</a:t>
            </a:r>
            <a:r>
              <a:rPr lang="en-US" altLang="en-US" sz="2000" dirty="0">
                <a:solidFill>
                  <a:schemeClr val="bg1"/>
                </a:solidFill>
              </a:rPr>
              <a:t> con Dios</a:t>
            </a:r>
          </a:p>
          <a:p>
            <a:r>
              <a:rPr lang="en-US" altLang="en-US" sz="2000" dirty="0">
                <a:solidFill>
                  <a:schemeClr val="bg1"/>
                </a:solidFill>
              </a:rPr>
              <a:t>4:11+ - </a:t>
            </a:r>
            <a:r>
              <a:rPr lang="en-US" altLang="en-US" sz="2000" dirty="0" err="1">
                <a:solidFill>
                  <a:schemeClr val="bg1"/>
                </a:solidFill>
              </a:rPr>
              <a:t>entendimiento</a:t>
            </a:r>
            <a:r>
              <a:rPr lang="en-US" altLang="en-US" sz="2000" dirty="0">
                <a:solidFill>
                  <a:schemeClr val="bg1"/>
                </a:solidFill>
              </a:rPr>
              <a:t>/</a:t>
            </a:r>
            <a:r>
              <a:rPr lang="es-CO" altLang="en-US" sz="2000" dirty="0" err="1">
                <a:solidFill>
                  <a:schemeClr val="bg1"/>
                </a:solidFill>
              </a:rPr>
              <a:t>maduréz</a:t>
            </a:r>
            <a:endParaRPr lang="en-US" altLang="en-US" sz="2000" dirty="0">
              <a:solidFill>
                <a:schemeClr val="bg1"/>
              </a:solidFill>
            </a:endParaRPr>
          </a:p>
        </p:txBody>
      </p:sp>
      <p:sp>
        <p:nvSpPr>
          <p:cNvPr id="24582" name="AutoShape 6"/>
          <p:cNvSpPr>
            <a:spLocks/>
          </p:cNvSpPr>
          <p:nvPr/>
        </p:nvSpPr>
        <p:spPr bwMode="auto">
          <a:xfrm>
            <a:off x="0" y="1600200"/>
            <a:ext cx="14478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AutoShape 7"/>
          <p:cNvSpPr>
            <a:spLocks/>
          </p:cNvSpPr>
          <p:nvPr/>
        </p:nvSpPr>
        <p:spPr bwMode="auto">
          <a:xfrm rot="-10800000">
            <a:off x="7772400" y="1600200"/>
            <a:ext cx="13716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p:cNvSpPr>
            <a:spLocks noChangeArrowheads="1"/>
          </p:cNvSpPr>
          <p:nvPr/>
        </p:nvSpPr>
        <p:spPr bwMode="auto">
          <a:xfrm>
            <a:off x="7620000" y="1764030"/>
            <a:ext cx="1676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EL</a:t>
            </a: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itchFamily="82" charset="0"/>
              </a:rPr>
              <a:t>Juicio Final</a:t>
            </a: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Redención</a:t>
            </a:r>
            <a:r>
              <a:rPr lang="en-US" altLang="en-US" sz="2000" dirty="0">
                <a:solidFill>
                  <a:srgbClr val="FFFF00"/>
                </a:solidFill>
                <a:latin typeface="Tempus Sans ITC" panose="04020404030D07020202" pitchFamily="82" charset="0"/>
              </a:rPr>
              <a:t> </a:t>
            </a: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de la</a:t>
            </a: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posesión</a:t>
            </a:r>
            <a:endParaRPr lang="en-US" altLang="en-US" sz="2000" dirty="0">
              <a:solidFill>
                <a:srgbClr val="FFFF00"/>
              </a:solidFill>
              <a:latin typeface="Tempus Sans ITC" panose="04020404030D07020202" pitchFamily="82" charset="0"/>
            </a:endParaRP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anose="04020404030D07020202" pitchFamily="82" charset="0"/>
              </a:rPr>
              <a:t>De</a:t>
            </a:r>
            <a:r>
              <a:rPr lang="en-US" altLang="en-US" sz="2000" dirty="0">
                <a:solidFill>
                  <a:srgbClr val="FFFF00"/>
                </a:solidFill>
                <a:latin typeface="Tempus Sans ITC" panose="04020404030D07020202" pitchFamily="82" charset="0"/>
              </a:rPr>
              <a:t> </a:t>
            </a:r>
            <a:r>
              <a:rPr lang="es-CO" altLang="en-US" sz="2000" dirty="0">
                <a:solidFill>
                  <a:srgbClr val="FFFF00"/>
                </a:solidFill>
                <a:latin typeface="Tempus Sans ITC" panose="04020404030D07020202" pitchFamily="82" charset="0"/>
              </a:rPr>
              <a:t>Dios</a:t>
            </a: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1:14</a:t>
            </a:r>
          </a:p>
        </p:txBody>
      </p:sp>
      <p:sp>
        <p:nvSpPr>
          <p:cNvPr id="24585" name="Line 9"/>
          <p:cNvSpPr>
            <a:spLocks noChangeShapeType="1"/>
          </p:cNvSpPr>
          <p:nvPr/>
        </p:nvSpPr>
        <p:spPr bwMode="auto">
          <a:xfrm>
            <a:off x="1447800" y="2819400"/>
            <a:ext cx="63246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Rectangle 10"/>
          <p:cNvSpPr>
            <a:spLocks noChangeArrowheads="1"/>
          </p:cNvSpPr>
          <p:nvPr/>
        </p:nvSpPr>
        <p:spPr bwMode="auto">
          <a:xfrm>
            <a:off x="1524000" y="22860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PERÍOD</a:t>
            </a:r>
            <a:r>
              <a:rPr lang="es-CO" altLang="en-US" sz="2000" dirty="0">
                <a:solidFill>
                  <a:srgbClr val="FFFF00"/>
                </a:solidFill>
                <a:latin typeface="Tempus Sans ITC" panose="04020404030D07020202" pitchFamily="82" charset="0"/>
              </a:rPr>
              <a:t>O DEL A.P.</a:t>
            </a:r>
            <a:endParaRPr lang="en-US" altLang="en-US" sz="2000" dirty="0">
              <a:solidFill>
                <a:srgbClr val="FFFF00"/>
              </a:solidFill>
              <a:latin typeface="Tempus Sans ITC" pitchFamily="82" charset="0"/>
            </a:endParaRPr>
          </a:p>
        </p:txBody>
      </p:sp>
      <p:sp>
        <p:nvSpPr>
          <p:cNvPr id="24587" name="Line 11"/>
          <p:cNvSpPr>
            <a:spLocks noChangeShapeType="1"/>
          </p:cNvSpPr>
          <p:nvPr/>
        </p:nvSpPr>
        <p:spPr bwMode="auto">
          <a:xfrm>
            <a:off x="5334000" y="1676400"/>
            <a:ext cx="0" cy="106680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Line 12"/>
          <p:cNvSpPr>
            <a:spLocks noChangeShapeType="1"/>
          </p:cNvSpPr>
          <p:nvPr/>
        </p:nvSpPr>
        <p:spPr bwMode="auto">
          <a:xfrm>
            <a:off x="5105400" y="1828800"/>
            <a:ext cx="457200" cy="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9" name="Text Box 13"/>
          <p:cNvSpPr txBox="1">
            <a:spLocks noChangeArrowheads="1"/>
          </p:cNvSpPr>
          <p:nvPr/>
        </p:nvSpPr>
        <p:spPr bwMode="auto">
          <a:xfrm>
            <a:off x="-228600" y="1752600"/>
            <a:ext cx="18288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000" dirty="0">
                <a:solidFill>
                  <a:srgbClr val="FFFF00"/>
                </a:solidFill>
              </a:rPr>
              <a:t>Plan de</a:t>
            </a:r>
            <a:endParaRPr lang="en-US" altLang="en-US" sz="2000" dirty="0">
              <a:solidFill>
                <a:srgbClr val="FFFF00"/>
              </a:solidFill>
            </a:endParaRPr>
          </a:p>
          <a:p>
            <a:pPr algn="ctr"/>
            <a:r>
              <a:rPr lang="es-CO" altLang="en-US" sz="2000" dirty="0">
                <a:solidFill>
                  <a:srgbClr val="FFFF00"/>
                </a:solidFill>
              </a:rPr>
              <a:t>Dios</a:t>
            </a:r>
            <a:endParaRPr lang="en-US" altLang="en-US" sz="2000" dirty="0">
              <a:solidFill>
                <a:srgbClr val="FFFF00"/>
              </a:solidFill>
            </a:endParaRPr>
          </a:p>
          <a:p>
            <a:pPr algn="ctr"/>
            <a:r>
              <a:rPr lang="en-US" altLang="en-US" sz="2000" dirty="0">
                <a:solidFill>
                  <a:srgbClr val="FFFF00"/>
                </a:solidFill>
              </a:rPr>
              <a:t>(</a:t>
            </a:r>
            <a:r>
              <a:rPr lang="en-US" altLang="en-US" sz="2000" dirty="0" err="1">
                <a:solidFill>
                  <a:srgbClr val="FFFF00"/>
                </a:solidFill>
              </a:rPr>
              <a:t>misterio</a:t>
            </a:r>
            <a:r>
              <a:rPr lang="en-US" altLang="en-US" sz="2000" dirty="0">
                <a:solidFill>
                  <a:srgbClr val="FFFF00"/>
                </a:solidFill>
              </a:rPr>
              <a:t>)</a:t>
            </a:r>
          </a:p>
          <a:p>
            <a:pPr algn="ctr"/>
            <a:r>
              <a:rPr lang="es-CO" altLang="en-US" sz="2000" dirty="0">
                <a:solidFill>
                  <a:srgbClr val="FFFF00"/>
                </a:solidFill>
              </a:rPr>
              <a:t>ser</a:t>
            </a:r>
            <a:endParaRPr lang="en-US" altLang="en-US" sz="2000" dirty="0">
              <a:solidFill>
                <a:srgbClr val="FFFF00"/>
              </a:solidFill>
            </a:endParaRPr>
          </a:p>
          <a:p>
            <a:pPr algn="ctr"/>
            <a:r>
              <a:rPr lang="en-US" altLang="en-US" sz="2000" dirty="0" err="1">
                <a:solidFill>
                  <a:srgbClr val="FFFF00"/>
                </a:solidFill>
              </a:rPr>
              <a:t>realizado</a:t>
            </a:r>
            <a:endParaRPr lang="en-US" altLang="en-US" sz="2000" dirty="0">
              <a:solidFill>
                <a:srgbClr val="FFFF00"/>
              </a:solidFill>
            </a:endParaRPr>
          </a:p>
          <a:p>
            <a:pPr algn="ctr"/>
            <a:r>
              <a:rPr lang="es-CO" altLang="en-US" sz="2000" dirty="0">
                <a:solidFill>
                  <a:srgbClr val="FFFF00"/>
                </a:solidFill>
              </a:rPr>
              <a:t>por</a:t>
            </a:r>
            <a:endParaRPr lang="en-US" altLang="en-US" sz="2000" dirty="0">
              <a:solidFill>
                <a:srgbClr val="FFFF00"/>
              </a:solidFill>
            </a:endParaRPr>
          </a:p>
          <a:p>
            <a:pPr algn="ctr"/>
            <a:r>
              <a:rPr lang="es-CO" altLang="en-US" sz="2000" dirty="0">
                <a:solidFill>
                  <a:srgbClr val="FFFF00"/>
                </a:solidFill>
              </a:rPr>
              <a:t>los edades</a:t>
            </a:r>
            <a:endParaRPr lang="en-US" altLang="en-US" sz="2000" dirty="0">
              <a:solidFill>
                <a:srgbClr val="FFFF00"/>
              </a:solidFill>
            </a:endParaRPr>
          </a:p>
          <a:p>
            <a:pPr algn="ctr"/>
            <a:r>
              <a:rPr lang="en-US" altLang="en-US" sz="2000" dirty="0" err="1">
                <a:solidFill>
                  <a:srgbClr val="FFFF00"/>
                </a:solidFill>
              </a:rPr>
              <a:t>en</a:t>
            </a:r>
            <a:r>
              <a:rPr lang="en-US" altLang="en-US" sz="2000" dirty="0">
                <a:solidFill>
                  <a:srgbClr val="FFFF00"/>
                </a:solidFill>
              </a:rPr>
              <a:t> </a:t>
            </a:r>
            <a:r>
              <a:rPr lang="en-US" altLang="en-US" sz="2000" dirty="0" err="1">
                <a:solidFill>
                  <a:srgbClr val="FFFF00"/>
                </a:solidFill>
              </a:rPr>
              <a:t>Jesús</a:t>
            </a:r>
            <a:r>
              <a:rPr lang="en-US" altLang="en-US" sz="2000" dirty="0">
                <a:solidFill>
                  <a:srgbClr val="FFFF00"/>
                </a:solidFill>
              </a:rPr>
              <a:t> :</a:t>
            </a:r>
          </a:p>
          <a:p>
            <a:pPr algn="ctr"/>
            <a:r>
              <a:rPr lang="en-US" altLang="en-US" sz="2000" dirty="0">
                <a:solidFill>
                  <a:srgbClr val="FFFF00"/>
                </a:solidFill>
              </a:rPr>
              <a:t>1:3-14</a:t>
            </a:r>
          </a:p>
          <a:p>
            <a:pPr algn="ctr"/>
            <a:r>
              <a:rPr lang="en-US" altLang="en-US" sz="2000" dirty="0">
                <a:solidFill>
                  <a:srgbClr val="FFFF00"/>
                </a:solidFill>
              </a:rPr>
              <a:t>3:1-11</a:t>
            </a:r>
          </a:p>
        </p:txBody>
      </p:sp>
      <p:sp>
        <p:nvSpPr>
          <p:cNvPr id="24590" name="Text Box 14"/>
          <p:cNvSpPr txBox="1">
            <a:spLocks noChangeArrowheads="1"/>
          </p:cNvSpPr>
          <p:nvPr/>
        </p:nvSpPr>
        <p:spPr bwMode="auto">
          <a:xfrm>
            <a:off x="4697688" y="838200"/>
            <a:ext cx="1223413"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5000"/>
              </a:lnSpc>
            </a:pPr>
            <a:r>
              <a:rPr lang="en-US" altLang="en-US" sz="2000" i="1" dirty="0" err="1">
                <a:solidFill>
                  <a:srgbClr val="66FFFF"/>
                </a:solidFill>
                <a:latin typeface="Times New Roman" pitchFamily="18" charset="0"/>
              </a:rPr>
              <a:t>Salvación</a:t>
            </a:r>
            <a:endParaRPr lang="en-US" altLang="en-US" sz="2000" i="1" dirty="0">
              <a:solidFill>
                <a:srgbClr val="66FFFF"/>
              </a:solidFill>
              <a:latin typeface="Times New Roman" pitchFamily="18" charset="0"/>
            </a:endParaRPr>
          </a:p>
          <a:p>
            <a:pPr algn="ctr">
              <a:lnSpc>
                <a:spcPct val="85000"/>
              </a:lnSpc>
            </a:pPr>
            <a:r>
              <a:rPr lang="en-US" altLang="en-US" sz="2000" i="1" dirty="0" err="1">
                <a:solidFill>
                  <a:srgbClr val="66FFFF"/>
                </a:solidFill>
                <a:latin typeface="Times New Roman" pitchFamily="18" charset="0"/>
              </a:rPr>
              <a:t>en</a:t>
            </a:r>
            <a:endParaRPr lang="en-US" altLang="en-US" sz="2000" i="1" dirty="0">
              <a:solidFill>
                <a:srgbClr val="66FFFF"/>
              </a:solidFill>
              <a:latin typeface="Times New Roman" pitchFamily="18" charset="0"/>
            </a:endParaRPr>
          </a:p>
          <a:p>
            <a:pPr algn="ctr">
              <a:lnSpc>
                <a:spcPct val="85000"/>
              </a:lnSpc>
            </a:pPr>
            <a:r>
              <a:rPr lang="en-US" altLang="en-US" sz="2000" i="1" dirty="0">
                <a:solidFill>
                  <a:srgbClr val="66FFFF"/>
                </a:solidFill>
                <a:latin typeface="Times New Roman" pitchFamily="18" charset="0"/>
              </a:rPr>
              <a:t>Cristo</a:t>
            </a:r>
          </a:p>
        </p:txBody>
      </p:sp>
      <p:sp>
        <p:nvSpPr>
          <p:cNvPr id="24591" name="Line 15"/>
          <p:cNvSpPr>
            <a:spLocks noChangeShapeType="1"/>
          </p:cNvSpPr>
          <p:nvPr/>
        </p:nvSpPr>
        <p:spPr bwMode="auto">
          <a:xfrm flipH="1">
            <a:off x="5867400" y="685800"/>
            <a:ext cx="228600" cy="1524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2" name="Line 16"/>
          <p:cNvSpPr>
            <a:spLocks noChangeShapeType="1"/>
          </p:cNvSpPr>
          <p:nvPr/>
        </p:nvSpPr>
        <p:spPr bwMode="auto">
          <a:xfrm flipH="1">
            <a:off x="5715000" y="685800"/>
            <a:ext cx="76200" cy="762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3" name="Line 17"/>
          <p:cNvSpPr>
            <a:spLocks noChangeShapeType="1"/>
          </p:cNvSpPr>
          <p:nvPr/>
        </p:nvSpPr>
        <p:spPr bwMode="auto">
          <a:xfrm flipH="1">
            <a:off x="54864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4" name="Line 18"/>
          <p:cNvSpPr>
            <a:spLocks noChangeShapeType="1"/>
          </p:cNvSpPr>
          <p:nvPr/>
        </p:nvSpPr>
        <p:spPr bwMode="auto">
          <a:xfrm>
            <a:off x="5334000" y="609600"/>
            <a:ext cx="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19"/>
          <p:cNvSpPr>
            <a:spLocks noChangeShapeType="1"/>
          </p:cNvSpPr>
          <p:nvPr/>
        </p:nvSpPr>
        <p:spPr bwMode="auto">
          <a:xfrm>
            <a:off x="50292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6" name="Line 20"/>
          <p:cNvSpPr>
            <a:spLocks noChangeShapeType="1"/>
          </p:cNvSpPr>
          <p:nvPr/>
        </p:nvSpPr>
        <p:spPr bwMode="auto">
          <a:xfrm>
            <a:off x="4800600" y="685800"/>
            <a:ext cx="762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7" name="Line 21"/>
          <p:cNvSpPr>
            <a:spLocks noChangeShapeType="1"/>
          </p:cNvSpPr>
          <p:nvPr/>
        </p:nvSpPr>
        <p:spPr bwMode="auto">
          <a:xfrm>
            <a:off x="4495800" y="838200"/>
            <a:ext cx="2286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8" name="Line 22"/>
          <p:cNvSpPr>
            <a:spLocks noChangeShapeType="1"/>
          </p:cNvSpPr>
          <p:nvPr/>
        </p:nvSpPr>
        <p:spPr bwMode="auto">
          <a:xfrm>
            <a:off x="4495800" y="11430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9" name="Line 23"/>
          <p:cNvSpPr>
            <a:spLocks noChangeShapeType="1"/>
          </p:cNvSpPr>
          <p:nvPr/>
        </p:nvSpPr>
        <p:spPr bwMode="auto">
          <a:xfrm>
            <a:off x="4343400" y="1371600"/>
            <a:ext cx="3048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0" name="Line 24"/>
          <p:cNvSpPr>
            <a:spLocks noChangeShapeType="1"/>
          </p:cNvSpPr>
          <p:nvPr/>
        </p:nvSpPr>
        <p:spPr bwMode="auto">
          <a:xfrm flipV="1">
            <a:off x="4495800" y="16002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1" name="Line 25"/>
          <p:cNvSpPr>
            <a:spLocks noChangeShapeType="1"/>
          </p:cNvSpPr>
          <p:nvPr/>
        </p:nvSpPr>
        <p:spPr bwMode="auto">
          <a:xfrm flipV="1">
            <a:off x="4572000" y="1676400"/>
            <a:ext cx="2286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2" name="Line 26"/>
          <p:cNvSpPr>
            <a:spLocks noChangeShapeType="1"/>
          </p:cNvSpPr>
          <p:nvPr/>
        </p:nvSpPr>
        <p:spPr bwMode="auto">
          <a:xfrm flipH="1">
            <a:off x="48768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3" name="Line 27"/>
          <p:cNvSpPr>
            <a:spLocks noChangeShapeType="1"/>
          </p:cNvSpPr>
          <p:nvPr/>
        </p:nvSpPr>
        <p:spPr bwMode="auto">
          <a:xfrm flipV="1">
            <a:off x="5867400" y="9906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4" name="Line 28"/>
          <p:cNvSpPr>
            <a:spLocks noChangeShapeType="1"/>
          </p:cNvSpPr>
          <p:nvPr/>
        </p:nvSpPr>
        <p:spPr bwMode="auto">
          <a:xfrm flipV="1">
            <a:off x="5943600" y="1143000"/>
            <a:ext cx="3810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5" name="Line 29"/>
          <p:cNvSpPr>
            <a:spLocks noChangeShapeType="1"/>
          </p:cNvSpPr>
          <p:nvPr/>
        </p:nvSpPr>
        <p:spPr bwMode="auto">
          <a:xfrm>
            <a:off x="5943600" y="14478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6" name="Line 30"/>
          <p:cNvSpPr>
            <a:spLocks noChangeShapeType="1"/>
          </p:cNvSpPr>
          <p:nvPr/>
        </p:nvSpPr>
        <p:spPr bwMode="auto">
          <a:xfrm>
            <a:off x="5943600" y="1676400"/>
            <a:ext cx="3048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7" name="Line 31"/>
          <p:cNvSpPr>
            <a:spLocks noChangeShapeType="1"/>
          </p:cNvSpPr>
          <p:nvPr/>
        </p:nvSpPr>
        <p:spPr bwMode="auto">
          <a:xfrm>
            <a:off x="57912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8" name="Line 32"/>
          <p:cNvSpPr>
            <a:spLocks noChangeShapeType="1"/>
          </p:cNvSpPr>
          <p:nvPr/>
        </p:nvSpPr>
        <p:spPr bwMode="auto">
          <a:xfrm>
            <a:off x="5638800" y="17526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9" name="Arc 33"/>
          <p:cNvSpPr>
            <a:spLocks/>
          </p:cNvSpPr>
          <p:nvPr/>
        </p:nvSpPr>
        <p:spPr bwMode="auto">
          <a:xfrm rot="8600699">
            <a:off x="1220341" y="2611322"/>
            <a:ext cx="4309042" cy="2197028"/>
          </a:xfrm>
          <a:custGeom>
            <a:avLst/>
            <a:gdLst>
              <a:gd name="G0" fmla="+- 16739 0 0"/>
              <a:gd name="G1" fmla="+- 21600 0 0"/>
              <a:gd name="G2" fmla="+- 21600 0 0"/>
              <a:gd name="T0" fmla="*/ 0 w 38339"/>
              <a:gd name="T1" fmla="*/ 7949 h 25195"/>
              <a:gd name="T2" fmla="*/ 38038 w 38339"/>
              <a:gd name="T3" fmla="*/ 25195 h 25195"/>
              <a:gd name="T4" fmla="*/ 16739 w 38339"/>
              <a:gd name="T5" fmla="*/ 21600 h 25195"/>
            </a:gdLst>
            <a:ahLst/>
            <a:cxnLst>
              <a:cxn ang="0">
                <a:pos x="T0" y="T1"/>
              </a:cxn>
              <a:cxn ang="0">
                <a:pos x="T2" y="T3"/>
              </a:cxn>
              <a:cxn ang="0">
                <a:pos x="T4" y="T5"/>
              </a:cxn>
            </a:cxnLst>
            <a:rect l="0" t="0" r="r" b="b"/>
            <a:pathLst>
              <a:path w="38339" h="25195" fill="none" extrusionOk="0">
                <a:moveTo>
                  <a:pt x="-1" y="7948"/>
                </a:moveTo>
                <a:cubicBezTo>
                  <a:pt x="4101" y="2918"/>
                  <a:pt x="10248" y="-1"/>
                  <a:pt x="16739" y="0"/>
                </a:cubicBezTo>
                <a:cubicBezTo>
                  <a:pt x="28668" y="0"/>
                  <a:pt x="38339" y="9670"/>
                  <a:pt x="38339" y="21600"/>
                </a:cubicBezTo>
                <a:cubicBezTo>
                  <a:pt x="38339" y="22804"/>
                  <a:pt x="38238" y="24007"/>
                  <a:pt x="38037" y="25194"/>
                </a:cubicBezTo>
              </a:path>
              <a:path w="38339" h="25195" stroke="0" extrusionOk="0">
                <a:moveTo>
                  <a:pt x="-1" y="7948"/>
                </a:moveTo>
                <a:cubicBezTo>
                  <a:pt x="4101" y="2918"/>
                  <a:pt x="10248" y="-1"/>
                  <a:pt x="16739" y="0"/>
                </a:cubicBezTo>
                <a:cubicBezTo>
                  <a:pt x="28668" y="0"/>
                  <a:pt x="38339" y="9670"/>
                  <a:pt x="38339" y="21600"/>
                </a:cubicBezTo>
                <a:cubicBezTo>
                  <a:pt x="38339" y="22804"/>
                  <a:pt x="38238" y="24007"/>
                  <a:pt x="38037" y="25194"/>
                </a:cubicBezTo>
                <a:lnTo>
                  <a:pt x="16739" y="21600"/>
                </a:lnTo>
                <a:close/>
              </a:path>
            </a:pathLst>
          </a:custGeom>
          <a:noFill/>
          <a:ln w="57150">
            <a:solidFill>
              <a:srgbClr val="FFCC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0" name="Text Box 34"/>
          <p:cNvSpPr txBox="1">
            <a:spLocks noChangeArrowheads="1"/>
          </p:cNvSpPr>
          <p:nvPr/>
        </p:nvSpPr>
        <p:spPr bwMode="auto">
          <a:xfrm>
            <a:off x="6172200" y="696913"/>
            <a:ext cx="1524000" cy="2174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1800" dirty="0" err="1">
                <a:solidFill>
                  <a:schemeClr val="bg1"/>
                </a:solidFill>
              </a:rPr>
              <a:t>Revelado</a:t>
            </a:r>
            <a:endParaRPr lang="en-US" altLang="en-US" sz="1800" dirty="0">
              <a:solidFill>
                <a:schemeClr val="bg1"/>
              </a:solidFill>
            </a:endParaRPr>
          </a:p>
          <a:p>
            <a:pPr algn="ctr">
              <a:lnSpc>
                <a:spcPct val="85000"/>
              </a:lnSpc>
            </a:pPr>
            <a:r>
              <a:rPr lang="en-US" altLang="en-US" sz="1800" dirty="0" err="1">
                <a:solidFill>
                  <a:schemeClr val="bg1"/>
                </a:solidFill>
              </a:rPr>
              <a:t>en</a:t>
            </a:r>
            <a:r>
              <a:rPr lang="en-US" altLang="en-US" sz="1800" dirty="0">
                <a:solidFill>
                  <a:schemeClr val="bg1"/>
                </a:solidFill>
              </a:rPr>
              <a:t> Su </a:t>
            </a:r>
            <a:r>
              <a:rPr lang="en-US" altLang="en-US" sz="1800" dirty="0" err="1">
                <a:solidFill>
                  <a:schemeClr val="bg1"/>
                </a:solidFill>
              </a:rPr>
              <a:t>cuerpo</a:t>
            </a:r>
            <a:endParaRPr lang="en-US" altLang="en-US" sz="1800" dirty="0">
              <a:solidFill>
                <a:schemeClr val="bg1"/>
              </a:solidFill>
            </a:endParaRPr>
          </a:p>
          <a:p>
            <a:pPr algn="ctr">
              <a:lnSpc>
                <a:spcPct val="85000"/>
              </a:lnSpc>
            </a:pPr>
            <a:r>
              <a:rPr lang="en-US" altLang="en-US" sz="1800" dirty="0">
                <a:solidFill>
                  <a:schemeClr val="bg1"/>
                </a:solidFill>
              </a:rPr>
              <a:t>(la </a:t>
            </a:r>
            <a:r>
              <a:rPr lang="en-US" altLang="en-US" sz="1800" dirty="0" err="1">
                <a:solidFill>
                  <a:schemeClr val="bg1"/>
                </a:solidFill>
              </a:rPr>
              <a:t>iglesia</a:t>
            </a:r>
            <a:r>
              <a:rPr lang="en-US" altLang="en-US" sz="1800" dirty="0">
                <a:solidFill>
                  <a:schemeClr val="bg1"/>
                </a:solidFill>
              </a:rPr>
              <a:t>)</a:t>
            </a:r>
          </a:p>
          <a:p>
            <a:pPr algn="ctr">
              <a:lnSpc>
                <a:spcPct val="85000"/>
              </a:lnSpc>
            </a:pPr>
            <a:r>
              <a:rPr lang="en-US" altLang="en-US" sz="1800" dirty="0">
                <a:solidFill>
                  <a:schemeClr val="bg1"/>
                </a:solidFill>
              </a:rPr>
              <a:t>2:11-22</a:t>
            </a:r>
          </a:p>
          <a:p>
            <a:pPr algn="ctr">
              <a:lnSpc>
                <a:spcPct val="85000"/>
              </a:lnSpc>
            </a:pPr>
            <a:r>
              <a:rPr lang="en-US" altLang="en-US" sz="1800" dirty="0">
                <a:solidFill>
                  <a:schemeClr val="bg1"/>
                </a:solidFill>
              </a:rPr>
              <a:t>3:10-11</a:t>
            </a:r>
          </a:p>
          <a:p>
            <a:pPr algn="ctr">
              <a:lnSpc>
                <a:spcPct val="85000"/>
              </a:lnSpc>
            </a:pPr>
            <a:r>
              <a:rPr lang="en-US" altLang="en-US" sz="1800" dirty="0">
                <a:solidFill>
                  <a:schemeClr val="bg1"/>
                </a:solidFill>
              </a:rPr>
              <a:t>5:22-32</a:t>
            </a:r>
          </a:p>
          <a:p>
            <a:pPr algn="ctr">
              <a:lnSpc>
                <a:spcPct val="75000"/>
              </a:lnSpc>
            </a:pPr>
            <a:r>
              <a:rPr lang="en-US" altLang="en-US" sz="1800" dirty="0">
                <a:solidFill>
                  <a:schemeClr val="bg1"/>
                </a:solidFill>
              </a:rPr>
              <a:t>---</a:t>
            </a:r>
          </a:p>
          <a:p>
            <a:pPr algn="ctr">
              <a:lnSpc>
                <a:spcPct val="75000"/>
              </a:lnSpc>
            </a:pPr>
            <a:r>
              <a:rPr lang="en-US" altLang="en-US" sz="2000" dirty="0">
                <a:solidFill>
                  <a:srgbClr val="FFCC00"/>
                </a:solidFill>
              </a:rPr>
              <a:t>Cristo</a:t>
            </a:r>
          </a:p>
          <a:p>
            <a:pPr algn="ctr">
              <a:lnSpc>
                <a:spcPct val="75000"/>
              </a:lnSpc>
            </a:pPr>
            <a:r>
              <a:rPr lang="en-US" altLang="en-US" sz="2000" dirty="0" err="1">
                <a:solidFill>
                  <a:srgbClr val="FFCC00"/>
                </a:solidFill>
              </a:rPr>
              <a:t>en</a:t>
            </a:r>
            <a:r>
              <a:rPr lang="en-US" altLang="en-US" sz="2000" dirty="0">
                <a:solidFill>
                  <a:srgbClr val="FFCC00"/>
                </a:solidFill>
              </a:rPr>
              <a:t> </a:t>
            </a:r>
            <a:r>
              <a:rPr lang="en-US" altLang="en-US" sz="2000" dirty="0" err="1">
                <a:solidFill>
                  <a:srgbClr val="FFCC00"/>
                </a:solidFill>
              </a:rPr>
              <a:t>vosotros</a:t>
            </a:r>
            <a:endParaRPr lang="en-US" altLang="en-US" sz="2000" dirty="0">
              <a:solidFill>
                <a:srgbClr val="FFCC00"/>
              </a:solidFill>
            </a:endParaRPr>
          </a:p>
        </p:txBody>
      </p:sp>
      <p:sp>
        <p:nvSpPr>
          <p:cNvPr id="35" name="Text Box 41"/>
          <p:cNvSpPr txBox="1">
            <a:spLocks noChangeArrowheads="1"/>
          </p:cNvSpPr>
          <p:nvPr/>
        </p:nvSpPr>
        <p:spPr bwMode="auto">
          <a:xfrm rot="-545329">
            <a:off x="822976" y="1934153"/>
            <a:ext cx="6550025" cy="3165475"/>
          </a:xfrm>
          <a:prstGeom prst="rect">
            <a:avLst/>
          </a:prstGeom>
          <a:solidFill>
            <a:srgbClr val="F6EFC6"/>
          </a:solidFill>
          <a:ln>
            <a:noFill/>
          </a:ln>
          <a:effectLst/>
        </p:spPr>
        <p:txBody>
          <a:bodyPr>
            <a:spAutoFit/>
          </a:bodyPr>
          <a:lstStyle/>
          <a:p>
            <a:pPr algn="ctr">
              <a:lnSpc>
                <a:spcPct val="120000"/>
              </a:lnSpc>
            </a:pPr>
            <a:r>
              <a:rPr lang="es-ES" altLang="en-US" sz="4200" dirty="0"/>
              <a:t>Esto es cómo él reveló el "misterio" a los gentiles, pero ¿cómo lo explicó a los judíos?</a:t>
            </a:r>
            <a:endParaRPr lang="en-US" altLang="en-US" sz="4200" dirty="0"/>
          </a:p>
        </p:txBody>
      </p:sp>
    </p:spTree>
    <p:extLst>
      <p:ext uri="{BB962C8B-B14F-4D97-AF65-F5344CB8AC3E}">
        <p14:creationId xmlns:p14="http://schemas.microsoft.com/office/powerpoint/2010/main" val="1905535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edge">
                                      <p:cBhvr>
                                        <p:cTn id="7"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5101890" y="685800"/>
            <a:ext cx="4042110" cy="2308324"/>
          </a:xfrm>
          <a:prstGeom prst="rect">
            <a:avLst/>
          </a:prstGeom>
          <a:solidFill>
            <a:schemeClr val="tx1"/>
          </a:solidFill>
          <a:ln w="2857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Este es un cambio principal en el pensamiento</a:t>
            </a:r>
            <a:r>
              <a:rPr lang="en-US" altLang="en-US" sz="2400" dirty="0">
                <a:solidFill>
                  <a:srgbClr val="FFFF00"/>
                </a:solidFill>
              </a:rPr>
              <a:t>...</a:t>
            </a:r>
            <a:r>
              <a:rPr lang="es-ES" altLang="en-US" sz="2400" dirty="0">
                <a:solidFill>
                  <a:srgbClr val="FFFF00"/>
                </a:solidFill>
              </a:rPr>
              <a:t>donde Dios se dirigía desde el principio</a:t>
            </a:r>
            <a:r>
              <a:rPr lang="en-US" altLang="en-US" sz="2400" dirty="0">
                <a:solidFill>
                  <a:srgbClr val="FFFF00"/>
                </a:solidFill>
              </a:rPr>
              <a:t>… </a:t>
            </a:r>
            <a:r>
              <a:rPr lang="es-ES" altLang="en-US" sz="2400" dirty="0">
                <a:solidFill>
                  <a:srgbClr val="FFFF00"/>
                </a:solidFill>
              </a:rPr>
              <a:t>el sentido espiritual verdadero detrás de todo sobre Israel y la Ley</a:t>
            </a:r>
            <a:r>
              <a:rPr lang="en-US" altLang="en-US" sz="2400" dirty="0">
                <a:solidFill>
                  <a:srgbClr val="FFFF00"/>
                </a:solidFill>
              </a:rPr>
              <a:t>.</a:t>
            </a:r>
          </a:p>
        </p:txBody>
      </p:sp>
      <p:sp>
        <p:nvSpPr>
          <p:cNvPr id="136195" name="Text Box 3"/>
          <p:cNvSpPr txBox="1">
            <a:spLocks noChangeArrowheads="1"/>
          </p:cNvSpPr>
          <p:nvPr/>
        </p:nvSpPr>
        <p:spPr bwMode="auto">
          <a:xfrm>
            <a:off x="2286000" y="0"/>
            <a:ext cx="6858000" cy="6413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8575">
                <a:solidFill>
                  <a:srgbClr val="FF0066"/>
                </a:solidFill>
                <a:miter lim="800000"/>
                <a:headEnd/>
                <a:tailEnd/>
              </a14:hiddenLine>
            </a:ext>
          </a:extLst>
        </p:spPr>
        <p:txBody>
          <a:bodyPr>
            <a:spAutoFit/>
          </a:bodyPr>
          <a:lstStyle/>
          <a:p>
            <a:pPr algn="ctr"/>
            <a:r>
              <a:rPr lang="en-US" altLang="en-US" sz="3600" dirty="0">
                <a:solidFill>
                  <a:schemeClr val="bg1"/>
                </a:solidFill>
              </a:rPr>
              <a:t>¡¿</a:t>
            </a:r>
            <a:r>
              <a:rPr lang="en-US" altLang="en-US" sz="3600" dirty="0" err="1">
                <a:solidFill>
                  <a:schemeClr val="bg1"/>
                </a:solidFill>
              </a:rPr>
              <a:t>Qué</a:t>
            </a:r>
            <a:r>
              <a:rPr lang="en-US" altLang="en-US" sz="3600" dirty="0">
                <a:solidFill>
                  <a:schemeClr val="bg1"/>
                </a:solidFill>
              </a:rPr>
              <a:t> </a:t>
            </a:r>
            <a:r>
              <a:rPr lang="en-US" altLang="en-US" sz="3600" dirty="0" err="1">
                <a:solidFill>
                  <a:schemeClr val="bg1"/>
                </a:solidFill>
              </a:rPr>
              <a:t>dijo</a:t>
            </a:r>
            <a:r>
              <a:rPr lang="en-US" altLang="en-US" sz="3600" dirty="0">
                <a:solidFill>
                  <a:schemeClr val="bg1"/>
                </a:solidFill>
              </a:rPr>
              <a:t> </a:t>
            </a:r>
            <a:r>
              <a:rPr lang="en-US" altLang="en-US" sz="3600" dirty="0" err="1">
                <a:solidFill>
                  <a:schemeClr val="bg1"/>
                </a:solidFill>
              </a:rPr>
              <a:t>él</a:t>
            </a:r>
            <a:r>
              <a:rPr lang="en-US" altLang="en-US" sz="3600" dirty="0">
                <a:solidFill>
                  <a:schemeClr val="bg1"/>
                </a:solidFill>
              </a:rPr>
              <a:t>?!</a:t>
            </a:r>
          </a:p>
        </p:txBody>
      </p:sp>
      <p:sp>
        <p:nvSpPr>
          <p:cNvPr id="136196" name="AutoShape 4"/>
          <p:cNvSpPr>
            <a:spLocks noChangeArrowheads="1"/>
          </p:cNvSpPr>
          <p:nvPr/>
        </p:nvSpPr>
        <p:spPr bwMode="auto">
          <a:xfrm>
            <a:off x="304800" y="734471"/>
            <a:ext cx="4648200" cy="4495800"/>
          </a:xfrm>
          <a:prstGeom prst="foldedCorner">
            <a:avLst>
              <a:gd name="adj" fmla="val 12500"/>
            </a:avLst>
          </a:prstGeom>
          <a:solidFill>
            <a:srgbClr val="99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136197"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19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36200" name="Text Box 8"/>
          <p:cNvSpPr txBox="1">
            <a:spLocks noChangeArrowheads="1"/>
          </p:cNvSpPr>
          <p:nvPr/>
        </p:nvSpPr>
        <p:spPr bwMode="auto">
          <a:xfrm>
            <a:off x="304800" y="1080534"/>
            <a:ext cx="4495800" cy="405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1"/>
                  </a:outerShdw>
                </a:effectLst>
              </a14:hiddenEffects>
            </a:ext>
          </a:extLst>
        </p:spPr>
        <p:txBody>
          <a:bodyPr wrap="square">
            <a:spAutoFit/>
          </a:bodyPr>
          <a:lstStyle/>
          <a:p>
            <a:pPr algn="ctr">
              <a:lnSpc>
                <a:spcPct val="90000"/>
              </a:lnSpc>
            </a:pPr>
            <a:r>
              <a:rPr lang="en-US" altLang="en-US" sz="2600" dirty="0"/>
              <a:t>          </a:t>
            </a:r>
            <a:r>
              <a:rPr lang="en-US" altLang="en-US" sz="2600" dirty="0">
                <a:solidFill>
                  <a:srgbClr val="FFFF00"/>
                </a:solidFill>
              </a:rPr>
              <a:t>2:28-29 -</a:t>
            </a:r>
            <a:r>
              <a:rPr lang="en-US" altLang="en-US" sz="2600" i="1" dirty="0">
                <a:solidFill>
                  <a:srgbClr val="FFFF00"/>
                </a:solidFill>
              </a:rPr>
              <a:t> </a:t>
            </a:r>
            <a:r>
              <a:rPr lang="es-ES" altLang="en-US" sz="2600" i="1" dirty="0">
                <a:solidFill>
                  <a:schemeClr val="bg1"/>
                </a:solidFill>
              </a:rPr>
              <a:t>Pues no es judío el que lo es exteriormente, ni es la circuncisión la que se hace exteriormente en la carne; sino que es judío el que lo es en lo interior, y la circuncisión es la del corazón, en espíritu, no en letra; la alabanza del cual no viene de los hombres, sino de Dios.</a:t>
            </a:r>
            <a:endParaRPr lang="en-US" altLang="en-US" sz="2600" i="1" dirty="0">
              <a:solidFill>
                <a:schemeClr val="bg1"/>
              </a:solidFill>
            </a:endParaRPr>
          </a:p>
        </p:txBody>
      </p:sp>
      <p:sp>
        <p:nvSpPr>
          <p:cNvPr id="136201" name="Text Box 9"/>
          <p:cNvSpPr txBox="1">
            <a:spLocks noChangeArrowheads="1"/>
          </p:cNvSpPr>
          <p:nvPr/>
        </p:nvSpPr>
        <p:spPr bwMode="auto">
          <a:xfrm>
            <a:off x="5101890" y="3120118"/>
            <a:ext cx="4042110" cy="1581150"/>
          </a:xfrm>
          <a:prstGeom prst="rect">
            <a:avLst/>
          </a:prstGeom>
          <a:solidFill>
            <a:schemeClr val="tx1"/>
          </a:solidFill>
          <a:ln w="2857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El hombre </a:t>
            </a:r>
            <a:r>
              <a:rPr lang="en-US" altLang="en-US" sz="2400" u="sng" dirty="0">
                <a:solidFill>
                  <a:srgbClr val="FFFF00"/>
                </a:solidFill>
              </a:rPr>
              <a:t>interior</a:t>
            </a:r>
            <a:r>
              <a:rPr lang="en-US" altLang="en-US" sz="2400" dirty="0">
                <a:solidFill>
                  <a:srgbClr val="FFFF00"/>
                </a:solidFill>
              </a:rPr>
              <a:t>…</a:t>
            </a:r>
          </a:p>
          <a:p>
            <a:r>
              <a:rPr lang="en-US" altLang="en-US" sz="2400" dirty="0">
                <a:solidFill>
                  <a:srgbClr val="FFFF00"/>
                </a:solidFill>
              </a:rPr>
              <a:t>  Una ley interna …</a:t>
            </a:r>
          </a:p>
          <a:p>
            <a:r>
              <a:rPr lang="en-US" altLang="en-US" sz="2400" dirty="0">
                <a:solidFill>
                  <a:srgbClr val="FFFF00"/>
                </a:solidFill>
              </a:rPr>
              <a:t>    </a:t>
            </a:r>
            <a:r>
              <a:rPr lang="es-ES" altLang="en-US" sz="2400" dirty="0">
                <a:solidFill>
                  <a:srgbClr val="FFFF00"/>
                </a:solidFill>
              </a:rPr>
              <a:t>Una circuncisión interna </a:t>
            </a:r>
          </a:p>
          <a:p>
            <a:r>
              <a:rPr lang="es-ES" altLang="en-US" sz="2400" dirty="0">
                <a:solidFill>
                  <a:srgbClr val="FFFF00"/>
                </a:solidFill>
              </a:rPr>
              <a:t>	del corazón</a:t>
            </a:r>
            <a:r>
              <a:rPr lang="en-US" altLang="en-US" sz="2400" dirty="0">
                <a:solidFill>
                  <a:srgbClr val="FFFF00"/>
                </a:solidFill>
              </a:rPr>
              <a:t>…</a:t>
            </a:r>
          </a:p>
        </p:txBody>
      </p:sp>
      <p:sp>
        <p:nvSpPr>
          <p:cNvPr id="136202" name="Text Box 10"/>
          <p:cNvSpPr txBox="1">
            <a:spLocks noChangeArrowheads="1"/>
          </p:cNvSpPr>
          <p:nvPr/>
        </p:nvSpPr>
        <p:spPr bwMode="auto">
          <a:xfrm>
            <a:off x="5101890" y="4827262"/>
            <a:ext cx="4042110" cy="1938992"/>
          </a:xfrm>
          <a:prstGeom prst="rect">
            <a:avLst/>
          </a:prstGeom>
          <a:solidFill>
            <a:schemeClr val="tx1"/>
          </a:solidFill>
          <a:ln w="2857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entonces: cualquier persona puede ser "un judío" … quienquiera interioriza la voluntad de Dios y circuncida su propio corazón</a:t>
            </a:r>
            <a:endParaRPr lang="en-US" altLang="en-US" sz="2400" dirty="0">
              <a:solidFill>
                <a:srgbClr val="FFFF00"/>
              </a:solidFill>
            </a:endParaRPr>
          </a:p>
        </p:txBody>
      </p:sp>
      <p:sp>
        <p:nvSpPr>
          <p:cNvPr id="136204" name="Line 12"/>
          <p:cNvSpPr>
            <a:spLocks noChangeShapeType="1"/>
          </p:cNvSpPr>
          <p:nvPr/>
        </p:nvSpPr>
        <p:spPr bwMode="auto">
          <a:xfrm flipH="1">
            <a:off x="4114800" y="5562600"/>
            <a:ext cx="1828800" cy="416358"/>
          </a:xfrm>
          <a:prstGeom prst="line">
            <a:avLst/>
          </a:prstGeom>
          <a:noFill/>
          <a:ln w="127000">
            <a:solidFill>
              <a:schemeClr val="accent1">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1"/>
          <p:cNvSpPr txBox="1">
            <a:spLocks noChangeArrowheads="1"/>
          </p:cNvSpPr>
          <p:nvPr/>
        </p:nvSpPr>
        <p:spPr bwMode="auto">
          <a:xfrm>
            <a:off x="-12092" y="5873300"/>
            <a:ext cx="4419600" cy="830997"/>
          </a:xfrm>
          <a:prstGeom prst="rect">
            <a:avLst/>
          </a:prstGeom>
          <a:noFill/>
          <a:ln w="38100">
            <a:noFill/>
            <a:miter lim="800000"/>
            <a:headEnd/>
            <a:tailEnd/>
          </a:ln>
          <a:effectLst>
            <a:outerShdw dist="53882" dir="2700000" algn="ctr" rotWithShape="0">
              <a:schemeClr val="tx1"/>
            </a:outerShdw>
          </a:effectLst>
        </p:spPr>
        <p:txBody>
          <a:bodyPr>
            <a:spAutoFit/>
          </a:bodyPr>
          <a:lstStyle/>
          <a:p>
            <a:pPr algn="ctr"/>
            <a:r>
              <a:rPr lang="en-US" altLang="en-US" sz="2400" dirty="0" err="1">
                <a:solidFill>
                  <a:srgbClr val="FFFF00"/>
                </a:solidFill>
              </a:rPr>
              <a:t>También</a:t>
            </a:r>
            <a:r>
              <a:rPr lang="en-US" altLang="en-US" sz="2400" dirty="0">
                <a:solidFill>
                  <a:srgbClr val="FFFF00"/>
                </a:solidFill>
              </a:rPr>
              <a:t> </a:t>
            </a:r>
            <a:r>
              <a:rPr lang="en-US" altLang="en-US" sz="2400" dirty="0" err="1">
                <a:solidFill>
                  <a:srgbClr val="FFFF00"/>
                </a:solidFill>
              </a:rPr>
              <a:t>enseñado</a:t>
            </a:r>
            <a:r>
              <a:rPr lang="en-US" altLang="en-US" sz="2400" dirty="0">
                <a:solidFill>
                  <a:srgbClr val="FFFF00"/>
                </a:solidFill>
              </a:rPr>
              <a:t> </a:t>
            </a:r>
            <a:r>
              <a:rPr lang="en-US" altLang="en-US" sz="2400" dirty="0" err="1">
                <a:solidFill>
                  <a:srgbClr val="FFFF00"/>
                </a:solidFill>
              </a:rPr>
              <a:t>así</a:t>
            </a:r>
            <a:r>
              <a:rPr lang="en-US" altLang="en-US" sz="2400" dirty="0">
                <a:solidFill>
                  <a:srgbClr val="FFFF00"/>
                </a:solidFill>
              </a:rPr>
              <a:t> </a:t>
            </a:r>
            <a:r>
              <a:rPr lang="en-US" altLang="en-US" sz="2400" dirty="0" err="1">
                <a:solidFill>
                  <a:srgbClr val="FFFF00"/>
                </a:solidFill>
              </a:rPr>
              <a:t>en</a:t>
            </a:r>
            <a:r>
              <a:rPr lang="en-US" altLang="en-US" sz="2400" dirty="0">
                <a:solidFill>
                  <a:srgbClr val="FFFF00"/>
                </a:solidFill>
              </a:rPr>
              <a:t> la Ley:  </a:t>
            </a:r>
          </a:p>
          <a:p>
            <a:pPr algn="ctr"/>
            <a:r>
              <a:rPr lang="en-US" altLang="en-US" sz="2400" dirty="0">
                <a:solidFill>
                  <a:srgbClr val="FFFF00"/>
                </a:solidFill>
              </a:rPr>
              <a:t>Deut. 10:16; 30:6; 6:5; Jer. 4:4</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136196"/>
                                        </p:tgtEl>
                                        <p:attrNameLst>
                                          <p:attrName>style.visibility</p:attrName>
                                        </p:attrNameLst>
                                      </p:cBhvr>
                                      <p:to>
                                        <p:strVal val="visible"/>
                                      </p:to>
                                    </p:set>
                                    <p:anim calcmode="lin" valueType="num">
                                      <p:cBhvr>
                                        <p:cTn id="7" dur="1500" fill="hold"/>
                                        <p:tgtEl>
                                          <p:spTgt spid="136196"/>
                                        </p:tgtEl>
                                        <p:attrNameLst>
                                          <p:attrName>ppt_w</p:attrName>
                                        </p:attrNameLst>
                                      </p:cBhvr>
                                      <p:tavLst>
                                        <p:tav tm="0">
                                          <p:val>
                                            <p:fltVal val="0"/>
                                          </p:val>
                                        </p:tav>
                                        <p:tav tm="100000">
                                          <p:val>
                                            <p:strVal val="#ppt_w"/>
                                          </p:val>
                                        </p:tav>
                                      </p:tavLst>
                                    </p:anim>
                                    <p:anim calcmode="lin" valueType="num">
                                      <p:cBhvr>
                                        <p:cTn id="8" dur="1500" fill="hold"/>
                                        <p:tgtEl>
                                          <p:spTgt spid="136196"/>
                                        </p:tgtEl>
                                        <p:attrNameLst>
                                          <p:attrName>ppt_h</p:attrName>
                                        </p:attrNameLst>
                                      </p:cBhvr>
                                      <p:tavLst>
                                        <p:tav tm="0">
                                          <p:val>
                                            <p:fltVal val="0"/>
                                          </p:val>
                                        </p:tav>
                                        <p:tav tm="100000">
                                          <p:val>
                                            <p:strVal val="#ppt_h"/>
                                          </p:val>
                                        </p:tav>
                                      </p:tavLst>
                                    </p:anim>
                                    <p:anim calcmode="lin" valueType="num">
                                      <p:cBhvr>
                                        <p:cTn id="9" dur="1500" fill="hold"/>
                                        <p:tgtEl>
                                          <p:spTgt spid="136196"/>
                                        </p:tgtEl>
                                        <p:attrNameLst>
                                          <p:attrName>ppt_x</p:attrName>
                                        </p:attrNameLst>
                                      </p:cBhvr>
                                      <p:tavLst>
                                        <p:tav tm="0" fmla="#ppt_x+(cos(-2*pi*(1-$))*-#ppt_x-sin(-2*pi*(1-$))*(1-#ppt_y))*(1-$)">
                                          <p:val>
                                            <p:fltVal val="0"/>
                                          </p:val>
                                        </p:tav>
                                        <p:tav tm="100000">
                                          <p:val>
                                            <p:fltVal val="1"/>
                                          </p:val>
                                        </p:tav>
                                      </p:tavLst>
                                    </p:anim>
                                    <p:anim calcmode="lin" valueType="num">
                                      <p:cBhvr>
                                        <p:cTn id="10" dur="1500" fill="hold"/>
                                        <p:tgtEl>
                                          <p:spTgt spid="136196"/>
                                        </p:tgtEl>
                                        <p:attrNameLst>
                                          <p:attrName>ppt_y</p:attrName>
                                        </p:attrNameLst>
                                      </p:cBhvr>
                                      <p:tavLst>
                                        <p:tav tm="0" fmla="#ppt_y+(sin(-2*pi*(1-$))*-#ppt_x+cos(-2*pi*(1-$))*(1-#ppt_y))*(1-$)">
                                          <p:val>
                                            <p:fltVal val="0"/>
                                          </p:val>
                                        </p:tav>
                                        <p:tav tm="100000">
                                          <p:val>
                                            <p:fltVal val="1"/>
                                          </p:val>
                                        </p:tav>
                                      </p:tavLst>
                                    </p:anim>
                                  </p:childTnLst>
                                </p:cTn>
                              </p:par>
                              <p:par>
                                <p:cTn id="11" presetID="23" presetClass="entr" presetSubtype="16" fill="hold" grpId="0" nodeType="withEffect">
                                  <p:stCondLst>
                                    <p:cond delay="0"/>
                                  </p:stCondLst>
                                  <p:childTnLst>
                                    <p:set>
                                      <p:cBhvr>
                                        <p:cTn id="12" dur="1" fill="hold">
                                          <p:stCondLst>
                                            <p:cond delay="0"/>
                                          </p:stCondLst>
                                        </p:cTn>
                                        <p:tgtEl>
                                          <p:spTgt spid="136200"/>
                                        </p:tgtEl>
                                        <p:attrNameLst>
                                          <p:attrName>style.visibility</p:attrName>
                                        </p:attrNameLst>
                                      </p:cBhvr>
                                      <p:to>
                                        <p:strVal val="visible"/>
                                      </p:to>
                                    </p:set>
                                    <p:anim calcmode="lin" valueType="num">
                                      <p:cBhvr>
                                        <p:cTn id="13" dur="1000" fill="hold"/>
                                        <p:tgtEl>
                                          <p:spTgt spid="136200"/>
                                        </p:tgtEl>
                                        <p:attrNameLst>
                                          <p:attrName>ppt_w</p:attrName>
                                        </p:attrNameLst>
                                      </p:cBhvr>
                                      <p:tavLst>
                                        <p:tav tm="0">
                                          <p:val>
                                            <p:fltVal val="0"/>
                                          </p:val>
                                        </p:tav>
                                        <p:tav tm="100000">
                                          <p:val>
                                            <p:strVal val="#ppt_w"/>
                                          </p:val>
                                        </p:tav>
                                      </p:tavLst>
                                    </p:anim>
                                    <p:anim calcmode="lin" valueType="num">
                                      <p:cBhvr>
                                        <p:cTn id="14" dur="1000" fill="hold"/>
                                        <p:tgtEl>
                                          <p:spTgt spid="136200"/>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136195"/>
                                        </p:tgtEl>
                                        <p:attrNameLst>
                                          <p:attrName>style.visibility</p:attrName>
                                        </p:attrNameLst>
                                      </p:cBhvr>
                                      <p:to>
                                        <p:strVal val="visible"/>
                                      </p:to>
                                    </p:set>
                                    <p:animEffect transition="in" filter="box(out)">
                                      <p:cBhvr>
                                        <p:cTn id="19" dur="1000"/>
                                        <p:tgtEl>
                                          <p:spTgt spid="13619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36194"/>
                                        </p:tgtEl>
                                        <p:attrNameLst>
                                          <p:attrName>style.visibility</p:attrName>
                                        </p:attrNameLst>
                                      </p:cBhvr>
                                      <p:to>
                                        <p:strVal val="visible"/>
                                      </p:to>
                                    </p:set>
                                    <p:animEffect transition="in" filter="dissolve">
                                      <p:cBhvr>
                                        <p:cTn id="24" dur="1000"/>
                                        <p:tgtEl>
                                          <p:spTgt spid="13619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1" fill="hold" grpId="0" nodeType="clickEffect">
                                  <p:stCondLst>
                                    <p:cond delay="0"/>
                                  </p:stCondLst>
                                  <p:childTnLst>
                                    <p:set>
                                      <p:cBhvr>
                                        <p:cTn id="28" dur="1" fill="hold">
                                          <p:stCondLst>
                                            <p:cond delay="0"/>
                                          </p:stCondLst>
                                        </p:cTn>
                                        <p:tgtEl>
                                          <p:spTgt spid="136201"/>
                                        </p:tgtEl>
                                        <p:attrNameLst>
                                          <p:attrName>style.visibility</p:attrName>
                                        </p:attrNameLst>
                                      </p:cBhvr>
                                      <p:to>
                                        <p:strVal val="visible"/>
                                      </p:to>
                                    </p:set>
                                    <p:animEffect transition="in" filter="slide(fromTop)">
                                      <p:cBhvr>
                                        <p:cTn id="29" dur="1000"/>
                                        <p:tgtEl>
                                          <p:spTgt spid="13620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136202"/>
                                        </p:tgtEl>
                                        <p:attrNameLst>
                                          <p:attrName>style.visibility</p:attrName>
                                        </p:attrNameLst>
                                      </p:cBhvr>
                                      <p:to>
                                        <p:strVal val="visible"/>
                                      </p:to>
                                    </p:set>
                                    <p:anim calcmode="lin" valueType="num">
                                      <p:cBhvr additive="base">
                                        <p:cTn id="34" dur="1000"/>
                                        <p:tgtEl>
                                          <p:spTgt spid="136202"/>
                                        </p:tgtEl>
                                        <p:attrNameLst>
                                          <p:attrName>ppt_y</p:attrName>
                                        </p:attrNameLst>
                                      </p:cBhvr>
                                      <p:tavLst>
                                        <p:tav tm="0">
                                          <p:val>
                                            <p:strVal val="#ppt_y-#ppt_h*1.125000"/>
                                          </p:val>
                                        </p:tav>
                                        <p:tav tm="100000">
                                          <p:val>
                                            <p:strVal val="#ppt_y"/>
                                          </p:val>
                                        </p:tav>
                                      </p:tavLst>
                                    </p:anim>
                                    <p:animEffect transition="in" filter="wipe(down)">
                                      <p:cBhvr>
                                        <p:cTn id="35" dur="1000"/>
                                        <p:tgtEl>
                                          <p:spTgt spid="13620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36204"/>
                                        </p:tgtEl>
                                        <p:attrNameLst>
                                          <p:attrName>style.visibility</p:attrName>
                                        </p:attrNameLst>
                                      </p:cBhvr>
                                      <p:to>
                                        <p:strVal val="visible"/>
                                      </p:to>
                                    </p:set>
                                    <p:animEffect transition="in" filter="wipe(right)">
                                      <p:cBhvr>
                                        <p:cTn id="40" dur="1000"/>
                                        <p:tgtEl>
                                          <p:spTgt spid="13620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right)">
                                      <p:cBhvr>
                                        <p:cTn id="4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animBg="1" autoUpdateAnimBg="0"/>
      <p:bldP spid="136195" grpId="0" autoUpdateAnimBg="0"/>
      <p:bldP spid="136196" grpId="0" animBg="1"/>
      <p:bldP spid="136200" grpId="0" autoUpdateAnimBg="0"/>
      <p:bldP spid="136201" grpId="0" animBg="1" autoUpdateAnimBg="0"/>
      <p:bldP spid="136202" grpId="0" animBg="1" autoUpdateAnimBg="0"/>
      <p:bldP spid="136204"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AutoShape 4"/>
          <p:cNvSpPr>
            <a:spLocks noChangeArrowheads="1"/>
          </p:cNvSpPr>
          <p:nvPr/>
        </p:nvSpPr>
        <p:spPr bwMode="auto">
          <a:xfrm>
            <a:off x="304800" y="734471"/>
            <a:ext cx="4648200" cy="4495800"/>
          </a:xfrm>
          <a:prstGeom prst="foldedCorner">
            <a:avLst>
              <a:gd name="adj" fmla="val 12500"/>
            </a:avLst>
          </a:prstGeom>
          <a:solidFill>
            <a:srgbClr val="99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1"/>
              </a:solidFill>
            </a:endParaRPr>
          </a:p>
        </p:txBody>
      </p:sp>
      <p:sp>
        <p:nvSpPr>
          <p:cNvPr id="136197"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199"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36200" name="Text Box 8"/>
          <p:cNvSpPr txBox="1">
            <a:spLocks noChangeArrowheads="1"/>
          </p:cNvSpPr>
          <p:nvPr/>
        </p:nvSpPr>
        <p:spPr bwMode="auto">
          <a:xfrm>
            <a:off x="304800" y="1080534"/>
            <a:ext cx="4495800" cy="405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1"/>
                  </a:outerShdw>
                </a:effectLst>
              </a14:hiddenEffects>
            </a:ext>
          </a:extLst>
        </p:spPr>
        <p:txBody>
          <a:bodyPr wrap="square">
            <a:spAutoFit/>
          </a:bodyPr>
          <a:lstStyle/>
          <a:p>
            <a:pPr algn="ctr">
              <a:lnSpc>
                <a:spcPct val="90000"/>
              </a:lnSpc>
            </a:pPr>
            <a:r>
              <a:rPr lang="en-US" altLang="en-US" sz="2600" dirty="0"/>
              <a:t>          </a:t>
            </a:r>
            <a:r>
              <a:rPr lang="en-US" altLang="en-US" sz="2600" dirty="0">
                <a:solidFill>
                  <a:srgbClr val="FFFF00"/>
                </a:solidFill>
              </a:rPr>
              <a:t>2:28-29 -</a:t>
            </a:r>
            <a:r>
              <a:rPr lang="en-US" altLang="en-US" sz="2600" i="1" dirty="0">
                <a:solidFill>
                  <a:srgbClr val="FFFF00"/>
                </a:solidFill>
              </a:rPr>
              <a:t> </a:t>
            </a:r>
            <a:r>
              <a:rPr lang="es-ES" altLang="en-US" sz="2600" i="1" dirty="0">
                <a:solidFill>
                  <a:schemeClr val="bg1"/>
                </a:solidFill>
              </a:rPr>
              <a:t>Pues no es judío el que lo es exteriormente, ni es la circuncisión la que se hace exteriormente en la carne; sino que es judío el que lo es en lo interior, y la circuncisión es la del corazón, en espíritu, no en letra; la alabanza del cual no viene de los hombres, sino de Dios.</a:t>
            </a:r>
            <a:endParaRPr lang="en-US" altLang="en-US" sz="2600" i="1" dirty="0">
              <a:solidFill>
                <a:schemeClr val="bg1"/>
              </a:solidFill>
            </a:endParaRPr>
          </a:p>
        </p:txBody>
      </p:sp>
      <p:sp>
        <p:nvSpPr>
          <p:cNvPr id="136203" name="Text Box 11"/>
          <p:cNvSpPr txBox="1">
            <a:spLocks noChangeArrowheads="1"/>
          </p:cNvSpPr>
          <p:nvPr/>
        </p:nvSpPr>
        <p:spPr bwMode="auto">
          <a:xfrm>
            <a:off x="-12092" y="5873300"/>
            <a:ext cx="4419600" cy="830997"/>
          </a:xfrm>
          <a:prstGeom prst="rect">
            <a:avLst/>
          </a:prstGeom>
          <a:noFill/>
          <a:ln w="38100">
            <a:noFill/>
            <a:miter lim="800000"/>
            <a:headEnd/>
            <a:tailEnd/>
          </a:ln>
          <a:effectLst>
            <a:outerShdw dist="53882" dir="2700000" algn="ctr" rotWithShape="0">
              <a:schemeClr val="tx1"/>
            </a:outerShdw>
          </a:effectLst>
        </p:spPr>
        <p:txBody>
          <a:bodyPr>
            <a:spAutoFit/>
          </a:bodyPr>
          <a:lstStyle/>
          <a:p>
            <a:pPr algn="ctr"/>
            <a:r>
              <a:rPr lang="en-US" altLang="en-US" sz="2400" dirty="0" err="1">
                <a:solidFill>
                  <a:srgbClr val="FFFF00"/>
                </a:solidFill>
              </a:rPr>
              <a:t>También</a:t>
            </a:r>
            <a:r>
              <a:rPr lang="en-US" altLang="en-US" sz="2400" dirty="0">
                <a:solidFill>
                  <a:srgbClr val="FFFF00"/>
                </a:solidFill>
              </a:rPr>
              <a:t> </a:t>
            </a:r>
            <a:r>
              <a:rPr lang="en-US" altLang="en-US" sz="2400" dirty="0" err="1">
                <a:solidFill>
                  <a:srgbClr val="FFFF00"/>
                </a:solidFill>
              </a:rPr>
              <a:t>enseñado</a:t>
            </a:r>
            <a:r>
              <a:rPr lang="en-US" altLang="en-US" sz="2400" dirty="0">
                <a:solidFill>
                  <a:srgbClr val="FFFF00"/>
                </a:solidFill>
              </a:rPr>
              <a:t> </a:t>
            </a:r>
            <a:r>
              <a:rPr lang="en-US" altLang="en-US" sz="2400" dirty="0" err="1">
                <a:solidFill>
                  <a:srgbClr val="FFFF00"/>
                </a:solidFill>
              </a:rPr>
              <a:t>así</a:t>
            </a:r>
            <a:r>
              <a:rPr lang="en-US" altLang="en-US" sz="2400" dirty="0">
                <a:solidFill>
                  <a:srgbClr val="FFFF00"/>
                </a:solidFill>
              </a:rPr>
              <a:t> </a:t>
            </a:r>
            <a:r>
              <a:rPr lang="en-US" altLang="en-US" sz="2400" dirty="0" err="1">
                <a:solidFill>
                  <a:srgbClr val="FFFF00"/>
                </a:solidFill>
              </a:rPr>
              <a:t>en</a:t>
            </a:r>
            <a:r>
              <a:rPr lang="en-US" altLang="en-US" sz="2400" dirty="0">
                <a:solidFill>
                  <a:srgbClr val="FFFF00"/>
                </a:solidFill>
              </a:rPr>
              <a:t> la Ley:  </a:t>
            </a:r>
          </a:p>
          <a:p>
            <a:pPr algn="ctr"/>
            <a:r>
              <a:rPr lang="en-US" altLang="en-US" sz="2400" dirty="0">
                <a:solidFill>
                  <a:srgbClr val="FFFF00"/>
                </a:solidFill>
              </a:rPr>
              <a:t>Deut. 10:16; 30:6; 6:5; Jer. 4:4</a:t>
            </a:r>
          </a:p>
        </p:txBody>
      </p:sp>
      <p:sp>
        <p:nvSpPr>
          <p:cNvPr id="12" name="Text Box 2"/>
          <p:cNvSpPr txBox="1">
            <a:spLocks noChangeArrowheads="1"/>
          </p:cNvSpPr>
          <p:nvPr/>
        </p:nvSpPr>
        <p:spPr bwMode="auto">
          <a:xfrm>
            <a:off x="5105347" y="388405"/>
            <a:ext cx="4038653" cy="1192634"/>
          </a:xfrm>
          <a:prstGeom prst="rect">
            <a:avLst/>
          </a:prstGeom>
          <a:noFill/>
          <a:ln w="28575">
            <a:noFill/>
            <a:miter lim="800000"/>
            <a:headEnd/>
            <a:tailEnd/>
          </a:ln>
          <a:effectLst/>
        </p:spPr>
        <p:txBody>
          <a:bodyPr wrap="square">
            <a:spAutoFit/>
          </a:bodyPr>
          <a:lstStyle/>
          <a:p>
            <a:pPr algn="ctr">
              <a:lnSpc>
                <a:spcPct val="80000"/>
              </a:lnSpc>
            </a:pPr>
            <a:r>
              <a:rPr lang="en-US" altLang="en-US" dirty="0" err="1">
                <a:solidFill>
                  <a:srgbClr val="FFFF00"/>
                </a:solidFill>
              </a:rPr>
              <a:t>Deut</a:t>
            </a:r>
            <a:r>
              <a:rPr lang="en-US" altLang="en-US" dirty="0">
                <a:solidFill>
                  <a:srgbClr val="FFFF00"/>
                </a:solidFill>
              </a:rPr>
              <a:t> 10:16 - </a:t>
            </a:r>
            <a:r>
              <a:rPr lang="es-ES" altLang="en-US" dirty="0">
                <a:solidFill>
                  <a:schemeClr val="bg1"/>
                </a:solidFill>
              </a:rPr>
              <a:t>Circuncidad, pues, el prepucio de vuestro corazón, y no endurezcáis más vuestra cerviz.</a:t>
            </a:r>
            <a:endParaRPr lang="en-US" altLang="en-US" dirty="0">
              <a:solidFill>
                <a:schemeClr val="bg1"/>
              </a:solidFill>
            </a:endParaRPr>
          </a:p>
        </p:txBody>
      </p:sp>
      <p:sp>
        <p:nvSpPr>
          <p:cNvPr id="13" name="Text Box 9"/>
          <p:cNvSpPr txBox="1">
            <a:spLocks noChangeArrowheads="1"/>
          </p:cNvSpPr>
          <p:nvPr/>
        </p:nvSpPr>
        <p:spPr bwMode="auto">
          <a:xfrm>
            <a:off x="5091004" y="1796891"/>
            <a:ext cx="4038653" cy="1734321"/>
          </a:xfrm>
          <a:prstGeom prst="rect">
            <a:avLst/>
          </a:prstGeom>
          <a:noFill/>
          <a:ln w="28575">
            <a:noFill/>
            <a:miter lim="800000"/>
            <a:headEnd/>
            <a:tailEnd/>
          </a:ln>
          <a:effectLst/>
        </p:spPr>
        <p:txBody>
          <a:bodyPr wrap="square">
            <a:spAutoFit/>
          </a:bodyPr>
          <a:lstStyle/>
          <a:p>
            <a:pPr algn="ctr">
              <a:lnSpc>
                <a:spcPct val="80000"/>
              </a:lnSpc>
            </a:pPr>
            <a:r>
              <a:rPr lang="en-US" altLang="en-US" dirty="0" err="1">
                <a:solidFill>
                  <a:srgbClr val="FFFF00"/>
                </a:solidFill>
              </a:rPr>
              <a:t>Deut</a:t>
            </a:r>
            <a:r>
              <a:rPr lang="en-US" altLang="en-US" dirty="0">
                <a:solidFill>
                  <a:srgbClr val="FFFF00"/>
                </a:solidFill>
              </a:rPr>
              <a:t> 30:6-7 - </a:t>
            </a:r>
            <a:r>
              <a:rPr lang="es-ES" altLang="en-US" dirty="0">
                <a:solidFill>
                  <a:schemeClr val="bg1"/>
                </a:solidFill>
              </a:rPr>
              <a:t>Y circuncidará Jehová tu Dios tu corazón, y el corazón de tu descendencia, para que ames a Jehová tu Dios con todo tu corazón y con toda tu alma, a fin de que vivas.</a:t>
            </a:r>
            <a:endParaRPr lang="en-US" altLang="en-US" dirty="0">
              <a:solidFill>
                <a:schemeClr val="bg1"/>
              </a:solidFill>
            </a:endParaRPr>
          </a:p>
        </p:txBody>
      </p:sp>
      <p:sp>
        <p:nvSpPr>
          <p:cNvPr id="14" name="Text Box 10"/>
          <p:cNvSpPr txBox="1">
            <a:spLocks noChangeArrowheads="1"/>
          </p:cNvSpPr>
          <p:nvPr/>
        </p:nvSpPr>
        <p:spPr bwMode="auto">
          <a:xfrm>
            <a:off x="5094962" y="3732379"/>
            <a:ext cx="4038653" cy="1734321"/>
          </a:xfrm>
          <a:prstGeom prst="rect">
            <a:avLst/>
          </a:prstGeom>
          <a:noFill/>
          <a:ln w="28575">
            <a:noFill/>
            <a:miter lim="800000"/>
            <a:headEnd/>
            <a:tailEnd/>
          </a:ln>
          <a:effectLst/>
        </p:spPr>
        <p:txBody>
          <a:bodyPr wrap="square">
            <a:spAutoFit/>
          </a:bodyPr>
          <a:lstStyle/>
          <a:p>
            <a:pPr algn="ctr">
              <a:lnSpc>
                <a:spcPct val="80000"/>
              </a:lnSpc>
            </a:pPr>
            <a:r>
              <a:rPr lang="en-US" altLang="en-US" dirty="0" err="1">
                <a:solidFill>
                  <a:srgbClr val="FFFF00"/>
                </a:solidFill>
              </a:rPr>
              <a:t>Deut</a:t>
            </a:r>
            <a:r>
              <a:rPr lang="en-US" altLang="en-US" dirty="0">
                <a:solidFill>
                  <a:srgbClr val="FFFF00"/>
                </a:solidFill>
              </a:rPr>
              <a:t> 6:5-6 - </a:t>
            </a:r>
            <a:r>
              <a:rPr lang="es-ES" altLang="en-US" dirty="0">
                <a:solidFill>
                  <a:schemeClr val="bg1"/>
                </a:solidFill>
              </a:rPr>
              <a:t>Y amarás a Jehová tu Dios de todo tu corazón, y de toda tu alma, y con todas tus fuerzas.  Y estas palabras que yo te mando hoy, estarán sobre tu corazón;</a:t>
            </a:r>
          </a:p>
        </p:txBody>
      </p:sp>
      <p:sp>
        <p:nvSpPr>
          <p:cNvPr id="15" name="Text Box 11"/>
          <p:cNvSpPr txBox="1">
            <a:spLocks noChangeArrowheads="1"/>
          </p:cNvSpPr>
          <p:nvPr/>
        </p:nvSpPr>
        <p:spPr bwMode="auto">
          <a:xfrm>
            <a:off x="5100628" y="5595304"/>
            <a:ext cx="4038653" cy="1192634"/>
          </a:xfrm>
          <a:prstGeom prst="rect">
            <a:avLst/>
          </a:prstGeom>
          <a:noFill/>
          <a:ln w="28575">
            <a:noFill/>
            <a:miter lim="800000"/>
            <a:headEnd/>
            <a:tailEnd/>
          </a:ln>
          <a:effectLst/>
        </p:spPr>
        <p:txBody>
          <a:bodyPr wrap="square">
            <a:spAutoFit/>
          </a:bodyPr>
          <a:lstStyle/>
          <a:p>
            <a:pPr algn="ctr">
              <a:lnSpc>
                <a:spcPct val="80000"/>
              </a:lnSpc>
            </a:pPr>
            <a:r>
              <a:rPr lang="en-US" altLang="en-US" dirty="0" err="1">
                <a:solidFill>
                  <a:srgbClr val="FFFF00"/>
                </a:solidFill>
              </a:rPr>
              <a:t>Jer</a:t>
            </a:r>
            <a:r>
              <a:rPr lang="en-US" altLang="en-US" dirty="0">
                <a:solidFill>
                  <a:srgbClr val="FFFF00"/>
                </a:solidFill>
              </a:rPr>
              <a:t> 4:4 - </a:t>
            </a:r>
            <a:r>
              <a:rPr lang="es-ES" altLang="en-US" dirty="0">
                <a:solidFill>
                  <a:schemeClr val="bg1"/>
                </a:solidFill>
              </a:rPr>
              <a:t>Circuncidaos a Jehová, y quitad el prepucio de vuestro corazón, varones de Judá y moradores de Jerusalén</a:t>
            </a:r>
            <a:r>
              <a:rPr lang="en-US" altLang="en-US" dirty="0">
                <a:solidFill>
                  <a:schemeClr val="bg1"/>
                </a:solidFill>
              </a:rPr>
              <a:t>…</a:t>
            </a:r>
          </a:p>
        </p:txBody>
      </p:sp>
      <p:sp>
        <p:nvSpPr>
          <p:cNvPr id="16" name="Line 12"/>
          <p:cNvSpPr>
            <a:spLocks noChangeShapeType="1"/>
          </p:cNvSpPr>
          <p:nvPr/>
        </p:nvSpPr>
        <p:spPr bwMode="auto">
          <a:xfrm rot="9975097" flipH="1">
            <a:off x="3315357" y="767151"/>
            <a:ext cx="2569944" cy="5000411"/>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3"/>
          <p:cNvSpPr>
            <a:spLocks noChangeShapeType="1"/>
          </p:cNvSpPr>
          <p:nvPr/>
        </p:nvSpPr>
        <p:spPr bwMode="auto">
          <a:xfrm rot="9975097" flipH="1">
            <a:off x="3530524" y="2223838"/>
            <a:ext cx="2251513" cy="3499292"/>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4"/>
          <p:cNvSpPr>
            <a:spLocks noChangeShapeType="1"/>
          </p:cNvSpPr>
          <p:nvPr/>
        </p:nvSpPr>
        <p:spPr bwMode="auto">
          <a:xfrm rot="9975097" flipH="1">
            <a:off x="3729371" y="4088680"/>
            <a:ext cx="1741914" cy="1672613"/>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5"/>
          <p:cNvSpPr>
            <a:spLocks noChangeShapeType="1"/>
          </p:cNvSpPr>
          <p:nvPr/>
        </p:nvSpPr>
        <p:spPr bwMode="auto">
          <a:xfrm rot="-11624903" flipH="1" flipV="1">
            <a:off x="3924069" y="5823104"/>
            <a:ext cx="1284560" cy="148196"/>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840867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ppt_x"/>
                                          </p:val>
                                        </p:tav>
                                        <p:tav tm="100000">
                                          <p:val>
                                            <p:strVal val="#ppt_x"/>
                                          </p:val>
                                        </p:tav>
                                      </p:tavLst>
                                    </p:anim>
                                    <p:anim calcmode="lin" valueType="num">
                                      <p:cBhvr>
                                        <p:cTn id="8" dur="500" fill="hold"/>
                                        <p:tgtEl>
                                          <p:spTgt spid="16"/>
                                        </p:tgtEl>
                                        <p:attrNameLst>
                                          <p:attrName>ppt_y</p:attrName>
                                        </p:attrNameLst>
                                      </p:cBhvr>
                                      <p:tavLst>
                                        <p:tav tm="0">
                                          <p:val>
                                            <p:strVal val="#ppt_y+#ppt_h/2"/>
                                          </p:val>
                                        </p:tav>
                                        <p:tav tm="100000">
                                          <p:val>
                                            <p:strVal val="#ppt_y"/>
                                          </p:val>
                                        </p:tav>
                                      </p:tavLst>
                                    </p:anim>
                                    <p:anim calcmode="lin" valueType="num">
                                      <p:cBhvr>
                                        <p:cTn id="9" dur="500" fill="hold"/>
                                        <p:tgtEl>
                                          <p:spTgt spid="16"/>
                                        </p:tgtEl>
                                        <p:attrNameLst>
                                          <p:attrName>ppt_w</p:attrName>
                                        </p:attrNameLst>
                                      </p:cBhvr>
                                      <p:tavLst>
                                        <p:tav tm="0">
                                          <p:val>
                                            <p:strVal val="#ppt_w"/>
                                          </p:val>
                                        </p:tav>
                                        <p:tav tm="100000">
                                          <p:val>
                                            <p:strVal val="#ppt_w"/>
                                          </p:val>
                                        </p:tav>
                                      </p:tavLst>
                                    </p:anim>
                                    <p:anim calcmode="lin" valueType="num">
                                      <p:cBhvr>
                                        <p:cTn id="10" dur="500" fill="hold"/>
                                        <p:tgtEl>
                                          <p:spTgt spid="16"/>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dissolv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ppt_x</p:attrName>
                                        </p:attrNameLst>
                                      </p:cBhvr>
                                      <p:tavLst>
                                        <p:tav tm="0">
                                          <p:val>
                                            <p:strVal val="#ppt_x"/>
                                          </p:val>
                                        </p:tav>
                                        <p:tav tm="100000">
                                          <p:val>
                                            <p:strVal val="#ppt_x"/>
                                          </p:val>
                                        </p:tav>
                                      </p:tavLst>
                                    </p:anim>
                                    <p:anim calcmode="lin" valueType="num">
                                      <p:cBhvr>
                                        <p:cTn id="20" dur="500" fill="hold"/>
                                        <p:tgtEl>
                                          <p:spTgt spid="17"/>
                                        </p:tgtEl>
                                        <p:attrNameLst>
                                          <p:attrName>ppt_y</p:attrName>
                                        </p:attrNameLst>
                                      </p:cBhvr>
                                      <p:tavLst>
                                        <p:tav tm="0">
                                          <p:val>
                                            <p:strVal val="#ppt_y+#ppt_h/2"/>
                                          </p:val>
                                        </p:tav>
                                        <p:tav tm="100000">
                                          <p:val>
                                            <p:strVal val="#ppt_y"/>
                                          </p:val>
                                        </p:tav>
                                      </p:tavLst>
                                    </p:anim>
                                    <p:anim calcmode="lin" valueType="num">
                                      <p:cBhvr>
                                        <p:cTn id="21" dur="500" fill="hold"/>
                                        <p:tgtEl>
                                          <p:spTgt spid="17"/>
                                        </p:tgtEl>
                                        <p:attrNameLst>
                                          <p:attrName>ppt_w</p:attrName>
                                        </p:attrNameLst>
                                      </p:cBhvr>
                                      <p:tavLst>
                                        <p:tav tm="0">
                                          <p:val>
                                            <p:strVal val="#ppt_w"/>
                                          </p:val>
                                        </p:tav>
                                        <p:tav tm="100000">
                                          <p:val>
                                            <p:strVal val="#ppt_w"/>
                                          </p:val>
                                        </p:tav>
                                      </p:tavLst>
                                    </p:anim>
                                    <p:anim calcmode="lin" valueType="num">
                                      <p:cBhvr>
                                        <p:cTn id="22" dur="500" fill="hold"/>
                                        <p:tgtEl>
                                          <p:spTgt spid="17"/>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7"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ppt_x</p:attrName>
                                        </p:attrNameLst>
                                      </p:cBhvr>
                                      <p:tavLst>
                                        <p:tav tm="0">
                                          <p:val>
                                            <p:strVal val="#ppt_x"/>
                                          </p:val>
                                        </p:tav>
                                        <p:tav tm="100000">
                                          <p:val>
                                            <p:strVal val="#ppt_x"/>
                                          </p:val>
                                        </p:tav>
                                      </p:tavLst>
                                    </p:anim>
                                    <p:anim calcmode="lin" valueType="num">
                                      <p:cBhvr>
                                        <p:cTn id="32" dur="500" fill="hold"/>
                                        <p:tgtEl>
                                          <p:spTgt spid="18"/>
                                        </p:tgtEl>
                                        <p:attrNameLst>
                                          <p:attrName>ppt_y</p:attrName>
                                        </p:attrNameLst>
                                      </p:cBhvr>
                                      <p:tavLst>
                                        <p:tav tm="0">
                                          <p:val>
                                            <p:strVal val="#ppt_y+#ppt_h/2"/>
                                          </p:val>
                                        </p:tav>
                                        <p:tav tm="100000">
                                          <p:val>
                                            <p:strVal val="#ppt_y"/>
                                          </p:val>
                                        </p:tav>
                                      </p:tavLst>
                                    </p:anim>
                                    <p:anim calcmode="lin" valueType="num">
                                      <p:cBhvr>
                                        <p:cTn id="33" dur="500" fill="hold"/>
                                        <p:tgtEl>
                                          <p:spTgt spid="18"/>
                                        </p:tgtEl>
                                        <p:attrNameLst>
                                          <p:attrName>ppt_w</p:attrName>
                                        </p:attrNameLst>
                                      </p:cBhvr>
                                      <p:tavLst>
                                        <p:tav tm="0">
                                          <p:val>
                                            <p:strVal val="#ppt_w"/>
                                          </p:val>
                                        </p:tav>
                                        <p:tav tm="100000">
                                          <p:val>
                                            <p:strVal val="#ppt_w"/>
                                          </p:val>
                                        </p:tav>
                                      </p:tavLst>
                                    </p:anim>
                                    <p:anim calcmode="lin" valueType="num">
                                      <p:cBhvr>
                                        <p:cTn id="34" dur="500" fill="hold"/>
                                        <p:tgtEl>
                                          <p:spTgt spid="18"/>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dissolv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7" presetClass="entr" presetSubtype="8"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ppt_x</p:attrName>
                                        </p:attrNameLst>
                                      </p:cBhvr>
                                      <p:tavLst>
                                        <p:tav tm="0">
                                          <p:val>
                                            <p:strVal val="#ppt_x-#ppt_w/2"/>
                                          </p:val>
                                        </p:tav>
                                        <p:tav tm="100000">
                                          <p:val>
                                            <p:strVal val="#ppt_x"/>
                                          </p:val>
                                        </p:tav>
                                      </p:tavLst>
                                    </p:anim>
                                    <p:anim calcmode="lin" valueType="num">
                                      <p:cBhvr>
                                        <p:cTn id="44" dur="500" fill="hold"/>
                                        <p:tgtEl>
                                          <p:spTgt spid="19"/>
                                        </p:tgtEl>
                                        <p:attrNameLst>
                                          <p:attrName>ppt_y</p:attrName>
                                        </p:attrNameLst>
                                      </p:cBhvr>
                                      <p:tavLst>
                                        <p:tav tm="0">
                                          <p:val>
                                            <p:strVal val="#ppt_y"/>
                                          </p:val>
                                        </p:tav>
                                        <p:tav tm="100000">
                                          <p:val>
                                            <p:strVal val="#ppt_y"/>
                                          </p:val>
                                        </p:tav>
                                      </p:tavLst>
                                    </p:anim>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strVal val="#ppt_h"/>
                                          </p:val>
                                        </p:tav>
                                        <p:tav tm="100000">
                                          <p:val>
                                            <p:strVal val="#ppt_h"/>
                                          </p:val>
                                        </p:tav>
                                      </p:tavLst>
                                    </p:anim>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dissolve">
                                      <p:cBhvr>
                                        <p:cTn id="5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6" name="Text Box 6"/>
          <p:cNvSpPr txBox="1">
            <a:spLocks noChangeArrowheads="1"/>
          </p:cNvSpPr>
          <p:nvPr/>
        </p:nvSpPr>
        <p:spPr bwMode="auto">
          <a:xfrm>
            <a:off x="2257524" y="533400"/>
            <a:ext cx="6886476" cy="6762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nSpc>
                <a:spcPct val="80000"/>
              </a:lnSpc>
            </a:pPr>
            <a:r>
              <a:rPr lang="es-ES" altLang="en-US" sz="2300" dirty="0">
                <a:solidFill>
                  <a:srgbClr val="FFFF00"/>
                </a:solidFill>
              </a:rPr>
              <a:t>Ellos disfrutaron de honor y privilegios superiores, pero ellos todavía están bajo el pecado</a:t>
            </a:r>
            <a:r>
              <a:rPr lang="en-US" altLang="en-US" sz="2400" dirty="0">
                <a:solidFill>
                  <a:srgbClr val="FFFF00"/>
                </a:solidFill>
              </a:rPr>
              <a:t>, </a:t>
            </a:r>
            <a:r>
              <a:rPr lang="en-US" altLang="en-US" sz="2400" dirty="0">
                <a:solidFill>
                  <a:schemeClr val="bg1"/>
                </a:solidFill>
              </a:rPr>
              <a:t>9-18</a:t>
            </a:r>
          </a:p>
        </p:txBody>
      </p:sp>
      <p:sp>
        <p:nvSpPr>
          <p:cNvPr id="138248" name="Text Box 8"/>
          <p:cNvSpPr txBox="1">
            <a:spLocks noChangeArrowheads="1"/>
          </p:cNvSpPr>
          <p:nvPr/>
        </p:nvSpPr>
        <p:spPr bwMode="auto">
          <a:xfrm>
            <a:off x="144994" y="2564632"/>
            <a:ext cx="2430994" cy="3785652"/>
          </a:xfrm>
          <a:prstGeom prst="rect">
            <a:avLst/>
          </a:prstGeom>
          <a:solidFill>
            <a:srgbClr val="A5002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Aquella acusación todavía es válida, a pesar de ser descendientes físicos de Abraham … a pesar de que la Ley fue colocada en su cuidado.</a:t>
            </a:r>
            <a:endParaRPr lang="en-US" altLang="en-US" sz="2400" dirty="0">
              <a:solidFill>
                <a:srgbClr val="FFFF00"/>
              </a:solidFill>
            </a:endParaRPr>
          </a:p>
        </p:txBody>
      </p:sp>
      <p:sp>
        <p:nvSpPr>
          <p:cNvPr id="11"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38245" name="Text Box 5"/>
          <p:cNvSpPr txBox="1">
            <a:spLocks noChangeArrowheads="1"/>
          </p:cNvSpPr>
          <p:nvPr/>
        </p:nvSpPr>
        <p:spPr bwMode="auto">
          <a:xfrm>
            <a:off x="2209800" y="-43543"/>
            <a:ext cx="6934200" cy="461665"/>
          </a:xfrm>
          <a:prstGeom prst="rect">
            <a:avLst/>
          </a:prstGeom>
          <a:solidFill>
            <a:srgbClr val="F6EFC6"/>
          </a:solidFill>
          <a:ln w="9525">
            <a:noFill/>
            <a:miter lim="800000"/>
            <a:headEnd/>
            <a:tailEnd/>
          </a:ln>
          <a:effectLst/>
        </p:spPr>
        <p:txBody>
          <a:bodyPr>
            <a:spAutoFit/>
          </a:bodyPr>
          <a:lstStyle/>
          <a:p>
            <a:pPr algn="ctr"/>
            <a:r>
              <a:rPr lang="es-ES" altLang="en-US" sz="2400" dirty="0"/>
              <a:t>¿Qué ventaja tiene, pues, el judío?   </a:t>
            </a:r>
            <a:r>
              <a:rPr lang="en-US" altLang="en-US" sz="2000" dirty="0"/>
              <a:t>3:1-18</a:t>
            </a:r>
          </a:p>
        </p:txBody>
      </p:sp>
      <p:sp>
        <p:nvSpPr>
          <p:cNvPr id="13" name="Text Box 7"/>
          <p:cNvSpPr txBox="1">
            <a:spLocks noChangeArrowheads="1"/>
          </p:cNvSpPr>
          <p:nvPr/>
        </p:nvSpPr>
        <p:spPr bwMode="auto">
          <a:xfrm>
            <a:off x="2575988" y="1447800"/>
            <a:ext cx="6568012" cy="5160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8000"/>
              </a:lnSpc>
            </a:pPr>
            <a:r>
              <a:rPr lang="es-ES" altLang="en-US" sz="2100" dirty="0">
                <a:solidFill>
                  <a:schemeClr val="bg1"/>
                </a:solidFill>
              </a:rPr>
              <a:t>¿Qué, pues? ¿Somos nosotros mejores que ellos? En ninguna manera</a:t>
            </a:r>
            <a:r>
              <a:rPr lang="es-ES" altLang="en-US" sz="2100" dirty="0">
                <a:solidFill>
                  <a:srgbClr val="FFFF00"/>
                </a:solidFill>
              </a:rPr>
              <a:t>; pues ya hemos acusado a judíos y a gentiles, que todos están bajo pecado. </a:t>
            </a:r>
            <a:r>
              <a:rPr lang="es-ES" altLang="en-US" sz="2100" dirty="0">
                <a:solidFill>
                  <a:schemeClr val="bg1"/>
                </a:solidFill>
              </a:rPr>
              <a:t>Como está escrito:</a:t>
            </a:r>
          </a:p>
          <a:p>
            <a:pPr algn="ctr">
              <a:lnSpc>
                <a:spcPct val="98000"/>
              </a:lnSpc>
            </a:pPr>
            <a:r>
              <a:rPr lang="es-ES" altLang="en-US" sz="2100" dirty="0">
                <a:solidFill>
                  <a:schemeClr val="bg1"/>
                </a:solidFill>
              </a:rPr>
              <a:t>No hay justo, ni aun uno; </a:t>
            </a:r>
          </a:p>
          <a:p>
            <a:pPr algn="ctr">
              <a:lnSpc>
                <a:spcPct val="98000"/>
              </a:lnSpc>
            </a:pPr>
            <a:r>
              <a:rPr lang="es-ES" altLang="en-US" sz="2100" dirty="0">
                <a:solidFill>
                  <a:schemeClr val="bg1"/>
                </a:solidFill>
              </a:rPr>
              <a:t>No hay quien entienda,</a:t>
            </a:r>
          </a:p>
          <a:p>
            <a:pPr algn="ctr">
              <a:lnSpc>
                <a:spcPct val="98000"/>
              </a:lnSpc>
            </a:pPr>
            <a:r>
              <a:rPr lang="es-ES" altLang="en-US" sz="2100" dirty="0">
                <a:solidFill>
                  <a:schemeClr val="bg1"/>
                </a:solidFill>
              </a:rPr>
              <a:t>No hay quien busque a Dios. </a:t>
            </a:r>
          </a:p>
          <a:p>
            <a:pPr algn="ctr">
              <a:lnSpc>
                <a:spcPct val="98000"/>
              </a:lnSpc>
            </a:pPr>
            <a:r>
              <a:rPr lang="es-ES" altLang="en-US" sz="2100" dirty="0">
                <a:solidFill>
                  <a:schemeClr val="bg1"/>
                </a:solidFill>
              </a:rPr>
              <a:t>Todos se desviaron, a una se hicieron inútiles;</a:t>
            </a:r>
          </a:p>
          <a:p>
            <a:pPr algn="ctr">
              <a:lnSpc>
                <a:spcPct val="98000"/>
              </a:lnSpc>
            </a:pPr>
            <a:r>
              <a:rPr lang="es-ES" altLang="en-US" sz="2100" dirty="0">
                <a:solidFill>
                  <a:schemeClr val="bg1"/>
                </a:solidFill>
              </a:rPr>
              <a:t>No hay quien haga lo bueno, no hay ni siquiera uno.   </a:t>
            </a:r>
          </a:p>
          <a:p>
            <a:pPr algn="ctr">
              <a:lnSpc>
                <a:spcPct val="98000"/>
              </a:lnSpc>
            </a:pPr>
            <a:r>
              <a:rPr lang="es-ES" altLang="en-US" sz="2100" dirty="0">
                <a:solidFill>
                  <a:schemeClr val="bg1"/>
                </a:solidFill>
              </a:rPr>
              <a:t>Sepulcro abierto es su garganta;</a:t>
            </a:r>
          </a:p>
          <a:p>
            <a:pPr algn="ctr">
              <a:lnSpc>
                <a:spcPct val="98000"/>
              </a:lnSpc>
            </a:pPr>
            <a:r>
              <a:rPr lang="es-ES" altLang="en-US" sz="2100" dirty="0">
                <a:solidFill>
                  <a:schemeClr val="bg1"/>
                </a:solidFill>
              </a:rPr>
              <a:t>Con su lengua engañan. </a:t>
            </a:r>
          </a:p>
          <a:p>
            <a:pPr algn="ctr">
              <a:lnSpc>
                <a:spcPct val="98000"/>
              </a:lnSpc>
            </a:pPr>
            <a:r>
              <a:rPr lang="es-ES" altLang="en-US" sz="2100" dirty="0">
                <a:solidFill>
                  <a:schemeClr val="bg1"/>
                </a:solidFill>
              </a:rPr>
              <a:t>Veneno de áspides hay debajo de sus labios;   </a:t>
            </a:r>
          </a:p>
          <a:p>
            <a:pPr algn="ctr">
              <a:lnSpc>
                <a:spcPct val="98000"/>
              </a:lnSpc>
            </a:pPr>
            <a:r>
              <a:rPr lang="es-ES" altLang="en-US" sz="2100" dirty="0">
                <a:solidFill>
                  <a:schemeClr val="bg1"/>
                </a:solidFill>
              </a:rPr>
              <a:t>Su boca está llena de maldición y de amargura.   </a:t>
            </a:r>
          </a:p>
          <a:p>
            <a:pPr algn="ctr">
              <a:lnSpc>
                <a:spcPct val="98000"/>
              </a:lnSpc>
            </a:pPr>
            <a:r>
              <a:rPr lang="es-ES" altLang="en-US" sz="2100" dirty="0">
                <a:solidFill>
                  <a:schemeClr val="bg1"/>
                </a:solidFill>
              </a:rPr>
              <a:t>Sus pies se apresuran para derramar sangre; </a:t>
            </a:r>
          </a:p>
          <a:p>
            <a:pPr algn="ctr">
              <a:lnSpc>
                <a:spcPct val="98000"/>
              </a:lnSpc>
            </a:pPr>
            <a:r>
              <a:rPr lang="es-ES" altLang="en-US" sz="2100" dirty="0">
                <a:solidFill>
                  <a:schemeClr val="bg1"/>
                </a:solidFill>
              </a:rPr>
              <a:t>Quebranto y desventura hay en sus caminos; </a:t>
            </a:r>
          </a:p>
          <a:p>
            <a:pPr algn="ctr">
              <a:lnSpc>
                <a:spcPct val="98000"/>
              </a:lnSpc>
            </a:pPr>
            <a:r>
              <a:rPr lang="es-ES" altLang="en-US" sz="2100" dirty="0">
                <a:solidFill>
                  <a:schemeClr val="bg1"/>
                </a:solidFill>
              </a:rPr>
              <a:t>Y no conocieron camino de paz.   </a:t>
            </a:r>
          </a:p>
          <a:p>
            <a:pPr algn="ctr">
              <a:lnSpc>
                <a:spcPct val="98000"/>
              </a:lnSpc>
            </a:pPr>
            <a:r>
              <a:rPr lang="es-ES" altLang="en-US" sz="2100" dirty="0">
                <a:solidFill>
                  <a:schemeClr val="bg1"/>
                </a:solidFill>
              </a:rPr>
              <a:t>No hay temor de Dios delante de sus ojos.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138245"/>
                                        </p:tgtEl>
                                        <p:attrNameLst>
                                          <p:attrName>style.visibility</p:attrName>
                                        </p:attrNameLst>
                                      </p:cBhvr>
                                      <p:to>
                                        <p:strVal val="visible"/>
                                      </p:to>
                                    </p:set>
                                    <p:animEffect transition="in" filter="barn(outVertical)">
                                      <p:cBhvr>
                                        <p:cTn id="7" dur="1000"/>
                                        <p:tgtEl>
                                          <p:spTgt spid="1382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38246"/>
                                        </p:tgtEl>
                                        <p:attrNameLst>
                                          <p:attrName>style.visibility</p:attrName>
                                        </p:attrNameLst>
                                      </p:cBhvr>
                                      <p:to>
                                        <p:strVal val="visible"/>
                                      </p:to>
                                    </p:set>
                                    <p:animEffect transition="in" filter="blinds(vertical)">
                                      <p:cBhvr>
                                        <p:cTn id="12" dur="1000"/>
                                        <p:tgtEl>
                                          <p:spTgt spid="138246"/>
                                        </p:tgtEl>
                                      </p:cBhvr>
                                    </p:animEffect>
                                  </p:childTnLst>
                                </p:cTn>
                              </p:par>
                            </p:childTnLst>
                          </p:cTn>
                        </p:par>
                      </p:childTnLst>
                    </p:cTn>
                  </p:par>
                  <p:par>
                    <p:cTn id="13" fill="hold">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fltVal val="0"/>
                                          </p:val>
                                        </p:tav>
                                        <p:tav tm="100000">
                                          <p:val>
                                            <p:strVal val="#ppt_w"/>
                                          </p:val>
                                        </p:tav>
                                      </p:tavLst>
                                    </p:anim>
                                    <p:anim calcmode="lin" valueType="num">
                                      <p:cBhvr>
                                        <p:cTn id="18" dur="10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288" fill="hold" grpId="0" nodeType="clickEffect">
                                  <p:stCondLst>
                                    <p:cond delay="0"/>
                                  </p:stCondLst>
                                  <p:childTnLst>
                                    <p:set>
                                      <p:cBhvr>
                                        <p:cTn id="22" dur="1" fill="hold">
                                          <p:stCondLst>
                                            <p:cond delay="0"/>
                                          </p:stCondLst>
                                        </p:cTn>
                                        <p:tgtEl>
                                          <p:spTgt spid="138248"/>
                                        </p:tgtEl>
                                        <p:attrNameLst>
                                          <p:attrName>style.visibility</p:attrName>
                                        </p:attrNameLst>
                                      </p:cBhvr>
                                      <p:to>
                                        <p:strVal val="visible"/>
                                      </p:to>
                                    </p:set>
                                    <p:anim calcmode="lin" valueType="num">
                                      <p:cBhvr>
                                        <p:cTn id="23" dur="1000" fill="hold"/>
                                        <p:tgtEl>
                                          <p:spTgt spid="138248"/>
                                        </p:tgtEl>
                                        <p:attrNameLst>
                                          <p:attrName>ppt_w</p:attrName>
                                        </p:attrNameLst>
                                      </p:cBhvr>
                                      <p:tavLst>
                                        <p:tav tm="0">
                                          <p:val>
                                            <p:strVal val="4/3*#ppt_w"/>
                                          </p:val>
                                        </p:tav>
                                        <p:tav tm="100000">
                                          <p:val>
                                            <p:strVal val="#ppt_w"/>
                                          </p:val>
                                        </p:tav>
                                      </p:tavLst>
                                    </p:anim>
                                    <p:anim calcmode="lin" valueType="num">
                                      <p:cBhvr>
                                        <p:cTn id="24" dur="1000" fill="hold"/>
                                        <p:tgtEl>
                                          <p:spTgt spid="13824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6" grpId="0" autoUpdateAnimBg="0"/>
      <p:bldP spid="138248" grpId="0" animBg="1" autoUpdateAnimBg="0"/>
      <p:bldP spid="138245" grpId="0" animBg="1"/>
      <p:bldP spid="13" grpId="0"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5062</TotalTime>
  <Words>2713</Words>
  <Application>Microsoft Office PowerPoint</Application>
  <PresentationFormat>On-screen Show (4:3)</PresentationFormat>
  <Paragraphs>181</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Sign Painter</vt:lpstr>
      <vt:lpstr>Tempus Sans ITC</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toda bendición espiritual en los lugares celestiales en Cristo: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452</cp:revision>
  <dcterms:created xsi:type="dcterms:W3CDTF">2006-05-10T13:38:40Z</dcterms:created>
  <dcterms:modified xsi:type="dcterms:W3CDTF">2024-10-23T23:37:20Z</dcterms:modified>
</cp:coreProperties>
</file>