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369" r:id="rId4"/>
    <p:sldId id="331" r:id="rId5"/>
    <p:sldId id="346" r:id="rId6"/>
    <p:sldId id="347" r:id="rId7"/>
    <p:sldId id="358" r:id="rId8"/>
    <p:sldId id="352" r:id="rId9"/>
    <p:sldId id="353" r:id="rId10"/>
    <p:sldId id="354" r:id="rId11"/>
    <p:sldId id="371" r:id="rId12"/>
    <p:sldId id="372" r:id="rId13"/>
    <p:sldId id="373" r:id="rId14"/>
    <p:sldId id="374" r:id="rId15"/>
    <p:sldId id="357" r:id="rId16"/>
    <p:sldId id="367" r:id="rId17"/>
    <p:sldId id="356" r:id="rId18"/>
    <p:sldId id="359" r:id="rId19"/>
    <p:sldId id="376" r:id="rId20"/>
    <p:sldId id="377" r:id="rId21"/>
    <p:sldId id="392" r:id="rId22"/>
    <p:sldId id="384" r:id="rId23"/>
    <p:sldId id="393" r:id="rId24"/>
    <p:sldId id="394" r:id="rId25"/>
    <p:sldId id="385" r:id="rId26"/>
    <p:sldId id="375" r:id="rId27"/>
    <p:sldId id="368" r:id="rId2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8"/>
    <a:srgbClr val="F7F7D1"/>
    <a:srgbClr val="FFCC00"/>
    <a:srgbClr val="990000"/>
    <a:srgbClr val="FFFFFF"/>
    <a:srgbClr val="DBD8AD"/>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000" autoAdjust="0"/>
  </p:normalViewPr>
  <p:slideViewPr>
    <p:cSldViewPr>
      <p:cViewPr varScale="1">
        <p:scale>
          <a:sx n="111" d="100"/>
          <a:sy n="111" d="100"/>
        </p:scale>
        <p:origin x="558"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85C35BF-F8BF-4830-8F91-F9A4BC4124E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186954F-3E2D-439A-9E0C-4A786C2F00E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99380A9-D247-48FB-8B03-E9AFA3970633}"/>
              </a:ext>
            </a:extLst>
          </p:cNvPr>
          <p:cNvSpPr>
            <a:spLocks noGrp="1"/>
          </p:cNvSpPr>
          <p:nvPr>
            <p:ph type="sldNum" sz="quarter" idx="12"/>
          </p:nvPr>
        </p:nvSpPr>
        <p:spPr/>
        <p:txBody>
          <a:bodyPr/>
          <a:lstStyle>
            <a:lvl1pPr>
              <a:defRPr/>
            </a:lvl1pPr>
          </a:lstStyle>
          <a:p>
            <a:pPr>
              <a:defRPr/>
            </a:pPr>
            <a:fld id="{28C01694-27C1-4E01-BDB3-2060C65CD687}" type="slidenum">
              <a:rPr lang="en-US" altLang="en-US"/>
              <a:pPr>
                <a:defRPr/>
              </a:pPr>
              <a:t>‹#›</a:t>
            </a:fld>
            <a:endParaRPr lang="en-US" altLang="en-US"/>
          </a:p>
        </p:txBody>
      </p:sp>
    </p:spTree>
    <p:extLst>
      <p:ext uri="{BB962C8B-B14F-4D97-AF65-F5344CB8AC3E}">
        <p14:creationId xmlns:p14="http://schemas.microsoft.com/office/powerpoint/2010/main" val="50068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16DE23-3637-404A-944A-D61D26269BA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0617FB8-20F2-46C5-81FD-ADF29FA6FFF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25CFF66-6D10-404C-A4BD-23024C9C7C2C}"/>
              </a:ext>
            </a:extLst>
          </p:cNvPr>
          <p:cNvSpPr>
            <a:spLocks noGrp="1"/>
          </p:cNvSpPr>
          <p:nvPr>
            <p:ph type="sldNum" sz="quarter" idx="12"/>
          </p:nvPr>
        </p:nvSpPr>
        <p:spPr/>
        <p:txBody>
          <a:bodyPr/>
          <a:lstStyle>
            <a:lvl1pPr>
              <a:defRPr/>
            </a:lvl1pPr>
          </a:lstStyle>
          <a:p>
            <a:pPr>
              <a:defRPr/>
            </a:pPr>
            <a:fld id="{AF524A92-BB4E-4587-B6F6-53516595853B}" type="slidenum">
              <a:rPr lang="en-US" altLang="en-US"/>
              <a:pPr>
                <a:defRPr/>
              </a:pPr>
              <a:t>‹#›</a:t>
            </a:fld>
            <a:endParaRPr lang="en-US" altLang="en-US"/>
          </a:p>
        </p:txBody>
      </p:sp>
    </p:spTree>
    <p:extLst>
      <p:ext uri="{BB962C8B-B14F-4D97-AF65-F5344CB8AC3E}">
        <p14:creationId xmlns:p14="http://schemas.microsoft.com/office/powerpoint/2010/main" val="356348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C8248A-3E59-415E-B547-6E7E93DDF35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FA08898-1E14-4407-B411-DA00C62B21F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6AC29A8-E10A-45D2-93DA-832113730920}"/>
              </a:ext>
            </a:extLst>
          </p:cNvPr>
          <p:cNvSpPr>
            <a:spLocks noGrp="1"/>
          </p:cNvSpPr>
          <p:nvPr>
            <p:ph type="sldNum" sz="quarter" idx="12"/>
          </p:nvPr>
        </p:nvSpPr>
        <p:spPr/>
        <p:txBody>
          <a:bodyPr/>
          <a:lstStyle>
            <a:lvl1pPr>
              <a:defRPr/>
            </a:lvl1pPr>
          </a:lstStyle>
          <a:p>
            <a:pPr>
              <a:defRPr/>
            </a:pPr>
            <a:fld id="{0B2C6F06-8196-4ABF-A072-65F735C874FF}" type="slidenum">
              <a:rPr lang="en-US" altLang="en-US"/>
              <a:pPr>
                <a:defRPr/>
              </a:pPr>
              <a:t>‹#›</a:t>
            </a:fld>
            <a:endParaRPr lang="en-US" altLang="en-US"/>
          </a:p>
        </p:txBody>
      </p:sp>
    </p:spTree>
    <p:extLst>
      <p:ext uri="{BB962C8B-B14F-4D97-AF65-F5344CB8AC3E}">
        <p14:creationId xmlns:p14="http://schemas.microsoft.com/office/powerpoint/2010/main" val="400240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8D15DE-D76D-4E61-8B09-6FB928752C0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3380927-DE10-4D1B-A878-F3C56960AE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19659B6-3EC2-4440-A39B-5B04EAABFA72}"/>
              </a:ext>
            </a:extLst>
          </p:cNvPr>
          <p:cNvSpPr>
            <a:spLocks noGrp="1"/>
          </p:cNvSpPr>
          <p:nvPr>
            <p:ph type="sldNum" sz="quarter" idx="12"/>
          </p:nvPr>
        </p:nvSpPr>
        <p:spPr/>
        <p:txBody>
          <a:bodyPr/>
          <a:lstStyle>
            <a:lvl1pPr>
              <a:defRPr/>
            </a:lvl1pPr>
          </a:lstStyle>
          <a:p>
            <a:pPr>
              <a:defRPr/>
            </a:pPr>
            <a:fld id="{841F1983-23A7-4110-AD92-D006ED2772E6}" type="slidenum">
              <a:rPr lang="en-US" altLang="en-US"/>
              <a:pPr>
                <a:defRPr/>
              </a:pPr>
              <a:t>‹#›</a:t>
            </a:fld>
            <a:endParaRPr lang="en-US" altLang="en-US"/>
          </a:p>
        </p:txBody>
      </p:sp>
    </p:spTree>
    <p:extLst>
      <p:ext uri="{BB962C8B-B14F-4D97-AF65-F5344CB8AC3E}">
        <p14:creationId xmlns:p14="http://schemas.microsoft.com/office/powerpoint/2010/main" val="328544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9C3260-1650-4F91-9BAC-CDE66F802AA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CF96E5A-00E3-45A9-B935-BBF2E480420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C559422-B0FE-4292-9FB5-F756F2937881}"/>
              </a:ext>
            </a:extLst>
          </p:cNvPr>
          <p:cNvSpPr>
            <a:spLocks noGrp="1"/>
          </p:cNvSpPr>
          <p:nvPr>
            <p:ph type="sldNum" sz="quarter" idx="12"/>
          </p:nvPr>
        </p:nvSpPr>
        <p:spPr/>
        <p:txBody>
          <a:bodyPr/>
          <a:lstStyle>
            <a:lvl1pPr>
              <a:defRPr/>
            </a:lvl1pPr>
          </a:lstStyle>
          <a:p>
            <a:pPr>
              <a:defRPr/>
            </a:pPr>
            <a:fld id="{F7F1D523-6E93-4E18-BA04-EF9E9FEE3BB7}" type="slidenum">
              <a:rPr lang="en-US" altLang="en-US"/>
              <a:pPr>
                <a:defRPr/>
              </a:pPr>
              <a:t>‹#›</a:t>
            </a:fld>
            <a:endParaRPr lang="en-US" altLang="en-US"/>
          </a:p>
        </p:txBody>
      </p:sp>
    </p:spTree>
    <p:extLst>
      <p:ext uri="{BB962C8B-B14F-4D97-AF65-F5344CB8AC3E}">
        <p14:creationId xmlns:p14="http://schemas.microsoft.com/office/powerpoint/2010/main" val="51234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520560E-757E-4BF1-922B-9A0EEA107C3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28828DA-FA05-44CD-9667-A224AE48EAF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C11479B-21CD-48C1-A640-E91AB550923D}"/>
              </a:ext>
            </a:extLst>
          </p:cNvPr>
          <p:cNvSpPr>
            <a:spLocks noGrp="1"/>
          </p:cNvSpPr>
          <p:nvPr>
            <p:ph type="sldNum" sz="quarter" idx="12"/>
          </p:nvPr>
        </p:nvSpPr>
        <p:spPr/>
        <p:txBody>
          <a:bodyPr/>
          <a:lstStyle>
            <a:lvl1pPr>
              <a:defRPr/>
            </a:lvl1pPr>
          </a:lstStyle>
          <a:p>
            <a:pPr>
              <a:defRPr/>
            </a:pPr>
            <a:fld id="{6C1A3BE6-23A6-433F-9E0E-457671BEC192}" type="slidenum">
              <a:rPr lang="en-US" altLang="en-US"/>
              <a:pPr>
                <a:defRPr/>
              </a:pPr>
              <a:t>‹#›</a:t>
            </a:fld>
            <a:endParaRPr lang="en-US" altLang="en-US"/>
          </a:p>
        </p:txBody>
      </p:sp>
    </p:spTree>
    <p:extLst>
      <p:ext uri="{BB962C8B-B14F-4D97-AF65-F5344CB8AC3E}">
        <p14:creationId xmlns:p14="http://schemas.microsoft.com/office/powerpoint/2010/main" val="267796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5544DBB-A54D-4267-9E54-519A4258118B}"/>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2370AC5-6045-4E9B-91D1-96590DFB437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6D474B2-5F46-4B10-B2FE-0BDF151825E7}"/>
              </a:ext>
            </a:extLst>
          </p:cNvPr>
          <p:cNvSpPr>
            <a:spLocks noGrp="1"/>
          </p:cNvSpPr>
          <p:nvPr>
            <p:ph type="sldNum" sz="quarter" idx="12"/>
          </p:nvPr>
        </p:nvSpPr>
        <p:spPr/>
        <p:txBody>
          <a:bodyPr/>
          <a:lstStyle>
            <a:lvl1pPr>
              <a:defRPr/>
            </a:lvl1pPr>
          </a:lstStyle>
          <a:p>
            <a:pPr>
              <a:defRPr/>
            </a:pPr>
            <a:fld id="{515914B9-0DB9-431E-B9FB-178148435AAF}" type="slidenum">
              <a:rPr lang="en-US" altLang="en-US"/>
              <a:pPr>
                <a:defRPr/>
              </a:pPr>
              <a:t>‹#›</a:t>
            </a:fld>
            <a:endParaRPr lang="en-US" altLang="en-US"/>
          </a:p>
        </p:txBody>
      </p:sp>
    </p:spTree>
    <p:extLst>
      <p:ext uri="{BB962C8B-B14F-4D97-AF65-F5344CB8AC3E}">
        <p14:creationId xmlns:p14="http://schemas.microsoft.com/office/powerpoint/2010/main" val="370716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217968E-66EB-4EBC-9C7D-8BC01D0B0F79}"/>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CC3217C0-CE5F-462F-A4BF-1F27D35CAC9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F37F7E3-9935-4AB7-AE5F-7899F9DF2750}"/>
              </a:ext>
            </a:extLst>
          </p:cNvPr>
          <p:cNvSpPr>
            <a:spLocks noGrp="1"/>
          </p:cNvSpPr>
          <p:nvPr>
            <p:ph type="sldNum" sz="quarter" idx="12"/>
          </p:nvPr>
        </p:nvSpPr>
        <p:spPr/>
        <p:txBody>
          <a:bodyPr/>
          <a:lstStyle>
            <a:lvl1pPr>
              <a:defRPr/>
            </a:lvl1pPr>
          </a:lstStyle>
          <a:p>
            <a:pPr>
              <a:defRPr/>
            </a:pPr>
            <a:fld id="{9D41A1EB-975D-4288-ADCC-94F8E08B90FC}" type="slidenum">
              <a:rPr lang="en-US" altLang="en-US"/>
              <a:pPr>
                <a:defRPr/>
              </a:pPr>
              <a:t>‹#›</a:t>
            </a:fld>
            <a:endParaRPr lang="en-US" altLang="en-US"/>
          </a:p>
        </p:txBody>
      </p:sp>
    </p:spTree>
    <p:extLst>
      <p:ext uri="{BB962C8B-B14F-4D97-AF65-F5344CB8AC3E}">
        <p14:creationId xmlns:p14="http://schemas.microsoft.com/office/powerpoint/2010/main" val="204008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D38758-698A-442F-B10A-620D165F3BB2}"/>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C38981D4-60E1-4D50-A429-E127291B5D47}"/>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DE75407-9E96-454C-8E4F-79C4580BF197}"/>
              </a:ext>
            </a:extLst>
          </p:cNvPr>
          <p:cNvSpPr>
            <a:spLocks noGrp="1"/>
          </p:cNvSpPr>
          <p:nvPr>
            <p:ph type="sldNum" sz="quarter" idx="12"/>
          </p:nvPr>
        </p:nvSpPr>
        <p:spPr/>
        <p:txBody>
          <a:bodyPr/>
          <a:lstStyle>
            <a:lvl1pPr>
              <a:defRPr/>
            </a:lvl1pPr>
          </a:lstStyle>
          <a:p>
            <a:pPr>
              <a:defRPr/>
            </a:pPr>
            <a:fld id="{C113DD5E-7676-4DFF-9AE0-07E2DD14996B}" type="slidenum">
              <a:rPr lang="en-US" altLang="en-US"/>
              <a:pPr>
                <a:defRPr/>
              </a:pPr>
              <a:t>‹#›</a:t>
            </a:fld>
            <a:endParaRPr lang="en-US" altLang="en-US"/>
          </a:p>
        </p:txBody>
      </p:sp>
    </p:spTree>
    <p:extLst>
      <p:ext uri="{BB962C8B-B14F-4D97-AF65-F5344CB8AC3E}">
        <p14:creationId xmlns:p14="http://schemas.microsoft.com/office/powerpoint/2010/main" val="172061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1E2486A-4E39-4F6B-8B0E-6D1B976F4D2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5C986FF-A88A-46B6-A5BE-9D02F79EA1D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9C45CFD-5436-41CD-8021-E03A81BE1EEF}"/>
              </a:ext>
            </a:extLst>
          </p:cNvPr>
          <p:cNvSpPr>
            <a:spLocks noGrp="1"/>
          </p:cNvSpPr>
          <p:nvPr>
            <p:ph type="sldNum" sz="quarter" idx="12"/>
          </p:nvPr>
        </p:nvSpPr>
        <p:spPr/>
        <p:txBody>
          <a:bodyPr/>
          <a:lstStyle>
            <a:lvl1pPr>
              <a:defRPr/>
            </a:lvl1pPr>
          </a:lstStyle>
          <a:p>
            <a:pPr>
              <a:defRPr/>
            </a:pPr>
            <a:fld id="{7C182B78-D417-4296-B1D5-E2C55203D1E4}" type="slidenum">
              <a:rPr lang="en-US" altLang="en-US"/>
              <a:pPr>
                <a:defRPr/>
              </a:pPr>
              <a:t>‹#›</a:t>
            </a:fld>
            <a:endParaRPr lang="en-US" altLang="en-US"/>
          </a:p>
        </p:txBody>
      </p:sp>
    </p:spTree>
    <p:extLst>
      <p:ext uri="{BB962C8B-B14F-4D97-AF65-F5344CB8AC3E}">
        <p14:creationId xmlns:p14="http://schemas.microsoft.com/office/powerpoint/2010/main" val="211621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B56A9FE-B167-4572-A010-A28D36A1186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0D214A9-9196-4990-AE0B-C68B599EF90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48E75DE-3762-4ED7-B9D1-54533E459D1F}"/>
              </a:ext>
            </a:extLst>
          </p:cNvPr>
          <p:cNvSpPr>
            <a:spLocks noGrp="1"/>
          </p:cNvSpPr>
          <p:nvPr>
            <p:ph type="sldNum" sz="quarter" idx="12"/>
          </p:nvPr>
        </p:nvSpPr>
        <p:spPr/>
        <p:txBody>
          <a:bodyPr/>
          <a:lstStyle>
            <a:lvl1pPr>
              <a:defRPr/>
            </a:lvl1pPr>
          </a:lstStyle>
          <a:p>
            <a:pPr>
              <a:defRPr/>
            </a:pPr>
            <a:fld id="{0B73F683-7F40-420A-A710-2E1BCF7025B7}" type="slidenum">
              <a:rPr lang="en-US" altLang="en-US"/>
              <a:pPr>
                <a:defRPr/>
              </a:pPr>
              <a:t>‹#›</a:t>
            </a:fld>
            <a:endParaRPr lang="en-US" altLang="en-US"/>
          </a:p>
        </p:txBody>
      </p:sp>
    </p:spTree>
    <p:extLst>
      <p:ext uri="{BB962C8B-B14F-4D97-AF65-F5344CB8AC3E}">
        <p14:creationId xmlns:p14="http://schemas.microsoft.com/office/powerpoint/2010/main" val="62719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3686B8B-944E-4FFC-8830-3C2987544F5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37639AB-4F11-491B-8984-3325C40E8F0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3E56FA6-4D8D-4155-9D24-40AEA40CA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2C49ECD9-162A-4DC2-AE6C-3ACB0C07F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AE49742B-6E50-4E43-B179-A12EA111FF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2FD93F7-BC3E-4FED-8AB8-42DCDD9320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1st-art-gallery.com/thumbnail/86180/1/Elijah-Fed-By-An-Angel-1660-63.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1st-art-gallery.com/thumbnail/86180/1/Elijah-Fed-By-An-Angel-1660-63.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newworldencyclopedia.org/entry/Image:Ahab-naboths-vineyard.jpg" TargetMode="External"/><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1st-art-gallery.com/thumbnail/86180/1/Elijah-Fed-By-An-Angel-1660-63.jpg"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lavistachurchofchrist.org/Pictures/Treasures%20of%20the%20Bible%20(Divided%20Kingdom)/images/scan0006.jpg" TargetMode="External"/><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1st-art-gallery.com/thumbnail/86180/1/Elijah-Fed-By-An-Angel-1660-63.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3913" name="Text Box 9">
            <a:extLst>
              <a:ext uri="{FF2B5EF4-FFF2-40B4-BE49-F238E27FC236}">
                <a16:creationId xmlns:a16="http://schemas.microsoft.com/office/drawing/2014/main" id="{1D141222-DDA8-435C-938F-F22026DA9B50}"/>
              </a:ext>
            </a:extLst>
          </p:cNvPr>
          <p:cNvSpPr txBox="1">
            <a:spLocks noChangeArrowheads="1"/>
          </p:cNvSpPr>
          <p:nvPr/>
        </p:nvSpPr>
        <p:spPr bwMode="auto">
          <a:xfrm>
            <a:off x="5181600" y="457200"/>
            <a:ext cx="6705600" cy="590931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sz="2700" b="1" dirty="0">
                <a:solidFill>
                  <a:schemeClr val="bg1"/>
                </a:solidFill>
                <a:latin typeface="Tempus Sans ITC" panose="04020404030D07020202" pitchFamily="82" charset="0"/>
                <a:cs typeface="Arial" panose="020B0604020202020204" pitchFamily="34" charset="0"/>
              </a:rPr>
              <a:t>Él estaba enojado por la corrupción de la época, pero, sobre todo, frustración de que sus esfuerzos no fueron suficientes para detener la maldad.</a:t>
            </a:r>
            <a:r>
              <a:rPr lang="en-US" altLang="en-US" sz="2700" b="1" dirty="0">
                <a:solidFill>
                  <a:schemeClr val="bg1"/>
                </a:solidFill>
                <a:latin typeface="Tempus Sans ITC" panose="04020404030D07020202" pitchFamily="82" charset="0"/>
                <a:cs typeface="Arial" panose="020B0604020202020204" pitchFamily="34" charset="0"/>
              </a:rPr>
              <a:t> </a:t>
            </a:r>
            <a:r>
              <a:rPr lang="es-ES" altLang="en-US" sz="2700" b="1" dirty="0">
                <a:solidFill>
                  <a:schemeClr val="bg1"/>
                </a:solidFill>
                <a:latin typeface="Tempus Sans ITC" panose="04020404030D07020202" pitchFamily="82" charset="0"/>
                <a:cs typeface="Arial" panose="020B0604020202020204" pitchFamily="34" charset="0"/>
              </a:rPr>
              <a:t>Lo que lo fastidió profundamente era que en la misma hora de la victoria, cuando la gente había admitido que Jehová era Dios, él, el testigo solitario de la verdad, fue obligado a huir como mejor él pudiera, abandonando a la gente bajo la influencia perversa y el poder de </a:t>
            </a:r>
            <a:r>
              <a:rPr lang="es-ES" altLang="en-US" sz="2700" b="1" dirty="0" err="1">
                <a:solidFill>
                  <a:schemeClr val="bg1"/>
                </a:solidFill>
                <a:latin typeface="Tempus Sans ITC" panose="04020404030D07020202" pitchFamily="82" charset="0"/>
                <a:cs typeface="Arial" panose="020B0604020202020204" pitchFamily="34" charset="0"/>
              </a:rPr>
              <a:t>Jezebel</a:t>
            </a:r>
            <a:r>
              <a:rPr lang="es-ES" altLang="en-US" sz="2700" b="1" dirty="0">
                <a:solidFill>
                  <a:schemeClr val="bg1"/>
                </a:solidFill>
                <a:latin typeface="Tempus Sans ITC" panose="04020404030D07020202" pitchFamily="82" charset="0"/>
                <a:cs typeface="Arial" panose="020B0604020202020204" pitchFamily="34" charset="0"/>
              </a:rPr>
              <a:t> </a:t>
            </a:r>
            <a:r>
              <a:rPr lang="en-US" altLang="en-US" sz="2700" b="1" dirty="0">
                <a:solidFill>
                  <a:schemeClr val="bg1"/>
                </a:solidFill>
                <a:latin typeface="Tempus Sans ITC" panose="04020404030D07020202" pitchFamily="82" charset="0"/>
                <a:cs typeface="Arial" panose="020B0604020202020204" pitchFamily="34" charset="0"/>
              </a:rPr>
              <a:t>… </a:t>
            </a:r>
            <a:r>
              <a:rPr lang="es-ES" altLang="en-US" sz="2700" b="1" dirty="0">
                <a:solidFill>
                  <a:schemeClr val="bg1"/>
                </a:solidFill>
                <a:latin typeface="Tempus Sans ITC" panose="04020404030D07020202" pitchFamily="82" charset="0"/>
                <a:cs typeface="Arial" panose="020B0604020202020204" pitchFamily="34" charset="0"/>
              </a:rPr>
              <a:t>su queja es sobre el silencio y la indiferencia aparente de Dios, que muestra Su presencia y luego permite que la mala gente siga haciendo como a ellos les place.</a:t>
            </a:r>
            <a:endParaRPr lang="en-US" altLang="en-US" sz="2700" b="1" dirty="0">
              <a:solidFill>
                <a:schemeClr val="bg1"/>
              </a:solidFill>
              <a:latin typeface="Tempus Sans ITC" panose="04020404030D07020202" pitchFamily="82" charset="0"/>
              <a:cs typeface="Arial" panose="020B0604020202020204" pitchFamily="34" charset="0"/>
            </a:endParaRPr>
          </a:p>
        </p:txBody>
      </p:sp>
      <p:sp>
        <p:nvSpPr>
          <p:cNvPr id="12291" name="AutoShape 3" descr="Elijah-Fed-By-An-Angel-1660-63">
            <a:extLst>
              <a:ext uri="{FF2B5EF4-FFF2-40B4-BE49-F238E27FC236}">
                <a16:creationId xmlns:a16="http://schemas.microsoft.com/office/drawing/2014/main" id="{0094DC8E-042F-41CE-9195-3385CB39A7D2}"/>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2292" name="AutoShape 4" descr="Ferdinand Bol: Elijah Fed by an Angel 1660-63">
            <a:hlinkClick r:id="rId2" tooltip="Ferdinand Bol : Elijah Fed by an Angel 1660-63"/>
            <a:extLst>
              <a:ext uri="{FF2B5EF4-FFF2-40B4-BE49-F238E27FC236}">
                <a16:creationId xmlns:a16="http://schemas.microsoft.com/office/drawing/2014/main" id="{E6EDB46C-127F-4774-88E3-475E7B02AB8A}"/>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2293" name="AutoShape 5" descr="Ferdinand Bol: Elijah Fed by an Angel 1660-63">
            <a:hlinkClick r:id="rId2" tooltip="Ferdinand Bol : Elijah Fed by an Angel 1660-63"/>
            <a:extLst>
              <a:ext uri="{FF2B5EF4-FFF2-40B4-BE49-F238E27FC236}">
                <a16:creationId xmlns:a16="http://schemas.microsoft.com/office/drawing/2014/main" id="{F6F105F0-1D15-4579-8F2E-E6827E85C022}"/>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pic>
        <p:nvPicPr>
          <p:cNvPr id="12294" name="Picture 8" descr="00006054">
            <a:extLst>
              <a:ext uri="{FF2B5EF4-FFF2-40B4-BE49-F238E27FC236}">
                <a16:creationId xmlns:a16="http://schemas.microsoft.com/office/drawing/2014/main" id="{90A6D6A2-4FA0-448A-8E4A-7CBAAAA4D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68" t="8064" r="5984" b="19354"/>
          <a:stretch>
            <a:fillRect/>
          </a:stretch>
        </p:blipFill>
        <p:spPr bwMode="auto">
          <a:xfrm>
            <a:off x="0" y="36513"/>
            <a:ext cx="5105400" cy="682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Text Box 2">
            <a:extLst>
              <a:ext uri="{FF2B5EF4-FFF2-40B4-BE49-F238E27FC236}">
                <a16:creationId xmlns:a16="http://schemas.microsoft.com/office/drawing/2014/main" id="{B07FDA07-1D89-4461-A506-D71B666628CC}"/>
              </a:ext>
            </a:extLst>
          </p:cNvPr>
          <p:cNvSpPr txBox="1">
            <a:spLocks noChangeArrowheads="1"/>
          </p:cNvSpPr>
          <p:nvPr/>
        </p:nvSpPr>
        <p:spPr bwMode="auto">
          <a:xfrm>
            <a:off x="5715000" y="975335"/>
            <a:ext cx="6172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19:14 -</a:t>
            </a:r>
            <a:r>
              <a:rPr lang="en-US" altLang="en-US" b="1" dirty="0">
                <a:solidFill>
                  <a:schemeClr val="bg1"/>
                </a:solidFill>
                <a:latin typeface="Tempus Sans ITC" panose="04020404030D07020202" pitchFamily="82" charset="0"/>
                <a:cs typeface="Arial" panose="020B0604020202020204" pitchFamily="34" charset="0"/>
              </a:rPr>
              <a:t> </a:t>
            </a:r>
            <a:r>
              <a:rPr lang="es-ES" b="1" dirty="0">
                <a:solidFill>
                  <a:schemeClr val="bg1"/>
                </a:solidFill>
                <a:latin typeface="Tempus Sans ITC" panose="04020404030D07020202" pitchFamily="82" charset="0"/>
              </a:rPr>
              <a:t>Y él respondió: He sentido un vivo celo por Jehová Dios de los ejércitos; porque los hijos de Israel han dejado tu alianza, han derribado tus altares, y han muerto a espada tus profetas: y yo solo he quedado, y me buscan para quitarme la vida</a:t>
            </a:r>
            <a:endParaRPr lang="en-US" altLang="en-US" b="1" dirty="0">
              <a:solidFill>
                <a:schemeClr val="bg1"/>
              </a:solidFill>
              <a:latin typeface="Tempus Sans ITC" panose="04020404030D07020202" pitchFamily="8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withEffect">
                                  <p:stCondLst>
                                    <p:cond delay="0"/>
                                  </p:stCondLst>
                                  <p:iterate type="wd">
                                    <p:tmPct val="1000"/>
                                  </p:iterate>
                                  <p:childTnLst>
                                    <p:set>
                                      <p:cBhvr>
                                        <p:cTn id="6" dur="1" fill="hold">
                                          <p:stCondLst>
                                            <p:cond delay="0"/>
                                          </p:stCondLst>
                                        </p:cTn>
                                        <p:tgtEl>
                                          <p:spTgt spid="123906"/>
                                        </p:tgtEl>
                                        <p:attrNameLst>
                                          <p:attrName>style.visibility</p:attrName>
                                        </p:attrNameLst>
                                      </p:cBhvr>
                                      <p:to>
                                        <p:strVal val="visible"/>
                                      </p:to>
                                    </p:set>
                                    <p:animEffect transition="in" filter="barn(outHorizontal)">
                                      <p:cBhvr>
                                        <p:cTn id="7" dur="10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xit" presetSubtype="10" fill="hold" grpId="1" nodeType="clickEffect">
                                  <p:stCondLst>
                                    <p:cond delay="0"/>
                                  </p:stCondLst>
                                  <p:iterate type="wd">
                                    <p:tmPct val="1000"/>
                                  </p:iterate>
                                  <p:childTnLst>
                                    <p:anim calcmode="lin" valueType="num">
                                      <p:cBhvr>
                                        <p:cTn id="11" dur="1000"/>
                                        <p:tgtEl>
                                          <p:spTgt spid="123906"/>
                                        </p:tgtEl>
                                        <p:attrNameLst>
                                          <p:attrName>ppt_w</p:attrName>
                                        </p:attrNameLst>
                                      </p:cBhvr>
                                      <p:tavLst>
                                        <p:tav tm="0">
                                          <p:val>
                                            <p:strVal val="ppt_w"/>
                                          </p:val>
                                        </p:tav>
                                        <p:tav tm="100000">
                                          <p:val>
                                            <p:fltVal val="0"/>
                                          </p:val>
                                        </p:tav>
                                      </p:tavLst>
                                    </p:anim>
                                    <p:anim calcmode="lin" valueType="num">
                                      <p:cBhvr>
                                        <p:cTn id="12" dur="1000"/>
                                        <p:tgtEl>
                                          <p:spTgt spid="123906"/>
                                        </p:tgtEl>
                                        <p:attrNameLst>
                                          <p:attrName>ppt_h</p:attrName>
                                        </p:attrNameLst>
                                      </p:cBhvr>
                                      <p:tavLst>
                                        <p:tav tm="0">
                                          <p:val>
                                            <p:strVal val="ppt_h"/>
                                          </p:val>
                                        </p:tav>
                                        <p:tav tm="100000">
                                          <p:val>
                                            <p:strVal val="ppt_h"/>
                                          </p:val>
                                        </p:tav>
                                      </p:tavLst>
                                    </p:anim>
                                    <p:set>
                                      <p:cBhvr>
                                        <p:cTn id="13" dur="1" fill="hold">
                                          <p:stCondLst>
                                            <p:cond delay="999"/>
                                          </p:stCondLst>
                                        </p:cTn>
                                        <p:tgtEl>
                                          <p:spTgt spid="123906"/>
                                        </p:tgtEl>
                                        <p:attrNameLst>
                                          <p:attrName>style.visibility</p:attrName>
                                        </p:attrNameLst>
                                      </p:cBhvr>
                                      <p:to>
                                        <p:strVal val="hidden"/>
                                      </p:to>
                                    </p:set>
                                  </p:childTnLst>
                                </p:cTn>
                              </p:par>
                              <p:par>
                                <p:cTn id="14" presetID="16" presetClass="entr" presetSubtype="37" fill="hold" grpId="0" nodeType="withEffect">
                                  <p:stCondLst>
                                    <p:cond delay="0"/>
                                  </p:stCondLst>
                                  <p:iterate type="wd">
                                    <p:tmPct val="1000"/>
                                  </p:iterate>
                                  <p:childTnLst>
                                    <p:set>
                                      <p:cBhvr>
                                        <p:cTn id="15" dur="1" fill="hold">
                                          <p:stCondLst>
                                            <p:cond delay="0"/>
                                          </p:stCondLst>
                                        </p:cTn>
                                        <p:tgtEl>
                                          <p:spTgt spid="123913"/>
                                        </p:tgtEl>
                                        <p:attrNameLst>
                                          <p:attrName>style.visibility</p:attrName>
                                        </p:attrNameLst>
                                      </p:cBhvr>
                                      <p:to>
                                        <p:strVal val="visible"/>
                                      </p:to>
                                    </p:set>
                                    <p:animEffect transition="in" filter="barn(outVertical)">
                                      <p:cBhvr>
                                        <p:cTn id="16" dur="10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p:bldP spid="123906" grpId="0"/>
      <p:bldP spid="12390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159" name="Picture 15" descr="ELIJAH FACE">
            <a:extLst>
              <a:ext uri="{FF2B5EF4-FFF2-40B4-BE49-F238E27FC236}">
                <a16:creationId xmlns:a16="http://schemas.microsoft.com/office/drawing/2014/main" id="{BF521422-7BD6-4DC7-BED3-19CCF698F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5" y="685800"/>
            <a:ext cx="206533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8" name="Picture 14" descr="Moses">
            <a:extLst>
              <a:ext uri="{FF2B5EF4-FFF2-40B4-BE49-F238E27FC236}">
                <a16:creationId xmlns:a16="http://schemas.microsoft.com/office/drawing/2014/main" id="{A8202E11-E06A-4837-B447-420D6D079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39738"/>
            <a:ext cx="25908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Text Box 2">
            <a:extLst>
              <a:ext uri="{FF2B5EF4-FFF2-40B4-BE49-F238E27FC236}">
                <a16:creationId xmlns:a16="http://schemas.microsoft.com/office/drawing/2014/main" id="{6F3F29C1-63AD-4AE1-B1AD-C0DAC4440AD9}"/>
              </a:ext>
            </a:extLst>
          </p:cNvPr>
          <p:cNvSpPr txBox="1">
            <a:spLocks noChangeArrowheads="1"/>
          </p:cNvSpPr>
          <p:nvPr/>
        </p:nvSpPr>
        <p:spPr bwMode="auto">
          <a:xfrm>
            <a:off x="34925" y="2363788"/>
            <a:ext cx="552767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u="sng" dirty="0" err="1">
                <a:solidFill>
                  <a:srgbClr val="FFFF00"/>
                </a:solidFill>
                <a:latin typeface="Tempus Sans ITC" panose="04020404030D07020202" pitchFamily="82" charset="0"/>
                <a:cs typeface="Arial" panose="020B0604020202020204" pitchFamily="34" charset="0"/>
              </a:rPr>
              <a:t>Éx</a:t>
            </a:r>
            <a:r>
              <a:rPr lang="en-US" altLang="en-US" b="1" u="sng" dirty="0">
                <a:solidFill>
                  <a:srgbClr val="FFFF00"/>
                </a:solidFill>
                <a:latin typeface="Tempus Sans ITC" panose="04020404030D07020202" pitchFamily="82" charset="0"/>
                <a:cs typeface="Arial" panose="020B0604020202020204" pitchFamily="34" charset="0"/>
              </a:rPr>
              <a:t> 19:18-19</a:t>
            </a:r>
            <a:endParaRPr lang="en-US" altLang="en-US" b="1" u="sng" dirty="0">
              <a:solidFill>
                <a:schemeClr val="bg1"/>
              </a:solidFill>
              <a:latin typeface="Tempus Sans ITC" panose="04020404030D07020202" pitchFamily="82" charset="0"/>
              <a:cs typeface="Arial" panose="020B0604020202020204" pitchFamily="34" charset="0"/>
            </a:endParaRP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Sinaí estaba cubierto en humo </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El Señor descendió en el fuego</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Como el humo de un horno</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La montaña tembló violentamente</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La trompeta se puso más fuerte</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3317" name="AutoShape 3" descr="Elijah-Fed-By-An-Angel-1660-63">
            <a:extLst>
              <a:ext uri="{FF2B5EF4-FFF2-40B4-BE49-F238E27FC236}">
                <a16:creationId xmlns:a16="http://schemas.microsoft.com/office/drawing/2014/main" id="{C1C29F23-4C39-4FB8-B231-AE42F69DDE8C}"/>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3318" name="AutoShape 4" descr="Ferdinand Bol: Elijah Fed by an Angel 1660-63">
            <a:hlinkClick r:id="rId4" tooltip="Ferdinand Bol : Elijah Fed by an Angel 1660-63"/>
            <a:extLst>
              <a:ext uri="{FF2B5EF4-FFF2-40B4-BE49-F238E27FC236}">
                <a16:creationId xmlns:a16="http://schemas.microsoft.com/office/drawing/2014/main" id="{541BCAF5-8CA4-47AC-83B9-9962B0783981}"/>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3319" name="AutoShape 5" descr="Ferdinand Bol: Elijah Fed by an Angel 1660-63">
            <a:hlinkClick r:id="rId4" tooltip="Ferdinand Bol : Elijah Fed by an Angel 1660-63"/>
            <a:extLst>
              <a:ext uri="{FF2B5EF4-FFF2-40B4-BE49-F238E27FC236}">
                <a16:creationId xmlns:a16="http://schemas.microsoft.com/office/drawing/2014/main" id="{4635C910-1241-4278-BC0E-487792428C0C}"/>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34152" name="Text Box 8">
            <a:extLst>
              <a:ext uri="{FF2B5EF4-FFF2-40B4-BE49-F238E27FC236}">
                <a16:creationId xmlns:a16="http://schemas.microsoft.com/office/drawing/2014/main" id="{A24F3FD4-33A3-4DE0-8E36-7D08BA147038}"/>
              </a:ext>
            </a:extLst>
          </p:cNvPr>
          <p:cNvSpPr txBox="1">
            <a:spLocks noChangeArrowheads="1"/>
          </p:cNvSpPr>
          <p:nvPr/>
        </p:nvSpPr>
        <p:spPr bwMode="auto">
          <a:xfrm>
            <a:off x="7869238" y="2363788"/>
            <a:ext cx="4305300"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u="sng" dirty="0">
                <a:solidFill>
                  <a:srgbClr val="FFFF00"/>
                </a:solidFill>
                <a:latin typeface="Tempus Sans ITC" panose="04020404030D07020202" pitchFamily="82" charset="0"/>
                <a:cs typeface="Arial" panose="020B0604020202020204" pitchFamily="34" charset="0"/>
              </a:rPr>
              <a:t>1 Rey 19:11-13</a:t>
            </a:r>
            <a:endParaRPr lang="en-US" altLang="en-US" b="1" u="sng" dirty="0">
              <a:latin typeface="Tempus Sans ITC" panose="04020404030D07020202" pitchFamily="82" charset="0"/>
              <a:cs typeface="Arial" panose="020B0604020202020204" pitchFamily="34" charset="0"/>
            </a:endParaRP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Viento grande y poderoso</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  (desgarró las montañas </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   y rompió las rocas)</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Terremoto</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Fuego</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34153" name="Text Box 9">
            <a:extLst>
              <a:ext uri="{FF2B5EF4-FFF2-40B4-BE49-F238E27FC236}">
                <a16:creationId xmlns:a16="http://schemas.microsoft.com/office/drawing/2014/main" id="{C63B27EB-2CB7-4C64-B096-950F33727D68}"/>
              </a:ext>
            </a:extLst>
          </p:cNvPr>
          <p:cNvSpPr txBox="1">
            <a:spLocks noChangeArrowheads="1"/>
          </p:cNvSpPr>
          <p:nvPr/>
        </p:nvSpPr>
        <p:spPr bwMode="auto">
          <a:xfrm>
            <a:off x="7183438" y="5030788"/>
            <a:ext cx="496728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u="sng" dirty="0">
                <a:solidFill>
                  <a:srgbClr val="FFFF00"/>
                </a:solidFill>
                <a:latin typeface="Tempus Sans ITC" panose="04020404030D07020202" pitchFamily="82" charset="0"/>
                <a:cs typeface="Arial" panose="020B0604020202020204" pitchFamily="34" charset="0"/>
              </a:rPr>
              <a:t>1 Rey 19:11-13</a:t>
            </a:r>
            <a:endParaRPr lang="en-US" altLang="en-US" b="1" u="sng" dirty="0">
              <a:solidFill>
                <a:schemeClr val="bg1"/>
              </a:solidFill>
              <a:latin typeface="Tempus Sans ITC" panose="04020404030D07020202" pitchFamily="82" charset="0"/>
              <a:cs typeface="Arial" panose="020B0604020202020204" pitchFamily="34" charset="0"/>
            </a:endParaRP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Y cuando lo oyó Elías, cubrió su rostro con su manto, y salió, y se paró a la puerta de la cueva</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34154" name="Text Box 10">
            <a:extLst>
              <a:ext uri="{FF2B5EF4-FFF2-40B4-BE49-F238E27FC236}">
                <a16:creationId xmlns:a16="http://schemas.microsoft.com/office/drawing/2014/main" id="{1C9BBFA6-87E2-48DB-A909-1810425A6DD4}"/>
              </a:ext>
            </a:extLst>
          </p:cNvPr>
          <p:cNvSpPr txBox="1">
            <a:spLocks noChangeArrowheads="1"/>
          </p:cNvSpPr>
          <p:nvPr/>
        </p:nvSpPr>
        <p:spPr bwMode="auto">
          <a:xfrm>
            <a:off x="34925" y="5041900"/>
            <a:ext cx="4953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FFFF00"/>
                </a:solidFill>
                <a:latin typeface="Tempus Sans ITC" panose="04020404030D07020202" pitchFamily="82" charset="0"/>
                <a:cs typeface="Arial" panose="020B0604020202020204" pitchFamily="34" charset="0"/>
              </a:rPr>
              <a:t>Éx 33:21-23 </a:t>
            </a:r>
            <a:endParaRPr lang="en-US" altLang="en-US" b="1">
              <a:solidFill>
                <a:schemeClr val="bg1"/>
              </a:solidFill>
              <a:latin typeface="Tempus Sans ITC" panose="04020404030D07020202" pitchFamily="82" charset="0"/>
              <a:cs typeface="Arial" panose="020B0604020202020204" pitchFamily="34" charset="0"/>
            </a:endParaRPr>
          </a:p>
          <a:p>
            <a:pPr eaLnBrk="1" hangingPunct="1">
              <a:lnSpc>
                <a:spcPct val="100000"/>
              </a:lnSpc>
              <a:spcBef>
                <a:spcPct val="0"/>
              </a:spcBef>
              <a:buFontTx/>
              <a:buNone/>
            </a:pPr>
            <a:r>
              <a:rPr lang="es-ES" altLang="en-US" b="1">
                <a:solidFill>
                  <a:schemeClr val="bg1"/>
                </a:solidFill>
                <a:latin typeface="Tempus Sans ITC" panose="04020404030D07020202" pitchFamily="82" charset="0"/>
                <a:cs typeface="Arial" panose="020B0604020202020204" pitchFamily="34" charset="0"/>
              </a:rPr>
              <a:t>yo te pondré en una hendidura de la peña, y te cubriré con mi mano hasta que haya pasado:</a:t>
            </a:r>
            <a:endParaRPr lang="en-US" altLang="en-US" b="1">
              <a:solidFill>
                <a:schemeClr val="bg1"/>
              </a:solidFill>
              <a:latin typeface="Tempus Sans ITC" panose="04020404030D07020202" pitchFamily="82" charset="0"/>
              <a:cs typeface="Arial" panose="020B0604020202020204" pitchFamily="34" charset="0"/>
            </a:endParaRPr>
          </a:p>
        </p:txBody>
      </p:sp>
      <p:sp>
        <p:nvSpPr>
          <p:cNvPr id="134160" name="Rectangle 16">
            <a:extLst>
              <a:ext uri="{FF2B5EF4-FFF2-40B4-BE49-F238E27FC236}">
                <a16:creationId xmlns:a16="http://schemas.microsoft.com/office/drawing/2014/main" id="{49FD2F33-36EE-4CDD-BDF8-F0BD4FE0C82F}"/>
              </a:ext>
            </a:extLst>
          </p:cNvPr>
          <p:cNvSpPr>
            <a:spLocks noChangeArrowheads="1"/>
          </p:cNvSpPr>
          <p:nvPr/>
        </p:nvSpPr>
        <p:spPr bwMode="auto">
          <a:xfrm>
            <a:off x="0" y="1316038"/>
            <a:ext cx="3033713" cy="914400"/>
          </a:xfrm>
          <a:prstGeom prst="rect">
            <a:avLst/>
          </a:prstGeom>
          <a:solidFill>
            <a:srgbClr val="FEFEF8"/>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Tempus Sans ITC" panose="04020404030D07020202" pitchFamily="82" charset="0"/>
                <a:cs typeface="Arial" panose="020B0604020202020204" pitchFamily="34" charset="0"/>
              </a:rPr>
              <a:t> Dios con </a:t>
            </a:r>
            <a:r>
              <a:rPr lang="en-US" altLang="en-US" b="1" dirty="0" err="1">
                <a:latin typeface="Tempus Sans ITC" panose="04020404030D07020202" pitchFamily="82" charset="0"/>
                <a:cs typeface="Arial" panose="020B0604020202020204" pitchFamily="34" charset="0"/>
              </a:rPr>
              <a:t>Moisés</a:t>
            </a:r>
            <a:endParaRPr lang="en-US" altLang="en-US" b="1" dirty="0">
              <a:latin typeface="Tempus Sans ITC" panose="04020404030D07020202" pitchFamily="82" charset="0"/>
              <a:cs typeface="Arial" panose="020B0604020202020204" pitchFamily="34" charset="0"/>
            </a:endParaRPr>
          </a:p>
          <a:p>
            <a:pPr algn="ctr" eaLnBrk="1" hangingPunct="1">
              <a:lnSpc>
                <a:spcPct val="100000"/>
              </a:lnSpc>
              <a:spcBef>
                <a:spcPct val="0"/>
              </a:spcBef>
              <a:buFontTx/>
              <a:buNone/>
            </a:pPr>
            <a:r>
              <a:rPr lang="en-US" altLang="en-US" b="1" dirty="0" err="1">
                <a:latin typeface="Tempus Sans ITC" panose="04020404030D07020202" pitchFamily="82" charset="0"/>
                <a:cs typeface="Arial" panose="020B0604020202020204" pitchFamily="34" charset="0"/>
              </a:rPr>
              <a:t>en</a:t>
            </a:r>
            <a:r>
              <a:rPr lang="en-US" altLang="en-US" b="1" dirty="0">
                <a:latin typeface="Tempus Sans ITC" panose="04020404030D07020202" pitchFamily="82" charset="0"/>
                <a:cs typeface="Arial" panose="020B0604020202020204" pitchFamily="34" charset="0"/>
              </a:rPr>
              <a:t> </a:t>
            </a:r>
            <a:r>
              <a:rPr lang="en-US" altLang="en-US" b="1" dirty="0" err="1">
                <a:latin typeface="Tempus Sans ITC" panose="04020404030D07020202" pitchFamily="82" charset="0"/>
                <a:cs typeface="Arial" panose="020B0604020202020204" pitchFamily="34" charset="0"/>
              </a:rPr>
              <a:t>Sinaí</a:t>
            </a:r>
            <a:endParaRPr lang="en-US" altLang="en-US" b="1" dirty="0">
              <a:latin typeface="Tempus Sans ITC" panose="04020404030D07020202" pitchFamily="82" charset="0"/>
              <a:cs typeface="Arial" panose="020B0604020202020204" pitchFamily="34" charset="0"/>
            </a:endParaRPr>
          </a:p>
        </p:txBody>
      </p:sp>
      <p:sp>
        <p:nvSpPr>
          <p:cNvPr id="134161" name="Rectangle 17">
            <a:extLst>
              <a:ext uri="{FF2B5EF4-FFF2-40B4-BE49-F238E27FC236}">
                <a16:creationId xmlns:a16="http://schemas.microsoft.com/office/drawing/2014/main" id="{725354C3-4017-4C17-8257-306990269424}"/>
              </a:ext>
            </a:extLst>
          </p:cNvPr>
          <p:cNvSpPr>
            <a:spLocks noChangeArrowheads="1"/>
          </p:cNvSpPr>
          <p:nvPr/>
        </p:nvSpPr>
        <p:spPr bwMode="auto">
          <a:xfrm>
            <a:off x="7897813" y="1295400"/>
            <a:ext cx="3209925" cy="914400"/>
          </a:xfrm>
          <a:prstGeom prst="rect">
            <a:avLst/>
          </a:prstGeom>
          <a:solidFill>
            <a:srgbClr val="FEFEF8"/>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Tempus Sans ITC" panose="04020404030D07020202" pitchFamily="82" charset="0"/>
                <a:cs typeface="Arial" panose="020B0604020202020204" pitchFamily="34" charset="0"/>
              </a:rPr>
              <a:t> Dios con Elías</a:t>
            </a:r>
          </a:p>
          <a:p>
            <a:pPr algn="ctr" eaLnBrk="1" hangingPunct="1">
              <a:lnSpc>
                <a:spcPct val="100000"/>
              </a:lnSpc>
              <a:spcBef>
                <a:spcPct val="0"/>
              </a:spcBef>
              <a:buFontTx/>
              <a:buNone/>
            </a:pPr>
            <a:r>
              <a:rPr lang="en-US" altLang="en-US" b="1" dirty="0" err="1">
                <a:latin typeface="Tempus Sans ITC" panose="04020404030D07020202" pitchFamily="82" charset="0"/>
                <a:cs typeface="Arial" panose="020B0604020202020204" pitchFamily="34" charset="0"/>
              </a:rPr>
              <a:t>en</a:t>
            </a:r>
            <a:r>
              <a:rPr lang="en-US" altLang="en-US" b="1" dirty="0">
                <a:latin typeface="Tempus Sans ITC" panose="04020404030D07020202" pitchFamily="82" charset="0"/>
                <a:cs typeface="Arial" panose="020B0604020202020204" pitchFamily="34" charset="0"/>
              </a:rPr>
              <a:t> </a:t>
            </a:r>
            <a:r>
              <a:rPr lang="en-US" altLang="en-US" b="1" dirty="0" err="1">
                <a:latin typeface="Tempus Sans ITC" panose="04020404030D07020202" pitchFamily="82" charset="0"/>
                <a:cs typeface="Arial" panose="020B0604020202020204" pitchFamily="34" charset="0"/>
              </a:rPr>
              <a:t>Sinaí</a:t>
            </a:r>
            <a:endParaRPr lang="en-US" altLang="en-US" b="1" dirty="0">
              <a:latin typeface="Tempus Sans ITC" panose="04020404030D07020202" pitchFamily="8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withEffect">
                                  <p:stCondLst>
                                    <p:cond delay="0"/>
                                  </p:stCondLst>
                                  <p:childTnLst>
                                    <p:set>
                                      <p:cBhvr>
                                        <p:cTn id="6" dur="1" fill="hold">
                                          <p:stCondLst>
                                            <p:cond delay="0"/>
                                          </p:stCondLst>
                                        </p:cTn>
                                        <p:tgtEl>
                                          <p:spTgt spid="134158"/>
                                        </p:tgtEl>
                                        <p:attrNameLst>
                                          <p:attrName>style.visibility</p:attrName>
                                        </p:attrNameLst>
                                      </p:cBhvr>
                                      <p:to>
                                        <p:strVal val="visible"/>
                                      </p:to>
                                    </p:set>
                                    <p:anim calcmode="lin" valueType="num">
                                      <p:cBhvr>
                                        <p:cTn id="7" dur="1000" fill="hold"/>
                                        <p:tgtEl>
                                          <p:spTgt spid="134158"/>
                                        </p:tgtEl>
                                        <p:attrNameLst>
                                          <p:attrName>ppt_x</p:attrName>
                                        </p:attrNameLst>
                                      </p:cBhvr>
                                      <p:tavLst>
                                        <p:tav tm="0">
                                          <p:val>
                                            <p:strVal val="#ppt_x+#ppt_w/2"/>
                                          </p:val>
                                        </p:tav>
                                        <p:tav tm="100000">
                                          <p:val>
                                            <p:strVal val="#ppt_x"/>
                                          </p:val>
                                        </p:tav>
                                      </p:tavLst>
                                    </p:anim>
                                    <p:anim calcmode="lin" valueType="num">
                                      <p:cBhvr>
                                        <p:cTn id="8" dur="1000" fill="hold"/>
                                        <p:tgtEl>
                                          <p:spTgt spid="134158"/>
                                        </p:tgtEl>
                                        <p:attrNameLst>
                                          <p:attrName>ppt_y</p:attrName>
                                        </p:attrNameLst>
                                      </p:cBhvr>
                                      <p:tavLst>
                                        <p:tav tm="0">
                                          <p:val>
                                            <p:strVal val="#ppt_y"/>
                                          </p:val>
                                        </p:tav>
                                        <p:tav tm="100000">
                                          <p:val>
                                            <p:strVal val="#ppt_y"/>
                                          </p:val>
                                        </p:tav>
                                      </p:tavLst>
                                    </p:anim>
                                    <p:anim calcmode="lin" valueType="num">
                                      <p:cBhvr>
                                        <p:cTn id="9" dur="1000" fill="hold"/>
                                        <p:tgtEl>
                                          <p:spTgt spid="134158"/>
                                        </p:tgtEl>
                                        <p:attrNameLst>
                                          <p:attrName>ppt_w</p:attrName>
                                        </p:attrNameLst>
                                      </p:cBhvr>
                                      <p:tavLst>
                                        <p:tav tm="0">
                                          <p:val>
                                            <p:fltVal val="0"/>
                                          </p:val>
                                        </p:tav>
                                        <p:tav tm="100000">
                                          <p:val>
                                            <p:strVal val="#ppt_w"/>
                                          </p:val>
                                        </p:tav>
                                      </p:tavLst>
                                    </p:anim>
                                    <p:anim calcmode="lin" valueType="num">
                                      <p:cBhvr>
                                        <p:cTn id="10" dur="1000" fill="hold"/>
                                        <p:tgtEl>
                                          <p:spTgt spid="134158"/>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34159"/>
                                        </p:tgtEl>
                                        <p:attrNameLst>
                                          <p:attrName>style.visibility</p:attrName>
                                        </p:attrNameLst>
                                      </p:cBhvr>
                                      <p:to>
                                        <p:strVal val="visible"/>
                                      </p:to>
                                    </p:set>
                                    <p:anim calcmode="lin" valueType="num">
                                      <p:cBhvr>
                                        <p:cTn id="13" dur="1000" fill="hold"/>
                                        <p:tgtEl>
                                          <p:spTgt spid="134159"/>
                                        </p:tgtEl>
                                        <p:attrNameLst>
                                          <p:attrName>ppt_x</p:attrName>
                                        </p:attrNameLst>
                                      </p:cBhvr>
                                      <p:tavLst>
                                        <p:tav tm="0">
                                          <p:val>
                                            <p:strVal val="#ppt_x-#ppt_w/2"/>
                                          </p:val>
                                        </p:tav>
                                        <p:tav tm="100000">
                                          <p:val>
                                            <p:strVal val="#ppt_x"/>
                                          </p:val>
                                        </p:tav>
                                      </p:tavLst>
                                    </p:anim>
                                    <p:anim calcmode="lin" valueType="num">
                                      <p:cBhvr>
                                        <p:cTn id="14" dur="1000" fill="hold"/>
                                        <p:tgtEl>
                                          <p:spTgt spid="134159"/>
                                        </p:tgtEl>
                                        <p:attrNameLst>
                                          <p:attrName>ppt_y</p:attrName>
                                        </p:attrNameLst>
                                      </p:cBhvr>
                                      <p:tavLst>
                                        <p:tav tm="0">
                                          <p:val>
                                            <p:strVal val="#ppt_y"/>
                                          </p:val>
                                        </p:tav>
                                        <p:tav tm="100000">
                                          <p:val>
                                            <p:strVal val="#ppt_y"/>
                                          </p:val>
                                        </p:tav>
                                      </p:tavLst>
                                    </p:anim>
                                    <p:anim calcmode="lin" valueType="num">
                                      <p:cBhvr>
                                        <p:cTn id="15" dur="1000" fill="hold"/>
                                        <p:tgtEl>
                                          <p:spTgt spid="134159"/>
                                        </p:tgtEl>
                                        <p:attrNameLst>
                                          <p:attrName>ppt_w</p:attrName>
                                        </p:attrNameLst>
                                      </p:cBhvr>
                                      <p:tavLst>
                                        <p:tav tm="0">
                                          <p:val>
                                            <p:fltVal val="0"/>
                                          </p:val>
                                        </p:tav>
                                        <p:tav tm="100000">
                                          <p:val>
                                            <p:strVal val="#ppt_w"/>
                                          </p:val>
                                        </p:tav>
                                      </p:tavLst>
                                    </p:anim>
                                    <p:anim calcmode="lin" valueType="num">
                                      <p:cBhvr>
                                        <p:cTn id="16" dur="1000" fill="hold"/>
                                        <p:tgtEl>
                                          <p:spTgt spid="134159"/>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134160"/>
                                        </p:tgtEl>
                                        <p:attrNameLst>
                                          <p:attrName>style.visibility</p:attrName>
                                        </p:attrNameLst>
                                      </p:cBhvr>
                                      <p:to>
                                        <p:strVal val="visible"/>
                                      </p:to>
                                    </p:set>
                                    <p:anim calcmode="lin" valueType="num">
                                      <p:cBhvr>
                                        <p:cTn id="19" dur="1000" fill="hold"/>
                                        <p:tgtEl>
                                          <p:spTgt spid="134160"/>
                                        </p:tgtEl>
                                        <p:attrNameLst>
                                          <p:attrName>ppt_x</p:attrName>
                                        </p:attrNameLst>
                                      </p:cBhvr>
                                      <p:tavLst>
                                        <p:tav tm="0">
                                          <p:val>
                                            <p:strVal val="#ppt_x-#ppt_w/2"/>
                                          </p:val>
                                        </p:tav>
                                        <p:tav tm="100000">
                                          <p:val>
                                            <p:strVal val="#ppt_x"/>
                                          </p:val>
                                        </p:tav>
                                      </p:tavLst>
                                    </p:anim>
                                    <p:anim calcmode="lin" valueType="num">
                                      <p:cBhvr>
                                        <p:cTn id="20" dur="1000" fill="hold"/>
                                        <p:tgtEl>
                                          <p:spTgt spid="134160"/>
                                        </p:tgtEl>
                                        <p:attrNameLst>
                                          <p:attrName>ppt_y</p:attrName>
                                        </p:attrNameLst>
                                      </p:cBhvr>
                                      <p:tavLst>
                                        <p:tav tm="0">
                                          <p:val>
                                            <p:strVal val="#ppt_y"/>
                                          </p:val>
                                        </p:tav>
                                        <p:tav tm="100000">
                                          <p:val>
                                            <p:strVal val="#ppt_y"/>
                                          </p:val>
                                        </p:tav>
                                      </p:tavLst>
                                    </p:anim>
                                    <p:anim calcmode="lin" valueType="num">
                                      <p:cBhvr>
                                        <p:cTn id="21" dur="1000" fill="hold"/>
                                        <p:tgtEl>
                                          <p:spTgt spid="134160"/>
                                        </p:tgtEl>
                                        <p:attrNameLst>
                                          <p:attrName>ppt_w</p:attrName>
                                        </p:attrNameLst>
                                      </p:cBhvr>
                                      <p:tavLst>
                                        <p:tav tm="0">
                                          <p:val>
                                            <p:fltVal val="0"/>
                                          </p:val>
                                        </p:tav>
                                        <p:tav tm="100000">
                                          <p:val>
                                            <p:strVal val="#ppt_w"/>
                                          </p:val>
                                        </p:tav>
                                      </p:tavLst>
                                    </p:anim>
                                    <p:anim calcmode="lin" valueType="num">
                                      <p:cBhvr>
                                        <p:cTn id="22" dur="1000" fill="hold"/>
                                        <p:tgtEl>
                                          <p:spTgt spid="134160"/>
                                        </p:tgtEl>
                                        <p:attrNameLst>
                                          <p:attrName>ppt_h</p:attrName>
                                        </p:attrNameLst>
                                      </p:cBhvr>
                                      <p:tavLst>
                                        <p:tav tm="0">
                                          <p:val>
                                            <p:strVal val="#ppt_h"/>
                                          </p:val>
                                        </p:tav>
                                        <p:tav tm="100000">
                                          <p:val>
                                            <p:strVal val="#ppt_h"/>
                                          </p:val>
                                        </p:tav>
                                      </p:tavLst>
                                    </p:anim>
                                  </p:childTnLst>
                                </p:cTn>
                              </p:par>
                              <p:par>
                                <p:cTn id="23" presetID="17" presetClass="entr" presetSubtype="2" fill="hold" grpId="0" nodeType="withEffect">
                                  <p:stCondLst>
                                    <p:cond delay="0"/>
                                  </p:stCondLst>
                                  <p:childTnLst>
                                    <p:set>
                                      <p:cBhvr>
                                        <p:cTn id="24" dur="1" fill="hold">
                                          <p:stCondLst>
                                            <p:cond delay="0"/>
                                          </p:stCondLst>
                                        </p:cTn>
                                        <p:tgtEl>
                                          <p:spTgt spid="134161"/>
                                        </p:tgtEl>
                                        <p:attrNameLst>
                                          <p:attrName>style.visibility</p:attrName>
                                        </p:attrNameLst>
                                      </p:cBhvr>
                                      <p:to>
                                        <p:strVal val="visible"/>
                                      </p:to>
                                    </p:set>
                                    <p:anim calcmode="lin" valueType="num">
                                      <p:cBhvr>
                                        <p:cTn id="25" dur="1000" fill="hold"/>
                                        <p:tgtEl>
                                          <p:spTgt spid="134161"/>
                                        </p:tgtEl>
                                        <p:attrNameLst>
                                          <p:attrName>ppt_x</p:attrName>
                                        </p:attrNameLst>
                                      </p:cBhvr>
                                      <p:tavLst>
                                        <p:tav tm="0">
                                          <p:val>
                                            <p:strVal val="#ppt_x+#ppt_w/2"/>
                                          </p:val>
                                        </p:tav>
                                        <p:tav tm="100000">
                                          <p:val>
                                            <p:strVal val="#ppt_x"/>
                                          </p:val>
                                        </p:tav>
                                      </p:tavLst>
                                    </p:anim>
                                    <p:anim calcmode="lin" valueType="num">
                                      <p:cBhvr>
                                        <p:cTn id="26" dur="1000" fill="hold"/>
                                        <p:tgtEl>
                                          <p:spTgt spid="134161"/>
                                        </p:tgtEl>
                                        <p:attrNameLst>
                                          <p:attrName>ppt_y</p:attrName>
                                        </p:attrNameLst>
                                      </p:cBhvr>
                                      <p:tavLst>
                                        <p:tav tm="0">
                                          <p:val>
                                            <p:strVal val="#ppt_y"/>
                                          </p:val>
                                        </p:tav>
                                        <p:tav tm="100000">
                                          <p:val>
                                            <p:strVal val="#ppt_y"/>
                                          </p:val>
                                        </p:tav>
                                      </p:tavLst>
                                    </p:anim>
                                    <p:anim calcmode="lin" valueType="num">
                                      <p:cBhvr>
                                        <p:cTn id="27" dur="1000" fill="hold"/>
                                        <p:tgtEl>
                                          <p:spTgt spid="134161"/>
                                        </p:tgtEl>
                                        <p:attrNameLst>
                                          <p:attrName>ppt_w</p:attrName>
                                        </p:attrNameLst>
                                      </p:cBhvr>
                                      <p:tavLst>
                                        <p:tav tm="0">
                                          <p:val>
                                            <p:fltVal val="0"/>
                                          </p:val>
                                        </p:tav>
                                        <p:tav tm="100000">
                                          <p:val>
                                            <p:strVal val="#ppt_w"/>
                                          </p:val>
                                        </p:tav>
                                      </p:tavLst>
                                    </p:anim>
                                    <p:anim calcmode="lin" valueType="num">
                                      <p:cBhvr>
                                        <p:cTn id="28" dur="1000" fill="hold"/>
                                        <p:tgtEl>
                                          <p:spTgt spid="134161"/>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42" fill="hold" grpId="0" nodeType="clickEffect">
                                  <p:stCondLst>
                                    <p:cond delay="0"/>
                                  </p:stCondLst>
                                  <p:iterate type="wd">
                                    <p:tmPct val="1000"/>
                                  </p:iterate>
                                  <p:childTnLst>
                                    <p:set>
                                      <p:cBhvr>
                                        <p:cTn id="32" dur="1" fill="hold">
                                          <p:stCondLst>
                                            <p:cond delay="0"/>
                                          </p:stCondLst>
                                        </p:cTn>
                                        <p:tgtEl>
                                          <p:spTgt spid="134146"/>
                                        </p:tgtEl>
                                        <p:attrNameLst>
                                          <p:attrName>style.visibility</p:attrName>
                                        </p:attrNameLst>
                                      </p:cBhvr>
                                      <p:to>
                                        <p:strVal val="visible"/>
                                      </p:to>
                                    </p:set>
                                    <p:animEffect transition="in" filter="barn(outHorizontal)">
                                      <p:cBhvr>
                                        <p:cTn id="33" dur="1000"/>
                                        <p:tgtEl>
                                          <p:spTgt spid="1341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42" fill="hold" grpId="0" nodeType="clickEffect">
                                  <p:stCondLst>
                                    <p:cond delay="0"/>
                                  </p:stCondLst>
                                  <p:iterate type="wd">
                                    <p:tmPct val="1000"/>
                                  </p:iterate>
                                  <p:childTnLst>
                                    <p:set>
                                      <p:cBhvr>
                                        <p:cTn id="37" dur="1" fill="hold">
                                          <p:stCondLst>
                                            <p:cond delay="0"/>
                                          </p:stCondLst>
                                        </p:cTn>
                                        <p:tgtEl>
                                          <p:spTgt spid="134152"/>
                                        </p:tgtEl>
                                        <p:attrNameLst>
                                          <p:attrName>style.visibility</p:attrName>
                                        </p:attrNameLst>
                                      </p:cBhvr>
                                      <p:to>
                                        <p:strVal val="visible"/>
                                      </p:to>
                                    </p:set>
                                    <p:animEffect transition="in" filter="barn(outHorizontal)">
                                      <p:cBhvr>
                                        <p:cTn id="38" dur="1000"/>
                                        <p:tgtEl>
                                          <p:spTgt spid="13415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42" fill="hold" grpId="0" nodeType="clickEffect">
                                  <p:stCondLst>
                                    <p:cond delay="0"/>
                                  </p:stCondLst>
                                  <p:iterate type="wd">
                                    <p:tmPct val="1000"/>
                                  </p:iterate>
                                  <p:childTnLst>
                                    <p:set>
                                      <p:cBhvr>
                                        <p:cTn id="42" dur="1" fill="hold">
                                          <p:stCondLst>
                                            <p:cond delay="0"/>
                                          </p:stCondLst>
                                        </p:cTn>
                                        <p:tgtEl>
                                          <p:spTgt spid="134154"/>
                                        </p:tgtEl>
                                        <p:attrNameLst>
                                          <p:attrName>style.visibility</p:attrName>
                                        </p:attrNameLst>
                                      </p:cBhvr>
                                      <p:to>
                                        <p:strVal val="visible"/>
                                      </p:to>
                                    </p:set>
                                    <p:animEffect transition="in" filter="barn(outHorizontal)">
                                      <p:cBhvr>
                                        <p:cTn id="43" dur="1000"/>
                                        <p:tgtEl>
                                          <p:spTgt spid="13415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42" fill="hold" grpId="0" nodeType="clickEffect">
                                  <p:stCondLst>
                                    <p:cond delay="0"/>
                                  </p:stCondLst>
                                  <p:iterate type="wd">
                                    <p:tmPct val="1000"/>
                                  </p:iterate>
                                  <p:childTnLst>
                                    <p:set>
                                      <p:cBhvr>
                                        <p:cTn id="47" dur="1" fill="hold">
                                          <p:stCondLst>
                                            <p:cond delay="0"/>
                                          </p:stCondLst>
                                        </p:cTn>
                                        <p:tgtEl>
                                          <p:spTgt spid="134153"/>
                                        </p:tgtEl>
                                        <p:attrNameLst>
                                          <p:attrName>style.visibility</p:attrName>
                                        </p:attrNameLst>
                                      </p:cBhvr>
                                      <p:to>
                                        <p:strVal val="visible"/>
                                      </p:to>
                                    </p:set>
                                    <p:animEffect transition="in" filter="barn(outHorizontal)">
                                      <p:cBhvr>
                                        <p:cTn id="48" dur="1000"/>
                                        <p:tgtEl>
                                          <p:spTgt spid="134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52" grpId="0"/>
      <p:bldP spid="134153" grpId="0"/>
      <p:bldP spid="134154" grpId="0"/>
      <p:bldP spid="134160" grpId="0" animBg="1"/>
      <p:bldP spid="1341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AutoShape 5" descr="Elijah-Fed-By-An-Angel-1660-63">
            <a:extLst>
              <a:ext uri="{FF2B5EF4-FFF2-40B4-BE49-F238E27FC236}">
                <a16:creationId xmlns:a16="http://schemas.microsoft.com/office/drawing/2014/main" id="{97092CCB-AB54-48AA-B31D-89EC1E26F8F9}"/>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36207" name="Text Box 15">
            <a:extLst>
              <a:ext uri="{FF2B5EF4-FFF2-40B4-BE49-F238E27FC236}">
                <a16:creationId xmlns:a16="http://schemas.microsoft.com/office/drawing/2014/main" id="{078264B4-73EC-4F12-9455-14EA562885AC}"/>
              </a:ext>
            </a:extLst>
          </p:cNvPr>
          <p:cNvSpPr txBox="1">
            <a:spLocks noChangeArrowheads="1"/>
          </p:cNvSpPr>
          <p:nvPr/>
        </p:nvSpPr>
        <p:spPr bwMode="auto">
          <a:xfrm>
            <a:off x="0" y="5791200"/>
            <a:ext cx="5029201"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u="sng" dirty="0" err="1">
                <a:solidFill>
                  <a:srgbClr val="FFFF00"/>
                </a:solidFill>
                <a:latin typeface="Tempus Sans ITC" panose="04020404030D07020202" pitchFamily="82" charset="0"/>
                <a:cs typeface="Arial" panose="020B0604020202020204" pitchFamily="34" charset="0"/>
              </a:rPr>
              <a:t>Éx</a:t>
            </a:r>
            <a:r>
              <a:rPr lang="en-US" altLang="en-US" b="1" u="sng" dirty="0">
                <a:solidFill>
                  <a:srgbClr val="FFFF00"/>
                </a:solidFill>
                <a:latin typeface="Tempus Sans ITC" panose="04020404030D07020202" pitchFamily="82" charset="0"/>
                <a:cs typeface="Arial" panose="020B0604020202020204" pitchFamily="34" charset="0"/>
              </a:rPr>
              <a:t> 19:19</a:t>
            </a:r>
            <a:endParaRPr lang="en-US" altLang="en-US" b="1" u="sng" dirty="0">
              <a:latin typeface="Tempus Sans ITC" panose="04020404030D07020202" pitchFamily="82" charset="0"/>
              <a:cs typeface="Arial" panose="020B0604020202020204" pitchFamily="34" charset="0"/>
            </a:endParaRP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Dios le contestó con truenos</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36208" name="Text Box 16">
            <a:extLst>
              <a:ext uri="{FF2B5EF4-FFF2-40B4-BE49-F238E27FC236}">
                <a16:creationId xmlns:a16="http://schemas.microsoft.com/office/drawing/2014/main" id="{7B9212B5-BEB1-4FC9-BA6F-3BC40BF017C5}"/>
              </a:ext>
            </a:extLst>
          </p:cNvPr>
          <p:cNvSpPr txBox="1">
            <a:spLocks noChangeArrowheads="1"/>
          </p:cNvSpPr>
          <p:nvPr/>
        </p:nvSpPr>
        <p:spPr bwMode="auto">
          <a:xfrm>
            <a:off x="6629400" y="5473700"/>
            <a:ext cx="5562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u="sng" dirty="0">
                <a:solidFill>
                  <a:srgbClr val="FFFF00"/>
                </a:solidFill>
                <a:latin typeface="Tempus Sans ITC" panose="04020404030D07020202" pitchFamily="82" charset="0"/>
                <a:cs typeface="Arial" panose="020B0604020202020204" pitchFamily="34" charset="0"/>
              </a:rPr>
              <a:t>1 Rey 19:11-13</a:t>
            </a:r>
            <a:endParaRPr lang="en-US" altLang="en-US" b="1" u="sng" dirty="0">
              <a:latin typeface="Tempus Sans ITC" panose="04020404030D07020202" pitchFamily="82" charset="0"/>
              <a:cs typeface="Arial" panose="020B0604020202020204" pitchFamily="34" charset="0"/>
            </a:endParaRP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Dios le contestó con un susurro suave </a:t>
            </a:r>
            <a:r>
              <a:rPr lang="en-US" altLang="en-US" b="1" dirty="0">
                <a:solidFill>
                  <a:schemeClr val="bg1"/>
                </a:solidFill>
                <a:latin typeface="Tempus Sans ITC" panose="04020404030D07020202" pitchFamily="82" charset="0"/>
                <a:cs typeface="Arial" panose="020B0604020202020204" pitchFamily="34" charset="0"/>
              </a:rPr>
              <a:t>:  ¿</a:t>
            </a:r>
            <a:r>
              <a:rPr lang="en-US" altLang="en-US" b="1" dirty="0" err="1">
                <a:solidFill>
                  <a:schemeClr val="bg1"/>
                </a:solidFill>
                <a:latin typeface="Tempus Sans ITC" panose="04020404030D07020202" pitchFamily="82" charset="0"/>
                <a:cs typeface="Arial" panose="020B0604020202020204" pitchFamily="34" charset="0"/>
              </a:rPr>
              <a:t>Qué</a:t>
            </a:r>
            <a:r>
              <a:rPr lang="en-US" altLang="en-US" b="1" dirty="0">
                <a:solidFill>
                  <a:schemeClr val="bg1"/>
                </a:solidFill>
                <a:latin typeface="Tempus Sans ITC" panose="04020404030D07020202" pitchFamily="82" charset="0"/>
                <a:cs typeface="Arial" panose="020B0604020202020204" pitchFamily="34" charset="0"/>
              </a:rPr>
              <a:t> </a:t>
            </a:r>
            <a:r>
              <a:rPr lang="en-US" altLang="en-US" b="1" dirty="0" err="1">
                <a:solidFill>
                  <a:schemeClr val="bg1"/>
                </a:solidFill>
                <a:latin typeface="Tempus Sans ITC" panose="04020404030D07020202" pitchFamily="82" charset="0"/>
                <a:cs typeface="Arial" panose="020B0604020202020204" pitchFamily="34" charset="0"/>
              </a:rPr>
              <a:t>haces</a:t>
            </a:r>
            <a:r>
              <a:rPr lang="en-US" altLang="en-US" b="1" dirty="0">
                <a:solidFill>
                  <a:schemeClr val="bg1"/>
                </a:solidFill>
                <a:latin typeface="Tempus Sans ITC" panose="04020404030D07020202" pitchFamily="82" charset="0"/>
                <a:cs typeface="Arial" panose="020B0604020202020204" pitchFamily="34" charset="0"/>
              </a:rPr>
              <a:t> </a:t>
            </a:r>
            <a:r>
              <a:rPr lang="en-US" altLang="en-US" b="1" dirty="0" err="1">
                <a:solidFill>
                  <a:schemeClr val="bg1"/>
                </a:solidFill>
                <a:latin typeface="Tempus Sans ITC" panose="04020404030D07020202" pitchFamily="82" charset="0"/>
                <a:cs typeface="Arial" panose="020B0604020202020204" pitchFamily="34" charset="0"/>
              </a:rPr>
              <a:t>aquí</a:t>
            </a:r>
            <a:r>
              <a:rPr lang="en-US" altLang="en-US" b="1" dirty="0">
                <a:solidFill>
                  <a:schemeClr val="bg1"/>
                </a:solidFill>
                <a:latin typeface="Tempus Sans ITC" panose="04020404030D07020202" pitchFamily="82" charset="0"/>
                <a:cs typeface="Arial" panose="020B0604020202020204" pitchFamily="34" charset="0"/>
              </a:rPr>
              <a:t>, Elías?</a:t>
            </a:r>
          </a:p>
        </p:txBody>
      </p:sp>
      <p:pic>
        <p:nvPicPr>
          <p:cNvPr id="14341" name="Picture 15" descr="ELIJAH FACE">
            <a:extLst>
              <a:ext uri="{FF2B5EF4-FFF2-40B4-BE49-F238E27FC236}">
                <a16:creationId xmlns:a16="http://schemas.microsoft.com/office/drawing/2014/main" id="{4B6F88D6-E2BE-4DBB-9122-2727B8ED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5" y="685800"/>
            <a:ext cx="206533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4" descr="Moses">
            <a:extLst>
              <a:ext uri="{FF2B5EF4-FFF2-40B4-BE49-F238E27FC236}">
                <a16:creationId xmlns:a16="http://schemas.microsoft.com/office/drawing/2014/main" id="{C56F3F54-1E57-4AB2-85DA-C7327F90F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39738"/>
            <a:ext cx="25908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7">
            <a:extLst>
              <a:ext uri="{FF2B5EF4-FFF2-40B4-BE49-F238E27FC236}">
                <a16:creationId xmlns:a16="http://schemas.microsoft.com/office/drawing/2014/main" id="{DB806612-3515-4C4C-AE0B-1EBECE8F2486}"/>
              </a:ext>
            </a:extLst>
          </p:cNvPr>
          <p:cNvSpPr>
            <a:spLocks noChangeArrowheads="1"/>
          </p:cNvSpPr>
          <p:nvPr/>
        </p:nvSpPr>
        <p:spPr bwMode="auto">
          <a:xfrm>
            <a:off x="7897813" y="1295400"/>
            <a:ext cx="3209925" cy="914400"/>
          </a:xfrm>
          <a:prstGeom prst="rect">
            <a:avLst/>
          </a:prstGeom>
          <a:solidFill>
            <a:srgbClr val="FEFEF8"/>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Tempus Sans ITC" panose="04020404030D07020202" pitchFamily="82" charset="0"/>
                <a:cs typeface="Arial" panose="020B0604020202020204" pitchFamily="34" charset="0"/>
              </a:rPr>
              <a:t> Dios con Elías</a:t>
            </a:r>
          </a:p>
          <a:p>
            <a:pPr algn="ctr" eaLnBrk="1" hangingPunct="1">
              <a:lnSpc>
                <a:spcPct val="100000"/>
              </a:lnSpc>
              <a:spcBef>
                <a:spcPct val="0"/>
              </a:spcBef>
              <a:buFontTx/>
              <a:buNone/>
            </a:pPr>
            <a:r>
              <a:rPr lang="en-US" altLang="en-US" b="1" dirty="0" err="1">
                <a:latin typeface="Tempus Sans ITC" panose="04020404030D07020202" pitchFamily="82" charset="0"/>
                <a:cs typeface="Arial" panose="020B0604020202020204" pitchFamily="34" charset="0"/>
              </a:rPr>
              <a:t>en</a:t>
            </a:r>
            <a:r>
              <a:rPr lang="en-US" altLang="en-US" b="1" dirty="0">
                <a:latin typeface="Tempus Sans ITC" panose="04020404030D07020202" pitchFamily="82" charset="0"/>
                <a:cs typeface="Arial" panose="020B0604020202020204" pitchFamily="34" charset="0"/>
              </a:rPr>
              <a:t> </a:t>
            </a:r>
            <a:r>
              <a:rPr lang="en-US" altLang="en-US" b="1" dirty="0" err="1">
                <a:latin typeface="Tempus Sans ITC" panose="04020404030D07020202" pitchFamily="82" charset="0"/>
                <a:cs typeface="Arial" panose="020B0604020202020204" pitchFamily="34" charset="0"/>
              </a:rPr>
              <a:t>Sinaí</a:t>
            </a:r>
            <a:endParaRPr lang="en-US" altLang="en-US" b="1" dirty="0">
              <a:latin typeface="Tempus Sans ITC" panose="04020404030D07020202" pitchFamily="82" charset="0"/>
              <a:cs typeface="Arial" panose="020B0604020202020204" pitchFamily="34" charset="0"/>
            </a:endParaRPr>
          </a:p>
        </p:txBody>
      </p:sp>
      <p:sp>
        <p:nvSpPr>
          <p:cNvPr id="136196" name="Text Box 4">
            <a:extLst>
              <a:ext uri="{FF2B5EF4-FFF2-40B4-BE49-F238E27FC236}">
                <a16:creationId xmlns:a16="http://schemas.microsoft.com/office/drawing/2014/main" id="{904D3678-6317-4FE9-A5E6-FE4E0BEB1B51}"/>
              </a:ext>
            </a:extLst>
          </p:cNvPr>
          <p:cNvSpPr txBox="1">
            <a:spLocks noChangeArrowheads="1"/>
          </p:cNvSpPr>
          <p:nvPr/>
        </p:nvSpPr>
        <p:spPr bwMode="auto">
          <a:xfrm>
            <a:off x="-4763" y="2286000"/>
            <a:ext cx="5105401"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95000"/>
              </a:lnSpc>
              <a:spcBef>
                <a:spcPct val="0"/>
              </a:spcBef>
              <a:buFontTx/>
              <a:buNone/>
            </a:pPr>
            <a:r>
              <a:rPr lang="en-US" altLang="en-US" b="1" dirty="0" err="1">
                <a:solidFill>
                  <a:srgbClr val="FFFF00"/>
                </a:solidFill>
                <a:latin typeface="Tempus Sans ITC" panose="04020404030D07020202" pitchFamily="82" charset="0"/>
                <a:cs typeface="Arial" panose="020B0604020202020204" pitchFamily="34" charset="0"/>
              </a:rPr>
              <a:t>Éx</a:t>
            </a:r>
            <a:r>
              <a:rPr lang="en-US" altLang="en-US" b="1" dirty="0">
                <a:solidFill>
                  <a:srgbClr val="FFFF00"/>
                </a:solidFill>
                <a:latin typeface="Tempus Sans ITC" panose="04020404030D07020202" pitchFamily="82" charset="0"/>
                <a:cs typeface="Arial" panose="020B0604020202020204" pitchFamily="34" charset="0"/>
              </a:rPr>
              <a:t> 32:7-10</a:t>
            </a:r>
            <a:endParaRPr lang="en-US" altLang="en-US" b="1" dirty="0">
              <a:solidFill>
                <a:schemeClr val="bg1"/>
              </a:solidFill>
              <a:latin typeface="Tempus Sans ITC" panose="04020404030D07020202" pitchFamily="82" charset="0"/>
              <a:cs typeface="Arial" panose="020B0604020202020204" pitchFamily="34" charset="0"/>
            </a:endParaRPr>
          </a:p>
          <a:p>
            <a:pPr eaLnBrk="1" hangingPunct="1">
              <a:lnSpc>
                <a:spcPct val="95000"/>
              </a:lnSpc>
              <a:spcBef>
                <a:spcPct val="0"/>
              </a:spcBef>
              <a:buFontTx/>
              <a:buNone/>
            </a:pPr>
            <a:r>
              <a:rPr lang="en-US" altLang="en-US" b="1" dirty="0" err="1">
                <a:solidFill>
                  <a:schemeClr val="bg1"/>
                </a:solidFill>
                <a:latin typeface="Tempus Sans ITC" panose="04020404030D07020202" pitchFamily="82" charset="0"/>
                <a:cs typeface="Arial" panose="020B0604020202020204" pitchFamily="34" charset="0"/>
              </a:rPr>
              <a:t>Jehová</a:t>
            </a:r>
            <a:r>
              <a:rPr lang="en-US" altLang="en-US" b="1" dirty="0">
                <a:solidFill>
                  <a:schemeClr val="bg1"/>
                </a:solidFill>
                <a:latin typeface="Tempus Sans ITC" panose="04020404030D07020202" pitchFamily="82" charset="0"/>
                <a:cs typeface="Arial" panose="020B0604020202020204" pitchFamily="34" charset="0"/>
              </a:rPr>
              <a:t> </a:t>
            </a:r>
            <a:r>
              <a:rPr lang="en-US" altLang="en-US" b="1" dirty="0" err="1">
                <a:solidFill>
                  <a:schemeClr val="bg1"/>
                </a:solidFill>
                <a:latin typeface="Tempus Sans ITC" panose="04020404030D07020202" pitchFamily="82" charset="0"/>
                <a:cs typeface="Arial" panose="020B0604020202020204" pitchFamily="34" charset="0"/>
              </a:rPr>
              <a:t>dijo</a:t>
            </a:r>
            <a:r>
              <a:rPr lang="en-US" altLang="en-US" b="1" dirty="0">
                <a:solidFill>
                  <a:schemeClr val="bg1"/>
                </a:solidFill>
                <a:latin typeface="Tempus Sans ITC" panose="04020404030D07020202" pitchFamily="82" charset="0"/>
                <a:cs typeface="Arial" panose="020B0604020202020204" pitchFamily="34" charset="0"/>
              </a:rPr>
              <a:t> a </a:t>
            </a:r>
            <a:r>
              <a:rPr lang="en-US" altLang="en-US" b="1" dirty="0" err="1">
                <a:solidFill>
                  <a:schemeClr val="bg1"/>
                </a:solidFill>
                <a:latin typeface="Tempus Sans ITC" panose="04020404030D07020202" pitchFamily="82" charset="0"/>
                <a:cs typeface="Arial" panose="020B0604020202020204" pitchFamily="34" charset="0"/>
              </a:rPr>
              <a:t>Moisés</a:t>
            </a:r>
            <a:r>
              <a:rPr lang="en-US" altLang="en-US" b="1" dirty="0">
                <a:solidFill>
                  <a:schemeClr val="bg1"/>
                </a:solidFill>
                <a:latin typeface="Tempus Sans ITC" panose="04020404030D07020202" pitchFamily="82" charset="0"/>
                <a:cs typeface="Arial" panose="020B0604020202020204" pitchFamily="34" charset="0"/>
              </a:rPr>
              <a:t>: Anda, </a:t>
            </a:r>
            <a:r>
              <a:rPr lang="en-US" altLang="en-US" b="1" dirty="0" err="1">
                <a:solidFill>
                  <a:schemeClr val="bg1"/>
                </a:solidFill>
                <a:latin typeface="Tempus Sans ITC" panose="04020404030D07020202" pitchFamily="82" charset="0"/>
                <a:cs typeface="Arial" panose="020B0604020202020204" pitchFamily="34" charset="0"/>
              </a:rPr>
              <a:t>desciende</a:t>
            </a:r>
            <a:r>
              <a:rPr lang="en-US" altLang="en-US" b="1" dirty="0">
                <a:solidFill>
                  <a:schemeClr val="bg1"/>
                </a:solidFill>
                <a:latin typeface="Tempus Sans ITC" panose="04020404030D07020202" pitchFamily="82" charset="0"/>
                <a:cs typeface="Arial" panose="020B0604020202020204" pitchFamily="34" charset="0"/>
              </a:rPr>
              <a:t>, </a:t>
            </a:r>
            <a:r>
              <a:rPr lang="en-US" altLang="en-US" b="1" dirty="0" err="1">
                <a:solidFill>
                  <a:schemeClr val="bg1"/>
                </a:solidFill>
                <a:latin typeface="Tempus Sans ITC" panose="04020404030D07020202" pitchFamily="82" charset="0"/>
                <a:cs typeface="Arial" panose="020B0604020202020204" pitchFamily="34" charset="0"/>
              </a:rPr>
              <a:t>porque</a:t>
            </a:r>
            <a:r>
              <a:rPr lang="en-US" altLang="en-US" b="1" dirty="0">
                <a:solidFill>
                  <a:schemeClr val="bg1"/>
                </a:solidFill>
                <a:latin typeface="Tempus Sans ITC" panose="04020404030D07020202" pitchFamily="82" charset="0"/>
                <a:cs typeface="Arial" panose="020B0604020202020204" pitchFamily="34" charset="0"/>
              </a:rPr>
              <a:t> </a:t>
            </a:r>
            <a:r>
              <a:rPr lang="en-US" altLang="en-US" b="1" dirty="0" err="1">
                <a:solidFill>
                  <a:schemeClr val="bg1"/>
                </a:solidFill>
                <a:latin typeface="Tempus Sans ITC" panose="04020404030D07020202" pitchFamily="82" charset="0"/>
                <a:cs typeface="Arial" panose="020B0604020202020204" pitchFamily="34" charset="0"/>
              </a:rPr>
              <a:t>tu</a:t>
            </a:r>
            <a:r>
              <a:rPr lang="en-US" altLang="en-US" b="1" dirty="0">
                <a:solidFill>
                  <a:schemeClr val="bg1"/>
                </a:solidFill>
                <a:latin typeface="Tempus Sans ITC" panose="04020404030D07020202" pitchFamily="82" charset="0"/>
                <a:cs typeface="Arial" panose="020B0604020202020204" pitchFamily="34" charset="0"/>
              </a:rPr>
              <a:t> pueblo que </a:t>
            </a:r>
            <a:r>
              <a:rPr lang="en-US" altLang="en-US" b="1" dirty="0" err="1">
                <a:solidFill>
                  <a:schemeClr val="bg1"/>
                </a:solidFill>
                <a:latin typeface="Tempus Sans ITC" panose="04020404030D07020202" pitchFamily="82" charset="0"/>
                <a:cs typeface="Arial" panose="020B0604020202020204" pitchFamily="34" charset="0"/>
              </a:rPr>
              <a:t>sacaste</a:t>
            </a:r>
            <a:r>
              <a:rPr lang="en-US" altLang="en-US" b="1" dirty="0">
                <a:solidFill>
                  <a:schemeClr val="bg1"/>
                </a:solidFill>
                <a:latin typeface="Tempus Sans ITC" panose="04020404030D07020202" pitchFamily="82" charset="0"/>
                <a:cs typeface="Arial" panose="020B0604020202020204" pitchFamily="34" charset="0"/>
              </a:rPr>
              <a:t> de tierra de </a:t>
            </a:r>
            <a:r>
              <a:rPr lang="en-US" altLang="en-US" b="1" dirty="0" err="1">
                <a:solidFill>
                  <a:schemeClr val="bg1"/>
                </a:solidFill>
                <a:latin typeface="Tempus Sans ITC" panose="04020404030D07020202" pitchFamily="82" charset="0"/>
                <a:cs typeface="Arial" panose="020B0604020202020204" pitchFamily="34" charset="0"/>
              </a:rPr>
              <a:t>Egipto</a:t>
            </a:r>
            <a:r>
              <a:rPr lang="en-US" altLang="en-US" b="1" dirty="0">
                <a:solidFill>
                  <a:schemeClr val="bg1"/>
                </a:solidFill>
                <a:latin typeface="Tempus Sans ITC" panose="04020404030D07020202" pitchFamily="82" charset="0"/>
                <a:cs typeface="Arial" panose="020B0604020202020204" pitchFamily="34" charset="0"/>
              </a:rPr>
              <a:t> se ha </a:t>
            </a:r>
            <a:r>
              <a:rPr lang="en-US" altLang="en-US" b="1" dirty="0" err="1">
                <a:solidFill>
                  <a:schemeClr val="bg1"/>
                </a:solidFill>
                <a:latin typeface="Tempus Sans ITC" panose="04020404030D07020202" pitchFamily="82" charset="0"/>
                <a:cs typeface="Arial" panose="020B0604020202020204" pitchFamily="34" charset="0"/>
              </a:rPr>
              <a:t>corrompido</a:t>
            </a:r>
            <a:r>
              <a:rPr lang="en-US" altLang="en-US" b="1" dirty="0">
                <a:solidFill>
                  <a:schemeClr val="bg1"/>
                </a:solidFill>
                <a:latin typeface="Tempus Sans ITC" panose="04020404030D07020202" pitchFamily="82" charset="0"/>
                <a:cs typeface="Arial" panose="020B0604020202020204" pitchFamily="34" charset="0"/>
              </a:rPr>
              <a:t>:… </a:t>
            </a:r>
            <a:r>
              <a:rPr lang="es-ES" altLang="en-US" b="1" dirty="0">
                <a:solidFill>
                  <a:schemeClr val="bg1"/>
                </a:solidFill>
                <a:latin typeface="Tempus Sans ITC" panose="04020404030D07020202" pitchFamily="82" charset="0"/>
                <a:cs typeface="Arial" panose="020B0604020202020204" pitchFamily="34" charset="0"/>
              </a:rPr>
              <a:t>Ahora pues, déjame que se encienda mi furor en ellos, y los consuma:</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36209" name="Text Box 17">
            <a:extLst>
              <a:ext uri="{FF2B5EF4-FFF2-40B4-BE49-F238E27FC236}">
                <a16:creationId xmlns:a16="http://schemas.microsoft.com/office/drawing/2014/main" id="{27D69FBB-2F7C-4421-8B71-AF0618D56D7B}"/>
              </a:ext>
            </a:extLst>
          </p:cNvPr>
          <p:cNvSpPr txBox="1">
            <a:spLocks noChangeArrowheads="1"/>
          </p:cNvSpPr>
          <p:nvPr/>
        </p:nvSpPr>
        <p:spPr bwMode="auto">
          <a:xfrm>
            <a:off x="6629400" y="2560638"/>
            <a:ext cx="5562600"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		     1 Rey 19:12-13</a:t>
            </a:r>
          </a:p>
          <a:p>
            <a:pPr eaLnBrk="1" hangingPunct="1">
              <a:lnSpc>
                <a:spcPct val="100000"/>
              </a:lnSpc>
              <a:spcBef>
                <a:spcPct val="0"/>
              </a:spcBef>
              <a:buFontTx/>
              <a:buNone/>
            </a:pPr>
            <a:r>
              <a:rPr lang="en-US" altLang="en-US" b="1" dirty="0">
                <a:solidFill>
                  <a:schemeClr val="bg1"/>
                </a:solidFill>
                <a:latin typeface="Tempus Sans ITC" panose="04020404030D07020202" pitchFamily="82" charset="0"/>
                <a:cs typeface="Arial" panose="020B0604020202020204" pitchFamily="34" charset="0"/>
              </a:rPr>
              <a:t>	          </a:t>
            </a:r>
            <a:r>
              <a:rPr lang="es-ES" altLang="en-US" b="1" dirty="0">
                <a:solidFill>
                  <a:schemeClr val="bg1"/>
                </a:solidFill>
                <a:latin typeface="Tempus Sans ITC" panose="04020404030D07020202" pitchFamily="82" charset="0"/>
                <a:cs typeface="Arial" panose="020B0604020202020204" pitchFamily="34" charset="0"/>
              </a:rPr>
              <a:t>Y tras el fuego un </a:t>
            </a:r>
            <a:r>
              <a:rPr lang="es-ES" altLang="en-US" b="1" dirty="0" err="1">
                <a:solidFill>
                  <a:schemeClr val="bg1"/>
                </a:solidFill>
                <a:latin typeface="Tempus Sans ITC" panose="04020404030D07020202" pitchFamily="82" charset="0"/>
                <a:cs typeface="Arial" panose="020B0604020202020204" pitchFamily="34" charset="0"/>
              </a:rPr>
              <a:t>silvo</a:t>
            </a:r>
            <a:r>
              <a:rPr lang="es-ES" altLang="en-US" b="1" dirty="0">
                <a:solidFill>
                  <a:schemeClr val="bg1"/>
                </a:solidFill>
                <a:latin typeface="Tempus Sans ITC" panose="04020404030D07020202" pitchFamily="82" charset="0"/>
                <a:cs typeface="Arial" panose="020B0604020202020204" pitchFamily="34" charset="0"/>
              </a:rPr>
              <a:t> apacible y delicado. Y cuando lo oyó Elías, cubrió su rostro con su manto, y salió, y se paró a la puerta de la cueva.</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4346" name="Rectangle 16">
            <a:extLst>
              <a:ext uri="{FF2B5EF4-FFF2-40B4-BE49-F238E27FC236}">
                <a16:creationId xmlns:a16="http://schemas.microsoft.com/office/drawing/2014/main" id="{B9AE371B-2B23-47CB-9BD9-54AC1D902827}"/>
              </a:ext>
            </a:extLst>
          </p:cNvPr>
          <p:cNvSpPr>
            <a:spLocks noChangeArrowheads="1"/>
          </p:cNvSpPr>
          <p:nvPr/>
        </p:nvSpPr>
        <p:spPr bwMode="auto">
          <a:xfrm>
            <a:off x="0" y="1316038"/>
            <a:ext cx="3033713" cy="914400"/>
          </a:xfrm>
          <a:prstGeom prst="rect">
            <a:avLst/>
          </a:prstGeom>
          <a:solidFill>
            <a:srgbClr val="FEFEF8"/>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Tempus Sans ITC" panose="04020404030D07020202" pitchFamily="82" charset="0"/>
                <a:cs typeface="Arial" panose="020B0604020202020204" pitchFamily="34" charset="0"/>
              </a:rPr>
              <a:t>  Dios con </a:t>
            </a:r>
            <a:r>
              <a:rPr lang="en-US" altLang="en-US" b="1" dirty="0" err="1">
                <a:latin typeface="Tempus Sans ITC" panose="04020404030D07020202" pitchFamily="82" charset="0"/>
                <a:cs typeface="Arial" panose="020B0604020202020204" pitchFamily="34" charset="0"/>
              </a:rPr>
              <a:t>Moisés</a:t>
            </a:r>
            <a:endParaRPr lang="en-US" altLang="en-US" b="1" dirty="0">
              <a:latin typeface="Tempus Sans ITC" panose="04020404030D07020202" pitchFamily="82" charset="0"/>
              <a:cs typeface="Arial" panose="020B0604020202020204" pitchFamily="34" charset="0"/>
            </a:endParaRPr>
          </a:p>
          <a:p>
            <a:pPr algn="ctr" eaLnBrk="1" hangingPunct="1">
              <a:lnSpc>
                <a:spcPct val="100000"/>
              </a:lnSpc>
              <a:spcBef>
                <a:spcPct val="0"/>
              </a:spcBef>
              <a:buFontTx/>
              <a:buNone/>
            </a:pPr>
            <a:r>
              <a:rPr lang="en-US" altLang="en-US" b="1" dirty="0" err="1">
                <a:latin typeface="Tempus Sans ITC" panose="04020404030D07020202" pitchFamily="82" charset="0"/>
                <a:cs typeface="Arial" panose="020B0604020202020204" pitchFamily="34" charset="0"/>
              </a:rPr>
              <a:t>en</a:t>
            </a:r>
            <a:r>
              <a:rPr lang="en-US" altLang="en-US" b="1" dirty="0">
                <a:latin typeface="Tempus Sans ITC" panose="04020404030D07020202" pitchFamily="82" charset="0"/>
                <a:cs typeface="Arial" panose="020B0604020202020204" pitchFamily="34" charset="0"/>
              </a:rPr>
              <a:t> </a:t>
            </a:r>
            <a:r>
              <a:rPr lang="en-US" altLang="en-US" b="1" dirty="0" err="1">
                <a:latin typeface="Tempus Sans ITC" panose="04020404030D07020202" pitchFamily="82" charset="0"/>
                <a:cs typeface="Arial" panose="020B0604020202020204" pitchFamily="34" charset="0"/>
              </a:rPr>
              <a:t>Sinaí</a:t>
            </a:r>
            <a:endParaRPr lang="en-US" altLang="en-US" b="1" dirty="0">
              <a:latin typeface="Tempus Sans ITC" panose="04020404030D07020202" pitchFamily="8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withEffect">
                                  <p:stCondLst>
                                    <p:cond delay="0"/>
                                  </p:stCondLst>
                                  <p:iterate type="wd">
                                    <p:tmPct val="1000"/>
                                  </p:iterate>
                                  <p:childTnLst>
                                    <p:set>
                                      <p:cBhvr>
                                        <p:cTn id="6" dur="1" fill="hold">
                                          <p:stCondLst>
                                            <p:cond delay="0"/>
                                          </p:stCondLst>
                                        </p:cTn>
                                        <p:tgtEl>
                                          <p:spTgt spid="136196"/>
                                        </p:tgtEl>
                                        <p:attrNameLst>
                                          <p:attrName>style.visibility</p:attrName>
                                        </p:attrNameLst>
                                      </p:cBhvr>
                                      <p:to>
                                        <p:strVal val="visible"/>
                                      </p:to>
                                    </p:set>
                                    <p:animEffect transition="in" filter="barn(outHorizontal)">
                                      <p:cBhvr>
                                        <p:cTn id="7" dur="1000"/>
                                        <p:tgtEl>
                                          <p:spTgt spid="13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iterate type="wd">
                                    <p:tmPct val="1000"/>
                                  </p:iterate>
                                  <p:childTnLst>
                                    <p:set>
                                      <p:cBhvr>
                                        <p:cTn id="11" dur="1" fill="hold">
                                          <p:stCondLst>
                                            <p:cond delay="0"/>
                                          </p:stCondLst>
                                        </p:cTn>
                                        <p:tgtEl>
                                          <p:spTgt spid="136207"/>
                                        </p:tgtEl>
                                        <p:attrNameLst>
                                          <p:attrName>style.visibility</p:attrName>
                                        </p:attrNameLst>
                                      </p:cBhvr>
                                      <p:to>
                                        <p:strVal val="visible"/>
                                      </p:to>
                                    </p:set>
                                    <p:animEffect transition="in" filter="barn(outHorizontal)">
                                      <p:cBhvr>
                                        <p:cTn id="12" dur="1000"/>
                                        <p:tgtEl>
                                          <p:spTgt spid="136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iterate type="wd">
                                    <p:tmPct val="1000"/>
                                  </p:iterate>
                                  <p:childTnLst>
                                    <p:set>
                                      <p:cBhvr>
                                        <p:cTn id="16" dur="1" fill="hold">
                                          <p:stCondLst>
                                            <p:cond delay="0"/>
                                          </p:stCondLst>
                                        </p:cTn>
                                        <p:tgtEl>
                                          <p:spTgt spid="136209"/>
                                        </p:tgtEl>
                                        <p:attrNameLst>
                                          <p:attrName>style.visibility</p:attrName>
                                        </p:attrNameLst>
                                      </p:cBhvr>
                                      <p:to>
                                        <p:strVal val="visible"/>
                                      </p:to>
                                    </p:set>
                                    <p:animEffect transition="in" filter="barn(outHorizontal)">
                                      <p:cBhvr>
                                        <p:cTn id="17" dur="1000"/>
                                        <p:tgtEl>
                                          <p:spTgt spid="1362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iterate type="wd">
                                    <p:tmPct val="1000"/>
                                  </p:iterate>
                                  <p:childTnLst>
                                    <p:set>
                                      <p:cBhvr>
                                        <p:cTn id="21" dur="1" fill="hold">
                                          <p:stCondLst>
                                            <p:cond delay="0"/>
                                          </p:stCondLst>
                                        </p:cTn>
                                        <p:tgtEl>
                                          <p:spTgt spid="136208"/>
                                        </p:tgtEl>
                                        <p:attrNameLst>
                                          <p:attrName>style.visibility</p:attrName>
                                        </p:attrNameLst>
                                      </p:cBhvr>
                                      <p:to>
                                        <p:strVal val="visible"/>
                                      </p:to>
                                    </p:set>
                                    <p:animEffect transition="in" filter="barn(outHorizontal)">
                                      <p:cBhvr>
                                        <p:cTn id="22" dur="1000"/>
                                        <p:tgtEl>
                                          <p:spTgt spid="136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p:bldP spid="136208" grpId="0"/>
      <p:bldP spid="136196" grpId="0"/>
      <p:bldP spid="13620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15" descr="ELIJAH FACE">
            <a:extLst>
              <a:ext uri="{FF2B5EF4-FFF2-40B4-BE49-F238E27FC236}">
                <a16:creationId xmlns:a16="http://schemas.microsoft.com/office/drawing/2014/main" id="{D58709E4-2977-4171-BE5D-89F95B983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5" y="685800"/>
            <a:ext cx="206533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4" descr="Moses">
            <a:extLst>
              <a:ext uri="{FF2B5EF4-FFF2-40B4-BE49-F238E27FC236}">
                <a16:creationId xmlns:a16="http://schemas.microsoft.com/office/drawing/2014/main" id="{341BC7E7-1371-48AC-8A2A-86E7D3547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39738"/>
            <a:ext cx="25908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0" name="Text Box 2">
            <a:extLst>
              <a:ext uri="{FF2B5EF4-FFF2-40B4-BE49-F238E27FC236}">
                <a16:creationId xmlns:a16="http://schemas.microsoft.com/office/drawing/2014/main" id="{A5DBEDA8-5ACE-46E5-B72C-C03B82A6148B}"/>
              </a:ext>
            </a:extLst>
          </p:cNvPr>
          <p:cNvSpPr txBox="1">
            <a:spLocks noChangeArrowheads="1"/>
          </p:cNvSpPr>
          <p:nvPr/>
        </p:nvSpPr>
        <p:spPr bwMode="auto">
          <a:xfrm>
            <a:off x="152400" y="2632075"/>
            <a:ext cx="4953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Viento grande y poderoso</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  (desgarró las montañas </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   y rompió las rocas)</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Terremoto</a:t>
            </a:r>
          </a:p>
          <a:p>
            <a:pP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Fuego</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5365" name="AutoShape 3" descr="Elijah-Fed-By-An-Angel-1660-63">
            <a:extLst>
              <a:ext uri="{FF2B5EF4-FFF2-40B4-BE49-F238E27FC236}">
                <a16:creationId xmlns:a16="http://schemas.microsoft.com/office/drawing/2014/main" id="{E2103553-F702-4693-8A01-639F6F0FCF57}"/>
              </a:ext>
            </a:extLst>
          </p:cNvPr>
          <p:cNvSpPr>
            <a:spLocks noChangeAspect="1" noChangeArrowheads="1"/>
          </p:cNvSpPr>
          <p:nvPr/>
        </p:nvSpPr>
        <p:spPr bwMode="auto">
          <a:xfrm>
            <a:off x="59436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5366" name="AutoShape 4" descr="Ferdinand Bol: Elijah Fed by an Angel 1660-63">
            <a:hlinkClick r:id="rId4" tooltip="Ferdinand Bol : Elijah Fed by an Angel 1660-63"/>
            <a:extLst>
              <a:ext uri="{FF2B5EF4-FFF2-40B4-BE49-F238E27FC236}">
                <a16:creationId xmlns:a16="http://schemas.microsoft.com/office/drawing/2014/main" id="{483CCF25-F167-49EC-B26F-1006E8B810F4}"/>
              </a:ext>
            </a:extLst>
          </p:cNvPr>
          <p:cNvSpPr>
            <a:spLocks noChangeAspect="1" noChangeArrowheads="1"/>
          </p:cNvSpPr>
          <p:nvPr/>
        </p:nvSpPr>
        <p:spPr bwMode="auto">
          <a:xfrm>
            <a:off x="59436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5367" name="AutoShape 5" descr="Ferdinand Bol: Elijah Fed by an Angel 1660-63">
            <a:hlinkClick r:id="rId4" tooltip="Ferdinand Bol : Elijah Fed by an Angel 1660-63"/>
            <a:extLst>
              <a:ext uri="{FF2B5EF4-FFF2-40B4-BE49-F238E27FC236}">
                <a16:creationId xmlns:a16="http://schemas.microsoft.com/office/drawing/2014/main" id="{3FE8790B-1DF5-4789-B741-4F371DFDA89F}"/>
              </a:ext>
            </a:extLst>
          </p:cNvPr>
          <p:cNvSpPr>
            <a:spLocks noChangeAspect="1" noChangeArrowheads="1"/>
          </p:cNvSpPr>
          <p:nvPr/>
        </p:nvSpPr>
        <p:spPr bwMode="auto">
          <a:xfrm>
            <a:off x="59436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30055" name="Rectangle 7">
            <a:extLst>
              <a:ext uri="{FF2B5EF4-FFF2-40B4-BE49-F238E27FC236}">
                <a16:creationId xmlns:a16="http://schemas.microsoft.com/office/drawing/2014/main" id="{00ACE732-4AFC-4303-9575-98D5EBDA620C}"/>
              </a:ext>
            </a:extLst>
          </p:cNvPr>
          <p:cNvSpPr>
            <a:spLocks noChangeArrowheads="1"/>
          </p:cNvSpPr>
          <p:nvPr/>
        </p:nvSpPr>
        <p:spPr bwMode="auto">
          <a:xfrm>
            <a:off x="342900" y="5113338"/>
            <a:ext cx="28194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b="1">
                <a:solidFill>
                  <a:srgbClr val="FFFF00"/>
                </a:solidFill>
                <a:latin typeface="Tempus Sans ITC" panose="04020404030D07020202" pitchFamily="82" charset="0"/>
                <a:cs typeface="Arial" panose="020B0604020202020204" pitchFamily="34" charset="0"/>
              </a:rPr>
              <a:t>Pero el Señor no estaba en ellos</a:t>
            </a:r>
            <a:endParaRPr lang="en-US" altLang="en-US" b="1">
              <a:solidFill>
                <a:srgbClr val="FFFF00"/>
              </a:solidFill>
              <a:latin typeface="Tempus Sans ITC" panose="04020404030D07020202" pitchFamily="82" charset="0"/>
              <a:cs typeface="Arial" panose="020B0604020202020204" pitchFamily="34" charset="0"/>
            </a:endParaRPr>
          </a:p>
        </p:txBody>
      </p:sp>
      <p:sp>
        <p:nvSpPr>
          <p:cNvPr id="130056" name="Text Box 8">
            <a:extLst>
              <a:ext uri="{FF2B5EF4-FFF2-40B4-BE49-F238E27FC236}">
                <a16:creationId xmlns:a16="http://schemas.microsoft.com/office/drawing/2014/main" id="{A01F0B89-FC4D-4A7B-BFCE-0BA63C55906A}"/>
              </a:ext>
            </a:extLst>
          </p:cNvPr>
          <p:cNvSpPr txBox="1">
            <a:spLocks noChangeArrowheads="1"/>
          </p:cNvSpPr>
          <p:nvPr/>
        </p:nvSpPr>
        <p:spPr bwMode="auto">
          <a:xfrm>
            <a:off x="342900" y="6151563"/>
            <a:ext cx="2819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chemeClr val="bg1"/>
                </a:solidFill>
                <a:latin typeface="Tempus Sans ITC" panose="04020404030D07020202" pitchFamily="82" charset="0"/>
                <a:cs typeface="Arial" panose="020B0604020202020204" pitchFamily="34" charset="0"/>
              </a:rPr>
              <a:t>un </a:t>
            </a:r>
            <a:r>
              <a:rPr lang="en-US" altLang="en-US" b="1" dirty="0" err="1">
                <a:solidFill>
                  <a:schemeClr val="bg1"/>
                </a:solidFill>
                <a:latin typeface="Tempus Sans ITC" panose="04020404030D07020202" pitchFamily="82" charset="0"/>
                <a:cs typeface="Arial" panose="020B0604020202020204" pitchFamily="34" charset="0"/>
              </a:rPr>
              <a:t>susurro</a:t>
            </a:r>
            <a:r>
              <a:rPr lang="en-US" altLang="en-US" b="1" dirty="0">
                <a:solidFill>
                  <a:schemeClr val="bg1"/>
                </a:solidFill>
                <a:latin typeface="Tempus Sans ITC" panose="04020404030D07020202" pitchFamily="82" charset="0"/>
                <a:cs typeface="Arial" panose="020B0604020202020204" pitchFamily="34" charset="0"/>
              </a:rPr>
              <a:t> suave</a:t>
            </a:r>
            <a:endParaRPr lang="en-US" altLang="en-US" b="1" i="1" dirty="0">
              <a:solidFill>
                <a:schemeClr val="bg1"/>
              </a:solidFill>
              <a:latin typeface="Tempus Sans ITC" panose="04020404030D07020202" pitchFamily="82" charset="0"/>
              <a:cs typeface="Arial" panose="020B0604020202020204" pitchFamily="34" charset="0"/>
            </a:endParaRPr>
          </a:p>
        </p:txBody>
      </p:sp>
      <p:sp>
        <p:nvSpPr>
          <p:cNvPr id="130057" name="Text Box 9">
            <a:extLst>
              <a:ext uri="{FF2B5EF4-FFF2-40B4-BE49-F238E27FC236}">
                <a16:creationId xmlns:a16="http://schemas.microsoft.com/office/drawing/2014/main" id="{758C88D4-3BFA-4276-85A1-5297DF272BE3}"/>
              </a:ext>
            </a:extLst>
          </p:cNvPr>
          <p:cNvSpPr txBox="1">
            <a:spLocks noChangeArrowheads="1"/>
          </p:cNvSpPr>
          <p:nvPr/>
        </p:nvSpPr>
        <p:spPr bwMode="auto">
          <a:xfrm>
            <a:off x="6858000" y="6172200"/>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FFFF00"/>
                </a:solidFill>
                <a:latin typeface="Tempus Sans ITC" panose="04020404030D07020202" pitchFamily="82" charset="0"/>
                <a:cs typeface="Arial" panose="020B0604020202020204" pitchFamily="34" charset="0"/>
              </a:rPr>
              <a:t>¿Qué haces aquí, Elías?</a:t>
            </a:r>
            <a:endParaRPr lang="en-US" altLang="en-US" b="1" i="1">
              <a:solidFill>
                <a:srgbClr val="FFFF00"/>
              </a:solidFill>
              <a:latin typeface="Tempus Sans ITC" panose="04020404030D07020202" pitchFamily="82" charset="0"/>
              <a:cs typeface="Arial" panose="020B0604020202020204" pitchFamily="34" charset="0"/>
            </a:endParaRPr>
          </a:p>
        </p:txBody>
      </p:sp>
      <p:sp>
        <p:nvSpPr>
          <p:cNvPr id="130059" name="Line 11">
            <a:extLst>
              <a:ext uri="{FF2B5EF4-FFF2-40B4-BE49-F238E27FC236}">
                <a16:creationId xmlns:a16="http://schemas.microsoft.com/office/drawing/2014/main" id="{7B12949A-BEDD-4603-B08F-8F3B3E42F8D3}"/>
              </a:ext>
            </a:extLst>
          </p:cNvPr>
          <p:cNvSpPr>
            <a:spLocks noChangeShapeType="1"/>
          </p:cNvSpPr>
          <p:nvPr/>
        </p:nvSpPr>
        <p:spPr bwMode="auto">
          <a:xfrm flipV="1">
            <a:off x="2971800" y="6400800"/>
            <a:ext cx="3962400" cy="12700"/>
          </a:xfrm>
          <a:prstGeom prst="line">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60" name="Text Box 12">
            <a:extLst>
              <a:ext uri="{FF2B5EF4-FFF2-40B4-BE49-F238E27FC236}">
                <a16:creationId xmlns:a16="http://schemas.microsoft.com/office/drawing/2014/main" id="{EB92D825-14DF-4870-BF2D-A54E01E10227}"/>
              </a:ext>
            </a:extLst>
          </p:cNvPr>
          <p:cNvSpPr txBox="1">
            <a:spLocks noChangeArrowheads="1"/>
          </p:cNvSpPr>
          <p:nvPr/>
        </p:nvSpPr>
        <p:spPr bwMode="auto">
          <a:xfrm>
            <a:off x="4191000" y="2981434"/>
            <a:ext cx="8001000" cy="1692771"/>
          </a:xfrm>
          <a:prstGeom prst="rect">
            <a:avLst/>
          </a:prstGeom>
          <a:solidFill>
            <a:srgbClr val="FEF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sz="2600" b="1" u="sng" dirty="0">
                <a:latin typeface="Tempus Sans ITC" panose="04020404030D07020202" pitchFamily="82" charset="0"/>
                <a:cs typeface="Arial" panose="020B0604020202020204" pitchFamily="34" charset="0"/>
              </a:rPr>
              <a:t>Una serie de acontecimientos naturales</a:t>
            </a:r>
            <a:r>
              <a:rPr lang="es-ES" altLang="en-US" sz="2600" b="1" dirty="0">
                <a:latin typeface="Tempus Sans ITC" panose="04020404030D07020202" pitchFamily="82" charset="0"/>
                <a:cs typeface="Arial" panose="020B0604020202020204" pitchFamily="34" charset="0"/>
              </a:rPr>
              <a:t>: pero Dios no le hablaba ni trataba con él por medio de estas demostraciones de poder, fuerza, e intimidación aterradora</a:t>
            </a:r>
            <a:r>
              <a:rPr lang="en-US" altLang="en-US" sz="2600" b="1" dirty="0">
                <a:latin typeface="Tempus Sans ITC" panose="04020404030D07020202" pitchFamily="82" charset="0"/>
                <a:cs typeface="Arial" panose="020B0604020202020204" pitchFamily="34" charset="0"/>
              </a:rPr>
              <a:t>.</a:t>
            </a:r>
          </a:p>
        </p:txBody>
      </p:sp>
      <p:sp>
        <p:nvSpPr>
          <p:cNvPr id="130061" name="Text Box 13">
            <a:extLst>
              <a:ext uri="{FF2B5EF4-FFF2-40B4-BE49-F238E27FC236}">
                <a16:creationId xmlns:a16="http://schemas.microsoft.com/office/drawing/2014/main" id="{B495DF54-02F3-4CD1-9CE7-DF23C8427442}"/>
              </a:ext>
            </a:extLst>
          </p:cNvPr>
          <p:cNvSpPr txBox="1">
            <a:spLocks noChangeArrowheads="1"/>
          </p:cNvSpPr>
          <p:nvPr/>
        </p:nvSpPr>
        <p:spPr bwMode="auto">
          <a:xfrm>
            <a:off x="4191000" y="4646613"/>
            <a:ext cx="8001000" cy="1385887"/>
          </a:xfrm>
          <a:prstGeom prst="rect">
            <a:avLst/>
          </a:prstGeom>
          <a:solidFill>
            <a:srgbClr val="FEF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Es el poder de una voz dulce, de suave calma, que domina su espíritu deprimido y lo mueve hacia atrás al servicio de Dios.</a:t>
            </a:r>
            <a:endParaRPr lang="en-US" altLang="en-US" b="1" dirty="0">
              <a:latin typeface="Tempus Sans ITC" panose="04020404030D07020202" pitchFamily="8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iterate type="wd">
                                    <p:tmPct val="3000"/>
                                  </p:iterate>
                                  <p:childTnLst>
                                    <p:set>
                                      <p:cBhvr>
                                        <p:cTn id="6" dur="1" fill="hold">
                                          <p:stCondLst>
                                            <p:cond delay="0"/>
                                          </p:stCondLst>
                                        </p:cTn>
                                        <p:tgtEl>
                                          <p:spTgt spid="130050"/>
                                        </p:tgtEl>
                                        <p:attrNameLst>
                                          <p:attrName>style.visibility</p:attrName>
                                        </p:attrNameLst>
                                      </p:cBhvr>
                                      <p:to>
                                        <p:strVal val="visible"/>
                                      </p:to>
                                    </p:set>
                                    <p:animEffect transition="in" filter="barn(outVertical)">
                                      <p:cBhvr>
                                        <p:cTn id="7" dur="1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iterate type="lt">
                                    <p:tmPct val="2000"/>
                                  </p:iterate>
                                  <p:childTnLst>
                                    <p:set>
                                      <p:cBhvr>
                                        <p:cTn id="11" dur="1" fill="hold">
                                          <p:stCondLst>
                                            <p:cond delay="0"/>
                                          </p:stCondLst>
                                        </p:cTn>
                                        <p:tgtEl>
                                          <p:spTgt spid="130055"/>
                                        </p:tgtEl>
                                        <p:attrNameLst>
                                          <p:attrName>style.visibility</p:attrName>
                                        </p:attrNameLst>
                                      </p:cBhvr>
                                      <p:to>
                                        <p:strVal val="visible"/>
                                      </p:to>
                                    </p:set>
                                    <p:anim calcmode="lin" valueType="num">
                                      <p:cBhvr>
                                        <p:cTn id="12" dur="1000" fill="hold"/>
                                        <p:tgtEl>
                                          <p:spTgt spid="13005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13005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13005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130055"/>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42" fill="hold" grpId="0" nodeType="clickEffect">
                                  <p:stCondLst>
                                    <p:cond delay="0"/>
                                  </p:stCondLst>
                                  <p:iterate type="wd">
                                    <p:tmPct val="1000"/>
                                  </p:iterate>
                                  <p:childTnLst>
                                    <p:set>
                                      <p:cBhvr>
                                        <p:cTn id="19" dur="1" fill="hold">
                                          <p:stCondLst>
                                            <p:cond delay="0"/>
                                          </p:stCondLst>
                                        </p:cTn>
                                        <p:tgtEl>
                                          <p:spTgt spid="130060"/>
                                        </p:tgtEl>
                                        <p:attrNameLst>
                                          <p:attrName>style.visibility</p:attrName>
                                        </p:attrNameLst>
                                      </p:cBhvr>
                                      <p:to>
                                        <p:strVal val="visible"/>
                                      </p:to>
                                    </p:set>
                                    <p:animEffect transition="in" filter="barn(outHorizontal)">
                                      <p:cBhvr>
                                        <p:cTn id="20" dur="1000"/>
                                        <p:tgtEl>
                                          <p:spTgt spid="1300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42" fill="hold" grpId="0" nodeType="clickEffect">
                                  <p:stCondLst>
                                    <p:cond delay="0"/>
                                  </p:stCondLst>
                                  <p:iterate type="wd">
                                    <p:tmPct val="1000"/>
                                  </p:iterate>
                                  <p:childTnLst>
                                    <p:set>
                                      <p:cBhvr>
                                        <p:cTn id="24" dur="1" fill="hold">
                                          <p:stCondLst>
                                            <p:cond delay="0"/>
                                          </p:stCondLst>
                                        </p:cTn>
                                        <p:tgtEl>
                                          <p:spTgt spid="130061"/>
                                        </p:tgtEl>
                                        <p:attrNameLst>
                                          <p:attrName>style.visibility</p:attrName>
                                        </p:attrNameLst>
                                      </p:cBhvr>
                                      <p:to>
                                        <p:strVal val="visible"/>
                                      </p:to>
                                    </p:set>
                                    <p:animEffect transition="in" filter="barn(outHorizontal)">
                                      <p:cBhvr>
                                        <p:cTn id="25" dur="1000"/>
                                        <p:tgtEl>
                                          <p:spTgt spid="1300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42" fill="hold" grpId="0" nodeType="clickEffect">
                                  <p:stCondLst>
                                    <p:cond delay="0"/>
                                  </p:stCondLst>
                                  <p:iterate type="wd">
                                    <p:tmPct val="1000"/>
                                  </p:iterate>
                                  <p:childTnLst>
                                    <p:set>
                                      <p:cBhvr>
                                        <p:cTn id="29" dur="1" fill="hold">
                                          <p:stCondLst>
                                            <p:cond delay="0"/>
                                          </p:stCondLst>
                                        </p:cTn>
                                        <p:tgtEl>
                                          <p:spTgt spid="130056"/>
                                        </p:tgtEl>
                                        <p:attrNameLst>
                                          <p:attrName>style.visibility</p:attrName>
                                        </p:attrNameLst>
                                      </p:cBhvr>
                                      <p:to>
                                        <p:strVal val="visible"/>
                                      </p:to>
                                    </p:set>
                                    <p:animEffect transition="in" filter="barn(outHorizontal)">
                                      <p:cBhvr>
                                        <p:cTn id="30" dur="1000"/>
                                        <p:tgtEl>
                                          <p:spTgt spid="130056"/>
                                        </p:tgtEl>
                                      </p:cBhvr>
                                    </p:animEffect>
                                  </p:childTnLst>
                                </p:cTn>
                              </p:par>
                            </p:childTnLst>
                          </p:cTn>
                        </p:par>
                        <p:par>
                          <p:cTn id="31" fill="hold" nodeType="afterGroup">
                            <p:stCondLst>
                              <p:cond delay="1020"/>
                            </p:stCondLst>
                            <p:childTnLst>
                              <p:par>
                                <p:cTn id="32" presetID="12" presetClass="entr" presetSubtype="8" fill="hold" nodeType="afterEffect">
                                  <p:stCondLst>
                                    <p:cond delay="0"/>
                                  </p:stCondLst>
                                  <p:childTnLst>
                                    <p:set>
                                      <p:cBhvr>
                                        <p:cTn id="33" dur="1" fill="hold">
                                          <p:stCondLst>
                                            <p:cond delay="0"/>
                                          </p:stCondLst>
                                        </p:cTn>
                                        <p:tgtEl>
                                          <p:spTgt spid="130059"/>
                                        </p:tgtEl>
                                        <p:attrNameLst>
                                          <p:attrName>style.visibility</p:attrName>
                                        </p:attrNameLst>
                                      </p:cBhvr>
                                      <p:to>
                                        <p:strVal val="visible"/>
                                      </p:to>
                                    </p:set>
                                    <p:animEffect transition="in" filter="slide(fromLeft)">
                                      <p:cBhvr>
                                        <p:cTn id="34" dur="1000"/>
                                        <p:tgtEl>
                                          <p:spTgt spid="130059"/>
                                        </p:tgtEl>
                                      </p:cBhvr>
                                    </p:animEffect>
                                  </p:childTnLst>
                                </p:cTn>
                              </p:par>
                            </p:childTnLst>
                          </p:cTn>
                        </p:par>
                        <p:par>
                          <p:cTn id="35" fill="hold" nodeType="afterGroup">
                            <p:stCondLst>
                              <p:cond delay="2020"/>
                            </p:stCondLst>
                            <p:childTnLst>
                              <p:par>
                                <p:cTn id="36" presetID="22" presetClass="entr" presetSubtype="8" fill="hold" grpId="0" nodeType="afterEffect">
                                  <p:stCondLst>
                                    <p:cond delay="0"/>
                                  </p:stCondLst>
                                  <p:childTnLst>
                                    <p:set>
                                      <p:cBhvr>
                                        <p:cTn id="37" dur="1" fill="hold">
                                          <p:stCondLst>
                                            <p:cond delay="0"/>
                                          </p:stCondLst>
                                        </p:cTn>
                                        <p:tgtEl>
                                          <p:spTgt spid="130057"/>
                                        </p:tgtEl>
                                        <p:attrNameLst>
                                          <p:attrName>style.visibility</p:attrName>
                                        </p:attrNameLst>
                                      </p:cBhvr>
                                      <p:to>
                                        <p:strVal val="visible"/>
                                      </p:to>
                                    </p:set>
                                    <p:animEffect transition="in" filter="wipe(left)">
                                      <p:cBhvr>
                                        <p:cTn id="38" dur="1000"/>
                                        <p:tgtEl>
                                          <p:spTgt spid="13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5" grpId="0"/>
      <p:bldP spid="130056" grpId="0"/>
      <p:bldP spid="130057" grpId="0"/>
      <p:bldP spid="130060" grpId="0" animBg="1"/>
      <p:bldP spid="1300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AutoShape 5" descr="Elijah-Fed-By-An-Angel-1660-63">
            <a:extLst>
              <a:ext uri="{FF2B5EF4-FFF2-40B4-BE49-F238E27FC236}">
                <a16:creationId xmlns:a16="http://schemas.microsoft.com/office/drawing/2014/main" id="{31E3D5C9-2273-4A15-A915-3FDB86FE6BA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6387" name="Rectangle 6">
            <a:extLst>
              <a:ext uri="{FF2B5EF4-FFF2-40B4-BE49-F238E27FC236}">
                <a16:creationId xmlns:a16="http://schemas.microsoft.com/office/drawing/2014/main" id="{C3A8D728-2227-4730-9D83-36B4D77F5252}"/>
              </a:ext>
            </a:extLst>
          </p:cNvPr>
          <p:cNvSpPr>
            <a:spLocks noChangeArrowheads="1"/>
          </p:cNvSpPr>
          <p:nvPr/>
        </p:nvSpPr>
        <p:spPr bwMode="auto">
          <a:xfrm>
            <a:off x="0" y="304800"/>
            <a:ext cx="2743200" cy="914400"/>
          </a:xfrm>
          <a:prstGeom prst="rect">
            <a:avLst/>
          </a:prstGeom>
          <a:solidFill>
            <a:srgbClr val="FEFEF8"/>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latin typeface="Tempus Sans ITC" panose="04020404030D07020202" pitchFamily="82" charset="0"/>
                <a:cs typeface="Arial" panose="020B0604020202020204" pitchFamily="34" charset="0"/>
              </a:rPr>
              <a:t>Dios con Moisés</a:t>
            </a:r>
          </a:p>
          <a:p>
            <a:pPr algn="ctr" eaLnBrk="1" hangingPunct="1">
              <a:lnSpc>
                <a:spcPct val="100000"/>
              </a:lnSpc>
              <a:spcBef>
                <a:spcPct val="0"/>
              </a:spcBef>
              <a:buFontTx/>
              <a:buNone/>
            </a:pPr>
            <a:r>
              <a:rPr lang="en-US" altLang="en-US" b="1">
                <a:latin typeface="Tempus Sans ITC" panose="04020404030D07020202" pitchFamily="82" charset="0"/>
                <a:cs typeface="Arial" panose="020B0604020202020204" pitchFamily="34" charset="0"/>
              </a:rPr>
              <a:t>el dador de la Ley</a:t>
            </a:r>
          </a:p>
        </p:txBody>
      </p:sp>
      <p:sp>
        <p:nvSpPr>
          <p:cNvPr id="16388" name="Rectangle 7">
            <a:extLst>
              <a:ext uri="{FF2B5EF4-FFF2-40B4-BE49-F238E27FC236}">
                <a16:creationId xmlns:a16="http://schemas.microsoft.com/office/drawing/2014/main" id="{DA4DA89E-3058-4554-A416-CB1F91246604}"/>
              </a:ext>
            </a:extLst>
          </p:cNvPr>
          <p:cNvSpPr>
            <a:spLocks noChangeArrowheads="1"/>
          </p:cNvSpPr>
          <p:nvPr/>
        </p:nvSpPr>
        <p:spPr bwMode="auto">
          <a:xfrm>
            <a:off x="8280400" y="304800"/>
            <a:ext cx="3886200" cy="914400"/>
          </a:xfrm>
          <a:prstGeom prst="rect">
            <a:avLst/>
          </a:prstGeom>
          <a:solidFill>
            <a:srgbClr val="FEFEF8"/>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latin typeface="Tempus Sans ITC" panose="04020404030D07020202" pitchFamily="82" charset="0"/>
                <a:cs typeface="Arial" panose="020B0604020202020204" pitchFamily="34" charset="0"/>
              </a:rPr>
              <a:t>Dios con Elías</a:t>
            </a:r>
          </a:p>
          <a:p>
            <a:pPr algn="ctr" eaLnBrk="1" hangingPunct="1">
              <a:lnSpc>
                <a:spcPct val="100000"/>
              </a:lnSpc>
              <a:spcBef>
                <a:spcPct val="0"/>
              </a:spcBef>
              <a:buFontTx/>
              <a:buNone/>
            </a:pPr>
            <a:r>
              <a:rPr lang="es-ES" altLang="en-US" b="1">
                <a:latin typeface="Tempus Sans ITC" panose="04020404030D07020202" pitchFamily="82" charset="0"/>
                <a:cs typeface="Arial" panose="020B0604020202020204" pitchFamily="34" charset="0"/>
              </a:rPr>
              <a:t>el restaurador de la ley</a:t>
            </a:r>
            <a:endParaRPr lang="en-US" altLang="en-US" b="1">
              <a:latin typeface="Tempus Sans ITC" panose="04020404030D07020202" pitchFamily="82" charset="0"/>
              <a:cs typeface="Arial" panose="020B0604020202020204" pitchFamily="34" charset="0"/>
            </a:endParaRPr>
          </a:p>
        </p:txBody>
      </p:sp>
      <p:sp>
        <p:nvSpPr>
          <p:cNvPr id="140296" name="Text Box 8">
            <a:extLst>
              <a:ext uri="{FF2B5EF4-FFF2-40B4-BE49-F238E27FC236}">
                <a16:creationId xmlns:a16="http://schemas.microsoft.com/office/drawing/2014/main" id="{8B62BA21-BDF3-4599-8D0A-2EE865278C9F}"/>
              </a:ext>
            </a:extLst>
          </p:cNvPr>
          <p:cNvSpPr txBox="1">
            <a:spLocks noChangeArrowheads="1"/>
          </p:cNvSpPr>
          <p:nvPr/>
        </p:nvSpPr>
        <p:spPr bwMode="auto">
          <a:xfrm>
            <a:off x="2524125" y="3303588"/>
            <a:ext cx="6324600"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FF00"/>
                </a:solidFill>
                <a:latin typeface="Tempus Sans ITC" panose="04020404030D07020202" pitchFamily="82" charset="0"/>
                <a:cs typeface="Arial" panose="020B0604020202020204" pitchFamily="34" charset="0"/>
              </a:rPr>
              <a:t>Éx</a:t>
            </a:r>
            <a:r>
              <a:rPr lang="en-US" altLang="en-US" b="1" dirty="0">
                <a:solidFill>
                  <a:srgbClr val="FFFF00"/>
                </a:solidFill>
                <a:latin typeface="Tempus Sans ITC" panose="04020404030D07020202" pitchFamily="82" charset="0"/>
                <a:cs typeface="Arial" panose="020B0604020202020204" pitchFamily="34" charset="0"/>
              </a:rPr>
              <a:t> 34:6-7 - </a:t>
            </a:r>
            <a:r>
              <a:rPr lang="es-ES" altLang="en-US" b="1" dirty="0">
                <a:solidFill>
                  <a:schemeClr val="bg1"/>
                </a:solidFill>
                <a:latin typeface="Tempus Sans ITC" panose="04020404030D07020202" pitchFamily="82" charset="0"/>
                <a:cs typeface="Arial" panose="020B0604020202020204" pitchFamily="34" charset="0"/>
              </a:rPr>
              <a:t>Y pasando Jehová por delante de él, proclamó: Jehová, Jehová, fuerte, misericordioso, y piadoso; tardo para la ira, y grande en misericordia y verdad; Que guarda la misericordia en millares, que perdona la iniquidad, la rebelión, y el pecado, y que de ningún modo justificará al malvado;</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40297" name="Text Box 9">
            <a:extLst>
              <a:ext uri="{FF2B5EF4-FFF2-40B4-BE49-F238E27FC236}">
                <a16:creationId xmlns:a16="http://schemas.microsoft.com/office/drawing/2014/main" id="{05A8F6AB-E015-4797-AAED-75E5782D73BC}"/>
              </a:ext>
            </a:extLst>
          </p:cNvPr>
          <p:cNvSpPr txBox="1">
            <a:spLocks noChangeArrowheads="1"/>
          </p:cNvSpPr>
          <p:nvPr/>
        </p:nvSpPr>
        <p:spPr bwMode="auto">
          <a:xfrm>
            <a:off x="-76200" y="2462213"/>
            <a:ext cx="2636838"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b="1">
                <a:solidFill>
                  <a:srgbClr val="FFFF00"/>
                </a:solidFill>
                <a:latin typeface="Tempus Sans ITC" panose="04020404030D07020202" pitchFamily="82" charset="0"/>
                <a:cs typeface="Arial" panose="020B0604020202020204" pitchFamily="34" charset="0"/>
              </a:rPr>
              <a:t>Con todas las demostraciones aterradoras del poder y las amenazas de muerte, Dios también se presentó a Moisés en otra manera</a:t>
            </a:r>
            <a:endParaRPr lang="en-US" altLang="en-US" b="1">
              <a:solidFill>
                <a:srgbClr val="FFFF00"/>
              </a:solidFill>
              <a:latin typeface="Tempus Sans ITC" panose="04020404030D07020202" pitchFamily="82" charset="0"/>
              <a:cs typeface="Arial" panose="020B0604020202020204" pitchFamily="34" charset="0"/>
            </a:endParaRPr>
          </a:p>
        </p:txBody>
      </p:sp>
      <p:pic>
        <p:nvPicPr>
          <p:cNvPr id="16391" name="Picture 12" descr="mtsinai3">
            <a:extLst>
              <a:ext uri="{FF2B5EF4-FFF2-40B4-BE49-F238E27FC236}">
                <a16:creationId xmlns:a16="http://schemas.microsoft.com/office/drawing/2014/main" id="{18BA9EEE-ABF3-4956-9414-6A1DF4CA3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33" t="4433" r="3748" b="26869"/>
          <a:stretch>
            <a:fillRect/>
          </a:stretch>
        </p:blipFill>
        <p:spPr bwMode="auto">
          <a:xfrm>
            <a:off x="2744788" y="304800"/>
            <a:ext cx="55610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1" name="Text Box 13">
            <a:extLst>
              <a:ext uri="{FF2B5EF4-FFF2-40B4-BE49-F238E27FC236}">
                <a16:creationId xmlns:a16="http://schemas.microsoft.com/office/drawing/2014/main" id="{C7E95093-1B66-45A6-A306-5DAB87CAFDD8}"/>
              </a:ext>
            </a:extLst>
          </p:cNvPr>
          <p:cNvSpPr txBox="1">
            <a:spLocks noChangeArrowheads="1"/>
          </p:cNvSpPr>
          <p:nvPr/>
        </p:nvSpPr>
        <p:spPr bwMode="auto">
          <a:xfrm>
            <a:off x="9434513" y="1609725"/>
            <a:ext cx="2667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b="1" dirty="0">
                <a:solidFill>
                  <a:srgbClr val="FFFF00"/>
                </a:solidFill>
                <a:latin typeface="Tempus Sans ITC" panose="04020404030D07020202" pitchFamily="82" charset="0"/>
                <a:cs typeface="Arial" panose="020B0604020202020204" pitchFamily="34" charset="0"/>
              </a:rPr>
              <a:t>Aunque Él se presente de maneras diferentes, Su mensaje es el mismo: el juicio es el trabajo de Dios, y Él no hará caso del culpable…El traerá Su juicio a Su manera y en Su tiempo.</a:t>
            </a:r>
            <a:endParaRPr lang="en-US" altLang="en-US" b="1" dirty="0">
              <a:solidFill>
                <a:srgbClr val="FFFF00"/>
              </a:solidFill>
              <a:latin typeface="Tempus Sans ITC" panose="04020404030D07020202" pitchFamily="82"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iterate type="wd">
                                    <p:tmPct val="1000"/>
                                  </p:iterate>
                                  <p:childTnLst>
                                    <p:set>
                                      <p:cBhvr>
                                        <p:cTn id="6" dur="1" fill="hold">
                                          <p:stCondLst>
                                            <p:cond delay="0"/>
                                          </p:stCondLst>
                                        </p:cTn>
                                        <p:tgtEl>
                                          <p:spTgt spid="140297"/>
                                        </p:tgtEl>
                                        <p:attrNameLst>
                                          <p:attrName>style.visibility</p:attrName>
                                        </p:attrNameLst>
                                      </p:cBhvr>
                                      <p:to>
                                        <p:strVal val="visible"/>
                                      </p:to>
                                    </p:set>
                                    <p:animEffect transition="in" filter="barn(outHorizontal)">
                                      <p:cBhvr>
                                        <p:cTn id="7" dur="1000"/>
                                        <p:tgtEl>
                                          <p:spTgt spid="140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iterate type="wd">
                                    <p:tmPct val="1000"/>
                                  </p:iterate>
                                  <p:childTnLst>
                                    <p:set>
                                      <p:cBhvr>
                                        <p:cTn id="11" dur="1" fill="hold">
                                          <p:stCondLst>
                                            <p:cond delay="0"/>
                                          </p:stCondLst>
                                        </p:cTn>
                                        <p:tgtEl>
                                          <p:spTgt spid="140296"/>
                                        </p:tgtEl>
                                        <p:attrNameLst>
                                          <p:attrName>style.visibility</p:attrName>
                                        </p:attrNameLst>
                                      </p:cBhvr>
                                      <p:to>
                                        <p:strVal val="visible"/>
                                      </p:to>
                                    </p:set>
                                    <p:animEffect transition="in" filter="barn(outHorizontal)">
                                      <p:cBhvr>
                                        <p:cTn id="12" dur="1000"/>
                                        <p:tgtEl>
                                          <p:spTgt spid="140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iterate type="wd">
                                    <p:tmPct val="1000"/>
                                  </p:iterate>
                                  <p:childTnLst>
                                    <p:set>
                                      <p:cBhvr>
                                        <p:cTn id="16" dur="1" fill="hold">
                                          <p:stCondLst>
                                            <p:cond delay="0"/>
                                          </p:stCondLst>
                                        </p:cTn>
                                        <p:tgtEl>
                                          <p:spTgt spid="140301"/>
                                        </p:tgtEl>
                                        <p:attrNameLst>
                                          <p:attrName>style.visibility</p:attrName>
                                        </p:attrNameLst>
                                      </p:cBhvr>
                                      <p:to>
                                        <p:strVal val="visible"/>
                                      </p:to>
                                    </p:set>
                                    <p:animEffect transition="in" filter="barn(outHorizontal)">
                                      <p:cBhvr>
                                        <p:cTn id="17" dur="1000"/>
                                        <p:tgtEl>
                                          <p:spTgt spid="140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p:bldP spid="140297" grpId="0"/>
      <p:bldP spid="1403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5" descr="Map6">
            <a:extLst>
              <a:ext uri="{FF2B5EF4-FFF2-40B4-BE49-F238E27FC236}">
                <a16:creationId xmlns:a16="http://schemas.microsoft.com/office/drawing/2014/main" id="{04C83010-0DE8-41A5-8268-A9681C6C6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21"/>
          <a:stretch>
            <a:fillRect/>
          </a:stretch>
        </p:blipFill>
        <p:spPr bwMode="auto">
          <a:xfrm>
            <a:off x="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Line 6">
            <a:extLst>
              <a:ext uri="{FF2B5EF4-FFF2-40B4-BE49-F238E27FC236}">
                <a16:creationId xmlns:a16="http://schemas.microsoft.com/office/drawing/2014/main" id="{21125415-5145-454C-8CF9-1A32D59D7A28}"/>
              </a:ext>
            </a:extLst>
          </p:cNvPr>
          <p:cNvSpPr>
            <a:spLocks noChangeShapeType="1"/>
          </p:cNvSpPr>
          <p:nvPr/>
        </p:nvSpPr>
        <p:spPr bwMode="auto">
          <a:xfrm>
            <a:off x="3048000" y="914400"/>
            <a:ext cx="304800" cy="3048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Line 7">
            <a:extLst>
              <a:ext uri="{FF2B5EF4-FFF2-40B4-BE49-F238E27FC236}">
                <a16:creationId xmlns:a16="http://schemas.microsoft.com/office/drawing/2014/main" id="{987194C7-5066-4C9C-9301-BBFF1F8309F2}"/>
              </a:ext>
            </a:extLst>
          </p:cNvPr>
          <p:cNvSpPr>
            <a:spLocks noChangeShapeType="1"/>
          </p:cNvSpPr>
          <p:nvPr/>
        </p:nvSpPr>
        <p:spPr bwMode="auto">
          <a:xfrm flipH="1">
            <a:off x="2971800" y="1295400"/>
            <a:ext cx="304800" cy="13716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 name="Line 8">
            <a:extLst>
              <a:ext uri="{FF2B5EF4-FFF2-40B4-BE49-F238E27FC236}">
                <a16:creationId xmlns:a16="http://schemas.microsoft.com/office/drawing/2014/main" id="{B95ECEF3-E9F2-40E3-A252-5CF819993CFE}"/>
              </a:ext>
            </a:extLst>
          </p:cNvPr>
          <p:cNvSpPr>
            <a:spLocks noChangeShapeType="1"/>
          </p:cNvSpPr>
          <p:nvPr/>
        </p:nvSpPr>
        <p:spPr bwMode="auto">
          <a:xfrm flipH="1">
            <a:off x="2438400" y="2743200"/>
            <a:ext cx="381000" cy="3810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9">
            <a:extLst>
              <a:ext uri="{FF2B5EF4-FFF2-40B4-BE49-F238E27FC236}">
                <a16:creationId xmlns:a16="http://schemas.microsoft.com/office/drawing/2014/main" id="{B0C72C6F-CD3F-470A-B8DC-B2EC44CEA035}"/>
              </a:ext>
            </a:extLst>
          </p:cNvPr>
          <p:cNvSpPr>
            <a:spLocks noChangeShapeType="1"/>
          </p:cNvSpPr>
          <p:nvPr/>
        </p:nvSpPr>
        <p:spPr bwMode="auto">
          <a:xfrm flipH="1">
            <a:off x="1981200" y="3200400"/>
            <a:ext cx="457200" cy="26670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7" name="Line 11">
            <a:extLst>
              <a:ext uri="{FF2B5EF4-FFF2-40B4-BE49-F238E27FC236}">
                <a16:creationId xmlns:a16="http://schemas.microsoft.com/office/drawing/2014/main" id="{5686FF2A-DE00-4007-B8E5-EF0E584FAF3E}"/>
              </a:ext>
            </a:extLst>
          </p:cNvPr>
          <p:cNvSpPr>
            <a:spLocks noChangeShapeType="1"/>
          </p:cNvSpPr>
          <p:nvPr/>
        </p:nvSpPr>
        <p:spPr bwMode="auto">
          <a:xfrm flipV="1">
            <a:off x="2133600" y="3200400"/>
            <a:ext cx="457200" cy="25908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8" name="Line 12">
            <a:extLst>
              <a:ext uri="{FF2B5EF4-FFF2-40B4-BE49-F238E27FC236}">
                <a16:creationId xmlns:a16="http://schemas.microsoft.com/office/drawing/2014/main" id="{1512C7C0-68B5-47E8-A6D1-EDB1A5949DBF}"/>
              </a:ext>
            </a:extLst>
          </p:cNvPr>
          <p:cNvSpPr>
            <a:spLocks noChangeShapeType="1"/>
          </p:cNvSpPr>
          <p:nvPr/>
        </p:nvSpPr>
        <p:spPr bwMode="auto">
          <a:xfrm flipV="1">
            <a:off x="2667000" y="2819400"/>
            <a:ext cx="381000" cy="3810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9" name="Line 13">
            <a:extLst>
              <a:ext uri="{FF2B5EF4-FFF2-40B4-BE49-F238E27FC236}">
                <a16:creationId xmlns:a16="http://schemas.microsoft.com/office/drawing/2014/main" id="{11E3D56D-62D6-4440-97BA-F217EAE75045}"/>
              </a:ext>
            </a:extLst>
          </p:cNvPr>
          <p:cNvSpPr>
            <a:spLocks noChangeShapeType="1"/>
          </p:cNvSpPr>
          <p:nvPr/>
        </p:nvSpPr>
        <p:spPr bwMode="auto">
          <a:xfrm flipV="1">
            <a:off x="3124200" y="1295400"/>
            <a:ext cx="304800" cy="13716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0" name="Line 14">
            <a:extLst>
              <a:ext uri="{FF2B5EF4-FFF2-40B4-BE49-F238E27FC236}">
                <a16:creationId xmlns:a16="http://schemas.microsoft.com/office/drawing/2014/main" id="{2C4C4C5F-7966-4374-89CE-AAF6E26CF83D}"/>
              </a:ext>
            </a:extLst>
          </p:cNvPr>
          <p:cNvSpPr>
            <a:spLocks noChangeShapeType="1"/>
          </p:cNvSpPr>
          <p:nvPr/>
        </p:nvSpPr>
        <p:spPr bwMode="auto">
          <a:xfrm flipV="1">
            <a:off x="3429000" y="152400"/>
            <a:ext cx="914400" cy="10668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1" name="Text Box 15">
            <a:extLst>
              <a:ext uri="{FF2B5EF4-FFF2-40B4-BE49-F238E27FC236}">
                <a16:creationId xmlns:a16="http://schemas.microsoft.com/office/drawing/2014/main" id="{B2C493C2-29F8-4BC0-9481-27A9E29686AC}"/>
              </a:ext>
            </a:extLst>
          </p:cNvPr>
          <p:cNvSpPr txBox="1">
            <a:spLocks noChangeArrowheads="1"/>
          </p:cNvSpPr>
          <p:nvPr/>
        </p:nvSpPr>
        <p:spPr bwMode="auto">
          <a:xfrm>
            <a:off x="5283200" y="46038"/>
            <a:ext cx="6629400" cy="29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19:15-18 -</a:t>
            </a:r>
            <a:r>
              <a:rPr lang="en-US" altLang="en-US" b="1" dirty="0">
                <a:solidFill>
                  <a:schemeClr val="bg1"/>
                </a:solidFill>
                <a:latin typeface="Tempus Sans ITC" panose="04020404030D07020202" pitchFamily="82" charset="0"/>
                <a:cs typeface="Arial" panose="020B0604020202020204" pitchFamily="34" charset="0"/>
              </a:rPr>
              <a:t> </a:t>
            </a:r>
            <a:r>
              <a:rPr lang="es-ES" altLang="en-US" b="1" dirty="0">
                <a:solidFill>
                  <a:schemeClr val="bg1"/>
                </a:solidFill>
                <a:latin typeface="Tempus Sans ITC" panose="04020404030D07020202" pitchFamily="82" charset="0"/>
                <a:cs typeface="Arial" panose="020B0604020202020204" pitchFamily="34" charset="0"/>
              </a:rPr>
              <a:t>Y le </a:t>
            </a:r>
            <a:r>
              <a:rPr lang="es-ES" altLang="en-US" b="1" dirty="0" err="1">
                <a:solidFill>
                  <a:schemeClr val="bg1"/>
                </a:solidFill>
                <a:latin typeface="Tempus Sans ITC" panose="04020404030D07020202" pitchFamily="82" charset="0"/>
                <a:cs typeface="Arial" panose="020B0604020202020204" pitchFamily="34" charset="0"/>
              </a:rPr>
              <a:t>díjo</a:t>
            </a:r>
            <a:r>
              <a:rPr lang="es-ES" altLang="en-US" b="1" dirty="0">
                <a:solidFill>
                  <a:schemeClr val="bg1"/>
                </a:solidFill>
                <a:latin typeface="Tempus Sans ITC" panose="04020404030D07020202" pitchFamily="82" charset="0"/>
                <a:cs typeface="Arial" panose="020B0604020202020204" pitchFamily="34" charset="0"/>
              </a:rPr>
              <a:t> Jehová: Ve, vuélvete por tu camino, por el desierto de Damasco: y llegarás, y ungirás a </a:t>
            </a:r>
            <a:r>
              <a:rPr lang="es-ES" altLang="en-US" b="1" dirty="0">
                <a:solidFill>
                  <a:srgbClr val="FFFF00"/>
                </a:solidFill>
                <a:latin typeface="Tempus Sans ITC" panose="04020404030D07020202" pitchFamily="82" charset="0"/>
                <a:cs typeface="Arial" panose="020B0604020202020204" pitchFamily="34" charset="0"/>
              </a:rPr>
              <a:t>Hazael por rey de Siria</a:t>
            </a:r>
            <a:r>
              <a:rPr lang="es-ES" altLang="en-US" b="1" dirty="0">
                <a:solidFill>
                  <a:schemeClr val="bg1"/>
                </a:solidFill>
                <a:latin typeface="Tempus Sans ITC" panose="04020404030D07020202" pitchFamily="82" charset="0"/>
                <a:cs typeface="Arial" panose="020B0604020202020204" pitchFamily="34" charset="0"/>
              </a:rPr>
              <a:t>; Y a </a:t>
            </a:r>
            <a:r>
              <a:rPr lang="es-ES" altLang="en-US" b="1" dirty="0">
                <a:solidFill>
                  <a:srgbClr val="FFFF00"/>
                </a:solidFill>
                <a:latin typeface="Tempus Sans ITC" panose="04020404030D07020202" pitchFamily="82" charset="0"/>
                <a:cs typeface="Arial" panose="020B0604020202020204" pitchFamily="34" charset="0"/>
              </a:rPr>
              <a:t>Jehú</a:t>
            </a:r>
            <a:r>
              <a:rPr lang="es-ES" altLang="en-US" b="1" dirty="0">
                <a:solidFill>
                  <a:schemeClr val="bg1"/>
                </a:solidFill>
                <a:latin typeface="Tempus Sans ITC" panose="04020404030D07020202" pitchFamily="82" charset="0"/>
                <a:cs typeface="Arial" panose="020B0604020202020204" pitchFamily="34" charset="0"/>
              </a:rPr>
              <a:t> hijo de </a:t>
            </a:r>
            <a:r>
              <a:rPr lang="es-ES" altLang="en-US" b="1" dirty="0" err="1">
                <a:solidFill>
                  <a:schemeClr val="bg1"/>
                </a:solidFill>
                <a:latin typeface="Tempus Sans ITC" panose="04020404030D07020202" pitchFamily="82" charset="0"/>
                <a:cs typeface="Arial" panose="020B0604020202020204" pitchFamily="34" charset="0"/>
              </a:rPr>
              <a:t>Nimsi</a:t>
            </a:r>
            <a:r>
              <a:rPr lang="es-ES" altLang="en-US" b="1" dirty="0">
                <a:solidFill>
                  <a:schemeClr val="bg1"/>
                </a:solidFill>
                <a:latin typeface="Tempus Sans ITC" panose="04020404030D07020202" pitchFamily="82" charset="0"/>
                <a:cs typeface="Arial" panose="020B0604020202020204" pitchFamily="34" charset="0"/>
              </a:rPr>
              <a:t>, ungirás por rey </a:t>
            </a:r>
            <a:r>
              <a:rPr lang="es-ES" altLang="en-US" b="1" dirty="0">
                <a:solidFill>
                  <a:srgbClr val="FFFF00"/>
                </a:solidFill>
                <a:latin typeface="Tempus Sans ITC" panose="04020404030D07020202" pitchFamily="82" charset="0"/>
                <a:cs typeface="Arial" panose="020B0604020202020204" pitchFamily="34" charset="0"/>
              </a:rPr>
              <a:t>sobre Israel</a:t>
            </a:r>
            <a:r>
              <a:rPr lang="es-ES" altLang="en-US" b="1" dirty="0">
                <a:solidFill>
                  <a:schemeClr val="bg1"/>
                </a:solidFill>
                <a:latin typeface="Tempus Sans ITC" panose="04020404030D07020202" pitchFamily="82" charset="0"/>
                <a:cs typeface="Arial" panose="020B0604020202020204" pitchFamily="34" charset="0"/>
              </a:rPr>
              <a:t>; y a </a:t>
            </a:r>
            <a:r>
              <a:rPr lang="es-ES" altLang="en-US" b="1" dirty="0">
                <a:solidFill>
                  <a:srgbClr val="FFFF00"/>
                </a:solidFill>
                <a:latin typeface="Tempus Sans ITC" panose="04020404030D07020202" pitchFamily="82" charset="0"/>
                <a:cs typeface="Arial" panose="020B0604020202020204" pitchFamily="34" charset="0"/>
              </a:rPr>
              <a:t>Eliseo</a:t>
            </a:r>
            <a:r>
              <a:rPr lang="es-ES" altLang="en-US" b="1" dirty="0">
                <a:solidFill>
                  <a:schemeClr val="bg1"/>
                </a:solidFill>
                <a:latin typeface="Tempus Sans ITC" panose="04020404030D07020202" pitchFamily="82" charset="0"/>
                <a:cs typeface="Arial" panose="020B0604020202020204" pitchFamily="34" charset="0"/>
              </a:rPr>
              <a:t> hijo de </a:t>
            </a:r>
            <a:r>
              <a:rPr lang="es-ES" altLang="en-US" b="1" dirty="0" err="1">
                <a:solidFill>
                  <a:schemeClr val="bg1"/>
                </a:solidFill>
                <a:latin typeface="Tempus Sans ITC" panose="04020404030D07020202" pitchFamily="82" charset="0"/>
                <a:cs typeface="Arial" panose="020B0604020202020204" pitchFamily="34" charset="0"/>
              </a:rPr>
              <a:t>Safat</a:t>
            </a:r>
            <a:r>
              <a:rPr lang="es-ES" altLang="en-US" b="1" dirty="0">
                <a:solidFill>
                  <a:schemeClr val="bg1"/>
                </a:solidFill>
                <a:latin typeface="Tempus Sans ITC" panose="04020404030D07020202" pitchFamily="82" charset="0"/>
                <a:cs typeface="Arial" panose="020B0604020202020204" pitchFamily="34" charset="0"/>
              </a:rPr>
              <a:t>, de Abel </a:t>
            </a:r>
            <a:r>
              <a:rPr lang="es-ES" altLang="en-US" b="1" dirty="0" err="1">
                <a:solidFill>
                  <a:schemeClr val="bg1"/>
                </a:solidFill>
                <a:latin typeface="Tempus Sans ITC" panose="04020404030D07020202" pitchFamily="82" charset="0"/>
                <a:cs typeface="Arial" panose="020B0604020202020204" pitchFamily="34" charset="0"/>
              </a:rPr>
              <a:t>Mehola</a:t>
            </a:r>
            <a:r>
              <a:rPr lang="es-ES" altLang="en-US" b="1" dirty="0">
                <a:solidFill>
                  <a:schemeClr val="bg1"/>
                </a:solidFill>
                <a:latin typeface="Tempus Sans ITC" panose="04020404030D07020202" pitchFamily="82" charset="0"/>
                <a:cs typeface="Arial" panose="020B0604020202020204" pitchFamily="34" charset="0"/>
              </a:rPr>
              <a:t>, ungirás para que sea profeta </a:t>
            </a:r>
            <a:r>
              <a:rPr lang="es-ES" altLang="en-US" b="1" dirty="0">
                <a:solidFill>
                  <a:srgbClr val="FFFF00"/>
                </a:solidFill>
                <a:latin typeface="Tempus Sans ITC" panose="04020404030D07020202" pitchFamily="82" charset="0"/>
                <a:cs typeface="Arial" panose="020B0604020202020204" pitchFamily="34" charset="0"/>
              </a:rPr>
              <a:t>en lugar de ti</a:t>
            </a:r>
            <a:r>
              <a:rPr lang="es-ES" altLang="en-US" b="1" dirty="0">
                <a:solidFill>
                  <a:schemeClr val="bg1"/>
                </a:solidFill>
                <a:latin typeface="Tempus Sans ITC" panose="04020404030D07020202" pitchFamily="82" charset="0"/>
                <a:cs typeface="Arial" panose="020B0604020202020204" pitchFamily="34" charset="0"/>
              </a:rPr>
              <a:t>.</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26992" name="Text Box 16">
            <a:extLst>
              <a:ext uri="{FF2B5EF4-FFF2-40B4-BE49-F238E27FC236}">
                <a16:creationId xmlns:a16="http://schemas.microsoft.com/office/drawing/2014/main" id="{40DBACB5-DAA0-421B-B5B0-A282DFC2EBBC}"/>
              </a:ext>
            </a:extLst>
          </p:cNvPr>
          <p:cNvSpPr txBox="1">
            <a:spLocks noChangeArrowheads="1"/>
          </p:cNvSpPr>
          <p:nvPr/>
        </p:nvSpPr>
        <p:spPr bwMode="auto">
          <a:xfrm>
            <a:off x="4191000" y="304800"/>
            <a:ext cx="828675" cy="3698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empus Sans ITC" panose="04020404030D07020202" pitchFamily="82" charset="0"/>
                <a:cs typeface="Arial" panose="020B0604020202020204" pitchFamily="34" charset="0"/>
              </a:rPr>
              <a:t>Hazael</a:t>
            </a:r>
          </a:p>
        </p:txBody>
      </p:sp>
      <p:sp>
        <p:nvSpPr>
          <p:cNvPr id="126993" name="Text Box 17">
            <a:extLst>
              <a:ext uri="{FF2B5EF4-FFF2-40B4-BE49-F238E27FC236}">
                <a16:creationId xmlns:a16="http://schemas.microsoft.com/office/drawing/2014/main" id="{594310A2-4A73-450C-97D9-EC76608C8A62}"/>
              </a:ext>
            </a:extLst>
          </p:cNvPr>
          <p:cNvSpPr txBox="1">
            <a:spLocks noChangeArrowheads="1"/>
          </p:cNvSpPr>
          <p:nvPr/>
        </p:nvSpPr>
        <p:spPr bwMode="auto">
          <a:xfrm>
            <a:off x="2667000" y="1600200"/>
            <a:ext cx="635000" cy="3698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empus Sans ITC" panose="04020404030D07020202" pitchFamily="82" charset="0"/>
                <a:cs typeface="Arial" panose="020B0604020202020204" pitchFamily="34" charset="0"/>
              </a:rPr>
              <a:t>Jehu</a:t>
            </a:r>
          </a:p>
        </p:txBody>
      </p:sp>
      <p:sp>
        <p:nvSpPr>
          <p:cNvPr id="126994" name="Text Box 18">
            <a:extLst>
              <a:ext uri="{FF2B5EF4-FFF2-40B4-BE49-F238E27FC236}">
                <a16:creationId xmlns:a16="http://schemas.microsoft.com/office/drawing/2014/main" id="{48B68E5E-B2F7-4A5B-84C2-C359AC48937F}"/>
              </a:ext>
            </a:extLst>
          </p:cNvPr>
          <p:cNvSpPr txBox="1">
            <a:spLocks noChangeArrowheads="1"/>
          </p:cNvSpPr>
          <p:nvPr/>
        </p:nvSpPr>
        <p:spPr bwMode="auto">
          <a:xfrm>
            <a:off x="3505200" y="1295400"/>
            <a:ext cx="747713" cy="3698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empus Sans ITC" panose="04020404030D07020202" pitchFamily="82" charset="0"/>
                <a:cs typeface="Arial" panose="020B0604020202020204" pitchFamily="34" charset="0"/>
              </a:rPr>
              <a:t>Eliseo</a:t>
            </a:r>
          </a:p>
        </p:txBody>
      </p:sp>
      <p:sp>
        <p:nvSpPr>
          <p:cNvPr id="126995" name="Text Box 19">
            <a:extLst>
              <a:ext uri="{FF2B5EF4-FFF2-40B4-BE49-F238E27FC236}">
                <a16:creationId xmlns:a16="http://schemas.microsoft.com/office/drawing/2014/main" id="{A7257D4D-05E5-4CD4-B64B-1AF6371346AF}"/>
              </a:ext>
            </a:extLst>
          </p:cNvPr>
          <p:cNvSpPr txBox="1">
            <a:spLocks noChangeArrowheads="1"/>
          </p:cNvSpPr>
          <p:nvPr/>
        </p:nvSpPr>
        <p:spPr bwMode="auto">
          <a:xfrm>
            <a:off x="4876800" y="3200400"/>
            <a:ext cx="7315200" cy="2963863"/>
          </a:xfrm>
          <a:prstGeom prst="rect">
            <a:avLst/>
          </a:prstGeom>
          <a:solidFill>
            <a:srgbClr val="DBD8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5000"/>
              </a:lnSpc>
              <a:spcBef>
                <a:spcPct val="0"/>
              </a:spcBef>
              <a:buFontTx/>
              <a:buNone/>
            </a:pPr>
            <a:r>
              <a:rPr lang="es-ES" altLang="en-US" b="1" dirty="0">
                <a:solidFill>
                  <a:srgbClr val="990000"/>
                </a:solidFill>
                <a:latin typeface="Tempus Sans ITC" panose="04020404030D07020202" pitchFamily="82" charset="0"/>
                <a:cs typeface="Arial" panose="020B0604020202020204" pitchFamily="34" charset="0"/>
              </a:rPr>
              <a:t>Siria estaba en guerra contra Israel, entonces </a:t>
            </a:r>
          </a:p>
          <a:p>
            <a:pPr algn="ctr" eaLnBrk="1" hangingPunct="1">
              <a:lnSpc>
                <a:spcPct val="95000"/>
              </a:lnSpc>
              <a:spcBef>
                <a:spcPct val="0"/>
              </a:spcBef>
              <a:buFontTx/>
              <a:buNone/>
            </a:pPr>
            <a:r>
              <a:rPr lang="es-ES" altLang="en-US" b="1" dirty="0">
                <a:solidFill>
                  <a:srgbClr val="990000"/>
                </a:solidFill>
                <a:latin typeface="Tempus Sans ITC" panose="04020404030D07020202" pitchFamily="82" charset="0"/>
                <a:cs typeface="Arial" panose="020B0604020202020204" pitchFamily="34" charset="0"/>
              </a:rPr>
              <a:t>Siria (Aram) es un escondite</a:t>
            </a:r>
            <a:r>
              <a:rPr lang="en-US" altLang="en-US" b="1" dirty="0">
                <a:solidFill>
                  <a:srgbClr val="990000"/>
                </a:solidFill>
                <a:latin typeface="Tempus Sans ITC" panose="04020404030D07020202" pitchFamily="82" charset="0"/>
                <a:cs typeface="Arial" panose="020B0604020202020204" pitchFamily="34" charset="0"/>
              </a:rPr>
              <a:t>.</a:t>
            </a:r>
            <a:endParaRPr lang="en-US" altLang="en-US" b="1" dirty="0">
              <a:latin typeface="Tempus Sans ITC" panose="04020404030D07020202" pitchFamily="82" charset="0"/>
              <a:cs typeface="Arial" panose="020B0604020202020204" pitchFamily="34" charset="0"/>
            </a:endParaRPr>
          </a:p>
          <a:p>
            <a:pPr eaLnBrk="1" hangingPunct="1">
              <a:lnSpc>
                <a:spcPct val="95000"/>
              </a:lnSpc>
              <a:spcBef>
                <a:spcPct val="0"/>
              </a:spcBef>
              <a:buFontTx/>
              <a:buNone/>
            </a:pPr>
            <a:r>
              <a:rPr lang="en-US" altLang="en-US" b="1" dirty="0">
                <a:latin typeface="Tempus Sans ITC" panose="04020404030D07020202" pitchFamily="82" charset="0"/>
                <a:cs typeface="Arial" panose="020B0604020202020204" pitchFamily="34" charset="0"/>
              </a:rPr>
              <a:t>*Hazael </a:t>
            </a:r>
            <a:r>
              <a:rPr lang="en-US" altLang="en-US" b="1" dirty="0" err="1">
                <a:latin typeface="Tempus Sans ITC" panose="04020404030D07020202" pitchFamily="82" charset="0"/>
                <a:cs typeface="Arial" panose="020B0604020202020204" pitchFamily="34" charset="0"/>
              </a:rPr>
              <a:t>será</a:t>
            </a:r>
            <a:r>
              <a:rPr lang="en-US" altLang="en-US" b="1" dirty="0">
                <a:latin typeface="Tempus Sans ITC" panose="04020404030D07020202" pitchFamily="82" charset="0"/>
                <a:cs typeface="Arial" panose="020B0604020202020204" pitchFamily="34" charset="0"/>
              </a:rPr>
              <a:t> un instrument de Dios contra a</a:t>
            </a:r>
          </a:p>
          <a:p>
            <a:pPr eaLnBrk="1" hangingPunct="1">
              <a:lnSpc>
                <a:spcPct val="95000"/>
              </a:lnSpc>
              <a:spcBef>
                <a:spcPct val="0"/>
              </a:spcBef>
              <a:buFontTx/>
              <a:buNone/>
            </a:pPr>
            <a:r>
              <a:rPr lang="en-US" altLang="en-US" b="1" dirty="0">
                <a:latin typeface="Tempus Sans ITC" panose="04020404030D07020202" pitchFamily="82" charset="0"/>
                <a:cs typeface="Arial" panose="020B0604020202020204" pitchFamily="34" charset="0"/>
              </a:rPr>
              <a:t>    </a:t>
            </a:r>
            <a:r>
              <a:rPr lang="en-US" altLang="en-US" b="1" dirty="0" err="1">
                <a:latin typeface="Tempus Sans ITC" panose="04020404030D07020202" pitchFamily="82" charset="0"/>
                <a:cs typeface="Arial" panose="020B0604020202020204" pitchFamily="34" charset="0"/>
              </a:rPr>
              <a:t>Acab</a:t>
            </a:r>
            <a:r>
              <a:rPr lang="en-US" altLang="en-US" b="1" dirty="0">
                <a:latin typeface="Tempus Sans ITC" panose="04020404030D07020202" pitchFamily="82" charset="0"/>
                <a:cs typeface="Arial" panose="020B0604020202020204" pitchFamily="34" charset="0"/>
              </a:rPr>
              <a:t> y Jezebel</a:t>
            </a:r>
          </a:p>
          <a:p>
            <a:pPr eaLnBrk="1" hangingPunct="1">
              <a:lnSpc>
                <a:spcPct val="95000"/>
              </a:lnSpc>
              <a:spcBef>
                <a:spcPct val="0"/>
              </a:spcBef>
              <a:buFontTx/>
              <a:buNone/>
            </a:pPr>
            <a:r>
              <a:rPr lang="en-US" altLang="en-US" b="1" dirty="0">
                <a:latin typeface="Tempus Sans ITC" panose="04020404030D07020202" pitchFamily="82" charset="0"/>
                <a:cs typeface="Arial" panose="020B0604020202020204" pitchFamily="34" charset="0"/>
              </a:rPr>
              <a:t>*Jehu </a:t>
            </a:r>
            <a:r>
              <a:rPr lang="en-US" altLang="en-US" b="1" dirty="0" err="1">
                <a:latin typeface="Tempus Sans ITC" panose="04020404030D07020202" pitchFamily="82" charset="0"/>
                <a:cs typeface="Arial" panose="020B0604020202020204" pitchFamily="34" charset="0"/>
              </a:rPr>
              <a:t>será</a:t>
            </a:r>
            <a:r>
              <a:rPr lang="en-US" altLang="en-US" b="1" dirty="0">
                <a:latin typeface="Tempus Sans ITC" panose="04020404030D07020202" pitchFamily="82" charset="0"/>
                <a:cs typeface="Arial" panose="020B0604020202020204" pitchFamily="34" charset="0"/>
              </a:rPr>
              <a:t> un </a:t>
            </a:r>
            <a:r>
              <a:rPr lang="en-US" altLang="en-US" b="1" dirty="0" err="1">
                <a:latin typeface="Tempus Sans ITC" panose="04020404030D07020202" pitchFamily="82" charset="0"/>
                <a:cs typeface="Arial" panose="020B0604020202020204" pitchFamily="34" charset="0"/>
              </a:rPr>
              <a:t>instrumento</a:t>
            </a:r>
            <a:r>
              <a:rPr lang="en-US" altLang="en-US" b="1" dirty="0">
                <a:latin typeface="Tempus Sans ITC" panose="04020404030D07020202" pitchFamily="82" charset="0"/>
                <a:cs typeface="Arial" panose="020B0604020202020204" pitchFamily="34" charset="0"/>
              </a:rPr>
              <a:t> 2</a:t>
            </a:r>
            <a:r>
              <a:rPr lang="en-US" altLang="en-US" b="1" baseline="30000" dirty="0">
                <a:latin typeface="Tempus Sans ITC" panose="04020404030D07020202" pitchFamily="82" charset="0"/>
                <a:cs typeface="Arial" panose="020B0604020202020204" pitchFamily="34" charset="0"/>
              </a:rPr>
              <a:t>o</a:t>
            </a:r>
            <a:r>
              <a:rPr lang="en-US" altLang="en-US" b="1" dirty="0">
                <a:latin typeface="Tempus Sans ITC" panose="04020404030D07020202" pitchFamily="82" charset="0"/>
                <a:cs typeface="Arial" panose="020B0604020202020204" pitchFamily="34" charset="0"/>
              </a:rPr>
              <a:t> y </a:t>
            </a:r>
            <a:r>
              <a:rPr lang="en-US" altLang="en-US" b="1" dirty="0" err="1">
                <a:latin typeface="Tempus Sans ITC" panose="04020404030D07020202" pitchFamily="82" charset="0"/>
                <a:cs typeface="Arial" panose="020B0604020202020204" pitchFamily="34" charset="0"/>
              </a:rPr>
              <a:t>reemplezará</a:t>
            </a:r>
            <a:r>
              <a:rPr lang="en-US" altLang="en-US" b="1" dirty="0">
                <a:latin typeface="Tempus Sans ITC" panose="04020404030D07020202" pitchFamily="82" charset="0"/>
                <a:cs typeface="Arial" panose="020B0604020202020204" pitchFamily="34" charset="0"/>
              </a:rPr>
              <a:t> a</a:t>
            </a:r>
          </a:p>
          <a:p>
            <a:pPr eaLnBrk="1" hangingPunct="1">
              <a:lnSpc>
                <a:spcPct val="95000"/>
              </a:lnSpc>
              <a:spcBef>
                <a:spcPct val="0"/>
              </a:spcBef>
              <a:buFontTx/>
              <a:buNone/>
            </a:pPr>
            <a:r>
              <a:rPr lang="en-US" altLang="en-US" b="1" dirty="0">
                <a:latin typeface="Tempus Sans ITC" panose="04020404030D07020202" pitchFamily="82" charset="0"/>
                <a:cs typeface="Arial" panose="020B0604020202020204" pitchFamily="34" charset="0"/>
              </a:rPr>
              <a:t>    </a:t>
            </a:r>
            <a:r>
              <a:rPr lang="en-US" altLang="en-US" b="1" dirty="0" err="1">
                <a:latin typeface="Tempus Sans ITC" panose="04020404030D07020202" pitchFamily="82" charset="0"/>
                <a:cs typeface="Arial" panose="020B0604020202020204" pitchFamily="34" charset="0"/>
              </a:rPr>
              <a:t>Acab</a:t>
            </a:r>
            <a:r>
              <a:rPr lang="en-US" altLang="en-US" b="1" dirty="0">
                <a:latin typeface="Tempus Sans ITC" panose="04020404030D07020202" pitchFamily="82" charset="0"/>
                <a:cs typeface="Arial" panose="020B0604020202020204" pitchFamily="34" charset="0"/>
              </a:rPr>
              <a:t> </a:t>
            </a:r>
            <a:r>
              <a:rPr lang="en-US" altLang="en-US" b="1" dirty="0" err="1">
                <a:latin typeface="Tempus Sans ITC" panose="04020404030D07020202" pitchFamily="82" charset="0"/>
                <a:cs typeface="Arial" panose="020B0604020202020204" pitchFamily="34" charset="0"/>
              </a:rPr>
              <a:t>en</a:t>
            </a:r>
            <a:r>
              <a:rPr lang="en-US" altLang="en-US" b="1" dirty="0">
                <a:latin typeface="Tempus Sans ITC" panose="04020404030D07020202" pitchFamily="82" charset="0"/>
                <a:cs typeface="Arial" panose="020B0604020202020204" pitchFamily="34" charset="0"/>
              </a:rPr>
              <a:t> Israel</a:t>
            </a:r>
          </a:p>
          <a:p>
            <a:pPr eaLnBrk="1" hangingPunct="1">
              <a:lnSpc>
                <a:spcPct val="95000"/>
              </a:lnSpc>
              <a:spcBef>
                <a:spcPct val="0"/>
              </a:spcBef>
              <a:buFontTx/>
              <a:buNone/>
            </a:pPr>
            <a:r>
              <a:rPr lang="en-US" altLang="en-US" b="1" dirty="0">
                <a:latin typeface="Tempus Sans ITC" panose="04020404030D07020202" pitchFamily="82" charset="0"/>
                <a:cs typeface="Arial" panose="020B0604020202020204" pitchFamily="34" charset="0"/>
              </a:rPr>
              <a:t>*</a:t>
            </a:r>
            <a:r>
              <a:rPr lang="es-ES" altLang="en-US" b="1" dirty="0">
                <a:latin typeface="Tempus Sans ITC" panose="04020404030D07020202" pitchFamily="82" charset="0"/>
                <a:cs typeface="Arial" panose="020B0604020202020204" pitchFamily="34" charset="0"/>
              </a:rPr>
              <a:t> Tú entrenarás a tu sucesor</a:t>
            </a:r>
            <a:endParaRPr lang="en-US" altLang="en-US" b="1" dirty="0">
              <a:latin typeface="Tempus Sans ITC" panose="04020404030D07020202" pitchFamily="82" charset="0"/>
              <a:cs typeface="Arial" panose="020B0604020202020204" pitchFamily="34" charset="0"/>
            </a:endParaRPr>
          </a:p>
        </p:txBody>
      </p:sp>
      <p:sp>
        <p:nvSpPr>
          <p:cNvPr id="126996" name="Text Box 20">
            <a:extLst>
              <a:ext uri="{FF2B5EF4-FFF2-40B4-BE49-F238E27FC236}">
                <a16:creationId xmlns:a16="http://schemas.microsoft.com/office/drawing/2014/main" id="{2BDBD9F3-23DF-4241-A01F-03D0FD67D88A}"/>
              </a:ext>
            </a:extLst>
          </p:cNvPr>
          <p:cNvSpPr txBox="1">
            <a:spLocks noChangeArrowheads="1"/>
          </p:cNvSpPr>
          <p:nvPr/>
        </p:nvSpPr>
        <p:spPr bwMode="auto">
          <a:xfrm>
            <a:off x="4953000" y="6303963"/>
            <a:ext cx="7239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¡Elías, </a:t>
            </a:r>
            <a:r>
              <a:rPr lang="en-US" altLang="en-US" b="1" dirty="0" err="1">
                <a:solidFill>
                  <a:srgbClr val="FFFF00"/>
                </a:solidFill>
                <a:latin typeface="Tempus Sans ITC" panose="04020404030D07020202" pitchFamily="82" charset="0"/>
                <a:cs typeface="Arial" panose="020B0604020202020204" pitchFamily="34" charset="0"/>
              </a:rPr>
              <a:t>tu</a:t>
            </a:r>
            <a:r>
              <a:rPr lang="en-US" altLang="en-US" b="1" dirty="0">
                <a:solidFill>
                  <a:srgbClr val="FFFF00"/>
                </a:solidFill>
                <a:latin typeface="Tempus Sans ITC" panose="04020404030D07020202" pitchFamily="82" charset="0"/>
                <a:cs typeface="Arial" panose="020B0604020202020204" pitchFamily="34" charset="0"/>
              </a:rPr>
              <a:t> </a:t>
            </a:r>
            <a:r>
              <a:rPr lang="en-US" altLang="en-US" b="1" dirty="0" err="1">
                <a:solidFill>
                  <a:srgbClr val="FFFF00"/>
                </a:solidFill>
                <a:latin typeface="Tempus Sans ITC" panose="04020404030D07020202" pitchFamily="82" charset="0"/>
                <a:cs typeface="Arial" panose="020B0604020202020204" pitchFamily="34" charset="0"/>
              </a:rPr>
              <a:t>obra</a:t>
            </a:r>
            <a:r>
              <a:rPr lang="en-US" altLang="en-US" b="1" dirty="0">
                <a:solidFill>
                  <a:srgbClr val="FFFF00"/>
                </a:solidFill>
                <a:latin typeface="Tempus Sans ITC" panose="04020404030D07020202" pitchFamily="82" charset="0"/>
                <a:cs typeface="Arial" panose="020B0604020202020204" pitchFamily="34" charset="0"/>
              </a:rPr>
              <a:t> no </a:t>
            </a:r>
            <a:r>
              <a:rPr lang="en-US" altLang="en-US" b="1" dirty="0" err="1">
                <a:solidFill>
                  <a:srgbClr val="FFFF00"/>
                </a:solidFill>
                <a:latin typeface="Tempus Sans ITC" panose="04020404030D07020202" pitchFamily="82" charset="0"/>
                <a:cs typeface="Arial" panose="020B0604020202020204" pitchFamily="34" charset="0"/>
              </a:rPr>
              <a:t>está</a:t>
            </a:r>
            <a:r>
              <a:rPr lang="en-US" altLang="en-US" b="1" dirty="0">
                <a:solidFill>
                  <a:srgbClr val="FFFF00"/>
                </a:solidFill>
                <a:latin typeface="Tempus Sans ITC" panose="04020404030D07020202" pitchFamily="82" charset="0"/>
                <a:cs typeface="Arial" panose="020B0604020202020204" pitchFamily="34" charset="0"/>
              </a:rPr>
              <a:t> </a:t>
            </a:r>
            <a:r>
              <a:rPr lang="en-US" altLang="en-US" b="1" dirty="0" err="1">
                <a:solidFill>
                  <a:srgbClr val="FFFF00"/>
                </a:solidFill>
                <a:latin typeface="Tempus Sans ITC" panose="04020404030D07020202" pitchFamily="82" charset="0"/>
                <a:cs typeface="Arial" panose="020B0604020202020204" pitchFamily="34" charset="0"/>
              </a:rPr>
              <a:t>terminada</a:t>
            </a:r>
            <a:r>
              <a:rPr lang="en-US" altLang="en-US" b="1" dirty="0">
                <a:solidFill>
                  <a:srgbClr val="FFFF00"/>
                </a:solidFill>
                <a:latin typeface="Tempus Sans ITC" panose="04020404030D07020202" pitchFamily="82" charset="0"/>
                <a:cs typeface="Arial" panose="020B0604020202020204" pitchFamily="34"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afterEffect">
                                  <p:stCondLst>
                                    <p:cond delay="0"/>
                                  </p:stCondLst>
                                  <p:iterate type="wd">
                                    <p:tmPct val="2000"/>
                                  </p:iterate>
                                  <p:childTnLst>
                                    <p:set>
                                      <p:cBhvr>
                                        <p:cTn id="6" dur="1" fill="hold">
                                          <p:stCondLst>
                                            <p:cond delay="0"/>
                                          </p:stCondLst>
                                        </p:cTn>
                                        <p:tgtEl>
                                          <p:spTgt spid="126991"/>
                                        </p:tgtEl>
                                        <p:attrNameLst>
                                          <p:attrName>style.visibility</p:attrName>
                                        </p:attrNameLst>
                                      </p:cBhvr>
                                      <p:to>
                                        <p:strVal val="visible"/>
                                      </p:to>
                                    </p:set>
                                    <p:animEffect transition="in" filter="wheel(8)">
                                      <p:cBhvr>
                                        <p:cTn id="7" dur="1000"/>
                                        <p:tgtEl>
                                          <p:spTgt spid="1269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nodeType="clickEffect">
                                  <p:stCondLst>
                                    <p:cond delay="0"/>
                                  </p:stCondLst>
                                  <p:childTnLst>
                                    <p:set>
                                      <p:cBhvr>
                                        <p:cTn id="11" dur="1" fill="hold">
                                          <p:stCondLst>
                                            <p:cond delay="0"/>
                                          </p:stCondLst>
                                        </p:cTn>
                                        <p:tgtEl>
                                          <p:spTgt spid="126987"/>
                                        </p:tgtEl>
                                        <p:attrNameLst>
                                          <p:attrName>style.visibility</p:attrName>
                                        </p:attrNameLst>
                                      </p:cBhvr>
                                      <p:to>
                                        <p:strVal val="visible"/>
                                      </p:to>
                                    </p:set>
                                    <p:anim calcmode="lin" valueType="num">
                                      <p:cBhvr>
                                        <p:cTn id="12" dur="1000" fill="hold"/>
                                        <p:tgtEl>
                                          <p:spTgt spid="126987"/>
                                        </p:tgtEl>
                                        <p:attrNameLst>
                                          <p:attrName>ppt_x</p:attrName>
                                        </p:attrNameLst>
                                      </p:cBhvr>
                                      <p:tavLst>
                                        <p:tav tm="0">
                                          <p:val>
                                            <p:strVal val="#ppt_x"/>
                                          </p:val>
                                        </p:tav>
                                        <p:tav tm="100000">
                                          <p:val>
                                            <p:strVal val="#ppt_x"/>
                                          </p:val>
                                        </p:tav>
                                      </p:tavLst>
                                    </p:anim>
                                    <p:anim calcmode="lin" valueType="num">
                                      <p:cBhvr>
                                        <p:cTn id="13" dur="1000" fill="hold"/>
                                        <p:tgtEl>
                                          <p:spTgt spid="126987"/>
                                        </p:tgtEl>
                                        <p:attrNameLst>
                                          <p:attrName>ppt_y</p:attrName>
                                        </p:attrNameLst>
                                      </p:cBhvr>
                                      <p:tavLst>
                                        <p:tav tm="0">
                                          <p:val>
                                            <p:strVal val="#ppt_y+#ppt_h/2"/>
                                          </p:val>
                                        </p:tav>
                                        <p:tav tm="100000">
                                          <p:val>
                                            <p:strVal val="#ppt_y"/>
                                          </p:val>
                                        </p:tav>
                                      </p:tavLst>
                                    </p:anim>
                                    <p:anim calcmode="lin" valueType="num">
                                      <p:cBhvr>
                                        <p:cTn id="14" dur="1000" fill="hold"/>
                                        <p:tgtEl>
                                          <p:spTgt spid="126987"/>
                                        </p:tgtEl>
                                        <p:attrNameLst>
                                          <p:attrName>ppt_w</p:attrName>
                                        </p:attrNameLst>
                                      </p:cBhvr>
                                      <p:tavLst>
                                        <p:tav tm="0">
                                          <p:val>
                                            <p:strVal val="#ppt_w"/>
                                          </p:val>
                                        </p:tav>
                                        <p:tav tm="100000">
                                          <p:val>
                                            <p:strVal val="#ppt_w"/>
                                          </p:val>
                                        </p:tav>
                                      </p:tavLst>
                                    </p:anim>
                                    <p:anim calcmode="lin" valueType="num">
                                      <p:cBhvr>
                                        <p:cTn id="15" dur="1000" fill="hold"/>
                                        <p:tgtEl>
                                          <p:spTgt spid="126987"/>
                                        </p:tgtEl>
                                        <p:attrNameLst>
                                          <p:attrName>ppt_h</p:attrName>
                                        </p:attrNameLst>
                                      </p:cBhvr>
                                      <p:tavLst>
                                        <p:tav tm="0">
                                          <p:val>
                                            <p:fltVal val="0"/>
                                          </p:val>
                                        </p:tav>
                                        <p:tav tm="100000">
                                          <p:val>
                                            <p:strVal val="#ppt_h"/>
                                          </p:val>
                                        </p:tav>
                                      </p:tavLst>
                                    </p:anim>
                                  </p:childTnLst>
                                </p:cTn>
                              </p:par>
                            </p:childTnLst>
                          </p:cTn>
                        </p:par>
                        <p:par>
                          <p:cTn id="16" fill="hold" nodeType="afterGroup">
                            <p:stCondLst>
                              <p:cond delay="1000"/>
                            </p:stCondLst>
                            <p:childTnLst>
                              <p:par>
                                <p:cTn id="17" presetID="17" presetClass="entr" presetSubtype="4" fill="hold" nodeType="afterEffect">
                                  <p:stCondLst>
                                    <p:cond delay="0"/>
                                  </p:stCondLst>
                                  <p:childTnLst>
                                    <p:set>
                                      <p:cBhvr>
                                        <p:cTn id="18" dur="1" fill="hold">
                                          <p:stCondLst>
                                            <p:cond delay="0"/>
                                          </p:stCondLst>
                                        </p:cTn>
                                        <p:tgtEl>
                                          <p:spTgt spid="126988"/>
                                        </p:tgtEl>
                                        <p:attrNameLst>
                                          <p:attrName>style.visibility</p:attrName>
                                        </p:attrNameLst>
                                      </p:cBhvr>
                                      <p:to>
                                        <p:strVal val="visible"/>
                                      </p:to>
                                    </p:set>
                                    <p:anim calcmode="lin" valueType="num">
                                      <p:cBhvr>
                                        <p:cTn id="19" dur="1000" fill="hold"/>
                                        <p:tgtEl>
                                          <p:spTgt spid="126988"/>
                                        </p:tgtEl>
                                        <p:attrNameLst>
                                          <p:attrName>ppt_x</p:attrName>
                                        </p:attrNameLst>
                                      </p:cBhvr>
                                      <p:tavLst>
                                        <p:tav tm="0">
                                          <p:val>
                                            <p:strVal val="#ppt_x"/>
                                          </p:val>
                                        </p:tav>
                                        <p:tav tm="100000">
                                          <p:val>
                                            <p:strVal val="#ppt_x"/>
                                          </p:val>
                                        </p:tav>
                                      </p:tavLst>
                                    </p:anim>
                                    <p:anim calcmode="lin" valueType="num">
                                      <p:cBhvr>
                                        <p:cTn id="20" dur="1000" fill="hold"/>
                                        <p:tgtEl>
                                          <p:spTgt spid="126988"/>
                                        </p:tgtEl>
                                        <p:attrNameLst>
                                          <p:attrName>ppt_y</p:attrName>
                                        </p:attrNameLst>
                                      </p:cBhvr>
                                      <p:tavLst>
                                        <p:tav tm="0">
                                          <p:val>
                                            <p:strVal val="#ppt_y+#ppt_h/2"/>
                                          </p:val>
                                        </p:tav>
                                        <p:tav tm="100000">
                                          <p:val>
                                            <p:strVal val="#ppt_y"/>
                                          </p:val>
                                        </p:tav>
                                      </p:tavLst>
                                    </p:anim>
                                    <p:anim calcmode="lin" valueType="num">
                                      <p:cBhvr>
                                        <p:cTn id="21" dur="1000" fill="hold"/>
                                        <p:tgtEl>
                                          <p:spTgt spid="126988"/>
                                        </p:tgtEl>
                                        <p:attrNameLst>
                                          <p:attrName>ppt_w</p:attrName>
                                        </p:attrNameLst>
                                      </p:cBhvr>
                                      <p:tavLst>
                                        <p:tav tm="0">
                                          <p:val>
                                            <p:strVal val="#ppt_w"/>
                                          </p:val>
                                        </p:tav>
                                        <p:tav tm="100000">
                                          <p:val>
                                            <p:strVal val="#ppt_w"/>
                                          </p:val>
                                        </p:tav>
                                      </p:tavLst>
                                    </p:anim>
                                    <p:anim calcmode="lin" valueType="num">
                                      <p:cBhvr>
                                        <p:cTn id="22" dur="1000" fill="hold"/>
                                        <p:tgtEl>
                                          <p:spTgt spid="126988"/>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17" presetClass="entr" presetSubtype="4" fill="hold" nodeType="afterEffect">
                                  <p:stCondLst>
                                    <p:cond delay="0"/>
                                  </p:stCondLst>
                                  <p:childTnLst>
                                    <p:set>
                                      <p:cBhvr>
                                        <p:cTn id="25" dur="1" fill="hold">
                                          <p:stCondLst>
                                            <p:cond delay="0"/>
                                          </p:stCondLst>
                                        </p:cTn>
                                        <p:tgtEl>
                                          <p:spTgt spid="126989"/>
                                        </p:tgtEl>
                                        <p:attrNameLst>
                                          <p:attrName>style.visibility</p:attrName>
                                        </p:attrNameLst>
                                      </p:cBhvr>
                                      <p:to>
                                        <p:strVal val="visible"/>
                                      </p:to>
                                    </p:set>
                                    <p:anim calcmode="lin" valueType="num">
                                      <p:cBhvr>
                                        <p:cTn id="26" dur="1000" fill="hold"/>
                                        <p:tgtEl>
                                          <p:spTgt spid="126989"/>
                                        </p:tgtEl>
                                        <p:attrNameLst>
                                          <p:attrName>ppt_x</p:attrName>
                                        </p:attrNameLst>
                                      </p:cBhvr>
                                      <p:tavLst>
                                        <p:tav tm="0">
                                          <p:val>
                                            <p:strVal val="#ppt_x"/>
                                          </p:val>
                                        </p:tav>
                                        <p:tav tm="100000">
                                          <p:val>
                                            <p:strVal val="#ppt_x"/>
                                          </p:val>
                                        </p:tav>
                                      </p:tavLst>
                                    </p:anim>
                                    <p:anim calcmode="lin" valueType="num">
                                      <p:cBhvr>
                                        <p:cTn id="27" dur="1000" fill="hold"/>
                                        <p:tgtEl>
                                          <p:spTgt spid="126989"/>
                                        </p:tgtEl>
                                        <p:attrNameLst>
                                          <p:attrName>ppt_y</p:attrName>
                                        </p:attrNameLst>
                                      </p:cBhvr>
                                      <p:tavLst>
                                        <p:tav tm="0">
                                          <p:val>
                                            <p:strVal val="#ppt_y+#ppt_h/2"/>
                                          </p:val>
                                        </p:tav>
                                        <p:tav tm="100000">
                                          <p:val>
                                            <p:strVal val="#ppt_y"/>
                                          </p:val>
                                        </p:tav>
                                      </p:tavLst>
                                    </p:anim>
                                    <p:anim calcmode="lin" valueType="num">
                                      <p:cBhvr>
                                        <p:cTn id="28" dur="1000" fill="hold"/>
                                        <p:tgtEl>
                                          <p:spTgt spid="126989"/>
                                        </p:tgtEl>
                                        <p:attrNameLst>
                                          <p:attrName>ppt_w</p:attrName>
                                        </p:attrNameLst>
                                      </p:cBhvr>
                                      <p:tavLst>
                                        <p:tav tm="0">
                                          <p:val>
                                            <p:strVal val="#ppt_w"/>
                                          </p:val>
                                        </p:tav>
                                        <p:tav tm="100000">
                                          <p:val>
                                            <p:strVal val="#ppt_w"/>
                                          </p:val>
                                        </p:tav>
                                      </p:tavLst>
                                    </p:anim>
                                    <p:anim calcmode="lin" valueType="num">
                                      <p:cBhvr>
                                        <p:cTn id="29" dur="1000" fill="hold"/>
                                        <p:tgtEl>
                                          <p:spTgt spid="126989"/>
                                        </p:tgtEl>
                                        <p:attrNameLst>
                                          <p:attrName>ppt_h</p:attrName>
                                        </p:attrNameLst>
                                      </p:cBhvr>
                                      <p:tavLst>
                                        <p:tav tm="0">
                                          <p:val>
                                            <p:fltVal val="0"/>
                                          </p:val>
                                        </p:tav>
                                        <p:tav tm="100000">
                                          <p:val>
                                            <p:strVal val="#ppt_h"/>
                                          </p:val>
                                        </p:tav>
                                      </p:tavLst>
                                    </p:anim>
                                  </p:childTnLst>
                                </p:cTn>
                              </p:par>
                            </p:childTnLst>
                          </p:cTn>
                        </p:par>
                        <p:par>
                          <p:cTn id="30" fill="hold" nodeType="afterGroup">
                            <p:stCondLst>
                              <p:cond delay="3000"/>
                            </p:stCondLst>
                            <p:childTnLst>
                              <p:par>
                                <p:cTn id="31" presetID="17" presetClass="entr" presetSubtype="4" fill="hold" nodeType="afterEffect">
                                  <p:stCondLst>
                                    <p:cond delay="0"/>
                                  </p:stCondLst>
                                  <p:childTnLst>
                                    <p:set>
                                      <p:cBhvr>
                                        <p:cTn id="32" dur="1" fill="hold">
                                          <p:stCondLst>
                                            <p:cond delay="0"/>
                                          </p:stCondLst>
                                        </p:cTn>
                                        <p:tgtEl>
                                          <p:spTgt spid="126990"/>
                                        </p:tgtEl>
                                        <p:attrNameLst>
                                          <p:attrName>style.visibility</p:attrName>
                                        </p:attrNameLst>
                                      </p:cBhvr>
                                      <p:to>
                                        <p:strVal val="visible"/>
                                      </p:to>
                                    </p:set>
                                    <p:anim calcmode="lin" valueType="num">
                                      <p:cBhvr>
                                        <p:cTn id="33" dur="1000" fill="hold"/>
                                        <p:tgtEl>
                                          <p:spTgt spid="126990"/>
                                        </p:tgtEl>
                                        <p:attrNameLst>
                                          <p:attrName>ppt_x</p:attrName>
                                        </p:attrNameLst>
                                      </p:cBhvr>
                                      <p:tavLst>
                                        <p:tav tm="0">
                                          <p:val>
                                            <p:strVal val="#ppt_x"/>
                                          </p:val>
                                        </p:tav>
                                        <p:tav tm="100000">
                                          <p:val>
                                            <p:strVal val="#ppt_x"/>
                                          </p:val>
                                        </p:tav>
                                      </p:tavLst>
                                    </p:anim>
                                    <p:anim calcmode="lin" valueType="num">
                                      <p:cBhvr>
                                        <p:cTn id="34" dur="1000" fill="hold"/>
                                        <p:tgtEl>
                                          <p:spTgt spid="126990"/>
                                        </p:tgtEl>
                                        <p:attrNameLst>
                                          <p:attrName>ppt_y</p:attrName>
                                        </p:attrNameLst>
                                      </p:cBhvr>
                                      <p:tavLst>
                                        <p:tav tm="0">
                                          <p:val>
                                            <p:strVal val="#ppt_y+#ppt_h/2"/>
                                          </p:val>
                                        </p:tav>
                                        <p:tav tm="100000">
                                          <p:val>
                                            <p:strVal val="#ppt_y"/>
                                          </p:val>
                                        </p:tav>
                                      </p:tavLst>
                                    </p:anim>
                                    <p:anim calcmode="lin" valueType="num">
                                      <p:cBhvr>
                                        <p:cTn id="35" dur="1000" fill="hold"/>
                                        <p:tgtEl>
                                          <p:spTgt spid="126990"/>
                                        </p:tgtEl>
                                        <p:attrNameLst>
                                          <p:attrName>ppt_w</p:attrName>
                                        </p:attrNameLst>
                                      </p:cBhvr>
                                      <p:tavLst>
                                        <p:tav tm="0">
                                          <p:val>
                                            <p:strVal val="#ppt_w"/>
                                          </p:val>
                                        </p:tav>
                                        <p:tav tm="100000">
                                          <p:val>
                                            <p:strVal val="#ppt_w"/>
                                          </p:val>
                                        </p:tav>
                                      </p:tavLst>
                                    </p:anim>
                                    <p:anim calcmode="lin" valueType="num">
                                      <p:cBhvr>
                                        <p:cTn id="36" dur="1000" fill="hold"/>
                                        <p:tgtEl>
                                          <p:spTgt spid="126990"/>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26992"/>
                                        </p:tgtEl>
                                        <p:attrNameLst>
                                          <p:attrName>style.visibility</p:attrName>
                                        </p:attrNameLst>
                                      </p:cBhvr>
                                      <p:to>
                                        <p:strVal val="visible"/>
                                      </p:to>
                                    </p:set>
                                    <p:animEffect transition="in" filter="barn(outVertical)">
                                      <p:cBhvr>
                                        <p:cTn id="41" dur="1000"/>
                                        <p:tgtEl>
                                          <p:spTgt spid="12699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126993"/>
                                        </p:tgtEl>
                                        <p:attrNameLst>
                                          <p:attrName>style.visibility</p:attrName>
                                        </p:attrNameLst>
                                      </p:cBhvr>
                                      <p:to>
                                        <p:strVal val="visible"/>
                                      </p:to>
                                    </p:set>
                                    <p:animEffect transition="in" filter="barn(outVertical)">
                                      <p:cBhvr>
                                        <p:cTn id="46" dur="1000"/>
                                        <p:tgtEl>
                                          <p:spTgt spid="12699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126994"/>
                                        </p:tgtEl>
                                        <p:attrNameLst>
                                          <p:attrName>style.visibility</p:attrName>
                                        </p:attrNameLst>
                                      </p:cBhvr>
                                      <p:to>
                                        <p:strVal val="visible"/>
                                      </p:to>
                                    </p:set>
                                    <p:animEffect transition="in" filter="barn(outVertical)">
                                      <p:cBhvr>
                                        <p:cTn id="51" dur="1000"/>
                                        <p:tgtEl>
                                          <p:spTgt spid="1269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3" presetClass="entr" presetSubtype="32" fill="hold" grpId="0" nodeType="clickEffect">
                                  <p:stCondLst>
                                    <p:cond delay="0"/>
                                  </p:stCondLst>
                                  <p:childTnLst>
                                    <p:set>
                                      <p:cBhvr>
                                        <p:cTn id="55" dur="1" fill="hold">
                                          <p:stCondLst>
                                            <p:cond delay="0"/>
                                          </p:stCondLst>
                                        </p:cTn>
                                        <p:tgtEl>
                                          <p:spTgt spid="126995"/>
                                        </p:tgtEl>
                                        <p:attrNameLst>
                                          <p:attrName>style.visibility</p:attrName>
                                        </p:attrNameLst>
                                      </p:cBhvr>
                                      <p:to>
                                        <p:strVal val="visible"/>
                                      </p:to>
                                    </p:set>
                                    <p:animEffect transition="in" filter="plus(out)">
                                      <p:cBhvr>
                                        <p:cTn id="56" dur="1000"/>
                                        <p:tgtEl>
                                          <p:spTgt spid="12699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2" fill="hold" grpId="0" nodeType="clickEffect">
                                  <p:stCondLst>
                                    <p:cond delay="0"/>
                                  </p:stCondLst>
                                  <p:iterate type="lt">
                                    <p:tmPct val="2000"/>
                                  </p:iterate>
                                  <p:childTnLst>
                                    <p:set>
                                      <p:cBhvr>
                                        <p:cTn id="60" dur="1" fill="hold">
                                          <p:stCondLst>
                                            <p:cond delay="0"/>
                                          </p:stCondLst>
                                        </p:cTn>
                                        <p:tgtEl>
                                          <p:spTgt spid="126996"/>
                                        </p:tgtEl>
                                        <p:attrNameLst>
                                          <p:attrName>style.visibility</p:attrName>
                                        </p:attrNameLst>
                                      </p:cBhvr>
                                      <p:to>
                                        <p:strVal val="visible"/>
                                      </p:to>
                                    </p:set>
                                    <p:animEffect transition="in" filter="slide(fromRight)">
                                      <p:cBhvr>
                                        <p:cTn id="61" dur="1000"/>
                                        <p:tgtEl>
                                          <p:spTgt spid="126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1" grpId="0"/>
      <p:bldP spid="126992" grpId="0" animBg="1"/>
      <p:bldP spid="126993" grpId="0" animBg="1"/>
      <p:bldP spid="126994" grpId="0" animBg="1"/>
      <p:bldP spid="126995" grpId="0" animBg="1"/>
      <p:bldP spid="1269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Map6">
            <a:extLst>
              <a:ext uri="{FF2B5EF4-FFF2-40B4-BE49-F238E27FC236}">
                <a16:creationId xmlns:a16="http://schemas.microsoft.com/office/drawing/2014/main" id="{C8CE0DEC-4A6D-41D6-B274-511C78B79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21"/>
          <a:stretch>
            <a:fillRect/>
          </a:stretch>
        </p:blipFill>
        <p:spPr bwMode="auto">
          <a:xfrm>
            <a:off x="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3">
            <a:extLst>
              <a:ext uri="{FF2B5EF4-FFF2-40B4-BE49-F238E27FC236}">
                <a16:creationId xmlns:a16="http://schemas.microsoft.com/office/drawing/2014/main" id="{0576BF48-5EEA-45B3-BFA4-FDAE13DF2ECC}"/>
              </a:ext>
            </a:extLst>
          </p:cNvPr>
          <p:cNvSpPr>
            <a:spLocks noChangeShapeType="1"/>
          </p:cNvSpPr>
          <p:nvPr/>
        </p:nvSpPr>
        <p:spPr bwMode="auto">
          <a:xfrm>
            <a:off x="3048000" y="914400"/>
            <a:ext cx="304800" cy="3048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 name="Line 4">
            <a:extLst>
              <a:ext uri="{FF2B5EF4-FFF2-40B4-BE49-F238E27FC236}">
                <a16:creationId xmlns:a16="http://schemas.microsoft.com/office/drawing/2014/main" id="{93267DF8-EC5B-4E9E-8928-5F420050A14A}"/>
              </a:ext>
            </a:extLst>
          </p:cNvPr>
          <p:cNvSpPr>
            <a:spLocks noChangeShapeType="1"/>
          </p:cNvSpPr>
          <p:nvPr/>
        </p:nvSpPr>
        <p:spPr bwMode="auto">
          <a:xfrm flipH="1">
            <a:off x="2971800" y="1295400"/>
            <a:ext cx="304800" cy="13716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5">
            <a:extLst>
              <a:ext uri="{FF2B5EF4-FFF2-40B4-BE49-F238E27FC236}">
                <a16:creationId xmlns:a16="http://schemas.microsoft.com/office/drawing/2014/main" id="{0055836B-DF6D-4FB7-AFDF-21AE07B8DB30}"/>
              </a:ext>
            </a:extLst>
          </p:cNvPr>
          <p:cNvSpPr>
            <a:spLocks noChangeShapeType="1"/>
          </p:cNvSpPr>
          <p:nvPr/>
        </p:nvSpPr>
        <p:spPr bwMode="auto">
          <a:xfrm flipH="1">
            <a:off x="2438400" y="2743200"/>
            <a:ext cx="381000" cy="3810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a:extLst>
              <a:ext uri="{FF2B5EF4-FFF2-40B4-BE49-F238E27FC236}">
                <a16:creationId xmlns:a16="http://schemas.microsoft.com/office/drawing/2014/main" id="{1C0DF2DD-A1B2-4F3E-A96C-A76A84B47910}"/>
              </a:ext>
            </a:extLst>
          </p:cNvPr>
          <p:cNvSpPr>
            <a:spLocks noChangeShapeType="1"/>
          </p:cNvSpPr>
          <p:nvPr/>
        </p:nvSpPr>
        <p:spPr bwMode="auto">
          <a:xfrm flipH="1">
            <a:off x="1981200" y="3200400"/>
            <a:ext cx="457200" cy="26670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7">
            <a:extLst>
              <a:ext uri="{FF2B5EF4-FFF2-40B4-BE49-F238E27FC236}">
                <a16:creationId xmlns:a16="http://schemas.microsoft.com/office/drawing/2014/main" id="{559E0091-2085-4C49-95BD-0087E1F6C01F}"/>
              </a:ext>
            </a:extLst>
          </p:cNvPr>
          <p:cNvSpPr>
            <a:spLocks noChangeShapeType="1"/>
          </p:cNvSpPr>
          <p:nvPr/>
        </p:nvSpPr>
        <p:spPr bwMode="auto">
          <a:xfrm flipV="1">
            <a:off x="2133600" y="3200400"/>
            <a:ext cx="457200" cy="25908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8">
            <a:extLst>
              <a:ext uri="{FF2B5EF4-FFF2-40B4-BE49-F238E27FC236}">
                <a16:creationId xmlns:a16="http://schemas.microsoft.com/office/drawing/2014/main" id="{D92EFFB4-F6E2-4C21-B09A-6E304CA15AA6}"/>
              </a:ext>
            </a:extLst>
          </p:cNvPr>
          <p:cNvSpPr>
            <a:spLocks noChangeShapeType="1"/>
          </p:cNvSpPr>
          <p:nvPr/>
        </p:nvSpPr>
        <p:spPr bwMode="auto">
          <a:xfrm flipV="1">
            <a:off x="2667000" y="2819400"/>
            <a:ext cx="381000" cy="3810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9">
            <a:extLst>
              <a:ext uri="{FF2B5EF4-FFF2-40B4-BE49-F238E27FC236}">
                <a16:creationId xmlns:a16="http://schemas.microsoft.com/office/drawing/2014/main" id="{AE2D04AE-B26E-4049-A432-65EB9C28C439}"/>
              </a:ext>
            </a:extLst>
          </p:cNvPr>
          <p:cNvSpPr>
            <a:spLocks noChangeShapeType="1"/>
          </p:cNvSpPr>
          <p:nvPr/>
        </p:nvSpPr>
        <p:spPr bwMode="auto">
          <a:xfrm flipV="1">
            <a:off x="3124200" y="1295400"/>
            <a:ext cx="304800" cy="13716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a:extLst>
              <a:ext uri="{FF2B5EF4-FFF2-40B4-BE49-F238E27FC236}">
                <a16:creationId xmlns:a16="http://schemas.microsoft.com/office/drawing/2014/main" id="{EF2408ED-7B4F-4146-B35C-82DE8B864E31}"/>
              </a:ext>
            </a:extLst>
          </p:cNvPr>
          <p:cNvSpPr>
            <a:spLocks noChangeShapeType="1"/>
          </p:cNvSpPr>
          <p:nvPr/>
        </p:nvSpPr>
        <p:spPr bwMode="auto">
          <a:xfrm flipV="1">
            <a:off x="3429000" y="152400"/>
            <a:ext cx="914400" cy="10668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3" name="Text Box 11">
            <a:extLst>
              <a:ext uri="{FF2B5EF4-FFF2-40B4-BE49-F238E27FC236}">
                <a16:creationId xmlns:a16="http://schemas.microsoft.com/office/drawing/2014/main" id="{C8BDB7F8-D280-45D8-8CCE-AA096D52FE97}"/>
              </a:ext>
            </a:extLst>
          </p:cNvPr>
          <p:cNvSpPr txBox="1">
            <a:spLocks noChangeArrowheads="1"/>
          </p:cNvSpPr>
          <p:nvPr/>
        </p:nvSpPr>
        <p:spPr bwMode="auto">
          <a:xfrm>
            <a:off x="5410200" y="3235325"/>
            <a:ext cx="6248400" cy="33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19:15-18 -</a:t>
            </a:r>
            <a:r>
              <a:rPr lang="en-US" altLang="en-US" b="1" dirty="0">
                <a:solidFill>
                  <a:schemeClr val="bg1"/>
                </a:solidFill>
                <a:latin typeface="Tempus Sans ITC" panose="04020404030D07020202" pitchFamily="82" charset="0"/>
                <a:cs typeface="Arial" panose="020B0604020202020204" pitchFamily="34" charset="0"/>
              </a:rPr>
              <a:t> </a:t>
            </a:r>
            <a:r>
              <a:rPr lang="es-ES" altLang="en-US" b="1" dirty="0">
                <a:solidFill>
                  <a:schemeClr val="bg1"/>
                </a:solidFill>
                <a:latin typeface="Tempus Sans ITC" panose="04020404030D07020202" pitchFamily="82" charset="0"/>
                <a:cs typeface="Arial" panose="020B0604020202020204" pitchFamily="34" charset="0"/>
              </a:rPr>
              <a:t>Y será, que el que escapare de la espada de Hazael, Jehú lo matará; y el que escapare de la espada de Jehú, Eliseo lo matará. </a:t>
            </a:r>
          </a:p>
          <a:p>
            <a:pPr algn="ctr" eaLnBrk="1" hangingPunct="1">
              <a:lnSpc>
                <a:spcPct val="95000"/>
              </a:lnSpc>
              <a:spcBef>
                <a:spcPct val="0"/>
              </a:spcBef>
              <a:buFontTx/>
              <a:buNone/>
            </a:pPr>
            <a:endParaRPr lang="es-ES" altLang="en-US" b="1" dirty="0">
              <a:solidFill>
                <a:schemeClr val="bg1"/>
              </a:solidFill>
              <a:latin typeface="Tempus Sans ITC" panose="04020404030D07020202" pitchFamily="82" charset="0"/>
              <a:cs typeface="Arial" panose="020B0604020202020204" pitchFamily="34" charset="0"/>
            </a:endParaRPr>
          </a:p>
          <a:p>
            <a:pPr algn="ctr" eaLnBrk="1" hangingPunct="1">
              <a:lnSpc>
                <a:spcPct val="95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Y yo haré que queden en Israel siete mil; todas rodillas que no se encorvaron a Baal, y bocas todas que no lo besaron.</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8444" name="Text Box 12">
            <a:extLst>
              <a:ext uri="{FF2B5EF4-FFF2-40B4-BE49-F238E27FC236}">
                <a16:creationId xmlns:a16="http://schemas.microsoft.com/office/drawing/2014/main" id="{793190FF-7E87-4103-A77B-9439D7EE7EC5}"/>
              </a:ext>
            </a:extLst>
          </p:cNvPr>
          <p:cNvSpPr txBox="1">
            <a:spLocks noChangeArrowheads="1"/>
          </p:cNvSpPr>
          <p:nvPr/>
        </p:nvSpPr>
        <p:spPr bwMode="auto">
          <a:xfrm>
            <a:off x="4191000" y="304800"/>
            <a:ext cx="900113" cy="4000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Tempus Sans ITC" panose="04020404030D07020202" pitchFamily="82" charset="0"/>
                <a:cs typeface="Arial" panose="020B0604020202020204" pitchFamily="34" charset="0"/>
              </a:rPr>
              <a:t>Hazael</a:t>
            </a:r>
          </a:p>
        </p:txBody>
      </p:sp>
      <p:sp>
        <p:nvSpPr>
          <p:cNvPr id="18445" name="Text Box 13">
            <a:extLst>
              <a:ext uri="{FF2B5EF4-FFF2-40B4-BE49-F238E27FC236}">
                <a16:creationId xmlns:a16="http://schemas.microsoft.com/office/drawing/2014/main" id="{94F1D8AA-CD49-4553-9AD7-531676A6DB1A}"/>
              </a:ext>
            </a:extLst>
          </p:cNvPr>
          <p:cNvSpPr txBox="1">
            <a:spLocks noChangeArrowheads="1"/>
          </p:cNvSpPr>
          <p:nvPr/>
        </p:nvSpPr>
        <p:spPr bwMode="auto">
          <a:xfrm>
            <a:off x="2667000" y="1600200"/>
            <a:ext cx="684213" cy="4000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Tempus Sans ITC" panose="04020404030D07020202" pitchFamily="82" charset="0"/>
                <a:cs typeface="Arial" panose="020B0604020202020204" pitchFamily="34" charset="0"/>
              </a:rPr>
              <a:t>Jehu</a:t>
            </a:r>
          </a:p>
        </p:txBody>
      </p:sp>
      <p:sp>
        <p:nvSpPr>
          <p:cNvPr id="18446" name="Text Box 14">
            <a:extLst>
              <a:ext uri="{FF2B5EF4-FFF2-40B4-BE49-F238E27FC236}">
                <a16:creationId xmlns:a16="http://schemas.microsoft.com/office/drawing/2014/main" id="{8951170C-E9EC-487E-8AC9-E5F295DED195}"/>
              </a:ext>
            </a:extLst>
          </p:cNvPr>
          <p:cNvSpPr txBox="1">
            <a:spLocks noChangeArrowheads="1"/>
          </p:cNvSpPr>
          <p:nvPr/>
        </p:nvSpPr>
        <p:spPr bwMode="auto">
          <a:xfrm>
            <a:off x="3505200" y="1295400"/>
            <a:ext cx="795338" cy="4000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Tempus Sans ITC" panose="04020404030D07020202" pitchFamily="82" charset="0"/>
                <a:cs typeface="Arial" panose="020B0604020202020204" pitchFamily="34" charset="0"/>
              </a:rPr>
              <a:t>Elisha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iterate type="wd">
                                    <p:tmPct val="2000"/>
                                  </p:iterate>
                                  <p:childTnLst>
                                    <p:set>
                                      <p:cBhvr>
                                        <p:cTn id="6" dur="1" fill="hold">
                                          <p:stCondLst>
                                            <p:cond delay="0"/>
                                          </p:stCondLst>
                                        </p:cTn>
                                        <p:tgtEl>
                                          <p:spTgt spid="141323">
                                            <p:txEl>
                                              <p:pRg st="0" end="0"/>
                                            </p:txEl>
                                          </p:spTgt>
                                        </p:tgtEl>
                                        <p:attrNameLst>
                                          <p:attrName>style.visibility</p:attrName>
                                        </p:attrNameLst>
                                      </p:cBhvr>
                                      <p:to>
                                        <p:strVal val="visible"/>
                                      </p:to>
                                    </p:set>
                                    <p:animEffect transition="in" filter="circle(out)">
                                      <p:cBhvr>
                                        <p:cTn id="7" dur="1000"/>
                                        <p:tgtEl>
                                          <p:spTgt spid="141323">
                                            <p:txEl>
                                              <p:pRg st="0" end="0"/>
                                            </p:txEl>
                                          </p:spTgt>
                                        </p:tgtEl>
                                      </p:cBhvr>
                                    </p:animEffect>
                                  </p:childTnLst>
                                </p:cTn>
                              </p:par>
                              <p:par>
                                <p:cTn id="8" presetID="6" presetClass="entr" presetSubtype="32" fill="hold" nodeType="withEffect">
                                  <p:stCondLst>
                                    <p:cond delay="0"/>
                                  </p:stCondLst>
                                  <p:iterate type="wd">
                                    <p:tmPct val="2000"/>
                                  </p:iterate>
                                  <p:childTnLst>
                                    <p:set>
                                      <p:cBhvr>
                                        <p:cTn id="9" dur="1" fill="hold">
                                          <p:stCondLst>
                                            <p:cond delay="0"/>
                                          </p:stCondLst>
                                        </p:cTn>
                                        <p:tgtEl>
                                          <p:spTgt spid="141323">
                                            <p:txEl>
                                              <p:pRg st="2" end="2"/>
                                            </p:txEl>
                                          </p:spTgt>
                                        </p:tgtEl>
                                        <p:attrNameLst>
                                          <p:attrName>style.visibility</p:attrName>
                                        </p:attrNameLst>
                                      </p:cBhvr>
                                      <p:to>
                                        <p:strVal val="visible"/>
                                      </p:to>
                                    </p:set>
                                    <p:animEffect transition="in" filter="circle(out)">
                                      <p:cBhvr>
                                        <p:cTn id="10" dur="1000"/>
                                        <p:tgtEl>
                                          <p:spTgt spid="141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0C0B4A3C-F825-4D4B-9BDC-E3F0F0DCEEFA}"/>
              </a:ext>
            </a:extLst>
          </p:cNvPr>
          <p:cNvSpPr txBox="1">
            <a:spLocks noChangeArrowheads="1"/>
          </p:cNvSpPr>
          <p:nvPr/>
        </p:nvSpPr>
        <p:spPr bwMode="auto">
          <a:xfrm>
            <a:off x="7604125" y="381000"/>
            <a:ext cx="4394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19:19-21 - </a:t>
            </a:r>
            <a:r>
              <a:rPr lang="es-ES" altLang="en-US" b="1" dirty="0">
                <a:solidFill>
                  <a:schemeClr val="bg1"/>
                </a:solidFill>
                <a:latin typeface="Tempus Sans ITC" panose="04020404030D07020202" pitchFamily="82" charset="0"/>
                <a:cs typeface="Arial" panose="020B0604020202020204" pitchFamily="34" charset="0"/>
              </a:rPr>
              <a:t>Y partiendo él de allí, halló a Eliseo hijo de </a:t>
            </a:r>
            <a:r>
              <a:rPr lang="es-ES" altLang="en-US" b="1" dirty="0" err="1">
                <a:solidFill>
                  <a:schemeClr val="bg1"/>
                </a:solidFill>
                <a:latin typeface="Tempus Sans ITC" panose="04020404030D07020202" pitchFamily="82" charset="0"/>
                <a:cs typeface="Arial" panose="020B0604020202020204" pitchFamily="34" charset="0"/>
              </a:rPr>
              <a:t>Safat</a:t>
            </a:r>
            <a:r>
              <a:rPr lang="es-ES" altLang="en-US" b="1" dirty="0">
                <a:solidFill>
                  <a:schemeClr val="bg1"/>
                </a:solidFill>
                <a:latin typeface="Tempus Sans ITC" panose="04020404030D07020202" pitchFamily="82" charset="0"/>
                <a:cs typeface="Arial" panose="020B0604020202020204" pitchFamily="34" charset="0"/>
              </a:rPr>
              <a:t>, que araba con doce yuntas delante de sí; y él tenía la última.</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9459" name="AutoShape 3" descr="Elijah-Fed-By-An-Angel-1660-63">
            <a:extLst>
              <a:ext uri="{FF2B5EF4-FFF2-40B4-BE49-F238E27FC236}">
                <a16:creationId xmlns:a16="http://schemas.microsoft.com/office/drawing/2014/main" id="{6761707B-A68D-4429-BD05-ECD0EDA79610}"/>
              </a:ext>
            </a:extLst>
          </p:cNvPr>
          <p:cNvSpPr>
            <a:spLocks noChangeAspect="1" noChangeArrowheads="1"/>
          </p:cNvSpPr>
          <p:nvPr/>
        </p:nvSpPr>
        <p:spPr bwMode="auto">
          <a:xfrm>
            <a:off x="4419600" y="3267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9460" name="AutoShape 4" descr="Ferdinand Bol: Elijah Fed by an Angel 1660-63">
            <a:hlinkClick r:id="rId2" tooltip="Ferdinand Bol : Elijah Fed by an Angel 1660-63"/>
            <a:extLst>
              <a:ext uri="{FF2B5EF4-FFF2-40B4-BE49-F238E27FC236}">
                <a16:creationId xmlns:a16="http://schemas.microsoft.com/office/drawing/2014/main" id="{47EC8AF6-CEA0-42B4-8A22-59F89552B6A9}"/>
              </a:ext>
            </a:extLst>
          </p:cNvPr>
          <p:cNvSpPr>
            <a:spLocks noChangeAspect="1" noChangeArrowheads="1"/>
          </p:cNvSpPr>
          <p:nvPr/>
        </p:nvSpPr>
        <p:spPr bwMode="auto">
          <a:xfrm>
            <a:off x="4419600" y="3267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9461" name="AutoShape 5" descr="Ferdinand Bol: Elijah Fed by an Angel 1660-63">
            <a:hlinkClick r:id="rId2" tooltip="Ferdinand Bol : Elijah Fed by an Angel 1660-63"/>
            <a:extLst>
              <a:ext uri="{FF2B5EF4-FFF2-40B4-BE49-F238E27FC236}">
                <a16:creationId xmlns:a16="http://schemas.microsoft.com/office/drawing/2014/main" id="{54B05D7A-402C-4235-9F8F-63C09BFF39E5}"/>
              </a:ext>
            </a:extLst>
          </p:cNvPr>
          <p:cNvSpPr>
            <a:spLocks noChangeAspect="1" noChangeArrowheads="1"/>
          </p:cNvSpPr>
          <p:nvPr/>
        </p:nvSpPr>
        <p:spPr bwMode="auto">
          <a:xfrm>
            <a:off x="4419600" y="3267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pic>
        <p:nvPicPr>
          <p:cNvPr id="19462" name="Picture 7" descr="elijahcastinghismantleonelisha">
            <a:extLst>
              <a:ext uri="{FF2B5EF4-FFF2-40B4-BE49-F238E27FC236}">
                <a16:creationId xmlns:a16="http://schemas.microsoft.com/office/drawing/2014/main" id="{2A200CE5-966C-4918-BA61-F93DF3339B2A}"/>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l="4457" t="6612"/>
          <a:stretch>
            <a:fillRect/>
          </a:stretch>
        </p:blipFill>
        <p:spPr bwMode="auto">
          <a:xfrm>
            <a:off x="0" y="1981200"/>
            <a:ext cx="7400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0" name="Rectangle 8">
            <a:extLst>
              <a:ext uri="{FF2B5EF4-FFF2-40B4-BE49-F238E27FC236}">
                <a16:creationId xmlns:a16="http://schemas.microsoft.com/office/drawing/2014/main" id="{0FA655E2-CBF6-4D97-861A-50DF03A4B4AA}"/>
              </a:ext>
            </a:extLst>
          </p:cNvPr>
          <p:cNvSpPr>
            <a:spLocks noChangeArrowheads="1"/>
          </p:cNvSpPr>
          <p:nvPr/>
        </p:nvSpPr>
        <p:spPr bwMode="auto">
          <a:xfrm>
            <a:off x="7934325" y="2892425"/>
            <a:ext cx="4038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b="1" dirty="0">
                <a:solidFill>
                  <a:schemeClr val="bg1"/>
                </a:solidFill>
                <a:latin typeface="Tempus Sans ITC" panose="04020404030D07020202" pitchFamily="82" charset="0"/>
                <a:cs typeface="Arial" panose="020B0604020202020204" pitchFamily="34" charset="0"/>
              </a:rPr>
              <a:t>Y pasando Elías por delante de él, echó sobre él su manto. Entonces dejando él los bueyes, vino corriendo en </a:t>
            </a:r>
            <a:r>
              <a:rPr lang="es-ES" altLang="en-US" b="1" dirty="0" err="1">
                <a:solidFill>
                  <a:schemeClr val="bg1"/>
                </a:solidFill>
                <a:latin typeface="Tempus Sans ITC" panose="04020404030D07020202" pitchFamily="82" charset="0"/>
                <a:cs typeface="Arial" panose="020B0604020202020204" pitchFamily="34" charset="0"/>
              </a:rPr>
              <a:t>pos</a:t>
            </a:r>
            <a:r>
              <a:rPr lang="es-ES" altLang="en-US" b="1" dirty="0">
                <a:solidFill>
                  <a:schemeClr val="bg1"/>
                </a:solidFill>
                <a:latin typeface="Tempus Sans ITC" panose="04020404030D07020202" pitchFamily="82" charset="0"/>
                <a:cs typeface="Arial" panose="020B0604020202020204" pitchFamily="34" charset="0"/>
              </a:rPr>
              <a:t> de Elías, y dijo: Te </a:t>
            </a:r>
            <a:r>
              <a:rPr lang="es-ES" altLang="en-US" b="1" dirty="0" err="1">
                <a:solidFill>
                  <a:schemeClr val="bg1"/>
                </a:solidFill>
                <a:latin typeface="Tempus Sans ITC" panose="04020404030D07020202" pitchFamily="82" charset="0"/>
                <a:cs typeface="Arial" panose="020B0604020202020204" pitchFamily="34" charset="0"/>
              </a:rPr>
              <a:t>ruégo</a:t>
            </a:r>
            <a:r>
              <a:rPr lang="es-ES" altLang="en-US" b="1" dirty="0">
                <a:solidFill>
                  <a:schemeClr val="bg1"/>
                </a:solidFill>
                <a:latin typeface="Tempus Sans ITC" panose="04020404030D07020202" pitchFamily="82" charset="0"/>
                <a:cs typeface="Arial" panose="020B0604020202020204" pitchFamily="34" charset="0"/>
              </a:rPr>
              <a:t> que me dejes besar mi padre y mi madre, y luego te seguiré.</a:t>
            </a:r>
            <a:endParaRPr lang="en-US" altLang="en-US" b="1" dirty="0">
              <a:solidFill>
                <a:schemeClr val="bg1"/>
              </a:solidFill>
              <a:latin typeface="Tempus Sans ITC" panose="04020404030D07020202" pitchFamily="82" charset="0"/>
              <a:cs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iterate type="wd">
                                    <p:tmPct val="1000"/>
                                  </p:iterate>
                                  <p:childTnLst>
                                    <p:set>
                                      <p:cBhvr>
                                        <p:cTn id="6" dur="1" fill="hold">
                                          <p:stCondLst>
                                            <p:cond delay="0"/>
                                          </p:stCondLst>
                                        </p:cTn>
                                        <p:tgtEl>
                                          <p:spTgt spid="125960"/>
                                        </p:tgtEl>
                                        <p:attrNameLst>
                                          <p:attrName>style.visibility</p:attrName>
                                        </p:attrNameLst>
                                      </p:cBhvr>
                                      <p:to>
                                        <p:strVal val="visible"/>
                                      </p:to>
                                    </p:set>
                                    <p:animEffect transition="in" filter="randombar(vertical)">
                                      <p:cBhvr>
                                        <p:cTn id="7" dur="10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Text Box 2">
            <a:extLst>
              <a:ext uri="{FF2B5EF4-FFF2-40B4-BE49-F238E27FC236}">
                <a16:creationId xmlns:a16="http://schemas.microsoft.com/office/drawing/2014/main" id="{B42132D8-113A-47BD-A95F-E25B722132F0}"/>
              </a:ext>
            </a:extLst>
          </p:cNvPr>
          <p:cNvSpPr txBox="1">
            <a:spLocks noChangeArrowheads="1"/>
          </p:cNvSpPr>
          <p:nvPr/>
        </p:nvSpPr>
        <p:spPr bwMode="auto">
          <a:xfrm>
            <a:off x="7696200" y="1447800"/>
            <a:ext cx="4038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19:19-21 - </a:t>
            </a:r>
            <a:r>
              <a:rPr lang="es-ES" altLang="en-US" b="1" dirty="0">
                <a:solidFill>
                  <a:schemeClr val="bg1"/>
                </a:solidFill>
                <a:latin typeface="Tempus Sans ITC" panose="04020404030D07020202" pitchFamily="82" charset="0"/>
              </a:rPr>
              <a:t>Y él le dijo: Ve, vuélvete:  ¿qué te he hecho yo? </a:t>
            </a:r>
            <a:r>
              <a:rPr lang="es-ES" b="1" dirty="0">
                <a:solidFill>
                  <a:schemeClr val="bg1"/>
                </a:solidFill>
                <a:latin typeface="Tempus Sans ITC" panose="04020404030D07020202" pitchFamily="82" charset="0"/>
              </a:rPr>
              <a:t>Entonces se volvió, dejando de seguirlo, tomó un par de bueyes y los sacrificó, y con los aparejos de los bueyes coció su carne, y </a:t>
            </a:r>
            <a:r>
              <a:rPr lang="es-ES" b="1" i="1" dirty="0">
                <a:solidFill>
                  <a:schemeClr val="bg1"/>
                </a:solidFill>
                <a:latin typeface="Tempus Sans ITC" panose="04020404030D07020202" pitchFamily="82" charset="0"/>
              </a:rPr>
              <a:t>la</a:t>
            </a:r>
            <a:r>
              <a:rPr lang="es-ES" b="1" dirty="0">
                <a:solidFill>
                  <a:schemeClr val="bg1"/>
                </a:solidFill>
                <a:latin typeface="Tempus Sans ITC" panose="04020404030D07020202" pitchFamily="82" charset="0"/>
              </a:rPr>
              <a:t> dio a la gente y ellos comieron. Después se levantó y fue tras Elías, y le servía.</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20483" name="AutoShape 3" descr="Elijah-Fed-By-An-Angel-1660-63">
            <a:extLst>
              <a:ext uri="{FF2B5EF4-FFF2-40B4-BE49-F238E27FC236}">
                <a16:creationId xmlns:a16="http://schemas.microsoft.com/office/drawing/2014/main" id="{4DA50FA7-E78C-47AD-8FDC-8F04E4F8432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20484" name="AutoShape 4" descr="Ferdinand Bol: Elijah Fed by an Angel 1660-63">
            <a:hlinkClick r:id="rId2" tooltip="Ferdinand Bol : Elijah Fed by an Angel 1660-63"/>
            <a:extLst>
              <a:ext uri="{FF2B5EF4-FFF2-40B4-BE49-F238E27FC236}">
                <a16:creationId xmlns:a16="http://schemas.microsoft.com/office/drawing/2014/main" id="{CC24BA94-0100-4E2F-976B-5C233F5C1EDF}"/>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20485" name="AutoShape 5" descr="Ferdinand Bol: Elijah Fed by an Angel 1660-63">
            <a:hlinkClick r:id="rId2" tooltip="Ferdinand Bol : Elijah Fed by an Angel 1660-63"/>
            <a:extLst>
              <a:ext uri="{FF2B5EF4-FFF2-40B4-BE49-F238E27FC236}">
                <a16:creationId xmlns:a16="http://schemas.microsoft.com/office/drawing/2014/main" id="{8C7FA6C1-01E3-4B74-ABE7-DB36FE4EA297}"/>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pic>
        <p:nvPicPr>
          <p:cNvPr id="20486" name="Picture 7" descr="elijahcastinghismantleonelisha">
            <a:extLst>
              <a:ext uri="{FF2B5EF4-FFF2-40B4-BE49-F238E27FC236}">
                <a16:creationId xmlns:a16="http://schemas.microsoft.com/office/drawing/2014/main" id="{40C7F20F-60AA-42A7-9027-141C20EC655B}"/>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l="4457" t="6612"/>
          <a:stretch>
            <a:fillRect/>
          </a:stretch>
        </p:blipFill>
        <p:spPr bwMode="auto">
          <a:xfrm>
            <a:off x="0" y="1981200"/>
            <a:ext cx="7400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withEffect">
                                  <p:stCondLst>
                                    <p:cond delay="0"/>
                                  </p:stCondLst>
                                  <p:iterate type="wd">
                                    <p:tmPct val="1000"/>
                                  </p:iterate>
                                  <p:childTnLst>
                                    <p:set>
                                      <p:cBhvr>
                                        <p:cTn id="6" dur="1" fill="hold">
                                          <p:stCondLst>
                                            <p:cond delay="0"/>
                                          </p:stCondLst>
                                        </p:cTn>
                                        <p:tgtEl>
                                          <p:spTgt spid="129026"/>
                                        </p:tgtEl>
                                        <p:attrNameLst>
                                          <p:attrName>style.visibility</p:attrName>
                                        </p:attrNameLst>
                                      </p:cBhvr>
                                      <p:to>
                                        <p:strVal val="visible"/>
                                      </p:to>
                                    </p:set>
                                    <p:animEffect transition="in" filter="barn(outHorizontal)">
                                      <p:cBhvr>
                                        <p:cTn id="7" dur="1000"/>
                                        <p:tgtEl>
                                          <p:spTgt spid="12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62" name="Text Box 2">
            <a:extLst>
              <a:ext uri="{FF2B5EF4-FFF2-40B4-BE49-F238E27FC236}">
                <a16:creationId xmlns:a16="http://schemas.microsoft.com/office/drawing/2014/main" id="{55D3FCB9-7519-4057-A1ED-008C2FD156EE}"/>
              </a:ext>
            </a:extLst>
          </p:cNvPr>
          <p:cNvSpPr txBox="1">
            <a:spLocks noChangeArrowheads="1"/>
          </p:cNvSpPr>
          <p:nvPr/>
        </p:nvSpPr>
        <p:spPr bwMode="auto">
          <a:xfrm>
            <a:off x="6858000" y="457200"/>
            <a:ext cx="5257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FFFF00"/>
                </a:solidFill>
                <a:latin typeface="Tempus Sans ITC" panose="04020404030D07020202" pitchFamily="82" charset="0"/>
              </a:rPr>
              <a:t>1 Rey 20:1-4 -</a:t>
            </a:r>
            <a:r>
              <a:rPr lang="en-US" altLang="en-US" sz="2800" b="1" dirty="0">
                <a:solidFill>
                  <a:schemeClr val="bg1"/>
                </a:solidFill>
                <a:latin typeface="Tempus Sans ITC" panose="04020404030D07020202" pitchFamily="82" charset="0"/>
              </a:rPr>
              <a:t> </a:t>
            </a:r>
            <a:r>
              <a:rPr lang="es-ES" altLang="en-US" sz="2800" b="1" dirty="0">
                <a:solidFill>
                  <a:schemeClr val="bg1"/>
                </a:solidFill>
                <a:latin typeface="Tempus Sans ITC" panose="04020404030D07020202" pitchFamily="82" charset="0"/>
              </a:rPr>
              <a:t>Entonces Ben </a:t>
            </a:r>
            <a:r>
              <a:rPr lang="es-ES" altLang="en-US" sz="2800" b="1" dirty="0" err="1">
                <a:solidFill>
                  <a:schemeClr val="bg1"/>
                </a:solidFill>
                <a:latin typeface="Tempus Sans ITC" panose="04020404030D07020202" pitchFamily="82" charset="0"/>
              </a:rPr>
              <a:t>Adad</a:t>
            </a:r>
            <a:r>
              <a:rPr lang="es-ES" altLang="en-US" sz="2800" b="1" dirty="0">
                <a:solidFill>
                  <a:schemeClr val="bg1"/>
                </a:solidFill>
                <a:latin typeface="Tempus Sans ITC" panose="04020404030D07020202" pitchFamily="82" charset="0"/>
              </a:rPr>
              <a:t> rey de Siria juntó a todo su ejército, y con él treinta y dos reyes con caballos y carros: y subió, y peleó contra ella…</a:t>
            </a:r>
          </a:p>
          <a:p>
            <a:pPr algn="ctr"/>
            <a:endParaRPr lang="en-US" altLang="en-US" sz="2800" b="1" dirty="0">
              <a:solidFill>
                <a:schemeClr val="bg1"/>
              </a:solidFill>
              <a:latin typeface="Tempus Sans ITC" panose="04020404030D07020202" pitchFamily="82" charset="0"/>
            </a:endParaRPr>
          </a:p>
          <a:p>
            <a:pPr algn="ctr"/>
            <a:r>
              <a:rPr lang="es-ES" altLang="en-US" sz="2800" b="1" dirty="0">
                <a:solidFill>
                  <a:schemeClr val="bg1"/>
                </a:solidFill>
                <a:latin typeface="Tempus Sans ITC" panose="04020404030D07020202" pitchFamily="82" charset="0"/>
              </a:rPr>
              <a:t>Vamos a saltar el capítulo 20 porque es una interrupción de las historias de Elías … y porque él no está implicado en éste</a:t>
            </a:r>
            <a:r>
              <a:rPr lang="en-US" altLang="en-US" sz="2800" b="1" dirty="0">
                <a:solidFill>
                  <a:schemeClr val="bg1"/>
                </a:solidFill>
                <a:latin typeface="Tempus Sans ITC" panose="04020404030D07020202" pitchFamily="82" charset="0"/>
              </a:rPr>
              <a:t>.</a:t>
            </a:r>
          </a:p>
          <a:p>
            <a:pPr algn="ctr"/>
            <a:endParaRPr lang="en-US" altLang="en-US" sz="2800" b="1" dirty="0">
              <a:solidFill>
                <a:schemeClr val="bg1"/>
              </a:solidFill>
              <a:latin typeface="Tempus Sans ITC" panose="04020404030D07020202" pitchFamily="82" charset="0"/>
            </a:endParaRPr>
          </a:p>
          <a:p>
            <a:pPr algn="ctr"/>
            <a:r>
              <a:rPr lang="en-US" altLang="en-US" sz="2800" b="1" dirty="0">
                <a:solidFill>
                  <a:srgbClr val="FFFF00"/>
                </a:solidFill>
                <a:latin typeface="Tempus Sans ITC" panose="04020404030D07020202" pitchFamily="82" charset="0"/>
              </a:rPr>
              <a:t>Vamos al cap. 21</a:t>
            </a:r>
          </a:p>
        </p:txBody>
      </p:sp>
      <p:sp>
        <p:nvSpPr>
          <p:cNvPr id="21507" name="AutoShape 3" descr="Elijah-Fed-By-An-Angel-1660-63">
            <a:extLst>
              <a:ext uri="{FF2B5EF4-FFF2-40B4-BE49-F238E27FC236}">
                <a16:creationId xmlns:a16="http://schemas.microsoft.com/office/drawing/2014/main" id="{9593EE48-08D9-466A-9981-86A567BDD30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08" name="AutoShape 4" descr="Ferdinand Bol: Elijah Fed by an Angel 1660-63">
            <a:hlinkClick r:id="rId2" tooltip="Ferdinand Bol : Elijah Fed by an Angel 1660-63"/>
            <a:extLst>
              <a:ext uri="{FF2B5EF4-FFF2-40B4-BE49-F238E27FC236}">
                <a16:creationId xmlns:a16="http://schemas.microsoft.com/office/drawing/2014/main" id="{56E17AA7-B3A7-49CE-B87C-7372C6B41191}"/>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09" name="AutoShape 5" descr="Ferdinand Bol: Elijah Fed by an Angel 1660-63">
            <a:hlinkClick r:id="rId2" tooltip="Ferdinand Bol : Elijah Fed by an Angel 1660-63"/>
            <a:extLst>
              <a:ext uri="{FF2B5EF4-FFF2-40B4-BE49-F238E27FC236}">
                <a16:creationId xmlns:a16="http://schemas.microsoft.com/office/drawing/2014/main" id="{734A6B6C-ED16-479D-86A6-59BCF65C32CF}"/>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21510" name="Picture 8" descr="siege_sm">
            <a:extLst>
              <a:ext uri="{FF2B5EF4-FFF2-40B4-BE49-F238E27FC236}">
                <a16:creationId xmlns:a16="http://schemas.microsoft.com/office/drawing/2014/main" id="{5888C8EF-A627-4869-AC87-AEE42CEEC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673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iterate type="wd">
                                    <p:tmPct val="1000"/>
                                  </p:iterate>
                                  <p:childTnLst>
                                    <p:set>
                                      <p:cBhvr>
                                        <p:cTn id="6" dur="1" fill="hold">
                                          <p:stCondLst>
                                            <p:cond delay="0"/>
                                          </p:stCondLst>
                                        </p:cTn>
                                        <p:tgtEl>
                                          <p:spTgt spid="143362">
                                            <p:txEl>
                                              <p:pRg st="2" end="2"/>
                                            </p:txEl>
                                          </p:spTgt>
                                        </p:tgtEl>
                                        <p:attrNameLst>
                                          <p:attrName>style.visibility</p:attrName>
                                        </p:attrNameLst>
                                      </p:cBhvr>
                                      <p:to>
                                        <p:strVal val="visible"/>
                                      </p:to>
                                    </p:set>
                                    <p:animEffect transition="in" filter="barn(inVertical)">
                                      <p:cBhvr>
                                        <p:cTn id="7" dur="1000"/>
                                        <p:tgtEl>
                                          <p:spTgt spid="14336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iterate type="wd">
                                    <p:tmPct val="1000"/>
                                  </p:iterate>
                                  <p:childTnLst>
                                    <p:set>
                                      <p:cBhvr>
                                        <p:cTn id="11" dur="1" fill="hold">
                                          <p:stCondLst>
                                            <p:cond delay="0"/>
                                          </p:stCondLst>
                                        </p:cTn>
                                        <p:tgtEl>
                                          <p:spTgt spid="143362">
                                            <p:txEl>
                                              <p:pRg st="4" end="4"/>
                                            </p:txEl>
                                          </p:spTgt>
                                        </p:tgtEl>
                                        <p:attrNameLst>
                                          <p:attrName>style.visibility</p:attrName>
                                        </p:attrNameLst>
                                      </p:cBhvr>
                                      <p:to>
                                        <p:strVal val="visible"/>
                                      </p:to>
                                    </p:set>
                                    <p:animEffect transition="in" filter="barn(inVertical)">
                                      <p:cBhvr>
                                        <p:cTn id="12" dur="1000"/>
                                        <p:tgtEl>
                                          <p:spTgt spid="143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6" descr="0609018 by EL MALETIN DE FOTOS.">
            <a:extLst>
              <a:ext uri="{FF2B5EF4-FFF2-40B4-BE49-F238E27FC236}">
                <a16:creationId xmlns:a16="http://schemas.microsoft.com/office/drawing/2014/main" id="{0B95EBCC-CBE0-457E-9DA8-5F4EEA202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ELIJAH FACE">
            <a:extLst>
              <a:ext uri="{FF2B5EF4-FFF2-40B4-BE49-F238E27FC236}">
                <a16:creationId xmlns:a16="http://schemas.microsoft.com/office/drawing/2014/main" id="{CEDF5EED-EE8D-413B-9FF3-0E4460ED3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575"/>
            <a:ext cx="29718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St. Elisha">
            <a:extLst>
              <a:ext uri="{FF2B5EF4-FFF2-40B4-BE49-F238E27FC236}">
                <a16:creationId xmlns:a16="http://schemas.microsoft.com/office/drawing/2014/main" id="{61656690-3B38-43BC-B311-55C7116DA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050" y="2770188"/>
            <a:ext cx="302895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a:extLst>
              <a:ext uri="{FF2B5EF4-FFF2-40B4-BE49-F238E27FC236}">
                <a16:creationId xmlns:a16="http://schemas.microsoft.com/office/drawing/2014/main" id="{5F15EB35-002D-4F6A-BB47-00C2DCEA7D0D}"/>
              </a:ext>
            </a:extLst>
          </p:cNvPr>
          <p:cNvSpPr txBox="1">
            <a:spLocks noChangeArrowheads="1"/>
          </p:cNvSpPr>
          <p:nvPr/>
        </p:nvSpPr>
        <p:spPr bwMode="auto">
          <a:xfrm>
            <a:off x="762000" y="4181475"/>
            <a:ext cx="2314575" cy="1384300"/>
          </a:xfrm>
          <a:prstGeom prst="rect">
            <a:avLst/>
          </a:prstGeom>
          <a:noFill/>
          <a:ln>
            <a:noFill/>
          </a:ln>
          <a:effectLst>
            <a:outerShdw dist="56796" dir="12393903"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n-US" b="1" i="1">
                <a:solidFill>
                  <a:srgbClr val="FFFF00"/>
                </a:solidFill>
                <a:latin typeface="Tempus Sans ITC" panose="04020404030D07020202" pitchFamily="82" charset="0"/>
                <a:cs typeface="Tahoma" panose="020B0604030504040204" pitchFamily="34" charset="0"/>
              </a:rPr>
              <a:t>La</a:t>
            </a:r>
          </a:p>
          <a:p>
            <a:pPr algn="ctr" eaLnBrk="1" hangingPunct="1">
              <a:lnSpc>
                <a:spcPct val="100000"/>
              </a:lnSpc>
              <a:spcBef>
                <a:spcPct val="0"/>
              </a:spcBef>
              <a:buFontTx/>
              <a:buNone/>
            </a:pPr>
            <a:r>
              <a:rPr lang="es-CO" altLang="en-US" b="1" i="1">
                <a:solidFill>
                  <a:srgbClr val="FFFF00"/>
                </a:solidFill>
                <a:latin typeface="Tempus Sans ITC" panose="04020404030D07020202" pitchFamily="82" charset="0"/>
                <a:cs typeface="Tahoma" panose="020B0604030504040204" pitchFamily="34" charset="0"/>
              </a:rPr>
              <a:t>obra de</a:t>
            </a:r>
            <a:endParaRPr lang="en-US" altLang="en-US" b="1" i="1">
              <a:solidFill>
                <a:srgbClr val="FFFF00"/>
              </a:solidFill>
              <a:latin typeface="Tempus Sans ITC" panose="04020404030D07020202" pitchFamily="82" charset="0"/>
              <a:cs typeface="Tahoma" panose="020B0604030504040204" pitchFamily="34" charset="0"/>
            </a:endParaRPr>
          </a:p>
          <a:p>
            <a:pPr algn="ctr" eaLnBrk="1" hangingPunct="1">
              <a:lnSpc>
                <a:spcPct val="100000"/>
              </a:lnSpc>
              <a:spcBef>
                <a:spcPct val="0"/>
              </a:spcBef>
              <a:buFontTx/>
              <a:buNone/>
            </a:pPr>
            <a:r>
              <a:rPr lang="en-US" altLang="en-US" b="1" i="1">
                <a:solidFill>
                  <a:srgbClr val="FFFF00"/>
                </a:solidFill>
                <a:latin typeface="Tempus Sans ITC" panose="04020404030D07020202" pitchFamily="82" charset="0"/>
                <a:cs typeface="Tahoma" panose="020B0604030504040204" pitchFamily="34" charset="0"/>
              </a:rPr>
              <a:t>Elías</a:t>
            </a:r>
          </a:p>
        </p:txBody>
      </p:sp>
      <p:sp>
        <p:nvSpPr>
          <p:cNvPr id="2054" name="Text Box 9">
            <a:extLst>
              <a:ext uri="{FF2B5EF4-FFF2-40B4-BE49-F238E27FC236}">
                <a16:creationId xmlns:a16="http://schemas.microsoft.com/office/drawing/2014/main" id="{FFB40C10-EFBC-4B49-B728-8FF9EC0848D7}"/>
              </a:ext>
            </a:extLst>
          </p:cNvPr>
          <p:cNvSpPr txBox="1">
            <a:spLocks noChangeArrowheads="1"/>
          </p:cNvSpPr>
          <p:nvPr/>
        </p:nvSpPr>
        <p:spPr bwMode="auto">
          <a:xfrm>
            <a:off x="9486900" y="914400"/>
            <a:ext cx="1905000" cy="954088"/>
          </a:xfrm>
          <a:prstGeom prst="rect">
            <a:avLst/>
          </a:prstGeom>
          <a:noFill/>
          <a:ln>
            <a:noFill/>
          </a:ln>
          <a:effectLst>
            <a:outerShdw dist="53882" dir="13500000"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n-US" b="1" i="1">
                <a:solidFill>
                  <a:srgbClr val="FFFF00"/>
                </a:solidFill>
                <a:latin typeface="Tempus Sans ITC" panose="04020404030D07020202" pitchFamily="82" charset="0"/>
                <a:cs typeface="Tahoma" panose="020B0604030504040204" pitchFamily="34" charset="0"/>
              </a:rPr>
              <a:t> y de</a:t>
            </a:r>
            <a:endParaRPr lang="en-US" altLang="en-US" b="1" i="1">
              <a:solidFill>
                <a:srgbClr val="FFFF00"/>
              </a:solidFill>
              <a:latin typeface="Tempus Sans ITC" panose="04020404030D07020202" pitchFamily="82" charset="0"/>
              <a:cs typeface="Tahoma" panose="020B0604030504040204" pitchFamily="34" charset="0"/>
            </a:endParaRPr>
          </a:p>
          <a:p>
            <a:pPr algn="ctr" eaLnBrk="1" hangingPunct="1">
              <a:lnSpc>
                <a:spcPct val="100000"/>
              </a:lnSpc>
              <a:spcBef>
                <a:spcPct val="0"/>
              </a:spcBef>
              <a:buFontTx/>
              <a:buNone/>
            </a:pPr>
            <a:r>
              <a:rPr lang="en-US" altLang="en-US" b="1" i="1">
                <a:solidFill>
                  <a:srgbClr val="FFFF00"/>
                </a:solidFill>
                <a:latin typeface="Tempus Sans ITC" panose="04020404030D07020202" pitchFamily="82" charset="0"/>
                <a:cs typeface="Tahoma" panose="020B0604030504040204" pitchFamily="34" charset="0"/>
              </a:rPr>
              <a:t>Eliseo</a:t>
            </a:r>
          </a:p>
        </p:txBody>
      </p:sp>
      <p:sp>
        <p:nvSpPr>
          <p:cNvPr id="2055" name="Text Box 10">
            <a:extLst>
              <a:ext uri="{FF2B5EF4-FFF2-40B4-BE49-F238E27FC236}">
                <a16:creationId xmlns:a16="http://schemas.microsoft.com/office/drawing/2014/main" id="{647A12FE-9F32-4ABC-8B8C-A3EDB7604FE7}"/>
              </a:ext>
            </a:extLst>
          </p:cNvPr>
          <p:cNvSpPr txBox="1">
            <a:spLocks noChangeArrowheads="1"/>
          </p:cNvSpPr>
          <p:nvPr/>
        </p:nvSpPr>
        <p:spPr bwMode="auto">
          <a:xfrm>
            <a:off x="533400" y="5791200"/>
            <a:ext cx="2971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chemeClr val="bg1"/>
                </a:solidFill>
                <a:latin typeface="Tempus Sans ITC" panose="04020404030D07020202" pitchFamily="82" charset="0"/>
                <a:cs typeface="Arial" panose="020B0604020202020204" pitchFamily="34" charset="0"/>
              </a:rPr>
              <a:t>I REYES 17:1 – </a:t>
            </a:r>
          </a:p>
          <a:p>
            <a:pPr algn="ctr" eaLnBrk="1" hangingPunct="1">
              <a:lnSpc>
                <a:spcPct val="100000"/>
              </a:lnSpc>
              <a:spcBef>
                <a:spcPct val="0"/>
              </a:spcBef>
              <a:buFontTx/>
              <a:buNone/>
            </a:pPr>
            <a:r>
              <a:rPr lang="en-US" altLang="en-US" b="1">
                <a:solidFill>
                  <a:schemeClr val="bg1"/>
                </a:solidFill>
                <a:latin typeface="Tempus Sans ITC" panose="04020404030D07020202" pitchFamily="82" charset="0"/>
                <a:cs typeface="Arial" panose="020B0604020202020204" pitchFamily="34" charset="0"/>
              </a:rPr>
              <a:t>2 REYES 2:11</a:t>
            </a:r>
          </a:p>
        </p:txBody>
      </p:sp>
      <p:sp>
        <p:nvSpPr>
          <p:cNvPr id="2056" name="Text Box 11">
            <a:extLst>
              <a:ext uri="{FF2B5EF4-FFF2-40B4-BE49-F238E27FC236}">
                <a16:creationId xmlns:a16="http://schemas.microsoft.com/office/drawing/2014/main" id="{F6179258-BED3-40F0-9419-1C4320BBCAC3}"/>
              </a:ext>
            </a:extLst>
          </p:cNvPr>
          <p:cNvSpPr txBox="1">
            <a:spLocks noChangeArrowheads="1"/>
          </p:cNvSpPr>
          <p:nvPr/>
        </p:nvSpPr>
        <p:spPr bwMode="auto">
          <a:xfrm>
            <a:off x="9067800" y="1816100"/>
            <a:ext cx="2743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chemeClr val="bg1"/>
                </a:solidFill>
                <a:latin typeface="Tempus Sans ITC" panose="04020404030D07020202" pitchFamily="82" charset="0"/>
                <a:cs typeface="Arial" panose="020B0604020202020204" pitchFamily="34" charset="0"/>
              </a:rPr>
              <a:t>2 REYES</a:t>
            </a:r>
          </a:p>
          <a:p>
            <a:pPr algn="ctr" eaLnBrk="1" hangingPunct="1">
              <a:lnSpc>
                <a:spcPct val="100000"/>
              </a:lnSpc>
              <a:spcBef>
                <a:spcPct val="0"/>
              </a:spcBef>
              <a:buFontTx/>
              <a:buNone/>
            </a:pPr>
            <a:r>
              <a:rPr lang="en-US" altLang="en-US" b="1">
                <a:solidFill>
                  <a:schemeClr val="bg1"/>
                </a:solidFill>
                <a:latin typeface="Tempus Sans ITC" panose="04020404030D07020202" pitchFamily="82" charset="0"/>
                <a:cs typeface="Arial" panose="020B0604020202020204" pitchFamily="34" charset="0"/>
              </a:rPr>
              <a:t>2:12 – 13:20a</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4386" name="Text Box 2">
            <a:extLst>
              <a:ext uri="{FF2B5EF4-FFF2-40B4-BE49-F238E27FC236}">
                <a16:creationId xmlns:a16="http://schemas.microsoft.com/office/drawing/2014/main" id="{33F01029-66A4-4B23-ADB8-18332D50DC37}"/>
              </a:ext>
            </a:extLst>
          </p:cNvPr>
          <p:cNvSpPr txBox="1">
            <a:spLocks noChangeArrowheads="1"/>
          </p:cNvSpPr>
          <p:nvPr/>
        </p:nvSpPr>
        <p:spPr bwMode="auto">
          <a:xfrm>
            <a:off x="5257800" y="519113"/>
            <a:ext cx="6629400"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FFFF00"/>
                </a:solidFill>
                <a:latin typeface="Tempus Sans ITC" panose="04020404030D07020202" pitchFamily="82" charset="0"/>
              </a:rPr>
              <a:t>1 Rey 21:1-3 -</a:t>
            </a:r>
            <a:r>
              <a:rPr lang="en-US" altLang="en-US" sz="2800" b="1" dirty="0">
                <a:solidFill>
                  <a:schemeClr val="bg1"/>
                </a:solidFill>
                <a:latin typeface="Tempus Sans ITC" panose="04020404030D07020202" pitchFamily="82" charset="0"/>
              </a:rPr>
              <a:t>. </a:t>
            </a:r>
            <a:r>
              <a:rPr lang="es-ES" altLang="en-US" sz="2800" b="1" dirty="0">
                <a:solidFill>
                  <a:schemeClr val="bg1"/>
                </a:solidFill>
                <a:latin typeface="Tempus Sans ITC" panose="04020404030D07020202" pitchFamily="82" charset="0"/>
              </a:rPr>
              <a:t>Y después de un tiempo había un incidente que implica una viña que perteneció a </a:t>
            </a:r>
            <a:r>
              <a:rPr lang="es-ES" altLang="en-US" sz="2800" b="1" dirty="0" err="1">
                <a:solidFill>
                  <a:schemeClr val="bg1"/>
                </a:solidFill>
                <a:latin typeface="Tempus Sans ITC" panose="04020404030D07020202" pitchFamily="82" charset="0"/>
              </a:rPr>
              <a:t>Nabot</a:t>
            </a:r>
            <a:r>
              <a:rPr lang="es-ES" altLang="en-US" sz="2800" b="1" dirty="0">
                <a:solidFill>
                  <a:schemeClr val="bg1"/>
                </a:solidFill>
                <a:latin typeface="Tempus Sans ITC" panose="04020404030D07020202" pitchFamily="82" charset="0"/>
              </a:rPr>
              <a:t> de Jezreel. La viña estaba en Jezreel, cerca del palacio del rey </a:t>
            </a:r>
            <a:r>
              <a:rPr lang="es-ES" altLang="en-US" sz="2800" b="1" dirty="0" err="1">
                <a:solidFill>
                  <a:schemeClr val="bg1"/>
                </a:solidFill>
                <a:latin typeface="Tempus Sans ITC" panose="04020404030D07020202" pitchFamily="82" charset="0"/>
              </a:rPr>
              <a:t>Acab</a:t>
            </a:r>
            <a:r>
              <a:rPr lang="es-ES" altLang="en-US" sz="2800" b="1" dirty="0">
                <a:solidFill>
                  <a:schemeClr val="bg1"/>
                </a:solidFill>
                <a:latin typeface="Tempus Sans ITC" panose="04020404030D07020202" pitchFamily="82" charset="0"/>
              </a:rPr>
              <a:t> de Samaria.  </a:t>
            </a:r>
            <a:r>
              <a:rPr lang="es-ES" altLang="en-US" sz="2800" b="1" dirty="0" err="1">
                <a:solidFill>
                  <a:schemeClr val="bg1"/>
                </a:solidFill>
                <a:latin typeface="Tempus Sans ITC" panose="04020404030D07020202" pitchFamily="82" charset="0"/>
              </a:rPr>
              <a:t>Acab</a:t>
            </a:r>
            <a:r>
              <a:rPr lang="es-ES" altLang="en-US" sz="2800" b="1" dirty="0">
                <a:solidFill>
                  <a:schemeClr val="bg1"/>
                </a:solidFill>
                <a:latin typeface="Tempus Sans ITC" panose="04020404030D07020202" pitchFamily="82" charset="0"/>
              </a:rPr>
              <a:t> habló á </a:t>
            </a:r>
            <a:r>
              <a:rPr lang="es-ES" altLang="en-US" sz="2800" b="1" dirty="0" err="1">
                <a:solidFill>
                  <a:schemeClr val="bg1"/>
                </a:solidFill>
                <a:latin typeface="Tempus Sans ITC" panose="04020404030D07020202" pitchFamily="82" charset="0"/>
              </a:rPr>
              <a:t>Nabot</a:t>
            </a:r>
            <a:r>
              <a:rPr lang="es-ES" altLang="en-US" sz="2800" b="1" dirty="0">
                <a:solidFill>
                  <a:schemeClr val="bg1"/>
                </a:solidFill>
                <a:latin typeface="Tempus Sans ITC" panose="04020404030D07020202" pitchFamily="82" charset="0"/>
              </a:rPr>
              <a:t>, diciendo: Dame tu viña para un huerto de legumbres, porque está cercana, junto a mi casa, y yo te daré por ella otra viña mejor que esta; o si mejor te pareciere, te pagaré su valor en dinero.</a:t>
            </a:r>
          </a:p>
          <a:p>
            <a:pPr algn="ctr"/>
            <a:endParaRPr lang="en-US" altLang="en-US" sz="2800" b="1" dirty="0">
              <a:solidFill>
                <a:schemeClr val="bg1"/>
              </a:solidFill>
              <a:latin typeface="Tempus Sans ITC" panose="04020404030D07020202" pitchFamily="82" charset="0"/>
            </a:endParaRPr>
          </a:p>
          <a:p>
            <a:pPr algn="ctr"/>
            <a:r>
              <a:rPr lang="es-ES" altLang="en-US" sz="2800" b="1" dirty="0">
                <a:solidFill>
                  <a:schemeClr val="bg1"/>
                </a:solidFill>
                <a:latin typeface="Tempus Sans ITC" panose="04020404030D07020202" pitchFamily="82" charset="0"/>
              </a:rPr>
              <a:t>Y </a:t>
            </a:r>
            <a:r>
              <a:rPr lang="es-ES" altLang="en-US" sz="2800" b="1" dirty="0" err="1">
                <a:solidFill>
                  <a:schemeClr val="bg1"/>
                </a:solidFill>
                <a:latin typeface="Tempus Sans ITC" panose="04020404030D07020202" pitchFamily="82" charset="0"/>
              </a:rPr>
              <a:t>Nabot</a:t>
            </a:r>
            <a:r>
              <a:rPr lang="es-ES" altLang="en-US" sz="2800" b="1" dirty="0">
                <a:solidFill>
                  <a:schemeClr val="bg1"/>
                </a:solidFill>
                <a:latin typeface="Tempus Sans ITC" panose="04020404030D07020202" pitchFamily="82" charset="0"/>
              </a:rPr>
              <a:t> respondió a </a:t>
            </a:r>
            <a:r>
              <a:rPr lang="es-ES" altLang="en-US" sz="2800" b="1" dirty="0" err="1">
                <a:solidFill>
                  <a:schemeClr val="bg1"/>
                </a:solidFill>
                <a:latin typeface="Tempus Sans ITC" panose="04020404030D07020202" pitchFamily="82" charset="0"/>
              </a:rPr>
              <a:t>Acab</a:t>
            </a:r>
            <a:r>
              <a:rPr lang="es-ES" altLang="en-US" sz="2800" b="1" dirty="0">
                <a:solidFill>
                  <a:schemeClr val="bg1"/>
                </a:solidFill>
                <a:latin typeface="Tempus Sans ITC" panose="04020404030D07020202" pitchFamily="82" charset="0"/>
              </a:rPr>
              <a:t>: guárdeme Jehová de que yo te dé a ti la heredad de mis padres.</a:t>
            </a:r>
            <a:endParaRPr lang="en-US" altLang="en-US" sz="2800" b="1" dirty="0">
              <a:solidFill>
                <a:schemeClr val="bg1"/>
              </a:solidFill>
              <a:latin typeface="Tempus Sans ITC" panose="04020404030D07020202" pitchFamily="82" charset="0"/>
            </a:endParaRPr>
          </a:p>
        </p:txBody>
      </p:sp>
      <p:sp>
        <p:nvSpPr>
          <p:cNvPr id="22531" name="AutoShape 3" descr="Elijah-Fed-By-An-Angel-1660-63">
            <a:extLst>
              <a:ext uri="{FF2B5EF4-FFF2-40B4-BE49-F238E27FC236}">
                <a16:creationId xmlns:a16="http://schemas.microsoft.com/office/drawing/2014/main" id="{E2FE535D-C39B-4E3B-B89C-18137B1703C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32" name="AutoShape 4" descr="Ferdinand Bol: Elijah Fed by an Angel 1660-63">
            <a:hlinkClick r:id="rId2" tooltip="Ferdinand Bol : Elijah Fed by an Angel 1660-63"/>
            <a:extLst>
              <a:ext uri="{FF2B5EF4-FFF2-40B4-BE49-F238E27FC236}">
                <a16:creationId xmlns:a16="http://schemas.microsoft.com/office/drawing/2014/main" id="{2737CFC2-0D0F-4C8A-BD68-17547E92FD03}"/>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33" name="AutoShape 5" descr="Ferdinand Bol: Elijah Fed by an Angel 1660-63">
            <a:hlinkClick r:id="rId2" tooltip="Ferdinand Bol : Elijah Fed by an Angel 1660-63"/>
            <a:extLst>
              <a:ext uri="{FF2B5EF4-FFF2-40B4-BE49-F238E27FC236}">
                <a16:creationId xmlns:a16="http://schemas.microsoft.com/office/drawing/2014/main" id="{F3A8725C-A50C-4AD3-92C9-AFA3606EE68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44399" name="Picture 15" descr="Ahab seeks to buy Naboth's vineyard">
            <a:hlinkClick r:id="rId3" tooltip="Ahab seeks to buy Naboth's vineyard"/>
            <a:extLst>
              <a:ext uri="{FF2B5EF4-FFF2-40B4-BE49-F238E27FC236}">
                <a16:creationId xmlns:a16="http://schemas.microsoft.com/office/drawing/2014/main" id="{79050EA5-4B71-4773-89C6-A84153619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1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11">
            <a:extLst>
              <a:ext uri="{FF2B5EF4-FFF2-40B4-BE49-F238E27FC236}">
                <a16:creationId xmlns:a16="http://schemas.microsoft.com/office/drawing/2014/main" id="{3A2CE96B-AB44-450F-ACEB-2783C946A1C3}"/>
              </a:ext>
            </a:extLst>
          </p:cNvPr>
          <p:cNvSpPr>
            <a:spLocks noChangeArrowheads="1"/>
          </p:cNvSpPr>
          <p:nvPr/>
        </p:nvSpPr>
        <p:spPr bwMode="auto">
          <a:xfrm>
            <a:off x="1684338" y="4648200"/>
            <a:ext cx="1447800" cy="1752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withEffect">
                                  <p:stCondLst>
                                    <p:cond delay="0"/>
                                  </p:stCondLst>
                                  <p:childTnLst>
                                    <p:set>
                                      <p:cBhvr>
                                        <p:cTn id="6" dur="1" fill="hold">
                                          <p:stCondLst>
                                            <p:cond delay="0"/>
                                          </p:stCondLst>
                                        </p:cTn>
                                        <p:tgtEl>
                                          <p:spTgt spid="144399"/>
                                        </p:tgtEl>
                                        <p:attrNameLst>
                                          <p:attrName>style.visibility</p:attrName>
                                        </p:attrNameLst>
                                      </p:cBhvr>
                                      <p:to>
                                        <p:strVal val="visible"/>
                                      </p:to>
                                    </p:set>
                                    <p:anim calcmode="lin" valueType="num">
                                      <p:cBhvr>
                                        <p:cTn id="7" dur="1000" fill="hold"/>
                                        <p:tgtEl>
                                          <p:spTgt spid="144399"/>
                                        </p:tgtEl>
                                        <p:attrNameLst>
                                          <p:attrName>ppt_x</p:attrName>
                                        </p:attrNameLst>
                                      </p:cBhvr>
                                      <p:tavLst>
                                        <p:tav tm="0">
                                          <p:val>
                                            <p:strVal val="#ppt_x+#ppt_w/2"/>
                                          </p:val>
                                        </p:tav>
                                        <p:tav tm="100000">
                                          <p:val>
                                            <p:strVal val="#ppt_x"/>
                                          </p:val>
                                        </p:tav>
                                      </p:tavLst>
                                    </p:anim>
                                    <p:anim calcmode="lin" valueType="num">
                                      <p:cBhvr>
                                        <p:cTn id="8" dur="1000" fill="hold"/>
                                        <p:tgtEl>
                                          <p:spTgt spid="144399"/>
                                        </p:tgtEl>
                                        <p:attrNameLst>
                                          <p:attrName>ppt_y</p:attrName>
                                        </p:attrNameLst>
                                      </p:cBhvr>
                                      <p:tavLst>
                                        <p:tav tm="0">
                                          <p:val>
                                            <p:strVal val="#ppt_y"/>
                                          </p:val>
                                        </p:tav>
                                        <p:tav tm="100000">
                                          <p:val>
                                            <p:strVal val="#ppt_y"/>
                                          </p:val>
                                        </p:tav>
                                      </p:tavLst>
                                    </p:anim>
                                    <p:anim calcmode="lin" valueType="num">
                                      <p:cBhvr>
                                        <p:cTn id="9" dur="1000" fill="hold"/>
                                        <p:tgtEl>
                                          <p:spTgt spid="144399"/>
                                        </p:tgtEl>
                                        <p:attrNameLst>
                                          <p:attrName>ppt_w</p:attrName>
                                        </p:attrNameLst>
                                      </p:cBhvr>
                                      <p:tavLst>
                                        <p:tav tm="0">
                                          <p:val>
                                            <p:fltVal val="0"/>
                                          </p:val>
                                        </p:tav>
                                        <p:tav tm="100000">
                                          <p:val>
                                            <p:strVal val="#ppt_w"/>
                                          </p:val>
                                        </p:tav>
                                      </p:tavLst>
                                    </p:anim>
                                    <p:anim calcmode="lin" valueType="num">
                                      <p:cBhvr>
                                        <p:cTn id="10" dur="1000" fill="hold"/>
                                        <p:tgtEl>
                                          <p:spTgt spid="144399"/>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iterate type="wd">
                                    <p:tmPct val="1000"/>
                                  </p:iterate>
                                  <p:childTnLst>
                                    <p:set>
                                      <p:cBhvr>
                                        <p:cTn id="12" dur="1" fill="hold">
                                          <p:stCondLst>
                                            <p:cond delay="0"/>
                                          </p:stCondLst>
                                        </p:cTn>
                                        <p:tgtEl>
                                          <p:spTgt spid="144386">
                                            <p:txEl>
                                              <p:pRg st="0" end="0"/>
                                            </p:txEl>
                                          </p:spTgt>
                                        </p:tgtEl>
                                        <p:attrNameLst>
                                          <p:attrName>style.visibility</p:attrName>
                                        </p:attrNameLst>
                                      </p:cBhvr>
                                      <p:to>
                                        <p:strVal val="visible"/>
                                      </p:to>
                                    </p:set>
                                    <p:anim calcmode="lin" valueType="num">
                                      <p:cBhvr>
                                        <p:cTn id="13" dur="1000" fill="hold"/>
                                        <p:tgtEl>
                                          <p:spTgt spid="144386">
                                            <p:txEl>
                                              <p:pRg st="0" end="0"/>
                                            </p:txEl>
                                          </p:spTgt>
                                        </p:tgtEl>
                                        <p:attrNameLst>
                                          <p:attrName>ppt_x</p:attrName>
                                        </p:attrNameLst>
                                      </p:cBhvr>
                                      <p:tavLst>
                                        <p:tav tm="0">
                                          <p:val>
                                            <p:strVal val="#ppt_x-#ppt_w/2"/>
                                          </p:val>
                                        </p:tav>
                                        <p:tav tm="100000">
                                          <p:val>
                                            <p:strVal val="#ppt_x"/>
                                          </p:val>
                                        </p:tav>
                                      </p:tavLst>
                                    </p:anim>
                                    <p:anim calcmode="lin" valueType="num">
                                      <p:cBhvr>
                                        <p:cTn id="14" dur="1000" fill="hold"/>
                                        <p:tgtEl>
                                          <p:spTgt spid="144386">
                                            <p:txEl>
                                              <p:pRg st="0" end="0"/>
                                            </p:txEl>
                                          </p:spTgt>
                                        </p:tgtEl>
                                        <p:attrNameLst>
                                          <p:attrName>ppt_y</p:attrName>
                                        </p:attrNameLst>
                                      </p:cBhvr>
                                      <p:tavLst>
                                        <p:tav tm="0">
                                          <p:val>
                                            <p:strVal val="#ppt_y"/>
                                          </p:val>
                                        </p:tav>
                                        <p:tav tm="100000">
                                          <p:val>
                                            <p:strVal val="#ppt_y"/>
                                          </p:val>
                                        </p:tav>
                                      </p:tavLst>
                                    </p:anim>
                                    <p:anim calcmode="lin" valueType="num">
                                      <p:cBhvr>
                                        <p:cTn id="15" dur="1000" fill="hold"/>
                                        <p:tgtEl>
                                          <p:spTgt spid="14438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4438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8962" name="Text Box 2">
            <a:extLst>
              <a:ext uri="{FF2B5EF4-FFF2-40B4-BE49-F238E27FC236}">
                <a16:creationId xmlns:a16="http://schemas.microsoft.com/office/drawing/2014/main" id="{6DF2931D-364B-4334-96E4-3792C20AC899}"/>
              </a:ext>
            </a:extLst>
          </p:cNvPr>
          <p:cNvSpPr txBox="1">
            <a:spLocks noChangeArrowheads="1"/>
          </p:cNvSpPr>
          <p:nvPr/>
        </p:nvSpPr>
        <p:spPr bwMode="auto">
          <a:xfrm>
            <a:off x="9525" y="1981200"/>
            <a:ext cx="119634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dirty="0" err="1">
                <a:solidFill>
                  <a:srgbClr val="FFFF00"/>
                </a:solidFill>
                <a:latin typeface="Tempus Sans ITC" panose="04020404030D07020202" pitchFamily="82" charset="0"/>
              </a:rPr>
              <a:t>Núm</a:t>
            </a:r>
            <a:r>
              <a:rPr lang="en-US" altLang="en-US" sz="2800" b="1" dirty="0">
                <a:solidFill>
                  <a:srgbClr val="FFFF00"/>
                </a:solidFill>
                <a:latin typeface="Tempus Sans ITC" panose="04020404030D07020202" pitchFamily="82" charset="0"/>
              </a:rPr>
              <a:t> 36:7-9 -</a:t>
            </a:r>
            <a:r>
              <a:rPr lang="en-US" altLang="en-US" sz="2800" b="1" dirty="0">
                <a:solidFill>
                  <a:schemeClr val="bg1"/>
                </a:solidFill>
                <a:latin typeface="Tempus Sans ITC" panose="04020404030D07020202" pitchFamily="82" charset="0"/>
              </a:rPr>
              <a:t> </a:t>
            </a:r>
            <a:r>
              <a:rPr lang="es-ES" altLang="en-US" sz="2800" b="1" dirty="0">
                <a:solidFill>
                  <a:schemeClr val="bg1"/>
                </a:solidFill>
                <a:latin typeface="Tempus Sans ITC" panose="04020404030D07020202" pitchFamily="82" charset="0"/>
              </a:rPr>
              <a:t>Para que la heredad de los hijos de Israel no sea traspasada de tribu en tribu; porque cada uno de los hijos de Israel se allegará a la heredad de la tribu de sus padres. Y cualquiera hija que poseyere heredad de las tribus de los hijos de Israel, con alguno de la familia de la tribu de su padre se casará, para que los hijos de Israel posean cada uno la heredad de sus padres. Y no ande la heredad rodando de una tribu a otra: más cada una de las tribus de los hijos de Israel se llegue a su heredad.</a:t>
            </a:r>
            <a:endParaRPr lang="en-US" altLang="en-US" sz="2800" b="1" dirty="0">
              <a:solidFill>
                <a:schemeClr val="bg1"/>
              </a:solidFill>
              <a:latin typeface="Tempus Sans ITC" panose="04020404030D07020202" pitchFamily="82" charset="0"/>
            </a:endParaRPr>
          </a:p>
          <a:p>
            <a:endParaRPr lang="en-US" altLang="en-US" sz="2000" b="1" dirty="0">
              <a:solidFill>
                <a:schemeClr val="bg1"/>
              </a:solidFill>
              <a:latin typeface="Tempus Sans ITC" panose="04020404030D07020202" pitchFamily="82" charset="0"/>
            </a:endParaRPr>
          </a:p>
          <a:p>
            <a:r>
              <a:rPr lang="en-US" altLang="en-US" sz="2800" b="1" dirty="0" err="1">
                <a:solidFill>
                  <a:srgbClr val="FFFF00"/>
                </a:solidFill>
                <a:latin typeface="Tempus Sans ITC" panose="04020404030D07020202" pitchFamily="82" charset="0"/>
              </a:rPr>
              <a:t>Ezeq</a:t>
            </a:r>
            <a:r>
              <a:rPr lang="en-US" altLang="en-US" sz="2800" b="1" dirty="0">
                <a:solidFill>
                  <a:srgbClr val="FFFF00"/>
                </a:solidFill>
                <a:latin typeface="Tempus Sans ITC" panose="04020404030D07020202" pitchFamily="82" charset="0"/>
              </a:rPr>
              <a:t> 46:18 -</a:t>
            </a:r>
            <a:r>
              <a:rPr lang="en-US" altLang="en-US" sz="2800" b="1" dirty="0">
                <a:solidFill>
                  <a:schemeClr val="bg1"/>
                </a:solidFill>
                <a:latin typeface="Tempus Sans ITC" panose="04020404030D07020202" pitchFamily="82" charset="0"/>
              </a:rPr>
              <a:t> </a:t>
            </a:r>
            <a:r>
              <a:rPr lang="es-ES" altLang="en-US" sz="2800" b="1" dirty="0">
                <a:solidFill>
                  <a:schemeClr val="bg1"/>
                </a:solidFill>
                <a:latin typeface="Tempus Sans ITC" panose="04020404030D07020202" pitchFamily="82" charset="0"/>
              </a:rPr>
              <a:t>Y el príncipe no tomará nada de la herencia del pueblo, por no defraudarlos de su posesión: de lo que él posee dará herencia a sus hijos; para que mi pueblo no sea echado cada uno de su posesión.</a:t>
            </a:r>
            <a:endParaRPr lang="en-US" altLang="en-US" sz="2800" b="1" dirty="0">
              <a:solidFill>
                <a:schemeClr val="bg1"/>
              </a:solidFill>
              <a:latin typeface="Tempus Sans ITC" panose="04020404030D07020202" pitchFamily="82" charset="0"/>
            </a:endParaRPr>
          </a:p>
        </p:txBody>
      </p:sp>
      <p:sp>
        <p:nvSpPr>
          <p:cNvPr id="23555" name="AutoShape 3" descr="Elijah-Fed-By-An-Angel-1660-63">
            <a:extLst>
              <a:ext uri="{FF2B5EF4-FFF2-40B4-BE49-F238E27FC236}">
                <a16:creationId xmlns:a16="http://schemas.microsoft.com/office/drawing/2014/main" id="{18219BC2-FB7F-4489-93D5-38556070EDA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800" b="1">
              <a:latin typeface="Tempus Sans ITC" panose="04020404030D07020202" pitchFamily="82" charset="0"/>
            </a:endParaRPr>
          </a:p>
        </p:txBody>
      </p:sp>
      <p:sp>
        <p:nvSpPr>
          <p:cNvPr id="23556" name="AutoShape 4" descr="Ferdinand Bol: Elijah Fed by an Angel 1660-63">
            <a:hlinkClick r:id="rId2" tooltip="Ferdinand Bol : Elijah Fed by an Angel 1660-63"/>
            <a:extLst>
              <a:ext uri="{FF2B5EF4-FFF2-40B4-BE49-F238E27FC236}">
                <a16:creationId xmlns:a16="http://schemas.microsoft.com/office/drawing/2014/main" id="{1DBFB777-D2D8-4A14-9ADC-81B9BF8E2F31}"/>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800" b="1">
              <a:latin typeface="Tempus Sans ITC" panose="04020404030D07020202" pitchFamily="82" charset="0"/>
            </a:endParaRPr>
          </a:p>
        </p:txBody>
      </p:sp>
      <p:sp>
        <p:nvSpPr>
          <p:cNvPr id="23557" name="AutoShape 5" descr="Ferdinand Bol: Elijah Fed by an Angel 1660-63">
            <a:hlinkClick r:id="rId2" tooltip="Ferdinand Bol : Elijah Fed by an Angel 1660-63"/>
            <a:extLst>
              <a:ext uri="{FF2B5EF4-FFF2-40B4-BE49-F238E27FC236}">
                <a16:creationId xmlns:a16="http://schemas.microsoft.com/office/drawing/2014/main" id="{765E9649-FD69-4000-8D47-7978605FC3E9}"/>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800" b="1">
              <a:latin typeface="Tempus Sans ITC" panose="04020404030D07020202" pitchFamily="82" charset="0"/>
            </a:endParaRPr>
          </a:p>
        </p:txBody>
      </p:sp>
      <p:sp>
        <p:nvSpPr>
          <p:cNvPr id="23558" name="Rectangle 8">
            <a:extLst>
              <a:ext uri="{FF2B5EF4-FFF2-40B4-BE49-F238E27FC236}">
                <a16:creationId xmlns:a16="http://schemas.microsoft.com/office/drawing/2014/main" id="{1CB52080-433A-404E-98BF-10D795F9284F}"/>
              </a:ext>
            </a:extLst>
          </p:cNvPr>
          <p:cNvSpPr>
            <a:spLocks noChangeArrowheads="1"/>
          </p:cNvSpPr>
          <p:nvPr/>
        </p:nvSpPr>
        <p:spPr bwMode="auto">
          <a:xfrm>
            <a:off x="0" y="0"/>
            <a:ext cx="7467600" cy="1524000"/>
          </a:xfrm>
          <a:prstGeom prst="rect">
            <a:avLst/>
          </a:prstGeom>
          <a:solidFill>
            <a:srgbClr val="FEFEF8"/>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n-US" sz="2800" b="1" dirty="0">
                <a:latin typeface="Tempus Sans ITC" panose="04020404030D07020202" pitchFamily="82" charset="0"/>
              </a:rPr>
              <a:t>Y Naboth respondió a </a:t>
            </a:r>
            <a:r>
              <a:rPr lang="es-ES" altLang="en-US" sz="2800" b="1" dirty="0" err="1">
                <a:latin typeface="Tempus Sans ITC" panose="04020404030D07020202" pitchFamily="82" charset="0"/>
              </a:rPr>
              <a:t>Acab</a:t>
            </a:r>
            <a:r>
              <a:rPr lang="es-ES" altLang="en-US" sz="2800" b="1" dirty="0">
                <a:latin typeface="Tempus Sans ITC" panose="04020404030D07020202" pitchFamily="82" charset="0"/>
              </a:rPr>
              <a:t>: guárdeme Jehová</a:t>
            </a:r>
          </a:p>
          <a:p>
            <a:pPr algn="ctr"/>
            <a:r>
              <a:rPr lang="es-ES" altLang="en-US" sz="2800" b="1" dirty="0">
                <a:latin typeface="Tempus Sans ITC" panose="04020404030D07020202" pitchFamily="82" charset="0"/>
              </a:rPr>
              <a:t>de que yo te dé a ti la heredad de mis padres.</a:t>
            </a:r>
            <a:endParaRPr lang="en-US" altLang="en-US" sz="2800" b="1" dirty="0">
              <a:latin typeface="Tempus Sans ITC" panose="04020404030D07020202" pitchFamily="82" charset="0"/>
            </a:endParaRPr>
          </a:p>
        </p:txBody>
      </p:sp>
      <p:sp>
        <p:nvSpPr>
          <p:cNvPr id="168969" name="Text Box 9">
            <a:extLst>
              <a:ext uri="{FF2B5EF4-FFF2-40B4-BE49-F238E27FC236}">
                <a16:creationId xmlns:a16="http://schemas.microsoft.com/office/drawing/2014/main" id="{C043665B-C8E4-48C7-AEB2-4CC0E86F240E}"/>
              </a:ext>
            </a:extLst>
          </p:cNvPr>
          <p:cNvSpPr txBox="1">
            <a:spLocks noChangeArrowheads="1"/>
          </p:cNvSpPr>
          <p:nvPr/>
        </p:nvSpPr>
        <p:spPr bwMode="auto">
          <a:xfrm>
            <a:off x="8153400" y="609600"/>
            <a:ext cx="3352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ES" altLang="en-US" sz="2800" b="1">
                <a:solidFill>
                  <a:srgbClr val="FFFF00"/>
                </a:solidFill>
                <a:latin typeface="Tempus Sans ITC" panose="04020404030D07020202" pitchFamily="82" charset="0"/>
              </a:rPr>
              <a:t>¿Por qué dijo él esto?</a:t>
            </a:r>
            <a:endParaRPr lang="en-US" altLang="en-US" sz="2800" b="1">
              <a:solidFill>
                <a:srgbClr val="FFFF00"/>
              </a:solidFill>
              <a:latin typeface="Tempus Sans ITC" panose="04020404030D07020202" pitchFamily="8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iterate type="lt">
                                    <p:tmPct val="5000"/>
                                  </p:iterate>
                                  <p:childTnLst>
                                    <p:set>
                                      <p:cBhvr>
                                        <p:cTn id="6" dur="1" fill="hold">
                                          <p:stCondLst>
                                            <p:cond delay="0"/>
                                          </p:stCondLst>
                                        </p:cTn>
                                        <p:tgtEl>
                                          <p:spTgt spid="168969">
                                            <p:txEl>
                                              <p:pRg st="0" end="0"/>
                                            </p:txEl>
                                          </p:spTgt>
                                        </p:tgtEl>
                                        <p:attrNameLst>
                                          <p:attrName>style.visibility</p:attrName>
                                        </p:attrNameLst>
                                      </p:cBhvr>
                                      <p:to>
                                        <p:strVal val="visible"/>
                                      </p:to>
                                    </p:set>
                                    <p:animEffect transition="in" filter="plus(in)">
                                      <p:cBhvr>
                                        <p:cTn id="7" dur="1000"/>
                                        <p:tgtEl>
                                          <p:spTgt spid="1689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nodeType="clickEffect">
                                  <p:stCondLst>
                                    <p:cond delay="0"/>
                                  </p:stCondLst>
                                  <p:iterate type="wd">
                                    <p:tmPct val="1000"/>
                                  </p:iterate>
                                  <p:childTnLst>
                                    <p:set>
                                      <p:cBhvr>
                                        <p:cTn id="11" dur="1" fill="hold">
                                          <p:stCondLst>
                                            <p:cond delay="0"/>
                                          </p:stCondLst>
                                        </p:cTn>
                                        <p:tgtEl>
                                          <p:spTgt spid="168962">
                                            <p:txEl>
                                              <p:pRg st="0" end="0"/>
                                            </p:txEl>
                                          </p:spTgt>
                                        </p:tgtEl>
                                        <p:attrNameLst>
                                          <p:attrName>style.visibility</p:attrName>
                                        </p:attrNameLst>
                                      </p:cBhvr>
                                      <p:to>
                                        <p:strVal val="visible"/>
                                      </p:to>
                                    </p:set>
                                    <p:anim calcmode="lin" valueType="num">
                                      <p:cBhvr additive="base">
                                        <p:cTn id="12" dur="1000" fill="hold"/>
                                        <p:tgtEl>
                                          <p:spTgt spid="168962">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689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nodeType="clickEffect">
                                  <p:stCondLst>
                                    <p:cond delay="0"/>
                                  </p:stCondLst>
                                  <p:iterate type="wd">
                                    <p:tmPct val="1000"/>
                                  </p:iterate>
                                  <p:childTnLst>
                                    <p:set>
                                      <p:cBhvr>
                                        <p:cTn id="17" dur="1" fill="hold">
                                          <p:stCondLst>
                                            <p:cond delay="0"/>
                                          </p:stCondLst>
                                        </p:cTn>
                                        <p:tgtEl>
                                          <p:spTgt spid="168962">
                                            <p:txEl>
                                              <p:pRg st="2" end="2"/>
                                            </p:txEl>
                                          </p:spTgt>
                                        </p:tgtEl>
                                        <p:attrNameLst>
                                          <p:attrName>style.visibility</p:attrName>
                                        </p:attrNameLst>
                                      </p:cBhvr>
                                      <p:to>
                                        <p:strVal val="visible"/>
                                      </p:to>
                                    </p:set>
                                    <p:anim calcmode="lin" valueType="num">
                                      <p:cBhvr additive="base">
                                        <p:cTn id="18" dur="1000" fill="hold"/>
                                        <p:tgtEl>
                                          <p:spTgt spid="168962">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1689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AutoShape 3" descr="Elijah-Fed-By-An-Angel-1660-63">
            <a:extLst>
              <a:ext uri="{FF2B5EF4-FFF2-40B4-BE49-F238E27FC236}">
                <a16:creationId xmlns:a16="http://schemas.microsoft.com/office/drawing/2014/main" id="{7C07967A-2CE7-4847-BEF0-7FAFACABE994}"/>
              </a:ext>
            </a:extLst>
          </p:cNvPr>
          <p:cNvSpPr>
            <a:spLocks noChangeAspect="1" noChangeArrowheads="1"/>
          </p:cNvSpPr>
          <p:nvPr/>
        </p:nvSpPr>
        <p:spPr bwMode="auto">
          <a:xfrm>
            <a:off x="6248400" y="419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579" name="AutoShape 4" descr="Ferdinand Bol: Elijah Fed by an Angel 1660-63">
            <a:hlinkClick r:id="rId2" tooltip="Ferdinand Bol : Elijah Fed by an Angel 1660-63"/>
            <a:extLst>
              <a:ext uri="{FF2B5EF4-FFF2-40B4-BE49-F238E27FC236}">
                <a16:creationId xmlns:a16="http://schemas.microsoft.com/office/drawing/2014/main" id="{ED6961AA-4C05-4A11-8066-0B75AB1B61B6}"/>
              </a:ext>
            </a:extLst>
          </p:cNvPr>
          <p:cNvSpPr>
            <a:spLocks noChangeAspect="1" noChangeArrowheads="1"/>
          </p:cNvSpPr>
          <p:nvPr/>
        </p:nvSpPr>
        <p:spPr bwMode="auto">
          <a:xfrm>
            <a:off x="6248400" y="419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59760" name="Picture 16" descr="Bible Stories">
            <a:extLst>
              <a:ext uri="{FF2B5EF4-FFF2-40B4-BE49-F238E27FC236}">
                <a16:creationId xmlns:a16="http://schemas.microsoft.com/office/drawing/2014/main" id="{41608BEA-570C-4BE9-8FCC-B574389B6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588"/>
          <a:stretch>
            <a:fillRect/>
          </a:stretch>
        </p:blipFill>
        <p:spPr bwMode="auto">
          <a:xfrm>
            <a:off x="0" y="0"/>
            <a:ext cx="835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62" name="AutoShape 18">
            <a:extLst>
              <a:ext uri="{FF2B5EF4-FFF2-40B4-BE49-F238E27FC236}">
                <a16:creationId xmlns:a16="http://schemas.microsoft.com/office/drawing/2014/main" id="{50E86D9D-6D85-45F7-AC86-03B3BC5BD891}"/>
              </a:ext>
            </a:extLst>
          </p:cNvPr>
          <p:cNvSpPr>
            <a:spLocks noChangeArrowheads="1"/>
          </p:cNvSpPr>
          <p:nvPr/>
        </p:nvSpPr>
        <p:spPr bwMode="auto">
          <a:xfrm>
            <a:off x="8229600" y="533400"/>
            <a:ext cx="3105150" cy="1905000"/>
          </a:xfrm>
          <a:prstGeom prst="wedgeRoundRectCallout">
            <a:avLst>
              <a:gd name="adj1" fmla="val -104148"/>
              <a:gd name="adj2" fmla="val -43694"/>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a:latin typeface="Tempus Sans ITC" panose="04020404030D07020202" pitchFamily="82" charset="0"/>
              </a:rPr>
              <a:t>Oh…Pobrecito..</a:t>
            </a:r>
          </a:p>
          <a:p>
            <a:pPr algn="ctr"/>
            <a:r>
              <a:rPr lang="es-ES" altLang="en-US" sz="2800" b="1">
                <a:latin typeface="Tempus Sans ITC" panose="04020404030D07020202" pitchFamily="82" charset="0"/>
              </a:rPr>
              <a:t>¿Qué pasa? …</a:t>
            </a:r>
          </a:p>
          <a:p>
            <a:pPr algn="ctr"/>
            <a:r>
              <a:rPr lang="es-ES" altLang="en-US" sz="2800" b="1">
                <a:latin typeface="Tempus Sans ITC" panose="04020404030D07020202" pitchFamily="82" charset="0"/>
              </a:rPr>
              <a:t>¿Por qué estás tan triste?</a:t>
            </a:r>
            <a:endParaRPr lang="en-US" altLang="en-US" sz="2800" b="1">
              <a:latin typeface="Tempus Sans ITC" panose="04020404030D07020202" pitchFamily="8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59760"/>
                                        </p:tgtEl>
                                        <p:attrNameLst>
                                          <p:attrName>style.visibility</p:attrName>
                                        </p:attrNameLst>
                                      </p:cBhvr>
                                      <p:to>
                                        <p:strVal val="visible"/>
                                      </p:to>
                                    </p:set>
                                    <p:animEffect transition="in" filter="strips(downLeft)">
                                      <p:cBhvr>
                                        <p:cTn id="7" dur="1000"/>
                                        <p:tgtEl>
                                          <p:spTgt spid="159760"/>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762"/>
                                        </p:tgtEl>
                                        <p:attrNameLst>
                                          <p:attrName>style.visibility</p:attrName>
                                        </p:attrNameLst>
                                      </p:cBhvr>
                                      <p:to>
                                        <p:strVal val="visible"/>
                                      </p:to>
                                    </p:set>
                                    <p:animEffect transition="in" filter="strips(upRight)">
                                      <p:cBhvr>
                                        <p:cTn id="10" dur="1000"/>
                                        <p:tgtEl>
                                          <p:spTgt spid="15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AutoShape 3" descr="Elijah-Fed-By-An-Angel-1660-63">
            <a:extLst>
              <a:ext uri="{FF2B5EF4-FFF2-40B4-BE49-F238E27FC236}">
                <a16:creationId xmlns:a16="http://schemas.microsoft.com/office/drawing/2014/main" id="{102E3039-905F-4E9F-9BA7-221CEFC89E4E}"/>
              </a:ext>
            </a:extLst>
          </p:cNvPr>
          <p:cNvSpPr>
            <a:spLocks noChangeAspect="1" noChangeArrowheads="1"/>
          </p:cNvSpPr>
          <p:nvPr/>
        </p:nvSpPr>
        <p:spPr bwMode="auto">
          <a:xfrm>
            <a:off x="624840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603" name="AutoShape 4" descr="Ferdinand Bol: Elijah Fed by an Angel 1660-63">
            <a:hlinkClick r:id="rId2" tooltip="Ferdinand Bol : Elijah Fed by an Angel 1660-63"/>
            <a:extLst>
              <a:ext uri="{FF2B5EF4-FFF2-40B4-BE49-F238E27FC236}">
                <a16:creationId xmlns:a16="http://schemas.microsoft.com/office/drawing/2014/main" id="{2B4C605F-506F-4E83-82CD-4E499F601D1D}"/>
              </a:ext>
            </a:extLst>
          </p:cNvPr>
          <p:cNvSpPr>
            <a:spLocks noChangeAspect="1" noChangeArrowheads="1"/>
          </p:cNvSpPr>
          <p:nvPr/>
        </p:nvSpPr>
        <p:spPr bwMode="auto">
          <a:xfrm>
            <a:off x="624840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25604" name="Picture 5" descr="Bible Stories">
            <a:extLst>
              <a:ext uri="{FF2B5EF4-FFF2-40B4-BE49-F238E27FC236}">
                <a16:creationId xmlns:a16="http://schemas.microsoft.com/office/drawing/2014/main" id="{1C193769-3950-4DC9-867D-250CFB82D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588"/>
          <a:stretch>
            <a:fillRect/>
          </a:stretch>
        </p:blipFill>
        <p:spPr bwMode="auto">
          <a:xfrm>
            <a:off x="-4763" y="2419350"/>
            <a:ext cx="5334001"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8" name="Rectangle 6">
            <a:extLst>
              <a:ext uri="{FF2B5EF4-FFF2-40B4-BE49-F238E27FC236}">
                <a16:creationId xmlns:a16="http://schemas.microsoft.com/office/drawing/2014/main" id="{17E0D057-3444-4538-833D-1D9F22403C53}"/>
              </a:ext>
            </a:extLst>
          </p:cNvPr>
          <p:cNvSpPr>
            <a:spLocks noChangeArrowheads="1"/>
          </p:cNvSpPr>
          <p:nvPr/>
        </p:nvSpPr>
        <p:spPr bwMode="auto">
          <a:xfrm>
            <a:off x="6118225" y="2971800"/>
            <a:ext cx="5410200" cy="3657600"/>
          </a:xfrm>
          <a:prstGeom prst="rect">
            <a:avLst/>
          </a:prstGeom>
          <a:solidFill>
            <a:srgbClr val="FEF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05000"/>
              </a:lnSpc>
            </a:pPr>
            <a:r>
              <a:rPr lang="es-ES" altLang="en-US" sz="2800" b="1" dirty="0">
                <a:latin typeface="Tempus Sans ITC" panose="04020404030D07020202" pitchFamily="82" charset="0"/>
              </a:rPr>
              <a:t>Por lo visto, </a:t>
            </a:r>
            <a:r>
              <a:rPr lang="es-ES" altLang="en-US" sz="2800" b="1" dirty="0" err="1">
                <a:latin typeface="Tempus Sans ITC" panose="04020404030D07020202" pitchFamily="82" charset="0"/>
              </a:rPr>
              <a:t>Acab</a:t>
            </a:r>
            <a:r>
              <a:rPr lang="es-ES" altLang="en-US" sz="2800" b="1" dirty="0">
                <a:latin typeface="Tempus Sans ITC" panose="04020404030D07020202" pitchFamily="82" charset="0"/>
              </a:rPr>
              <a:t> pensaba que</a:t>
            </a:r>
          </a:p>
          <a:p>
            <a:pPr algn="ctr">
              <a:lnSpc>
                <a:spcPct val="105000"/>
              </a:lnSpc>
            </a:pPr>
            <a:r>
              <a:rPr lang="es-ES" altLang="en-US" sz="2800" b="1" dirty="0">
                <a:latin typeface="Tempus Sans ITC" panose="04020404030D07020202" pitchFamily="82" charset="0"/>
              </a:rPr>
              <a:t>él había hecho todo lo que podía</a:t>
            </a:r>
          </a:p>
          <a:p>
            <a:pPr algn="ctr">
              <a:lnSpc>
                <a:spcPct val="105000"/>
              </a:lnSpc>
            </a:pPr>
            <a:r>
              <a:rPr lang="es-ES" altLang="en-US" sz="2800" b="1" dirty="0">
                <a:latin typeface="Tempus Sans ITC" panose="04020404030D07020202" pitchFamily="82" charset="0"/>
              </a:rPr>
              <a:t>hacer … que nada más podía hacer</a:t>
            </a:r>
          </a:p>
          <a:p>
            <a:pPr algn="ctr">
              <a:lnSpc>
                <a:spcPct val="105000"/>
              </a:lnSpc>
            </a:pPr>
            <a:r>
              <a:rPr lang="es-ES" altLang="en-US" sz="2800" b="1" dirty="0">
                <a:latin typeface="Tempus Sans ITC" panose="04020404030D07020202" pitchFamily="82" charset="0"/>
              </a:rPr>
              <a:t>Él no tenía ningún plan de mal</a:t>
            </a:r>
          </a:p>
          <a:p>
            <a:pPr algn="ctr">
              <a:lnSpc>
                <a:spcPct val="105000"/>
              </a:lnSpc>
            </a:pPr>
            <a:r>
              <a:rPr lang="es-ES" altLang="en-US" sz="2800" b="1" dirty="0">
                <a:latin typeface="Tempus Sans ITC" panose="04020404030D07020202" pitchFamily="82" charset="0"/>
              </a:rPr>
              <a:t>contra </a:t>
            </a:r>
            <a:r>
              <a:rPr lang="es-ES" altLang="en-US" sz="2800" b="1" dirty="0" err="1">
                <a:latin typeface="Tempus Sans ITC" panose="04020404030D07020202" pitchFamily="82" charset="0"/>
              </a:rPr>
              <a:t>Nabot</a:t>
            </a:r>
            <a:r>
              <a:rPr lang="es-ES" altLang="en-US" sz="2800" b="1" dirty="0">
                <a:latin typeface="Tempus Sans ITC" panose="04020404030D07020202" pitchFamily="82" charset="0"/>
              </a:rPr>
              <a:t>…él estaba enojado</a:t>
            </a:r>
          </a:p>
          <a:p>
            <a:pPr algn="ctr">
              <a:lnSpc>
                <a:spcPct val="105000"/>
              </a:lnSpc>
            </a:pPr>
            <a:r>
              <a:rPr lang="es-ES" altLang="en-US" sz="2800" b="1" dirty="0">
                <a:latin typeface="Tempus Sans ITC" panose="04020404030D07020202" pitchFamily="82" charset="0"/>
              </a:rPr>
              <a:t>y ponía mala cara.</a:t>
            </a:r>
          </a:p>
          <a:p>
            <a:pPr algn="ctr">
              <a:lnSpc>
                <a:spcPct val="105000"/>
              </a:lnSpc>
            </a:pPr>
            <a:r>
              <a:rPr lang="es-ES" altLang="en-US" sz="2800" b="1" dirty="0">
                <a:latin typeface="Tempus Sans ITC" panose="04020404030D07020202" pitchFamily="82" charset="0"/>
              </a:rPr>
              <a:t>Es </a:t>
            </a:r>
            <a:r>
              <a:rPr lang="es-ES" altLang="en-US" sz="2800" b="1" dirty="0" err="1">
                <a:latin typeface="Tempus Sans ITC" panose="04020404030D07020202" pitchFamily="82" charset="0"/>
              </a:rPr>
              <a:t>Jezebel</a:t>
            </a:r>
            <a:r>
              <a:rPr lang="es-ES" altLang="en-US" sz="2800" b="1" dirty="0">
                <a:latin typeface="Tempus Sans ITC" panose="04020404030D07020202" pitchFamily="82" charset="0"/>
              </a:rPr>
              <a:t> quién era sabia en las</a:t>
            </a:r>
          </a:p>
          <a:p>
            <a:pPr algn="ctr">
              <a:lnSpc>
                <a:spcPct val="105000"/>
              </a:lnSpc>
            </a:pPr>
            <a:r>
              <a:rPr lang="es-ES" altLang="en-US" sz="2800" b="1" dirty="0">
                <a:latin typeface="Tempus Sans ITC" panose="04020404030D07020202" pitchFamily="82" charset="0"/>
              </a:rPr>
              <a:t>cosas de la maldad.</a:t>
            </a:r>
            <a:endParaRPr lang="en-US" altLang="en-US" sz="2800" b="1" dirty="0">
              <a:latin typeface="Tempus Sans ITC" panose="04020404030D07020202" pitchFamily="82" charset="0"/>
            </a:endParaRPr>
          </a:p>
        </p:txBody>
      </p:sp>
      <p:sp>
        <p:nvSpPr>
          <p:cNvPr id="172039" name="AutoShape 7">
            <a:extLst>
              <a:ext uri="{FF2B5EF4-FFF2-40B4-BE49-F238E27FC236}">
                <a16:creationId xmlns:a16="http://schemas.microsoft.com/office/drawing/2014/main" id="{4DAC5ACB-E9B9-499B-A18D-B31B54A0ABA4}"/>
              </a:ext>
            </a:extLst>
          </p:cNvPr>
          <p:cNvSpPr>
            <a:spLocks noChangeArrowheads="1"/>
          </p:cNvSpPr>
          <p:nvPr/>
        </p:nvSpPr>
        <p:spPr bwMode="auto">
          <a:xfrm>
            <a:off x="457200" y="457200"/>
            <a:ext cx="6557963" cy="1600200"/>
          </a:xfrm>
          <a:prstGeom prst="wedgeRoundRectCallout">
            <a:avLst>
              <a:gd name="adj1" fmla="val -33704"/>
              <a:gd name="adj2" fmla="val 77116"/>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pPr>
            <a:r>
              <a:rPr lang="es-ES" altLang="en-US" sz="2800" b="1" dirty="0">
                <a:latin typeface="Tempus Sans ITC" panose="04020404030D07020202" pitchFamily="82" charset="0"/>
              </a:rPr>
              <a:t>Dije a </a:t>
            </a:r>
            <a:r>
              <a:rPr lang="es-ES" altLang="en-US" sz="2800" b="1" dirty="0" err="1">
                <a:latin typeface="Tempus Sans ITC" panose="04020404030D07020202" pitchFamily="82" charset="0"/>
              </a:rPr>
              <a:t>Nabot</a:t>
            </a:r>
            <a:r>
              <a:rPr lang="es-ES" altLang="en-US" sz="2800" b="1" dirty="0">
                <a:latin typeface="Tempus Sans ITC" panose="04020404030D07020202" pitchFamily="82" charset="0"/>
              </a:rPr>
              <a:t>, Véndeme tu viña; o si usted prefiere, le daré otra viña. ¡Pero él me dijo, “no le daré mi viña!'</a:t>
            </a:r>
            <a:endParaRPr lang="en-US" altLang="en-US" sz="2800" b="1" dirty="0">
              <a:latin typeface="Tempus Sans ITC" panose="04020404030D07020202" pitchFamily="8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72039"/>
                                        </p:tgtEl>
                                        <p:attrNameLst>
                                          <p:attrName>style.visibility</p:attrName>
                                        </p:attrNameLst>
                                      </p:cBhvr>
                                      <p:to>
                                        <p:strVal val="visible"/>
                                      </p:to>
                                    </p:set>
                                    <p:anim calcmode="lin" valueType="num">
                                      <p:cBhvr>
                                        <p:cTn id="7" dur="1000" fill="hold"/>
                                        <p:tgtEl>
                                          <p:spTgt spid="172039"/>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72039"/>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72039"/>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7203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72038"/>
                                        </p:tgtEl>
                                        <p:attrNameLst>
                                          <p:attrName>style.visibility</p:attrName>
                                        </p:attrNameLst>
                                      </p:cBhvr>
                                      <p:to>
                                        <p:strVal val="visible"/>
                                      </p:to>
                                    </p:set>
                                    <p:anim calcmode="lin" valueType="num">
                                      <p:cBhvr>
                                        <p:cTn id="15" dur="1000" fill="hold"/>
                                        <p:tgtEl>
                                          <p:spTgt spid="172038"/>
                                        </p:tgtEl>
                                        <p:attrNameLst>
                                          <p:attrName>ppt_x</p:attrName>
                                        </p:attrNameLst>
                                      </p:cBhvr>
                                      <p:tavLst>
                                        <p:tav tm="0">
                                          <p:val>
                                            <p:strVal val="#ppt_x-#ppt_w/2"/>
                                          </p:val>
                                        </p:tav>
                                        <p:tav tm="100000">
                                          <p:val>
                                            <p:strVal val="#ppt_x"/>
                                          </p:val>
                                        </p:tav>
                                      </p:tavLst>
                                    </p:anim>
                                    <p:anim calcmode="lin" valueType="num">
                                      <p:cBhvr>
                                        <p:cTn id="16" dur="1000" fill="hold"/>
                                        <p:tgtEl>
                                          <p:spTgt spid="172038"/>
                                        </p:tgtEl>
                                        <p:attrNameLst>
                                          <p:attrName>ppt_y</p:attrName>
                                        </p:attrNameLst>
                                      </p:cBhvr>
                                      <p:tavLst>
                                        <p:tav tm="0">
                                          <p:val>
                                            <p:strVal val="#ppt_y"/>
                                          </p:val>
                                        </p:tav>
                                        <p:tav tm="100000">
                                          <p:val>
                                            <p:strVal val="#ppt_y"/>
                                          </p:val>
                                        </p:tav>
                                      </p:tavLst>
                                    </p:anim>
                                    <p:anim calcmode="lin" valueType="num">
                                      <p:cBhvr>
                                        <p:cTn id="17" dur="1000" fill="hold"/>
                                        <p:tgtEl>
                                          <p:spTgt spid="172038"/>
                                        </p:tgtEl>
                                        <p:attrNameLst>
                                          <p:attrName>ppt_w</p:attrName>
                                        </p:attrNameLst>
                                      </p:cBhvr>
                                      <p:tavLst>
                                        <p:tav tm="0">
                                          <p:val>
                                            <p:fltVal val="0"/>
                                          </p:val>
                                        </p:tav>
                                        <p:tav tm="100000">
                                          <p:val>
                                            <p:strVal val="#ppt_w"/>
                                          </p:val>
                                        </p:tav>
                                      </p:tavLst>
                                    </p:anim>
                                    <p:anim calcmode="lin" valueType="num">
                                      <p:cBhvr>
                                        <p:cTn id="18" dur="1000" fill="hold"/>
                                        <p:tgtEl>
                                          <p:spTgt spid="1720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p:bldP spid="1720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AutoShape 2" descr="Elijah-Fed-By-An-Angel-1660-63">
            <a:extLst>
              <a:ext uri="{FF2B5EF4-FFF2-40B4-BE49-F238E27FC236}">
                <a16:creationId xmlns:a16="http://schemas.microsoft.com/office/drawing/2014/main" id="{05A173B8-9C8F-4512-9700-4CAE3249C4E6}"/>
              </a:ext>
            </a:extLst>
          </p:cNvPr>
          <p:cNvSpPr>
            <a:spLocks noChangeAspect="1" noChangeArrowheads="1"/>
          </p:cNvSpPr>
          <p:nvPr/>
        </p:nvSpPr>
        <p:spPr bwMode="auto">
          <a:xfrm>
            <a:off x="624840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627" name="AutoShape 3" descr="Ferdinand Bol: Elijah Fed by an Angel 1660-63">
            <a:hlinkClick r:id="rId2" tooltip="Ferdinand Bol : Elijah Fed by an Angel 1660-63"/>
            <a:extLst>
              <a:ext uri="{FF2B5EF4-FFF2-40B4-BE49-F238E27FC236}">
                <a16:creationId xmlns:a16="http://schemas.microsoft.com/office/drawing/2014/main" id="{FF5DC242-2BA7-4CA9-9F67-731458DCD16A}"/>
              </a:ext>
            </a:extLst>
          </p:cNvPr>
          <p:cNvSpPr>
            <a:spLocks noChangeAspect="1" noChangeArrowheads="1"/>
          </p:cNvSpPr>
          <p:nvPr/>
        </p:nvSpPr>
        <p:spPr bwMode="auto">
          <a:xfrm>
            <a:off x="624840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26628" name="Picture 4" descr="Bible Stories">
            <a:extLst>
              <a:ext uri="{FF2B5EF4-FFF2-40B4-BE49-F238E27FC236}">
                <a16:creationId xmlns:a16="http://schemas.microsoft.com/office/drawing/2014/main" id="{94370033-6969-4016-9732-4875A73C7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588"/>
          <a:stretch>
            <a:fillRect/>
          </a:stretch>
        </p:blipFill>
        <p:spPr bwMode="auto">
          <a:xfrm>
            <a:off x="0" y="2417763"/>
            <a:ext cx="541020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5">
            <a:extLst>
              <a:ext uri="{FF2B5EF4-FFF2-40B4-BE49-F238E27FC236}">
                <a16:creationId xmlns:a16="http://schemas.microsoft.com/office/drawing/2014/main" id="{D66DB11F-A7D5-4C88-97B8-AC3E403DD6D0}"/>
              </a:ext>
            </a:extLst>
          </p:cNvPr>
          <p:cNvSpPr>
            <a:spLocks noChangeArrowheads="1"/>
          </p:cNvSpPr>
          <p:nvPr/>
        </p:nvSpPr>
        <p:spPr bwMode="auto">
          <a:xfrm>
            <a:off x="6224588" y="1828800"/>
            <a:ext cx="5638800" cy="3048000"/>
          </a:xfrm>
          <a:prstGeom prst="wedgeRoundRectCallout">
            <a:avLst>
              <a:gd name="adj1" fmla="val -85282"/>
              <a:gd name="adj2" fmla="val -13815"/>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dirty="0">
                <a:latin typeface="Tempus Sans ITC" panose="04020404030D07020202" pitchFamily="82" charset="0"/>
              </a:rPr>
              <a:t>Mi </a:t>
            </a:r>
            <a:r>
              <a:rPr lang="en-US" altLang="en-US" sz="2800" b="1" dirty="0" err="1">
                <a:latin typeface="Tempus Sans ITC" panose="04020404030D07020202" pitchFamily="82" charset="0"/>
              </a:rPr>
              <a:t>precioso</a:t>
            </a:r>
            <a:r>
              <a:rPr lang="en-US" altLang="en-US" sz="2800" b="1" dirty="0">
                <a:latin typeface="Tempus Sans ITC" panose="04020404030D07020202" pitchFamily="82" charset="0"/>
              </a:rPr>
              <a:t>… </a:t>
            </a:r>
            <a:r>
              <a:rPr lang="es-ES" altLang="en-US" sz="2800" b="1" dirty="0">
                <a:latin typeface="Tempus Sans ITC" panose="04020404030D07020202" pitchFamily="82" charset="0"/>
              </a:rPr>
              <a:t>¿es así cómo un rey debería comportarse? ¡Venga y coma un almuerzo agradable y esté feliz! No se preocupe su alteza real sobre </a:t>
            </a:r>
            <a:r>
              <a:rPr lang="es-ES" altLang="en-US" sz="2800" b="1" dirty="0" err="1">
                <a:latin typeface="Tempus Sans ITC" panose="04020404030D07020202" pitchFamily="82" charset="0"/>
              </a:rPr>
              <a:t>Nabot</a:t>
            </a:r>
            <a:r>
              <a:rPr lang="es-ES" altLang="en-US" sz="2800" b="1" dirty="0">
                <a:latin typeface="Tempus Sans ITC" panose="04020404030D07020202" pitchFamily="82" charset="0"/>
              </a:rPr>
              <a:t> … Yo puedo manejarlo.</a:t>
            </a:r>
            <a:endParaRPr lang="en-US" altLang="en-US" sz="2800" b="1" dirty="0">
              <a:latin typeface="Tempus Sans ITC" panose="04020404030D07020202" pitchFamily="82" charset="0"/>
            </a:endParaRPr>
          </a:p>
        </p:txBody>
      </p:sp>
    </p:spTree>
  </p:cSld>
  <p:clrMapOvr>
    <a:masterClrMapping/>
  </p:clrMapOvr>
  <p:transition spd="slow">
    <p:check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0773" name="Picture 5" descr="ahabandjezebel">
            <a:extLst>
              <a:ext uri="{FF2B5EF4-FFF2-40B4-BE49-F238E27FC236}">
                <a16:creationId xmlns:a16="http://schemas.microsoft.com/office/drawing/2014/main" id="{CA8072D8-3145-4D8F-B784-BB9A9B1D3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3" t="7778" r="4050"/>
          <a:stretch/>
        </p:blipFill>
        <p:spPr bwMode="auto">
          <a:xfrm>
            <a:off x="312420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a:extLst>
              <a:ext uri="{FF2B5EF4-FFF2-40B4-BE49-F238E27FC236}">
                <a16:creationId xmlns:a16="http://schemas.microsoft.com/office/drawing/2014/main" id="{ED2E014E-0419-4343-8208-06D890190F92}"/>
              </a:ext>
            </a:extLst>
          </p:cNvPr>
          <p:cNvSpPr txBox="1">
            <a:spLocks noChangeArrowheads="1"/>
          </p:cNvSpPr>
          <p:nvPr/>
        </p:nvSpPr>
        <p:spPr bwMode="auto">
          <a:xfrm>
            <a:off x="3124200" y="5842000"/>
            <a:ext cx="596265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n-US" sz="2000" b="1" dirty="0" err="1">
                <a:latin typeface="Tempus Sans ITC" panose="04020404030D07020202" pitchFamily="82" charset="0"/>
              </a:rPr>
              <a:t>Acab</a:t>
            </a:r>
            <a:r>
              <a:rPr lang="es-ES" altLang="en-US" sz="2000" b="1" dirty="0">
                <a:latin typeface="Tempus Sans ITC" panose="04020404030D07020202" pitchFamily="82" charset="0"/>
              </a:rPr>
              <a:t> se casó con </a:t>
            </a:r>
            <a:r>
              <a:rPr lang="es-ES" altLang="en-US" sz="2000" b="1" dirty="0" err="1">
                <a:latin typeface="Tempus Sans ITC" panose="04020404030D07020202" pitchFamily="82" charset="0"/>
              </a:rPr>
              <a:t>Jezebel</a:t>
            </a:r>
            <a:r>
              <a:rPr lang="es-ES" altLang="en-US" sz="2000" b="1" dirty="0">
                <a:latin typeface="Tempus Sans ITC" panose="04020404030D07020202" pitchFamily="82" charset="0"/>
              </a:rPr>
              <a:t> (1 Rey 16:30-33). Esto era un matrimonio arreglado en .. bien .. </a:t>
            </a:r>
          </a:p>
          <a:p>
            <a:pPr algn="ctr"/>
            <a:r>
              <a:rPr lang="es-ES" altLang="en-US" sz="2000" b="1">
                <a:latin typeface="Tempus Sans ITC" panose="04020404030D07020202" pitchFamily="82" charset="0"/>
              </a:rPr>
              <a:t>arreglado </a:t>
            </a:r>
            <a:r>
              <a:rPr lang="es-ES" altLang="en-US" sz="2000" b="1" dirty="0">
                <a:latin typeface="Tempus Sans ITC" panose="04020404030D07020202" pitchFamily="82" charset="0"/>
              </a:rPr>
              <a:t>un poco al SUR del Cielo.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60773"/>
                                        </p:tgtEl>
                                        <p:attrNameLst>
                                          <p:attrName>style.visibility</p:attrName>
                                        </p:attrNameLst>
                                      </p:cBhvr>
                                      <p:to>
                                        <p:strVal val="visible"/>
                                      </p:to>
                                    </p:set>
                                    <p:animEffect transition="in" filter="barn(outVertical)">
                                      <p:cBhvr>
                                        <p:cTn id="7" dur="10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6" descr="0609018 by EL MALETIN DE FOTOS.">
            <a:extLst>
              <a:ext uri="{FF2B5EF4-FFF2-40B4-BE49-F238E27FC236}">
                <a16:creationId xmlns:a16="http://schemas.microsoft.com/office/drawing/2014/main" id="{60CE8C3C-BAE7-4399-984D-4CEC58299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ELIJAH FACE">
            <a:extLst>
              <a:ext uri="{FF2B5EF4-FFF2-40B4-BE49-F238E27FC236}">
                <a16:creationId xmlns:a16="http://schemas.microsoft.com/office/drawing/2014/main" id="{71645665-44E1-4E1C-869D-51E44E204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575"/>
            <a:ext cx="29718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St. Elisha">
            <a:extLst>
              <a:ext uri="{FF2B5EF4-FFF2-40B4-BE49-F238E27FC236}">
                <a16:creationId xmlns:a16="http://schemas.microsoft.com/office/drawing/2014/main" id="{38F94F27-ADBC-4C37-8699-338526E63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050" y="2770188"/>
            <a:ext cx="302895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7">
            <a:extLst>
              <a:ext uri="{FF2B5EF4-FFF2-40B4-BE49-F238E27FC236}">
                <a16:creationId xmlns:a16="http://schemas.microsoft.com/office/drawing/2014/main" id="{BB926ADC-C3F4-47C9-ACCE-0FC2F8ABACEE}"/>
              </a:ext>
            </a:extLst>
          </p:cNvPr>
          <p:cNvSpPr txBox="1">
            <a:spLocks noChangeArrowheads="1"/>
          </p:cNvSpPr>
          <p:nvPr/>
        </p:nvSpPr>
        <p:spPr bwMode="auto">
          <a:xfrm>
            <a:off x="762000" y="4181475"/>
            <a:ext cx="2314575" cy="1384300"/>
          </a:xfrm>
          <a:prstGeom prst="rect">
            <a:avLst/>
          </a:prstGeom>
          <a:noFill/>
          <a:ln>
            <a:noFill/>
          </a:ln>
          <a:effectLst>
            <a:outerShdw dist="56796" dir="12393903"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n-US" b="1" i="1">
                <a:solidFill>
                  <a:srgbClr val="FFFF00"/>
                </a:solidFill>
                <a:latin typeface="Tempus Sans ITC" panose="04020404030D07020202" pitchFamily="82" charset="0"/>
                <a:cs typeface="Tahoma" panose="020B0604030504040204" pitchFamily="34" charset="0"/>
              </a:rPr>
              <a:t>La</a:t>
            </a:r>
          </a:p>
          <a:p>
            <a:pPr algn="ctr" eaLnBrk="1" hangingPunct="1">
              <a:lnSpc>
                <a:spcPct val="100000"/>
              </a:lnSpc>
              <a:spcBef>
                <a:spcPct val="0"/>
              </a:spcBef>
              <a:buFontTx/>
              <a:buNone/>
            </a:pPr>
            <a:r>
              <a:rPr lang="es-CO" altLang="en-US" b="1" i="1">
                <a:solidFill>
                  <a:srgbClr val="FFFF00"/>
                </a:solidFill>
                <a:latin typeface="Tempus Sans ITC" panose="04020404030D07020202" pitchFamily="82" charset="0"/>
                <a:cs typeface="Tahoma" panose="020B0604030504040204" pitchFamily="34" charset="0"/>
              </a:rPr>
              <a:t>obra de</a:t>
            </a:r>
            <a:endParaRPr lang="en-US" altLang="en-US" b="1" i="1">
              <a:solidFill>
                <a:srgbClr val="FFFF00"/>
              </a:solidFill>
              <a:latin typeface="Tempus Sans ITC" panose="04020404030D07020202" pitchFamily="82" charset="0"/>
              <a:cs typeface="Tahoma" panose="020B0604030504040204" pitchFamily="34" charset="0"/>
            </a:endParaRPr>
          </a:p>
          <a:p>
            <a:pPr algn="ctr" eaLnBrk="1" hangingPunct="1">
              <a:lnSpc>
                <a:spcPct val="100000"/>
              </a:lnSpc>
              <a:spcBef>
                <a:spcPct val="0"/>
              </a:spcBef>
              <a:buFontTx/>
              <a:buNone/>
            </a:pPr>
            <a:r>
              <a:rPr lang="en-US" altLang="en-US" b="1" i="1">
                <a:solidFill>
                  <a:srgbClr val="FFFF00"/>
                </a:solidFill>
                <a:latin typeface="Tempus Sans ITC" panose="04020404030D07020202" pitchFamily="82" charset="0"/>
                <a:cs typeface="Tahoma" panose="020B0604030504040204" pitchFamily="34" charset="0"/>
              </a:rPr>
              <a:t>Elías</a:t>
            </a:r>
          </a:p>
        </p:txBody>
      </p:sp>
      <p:sp>
        <p:nvSpPr>
          <p:cNvPr id="28678" name="Text Box 9">
            <a:extLst>
              <a:ext uri="{FF2B5EF4-FFF2-40B4-BE49-F238E27FC236}">
                <a16:creationId xmlns:a16="http://schemas.microsoft.com/office/drawing/2014/main" id="{16EA8BE9-93A0-44E3-9FD2-8BAC13A41954}"/>
              </a:ext>
            </a:extLst>
          </p:cNvPr>
          <p:cNvSpPr txBox="1">
            <a:spLocks noChangeArrowheads="1"/>
          </p:cNvSpPr>
          <p:nvPr/>
        </p:nvSpPr>
        <p:spPr bwMode="auto">
          <a:xfrm>
            <a:off x="9486900" y="914400"/>
            <a:ext cx="1905000" cy="954088"/>
          </a:xfrm>
          <a:prstGeom prst="rect">
            <a:avLst/>
          </a:prstGeom>
          <a:noFill/>
          <a:ln>
            <a:noFill/>
          </a:ln>
          <a:effectLst>
            <a:outerShdw dist="53882" dir="13500000"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n-US" b="1" i="1">
                <a:solidFill>
                  <a:srgbClr val="FFFF00"/>
                </a:solidFill>
                <a:latin typeface="Tempus Sans ITC" panose="04020404030D07020202" pitchFamily="82" charset="0"/>
                <a:cs typeface="Tahoma" panose="020B0604030504040204" pitchFamily="34" charset="0"/>
              </a:rPr>
              <a:t> y de</a:t>
            </a:r>
            <a:endParaRPr lang="en-US" altLang="en-US" b="1" i="1">
              <a:solidFill>
                <a:srgbClr val="FFFF00"/>
              </a:solidFill>
              <a:latin typeface="Tempus Sans ITC" panose="04020404030D07020202" pitchFamily="82" charset="0"/>
              <a:cs typeface="Tahoma" panose="020B0604030504040204" pitchFamily="34" charset="0"/>
            </a:endParaRPr>
          </a:p>
          <a:p>
            <a:pPr algn="ctr" eaLnBrk="1" hangingPunct="1">
              <a:lnSpc>
                <a:spcPct val="100000"/>
              </a:lnSpc>
              <a:spcBef>
                <a:spcPct val="0"/>
              </a:spcBef>
              <a:buFontTx/>
              <a:buNone/>
            </a:pPr>
            <a:r>
              <a:rPr lang="en-US" altLang="en-US" b="1" i="1">
                <a:solidFill>
                  <a:srgbClr val="FFFF00"/>
                </a:solidFill>
                <a:latin typeface="Tempus Sans ITC" panose="04020404030D07020202" pitchFamily="82" charset="0"/>
                <a:cs typeface="Tahoma" panose="020B0604030504040204" pitchFamily="34" charset="0"/>
              </a:rPr>
              <a:t>Eliseo</a:t>
            </a:r>
          </a:p>
        </p:txBody>
      </p:sp>
      <p:sp>
        <p:nvSpPr>
          <p:cNvPr id="28679" name="Text Box 10">
            <a:extLst>
              <a:ext uri="{FF2B5EF4-FFF2-40B4-BE49-F238E27FC236}">
                <a16:creationId xmlns:a16="http://schemas.microsoft.com/office/drawing/2014/main" id="{278A95ED-784B-4FE8-9890-4DFD70DB9B82}"/>
              </a:ext>
            </a:extLst>
          </p:cNvPr>
          <p:cNvSpPr txBox="1">
            <a:spLocks noChangeArrowheads="1"/>
          </p:cNvSpPr>
          <p:nvPr/>
        </p:nvSpPr>
        <p:spPr bwMode="auto">
          <a:xfrm>
            <a:off x="533400" y="5791200"/>
            <a:ext cx="2971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chemeClr val="bg1"/>
                </a:solidFill>
                <a:latin typeface="Tempus Sans ITC" panose="04020404030D07020202" pitchFamily="82" charset="0"/>
                <a:cs typeface="Arial" panose="020B0604020202020204" pitchFamily="34" charset="0"/>
              </a:rPr>
              <a:t>I REYES 17:1 – </a:t>
            </a:r>
          </a:p>
          <a:p>
            <a:pPr algn="ctr" eaLnBrk="1" hangingPunct="1">
              <a:lnSpc>
                <a:spcPct val="100000"/>
              </a:lnSpc>
              <a:spcBef>
                <a:spcPct val="0"/>
              </a:spcBef>
              <a:buFontTx/>
              <a:buNone/>
            </a:pPr>
            <a:r>
              <a:rPr lang="en-US" altLang="en-US" b="1">
                <a:solidFill>
                  <a:schemeClr val="bg1"/>
                </a:solidFill>
                <a:latin typeface="Tempus Sans ITC" panose="04020404030D07020202" pitchFamily="82" charset="0"/>
                <a:cs typeface="Arial" panose="020B0604020202020204" pitchFamily="34" charset="0"/>
              </a:rPr>
              <a:t>2 REYES 2:11</a:t>
            </a:r>
          </a:p>
        </p:txBody>
      </p:sp>
      <p:sp>
        <p:nvSpPr>
          <p:cNvPr id="28680" name="Text Box 11">
            <a:extLst>
              <a:ext uri="{FF2B5EF4-FFF2-40B4-BE49-F238E27FC236}">
                <a16:creationId xmlns:a16="http://schemas.microsoft.com/office/drawing/2014/main" id="{601697AF-FDA3-41B7-A083-02C487E4A56F}"/>
              </a:ext>
            </a:extLst>
          </p:cNvPr>
          <p:cNvSpPr txBox="1">
            <a:spLocks noChangeArrowheads="1"/>
          </p:cNvSpPr>
          <p:nvPr/>
        </p:nvSpPr>
        <p:spPr bwMode="auto">
          <a:xfrm>
            <a:off x="9067800" y="1816100"/>
            <a:ext cx="2743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chemeClr val="bg1"/>
                </a:solidFill>
                <a:latin typeface="Tempus Sans ITC" panose="04020404030D07020202" pitchFamily="82" charset="0"/>
                <a:cs typeface="Arial" panose="020B0604020202020204" pitchFamily="34" charset="0"/>
              </a:rPr>
              <a:t>2 REYES</a:t>
            </a:r>
          </a:p>
          <a:p>
            <a:pPr algn="ctr" eaLnBrk="1" hangingPunct="1">
              <a:lnSpc>
                <a:spcPct val="100000"/>
              </a:lnSpc>
              <a:spcBef>
                <a:spcPct val="0"/>
              </a:spcBef>
              <a:buFontTx/>
              <a:buNone/>
            </a:pPr>
            <a:r>
              <a:rPr lang="en-US" altLang="en-US" b="1">
                <a:solidFill>
                  <a:schemeClr val="bg1"/>
                </a:solidFill>
                <a:latin typeface="Tempus Sans ITC" panose="04020404030D07020202" pitchFamily="82" charset="0"/>
                <a:cs typeface="Arial" panose="020B0604020202020204" pitchFamily="34" charset="0"/>
              </a:rPr>
              <a:t>2:12 – 13:20a</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9570" name="Text Box 2">
            <a:extLst>
              <a:ext uri="{FF2B5EF4-FFF2-40B4-BE49-F238E27FC236}">
                <a16:creationId xmlns:a16="http://schemas.microsoft.com/office/drawing/2014/main" id="{1A3A8A17-8FA5-4C4D-9D74-21C05533F184}"/>
              </a:ext>
            </a:extLst>
          </p:cNvPr>
          <p:cNvSpPr txBox="1">
            <a:spLocks noChangeArrowheads="1"/>
          </p:cNvSpPr>
          <p:nvPr/>
        </p:nvSpPr>
        <p:spPr bwMode="auto">
          <a:xfrm>
            <a:off x="6019800" y="2743200"/>
            <a:ext cx="60325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18:40-46 -</a:t>
            </a:r>
            <a:r>
              <a:rPr lang="en-US" altLang="en-US" b="1" dirty="0">
                <a:solidFill>
                  <a:schemeClr val="bg1"/>
                </a:solidFill>
                <a:latin typeface="Tempus Sans ITC" panose="04020404030D07020202" pitchFamily="82" charset="0"/>
                <a:cs typeface="Arial" panose="020B0604020202020204" pitchFamily="34" charset="0"/>
              </a:rPr>
              <a:t> </a:t>
            </a:r>
            <a:r>
              <a:rPr lang="es-ES" altLang="en-US" b="1" dirty="0">
                <a:solidFill>
                  <a:schemeClr val="bg1"/>
                </a:solidFill>
                <a:latin typeface="Tempus Sans ITC" panose="04020404030D07020202" pitchFamily="82" charset="0"/>
                <a:cs typeface="Arial" panose="020B0604020202020204" pitchFamily="34" charset="0"/>
              </a:rPr>
              <a:t>Y él dijo: Ve, y di a </a:t>
            </a:r>
            <a:r>
              <a:rPr lang="es-ES" altLang="en-US" b="1" dirty="0" err="1">
                <a:solidFill>
                  <a:schemeClr val="bg1"/>
                </a:solidFill>
                <a:latin typeface="Tempus Sans ITC" panose="04020404030D07020202" pitchFamily="82" charset="0"/>
                <a:cs typeface="Arial" panose="020B0604020202020204" pitchFamily="34" charset="0"/>
              </a:rPr>
              <a:t>Acab</a:t>
            </a:r>
            <a:r>
              <a:rPr lang="es-ES" altLang="en-US" b="1" dirty="0">
                <a:solidFill>
                  <a:schemeClr val="bg1"/>
                </a:solidFill>
                <a:latin typeface="Tempus Sans ITC" panose="04020404030D07020202" pitchFamily="82" charset="0"/>
                <a:cs typeface="Arial" panose="020B0604020202020204" pitchFamily="34" charset="0"/>
              </a:rPr>
              <a:t>: Alístate y desciende, porque la lluvia no te ataje. Y aconteció, estando en esto, que los cielos se oscurecieron con nubes y viento; y hubo una gran lluvia. Y subiendo </a:t>
            </a:r>
            <a:r>
              <a:rPr lang="es-ES" altLang="en-US" b="1" dirty="0" err="1">
                <a:solidFill>
                  <a:schemeClr val="bg1"/>
                </a:solidFill>
                <a:latin typeface="Tempus Sans ITC" panose="04020404030D07020202" pitchFamily="82" charset="0"/>
                <a:cs typeface="Arial" panose="020B0604020202020204" pitchFamily="34" charset="0"/>
              </a:rPr>
              <a:t>Acab</a:t>
            </a:r>
            <a:r>
              <a:rPr lang="es-ES" altLang="en-US" b="1" dirty="0">
                <a:solidFill>
                  <a:schemeClr val="bg1"/>
                </a:solidFill>
                <a:latin typeface="Tempus Sans ITC" panose="04020404030D07020202" pitchFamily="82" charset="0"/>
                <a:cs typeface="Arial" panose="020B0604020202020204" pitchFamily="34" charset="0"/>
              </a:rPr>
              <a:t>, vino a Jezreel. Y la mano de Jehová fue sobre Elías, el cual ciñó sus lomos, y vino corriendo delante de </a:t>
            </a:r>
            <a:r>
              <a:rPr lang="es-ES" altLang="en-US" b="1" dirty="0" err="1">
                <a:solidFill>
                  <a:schemeClr val="bg1"/>
                </a:solidFill>
                <a:latin typeface="Tempus Sans ITC" panose="04020404030D07020202" pitchFamily="82" charset="0"/>
                <a:cs typeface="Arial" panose="020B0604020202020204" pitchFamily="34" charset="0"/>
              </a:rPr>
              <a:t>Acab</a:t>
            </a:r>
            <a:r>
              <a:rPr lang="es-ES" altLang="en-US" b="1" dirty="0">
                <a:solidFill>
                  <a:schemeClr val="bg1"/>
                </a:solidFill>
                <a:latin typeface="Tempus Sans ITC" panose="04020404030D07020202" pitchFamily="82" charset="0"/>
                <a:cs typeface="Arial" panose="020B0604020202020204" pitchFamily="34" charset="0"/>
              </a:rPr>
              <a:t> hasta llegar a Jezreel.</a:t>
            </a:r>
            <a:endParaRPr lang="en-US" altLang="en-US" b="1" dirty="0">
              <a:solidFill>
                <a:schemeClr val="bg1"/>
              </a:solidFill>
              <a:latin typeface="Tempus Sans ITC" panose="04020404030D07020202" pitchFamily="82" charset="0"/>
              <a:cs typeface="Arial" panose="020B0604020202020204" pitchFamily="34" charset="0"/>
            </a:endParaRPr>
          </a:p>
        </p:txBody>
      </p:sp>
      <p:pic>
        <p:nvPicPr>
          <p:cNvPr id="109571" name="Picture 3" descr="elijah_ahab">
            <a:extLst>
              <a:ext uri="{FF2B5EF4-FFF2-40B4-BE49-F238E27FC236}">
                <a16:creationId xmlns:a16="http://schemas.microsoft.com/office/drawing/2014/main" id="{740FE636-0187-468C-9E1F-13EB22B02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94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iterate type="wd">
                                    <p:tmPct val="1000"/>
                                  </p:iterate>
                                  <p:childTnLst>
                                    <p:set>
                                      <p:cBhvr>
                                        <p:cTn id="6" dur="1" fill="hold">
                                          <p:stCondLst>
                                            <p:cond delay="0"/>
                                          </p:stCondLst>
                                        </p:cTn>
                                        <p:tgtEl>
                                          <p:spTgt spid="109570"/>
                                        </p:tgtEl>
                                        <p:attrNameLst>
                                          <p:attrName>style.visibility</p:attrName>
                                        </p:attrNameLst>
                                      </p:cBhvr>
                                      <p:to>
                                        <p:strVal val="visible"/>
                                      </p:to>
                                    </p:set>
                                    <p:animEffect transition="in" filter="barn(outVertical)">
                                      <p:cBhvr>
                                        <p:cTn id="7" dur="1000"/>
                                        <p:tgtEl>
                                          <p:spTgt spid="109570"/>
                                        </p:tgtEl>
                                      </p:cBhvr>
                                    </p:animEffect>
                                  </p:childTnLst>
                                </p:cTn>
                              </p:par>
                              <p:par>
                                <p:cTn id="8" presetID="23" presetClass="entr" presetSubtype="272" fill="hold" nodeType="withEffect">
                                  <p:stCondLst>
                                    <p:cond delay="0"/>
                                  </p:stCondLst>
                                  <p:childTnLst>
                                    <p:set>
                                      <p:cBhvr>
                                        <p:cTn id="9" dur="1" fill="hold">
                                          <p:stCondLst>
                                            <p:cond delay="0"/>
                                          </p:stCondLst>
                                        </p:cTn>
                                        <p:tgtEl>
                                          <p:spTgt spid="109571"/>
                                        </p:tgtEl>
                                        <p:attrNameLst>
                                          <p:attrName>style.visibility</p:attrName>
                                        </p:attrNameLst>
                                      </p:cBhvr>
                                      <p:to>
                                        <p:strVal val="visible"/>
                                      </p:to>
                                    </p:set>
                                    <p:anim calcmode="lin" valueType="num">
                                      <p:cBhvr>
                                        <p:cTn id="10" dur="1000" fill="hold"/>
                                        <p:tgtEl>
                                          <p:spTgt spid="109571"/>
                                        </p:tgtEl>
                                        <p:attrNameLst>
                                          <p:attrName>ppt_w</p:attrName>
                                        </p:attrNameLst>
                                      </p:cBhvr>
                                      <p:tavLst>
                                        <p:tav tm="0">
                                          <p:val>
                                            <p:strVal val="2/3*#ppt_w"/>
                                          </p:val>
                                        </p:tav>
                                        <p:tav tm="100000">
                                          <p:val>
                                            <p:strVal val="#ppt_w"/>
                                          </p:val>
                                        </p:tav>
                                      </p:tavLst>
                                    </p:anim>
                                    <p:anim calcmode="lin" valueType="num">
                                      <p:cBhvr>
                                        <p:cTn id="11" dur="1000" fill="hold"/>
                                        <p:tgtEl>
                                          <p:spTgt spid="10957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7" descr="angry_woman">
            <a:extLst>
              <a:ext uri="{FF2B5EF4-FFF2-40B4-BE49-F238E27FC236}">
                <a16:creationId xmlns:a16="http://schemas.microsoft.com/office/drawing/2014/main" id="{D563B565-4D9E-4E07-A093-3D6BE4A86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4" t="4918" r="8733" b="4918"/>
          <a:stretch>
            <a:fillRect/>
          </a:stretch>
        </p:blipFill>
        <p:spPr bwMode="auto">
          <a:xfrm>
            <a:off x="-3175" y="0"/>
            <a:ext cx="336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F72A933A-8E90-426E-A457-95AC0439CD20}"/>
              </a:ext>
            </a:extLst>
          </p:cNvPr>
          <p:cNvSpPr txBox="1">
            <a:spLocks noChangeArrowheads="1"/>
          </p:cNvSpPr>
          <p:nvPr/>
        </p:nvSpPr>
        <p:spPr bwMode="auto">
          <a:xfrm>
            <a:off x="3886200" y="0"/>
            <a:ext cx="7543800" cy="1006475"/>
          </a:xfrm>
          <a:prstGeom prst="rect">
            <a:avLst/>
          </a:prstGeom>
          <a:solidFill>
            <a:srgbClr val="F7F7D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latin typeface="Tempus Sans ITC" panose="04020404030D07020202" pitchFamily="82" charset="0"/>
                <a:cs typeface="Arial" panose="020B0604020202020204" pitchFamily="34" charset="0"/>
              </a:rPr>
              <a:t>Elías</a:t>
            </a:r>
            <a:r>
              <a:rPr lang="es-CO" altLang="en-US" b="1">
                <a:latin typeface="Tempus Sans ITC" panose="04020404030D07020202" pitchFamily="82" charset="0"/>
                <a:cs typeface="Arial" panose="020B0604020202020204" pitchFamily="34" charset="0"/>
              </a:rPr>
              <a:t> hizo</a:t>
            </a:r>
            <a:r>
              <a:rPr lang="en-US" altLang="en-US" b="1">
                <a:latin typeface="Tempus Sans ITC" panose="04020404030D07020202" pitchFamily="82" charset="0"/>
                <a:cs typeface="Arial" panose="020B0604020202020204" pitchFamily="34" charset="0"/>
              </a:rPr>
              <a:t> . . .</a:t>
            </a:r>
            <a:r>
              <a:rPr lang="en-US" altLang="en-US" sz="4000" b="1">
                <a:latin typeface="Tempus Sans ITC" panose="04020404030D07020202" pitchFamily="82" charset="0"/>
                <a:cs typeface="Arial" panose="020B0604020202020204" pitchFamily="34" charset="0"/>
              </a:rPr>
              <a:t> </a:t>
            </a:r>
            <a:r>
              <a:rPr lang="en-US" altLang="en-US" sz="6000" b="1">
                <a:latin typeface="Tempus Sans ITC" panose="04020404030D07020202" pitchFamily="82" charset="0"/>
                <a:cs typeface="Arial" panose="020B0604020202020204" pitchFamily="34" charset="0"/>
              </a:rPr>
              <a:t>¡¿</a:t>
            </a:r>
            <a:r>
              <a:rPr lang="en-US" altLang="en-US" sz="6000" b="1" i="1">
                <a:latin typeface="Tempus Sans ITC" panose="04020404030D07020202" pitchFamily="82" charset="0"/>
                <a:cs typeface="Arial" panose="020B0604020202020204" pitchFamily="34" charset="0"/>
              </a:rPr>
              <a:t>qué?!</a:t>
            </a:r>
          </a:p>
        </p:txBody>
      </p:sp>
      <p:sp>
        <p:nvSpPr>
          <p:cNvPr id="12" name="Text Box 4">
            <a:extLst>
              <a:ext uri="{FF2B5EF4-FFF2-40B4-BE49-F238E27FC236}">
                <a16:creationId xmlns:a16="http://schemas.microsoft.com/office/drawing/2014/main" id="{2A91CE1E-A63F-4C55-B561-FF851895997A}"/>
              </a:ext>
            </a:extLst>
          </p:cNvPr>
          <p:cNvSpPr txBox="1">
            <a:spLocks noChangeArrowheads="1"/>
          </p:cNvSpPr>
          <p:nvPr/>
        </p:nvSpPr>
        <p:spPr bwMode="auto">
          <a:xfrm>
            <a:off x="3365500" y="992188"/>
            <a:ext cx="8826500"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19:1-2 -</a:t>
            </a:r>
            <a:r>
              <a:rPr lang="en-US" altLang="en-US" b="1" dirty="0">
                <a:solidFill>
                  <a:schemeClr val="bg1"/>
                </a:solidFill>
                <a:latin typeface="Tempus Sans ITC" panose="04020404030D07020202" pitchFamily="82" charset="0"/>
                <a:cs typeface="Arial" panose="020B0604020202020204" pitchFamily="34" charset="0"/>
              </a:rPr>
              <a:t> </a:t>
            </a:r>
            <a:r>
              <a:rPr lang="es-ES" altLang="en-US" b="1" dirty="0">
                <a:solidFill>
                  <a:schemeClr val="bg1"/>
                </a:solidFill>
                <a:latin typeface="Tempus Sans ITC" panose="04020404030D07020202" pitchFamily="82" charset="0"/>
                <a:cs typeface="Arial" panose="020B0604020202020204" pitchFamily="34" charset="0"/>
              </a:rPr>
              <a:t>Y </a:t>
            </a:r>
            <a:r>
              <a:rPr lang="es-ES" altLang="en-US" b="1" dirty="0" err="1">
                <a:solidFill>
                  <a:schemeClr val="bg1"/>
                </a:solidFill>
                <a:latin typeface="Tempus Sans ITC" panose="04020404030D07020202" pitchFamily="82" charset="0"/>
                <a:cs typeface="Arial" panose="020B0604020202020204" pitchFamily="34" charset="0"/>
              </a:rPr>
              <a:t>Acab</a:t>
            </a:r>
            <a:r>
              <a:rPr lang="es-ES" altLang="en-US" b="1" dirty="0">
                <a:solidFill>
                  <a:schemeClr val="bg1"/>
                </a:solidFill>
                <a:latin typeface="Tempus Sans ITC" panose="04020404030D07020202" pitchFamily="82" charset="0"/>
                <a:cs typeface="Arial" panose="020B0604020202020204" pitchFamily="34" charset="0"/>
              </a:rPr>
              <a:t> </a:t>
            </a:r>
            <a:r>
              <a:rPr lang="es-ES" altLang="en-US" b="1" dirty="0" err="1">
                <a:solidFill>
                  <a:schemeClr val="bg1"/>
                </a:solidFill>
                <a:latin typeface="Tempus Sans ITC" panose="04020404030D07020202" pitchFamily="82" charset="0"/>
                <a:cs typeface="Arial" panose="020B0604020202020204" pitchFamily="34" charset="0"/>
              </a:rPr>
              <a:t>dió</a:t>
            </a:r>
            <a:r>
              <a:rPr lang="es-ES" altLang="en-US" b="1" dirty="0">
                <a:solidFill>
                  <a:schemeClr val="bg1"/>
                </a:solidFill>
                <a:latin typeface="Tempus Sans ITC" panose="04020404030D07020202" pitchFamily="82" charset="0"/>
                <a:cs typeface="Arial" panose="020B0604020202020204" pitchFamily="34" charset="0"/>
              </a:rPr>
              <a:t> la nueva a Jezabel de todo lo que Elías había hecho, de como había matado a espada a todos los profetas. Entonces envió Jezabel a Elías un mensajero, diciendo: Así me hagan los dioses, y así me añadan, si mañana a estas horas yo no haya puesto tu persona como la de uno de ellos.</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3" name="AutoShape 8">
            <a:extLst>
              <a:ext uri="{FF2B5EF4-FFF2-40B4-BE49-F238E27FC236}">
                <a16:creationId xmlns:a16="http://schemas.microsoft.com/office/drawing/2014/main" id="{7942F248-6B95-4E1A-9CBF-9D7F3696E94B}"/>
              </a:ext>
            </a:extLst>
          </p:cNvPr>
          <p:cNvSpPr>
            <a:spLocks noChangeArrowheads="1"/>
          </p:cNvSpPr>
          <p:nvPr/>
        </p:nvSpPr>
        <p:spPr bwMode="auto">
          <a:xfrm>
            <a:off x="3886200" y="3670300"/>
            <a:ext cx="7848600" cy="3187700"/>
          </a:xfrm>
          <a:prstGeom prst="flowChartInternalStorage">
            <a:avLst/>
          </a:prstGeom>
          <a:solidFill>
            <a:srgbClr val="F7F7D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4" name="Text Box 10">
            <a:extLst>
              <a:ext uri="{FF2B5EF4-FFF2-40B4-BE49-F238E27FC236}">
                <a16:creationId xmlns:a16="http://schemas.microsoft.com/office/drawing/2014/main" id="{1FA91CD2-88D6-4903-84FF-676463441666}"/>
              </a:ext>
            </a:extLst>
          </p:cNvPr>
          <p:cNvSpPr txBox="1">
            <a:spLocks noChangeArrowheads="1"/>
          </p:cNvSpPr>
          <p:nvPr/>
        </p:nvSpPr>
        <p:spPr bwMode="auto">
          <a:xfrm>
            <a:off x="5410200" y="3606800"/>
            <a:ext cx="5257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990000"/>
                </a:solidFill>
                <a:latin typeface="Tempus Sans ITC" panose="04020404030D07020202" pitchFamily="82" charset="0"/>
                <a:cs typeface="Arial" panose="020B0604020202020204" pitchFamily="34" charset="0"/>
              </a:rPr>
              <a:t>El Recordatorio Diario de Elías… </a:t>
            </a:r>
          </a:p>
        </p:txBody>
      </p:sp>
      <p:sp>
        <p:nvSpPr>
          <p:cNvPr id="15" name="Text Box 11">
            <a:extLst>
              <a:ext uri="{FF2B5EF4-FFF2-40B4-BE49-F238E27FC236}">
                <a16:creationId xmlns:a16="http://schemas.microsoft.com/office/drawing/2014/main" id="{7BC98B7D-69E5-41A7-8599-7382E3C3564A}"/>
              </a:ext>
            </a:extLst>
          </p:cNvPr>
          <p:cNvSpPr txBox="1">
            <a:spLocks noChangeArrowheads="1"/>
          </p:cNvSpPr>
          <p:nvPr/>
        </p:nvSpPr>
        <p:spPr bwMode="auto">
          <a:xfrm>
            <a:off x="4953000" y="4132310"/>
            <a:ext cx="6629400" cy="173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b="1" u="sng" dirty="0">
                <a:latin typeface="Tempus Sans ITC" panose="04020404030D07020202" pitchFamily="82" charset="0"/>
                <a:cs typeface="Arial" panose="020B0604020202020204" pitchFamily="34" charset="0"/>
              </a:rPr>
              <a:t>#1</a:t>
            </a:r>
            <a:r>
              <a:rPr lang="en-US" altLang="en-US" b="1" dirty="0">
                <a:latin typeface="Tempus Sans ITC" panose="04020404030D07020202" pitchFamily="82" charset="0"/>
                <a:cs typeface="Arial" panose="020B0604020202020204" pitchFamily="34" charset="0"/>
              </a:rPr>
              <a:t>: </a:t>
            </a:r>
            <a:r>
              <a:rPr lang="es-ES" altLang="en-US" b="1" dirty="0">
                <a:latin typeface="Tempus Sans ITC" panose="04020404030D07020202" pitchFamily="82" charset="0"/>
                <a:cs typeface="Arial" panose="020B0604020202020204" pitchFamily="34" charset="0"/>
              </a:rPr>
              <a:t>hay algunas personas que son tan malas que ningún tipo de circunstancias y aún con evidencias les permite humillarse o cambiar</a:t>
            </a:r>
            <a:r>
              <a:rPr lang="en-US" altLang="en-US" b="1" dirty="0">
                <a:latin typeface="Tempus Sans ITC" panose="04020404030D07020202" pitchFamily="82" charset="0"/>
                <a:cs typeface="Arial" panose="020B0604020202020204" pitchFamily="34" charset="0"/>
              </a:rPr>
              <a:t>.</a:t>
            </a:r>
          </a:p>
        </p:txBody>
      </p:sp>
      <p:sp>
        <p:nvSpPr>
          <p:cNvPr id="16" name="Text Box 13">
            <a:extLst>
              <a:ext uri="{FF2B5EF4-FFF2-40B4-BE49-F238E27FC236}">
                <a16:creationId xmlns:a16="http://schemas.microsoft.com/office/drawing/2014/main" id="{B76A653D-29DB-4688-88E9-B2BD5D5BAF06}"/>
              </a:ext>
            </a:extLst>
          </p:cNvPr>
          <p:cNvSpPr txBox="1">
            <a:spLocks noChangeArrowheads="1"/>
          </p:cNvSpPr>
          <p:nvPr/>
        </p:nvSpPr>
        <p:spPr bwMode="auto">
          <a:xfrm>
            <a:off x="5070475" y="5713413"/>
            <a:ext cx="62071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b="1" u="sng" dirty="0">
                <a:latin typeface="Tempus Sans ITC" panose="04020404030D07020202" pitchFamily="82" charset="0"/>
                <a:cs typeface="Arial" panose="020B0604020202020204" pitchFamily="34" charset="0"/>
              </a:rPr>
              <a:t>#2</a:t>
            </a:r>
            <a:r>
              <a:rPr lang="en-US" altLang="en-US" b="1" dirty="0">
                <a:latin typeface="Tempus Sans ITC" panose="04020404030D07020202" pitchFamily="82" charset="0"/>
                <a:cs typeface="Arial" panose="020B0604020202020204" pitchFamily="34" charset="0"/>
              </a:rPr>
              <a:t>: </a:t>
            </a:r>
            <a:r>
              <a:rPr lang="es-ES" altLang="en-US" b="1" dirty="0">
                <a:latin typeface="Tempus Sans ITC" panose="04020404030D07020202" pitchFamily="82" charset="0"/>
                <a:cs typeface="Arial" panose="020B0604020202020204" pitchFamily="34" charset="0"/>
              </a:rPr>
              <a:t>escribir a </a:t>
            </a:r>
            <a:r>
              <a:rPr lang="es-ES" altLang="en-US" b="1" dirty="0" err="1">
                <a:latin typeface="Tempus Sans ITC" panose="04020404030D07020202" pitchFamily="82" charset="0"/>
                <a:cs typeface="Arial" panose="020B0604020202020204" pitchFamily="34" charset="0"/>
              </a:rPr>
              <a:t>Jezebel</a:t>
            </a:r>
            <a:r>
              <a:rPr lang="es-ES" altLang="en-US" b="1" dirty="0">
                <a:latin typeface="Tempus Sans ITC" panose="04020404030D07020202" pitchFamily="82" charset="0"/>
                <a:cs typeface="Arial" panose="020B0604020202020204" pitchFamily="34" charset="0"/>
              </a:rPr>
              <a:t> una nota de gracias por la advertencia</a:t>
            </a:r>
            <a:r>
              <a:rPr lang="en-US" altLang="en-US" b="1" dirty="0">
                <a:latin typeface="Tempus Sans ITC" panose="04020404030D07020202" pitchFamily="82" charset="0"/>
                <a:cs typeface="Arial" panose="020B0604020202020204" pitchFamily="34" charset="0"/>
              </a:rPr>
              <a:t>.</a:t>
            </a:r>
          </a:p>
        </p:txBody>
      </p:sp>
      <p:sp>
        <p:nvSpPr>
          <p:cNvPr id="17" name="Text Box 14">
            <a:extLst>
              <a:ext uri="{FF2B5EF4-FFF2-40B4-BE49-F238E27FC236}">
                <a16:creationId xmlns:a16="http://schemas.microsoft.com/office/drawing/2014/main" id="{1FB39D04-2571-4C1E-AB69-805207450178}"/>
              </a:ext>
            </a:extLst>
          </p:cNvPr>
          <p:cNvSpPr txBox="1">
            <a:spLocks noChangeArrowheads="1"/>
          </p:cNvSpPr>
          <p:nvPr/>
        </p:nvSpPr>
        <p:spPr bwMode="auto">
          <a:xfrm rot="-1188828">
            <a:off x="3798888" y="4610100"/>
            <a:ext cx="11795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990000"/>
                </a:solidFill>
                <a:latin typeface="Tempus Sans ITC" panose="04020404030D07020202" pitchFamily="82" charset="0"/>
                <a:cs typeface="Arial" panose="020B0604020202020204" pitchFamily="34" charset="0"/>
              </a:rPr>
              <a:t>Notas:</a:t>
            </a:r>
          </a:p>
        </p:txBody>
      </p:sp>
      <p:sp>
        <p:nvSpPr>
          <p:cNvPr id="95244" name="Rectangle 12">
            <a:extLst>
              <a:ext uri="{FF2B5EF4-FFF2-40B4-BE49-F238E27FC236}">
                <a16:creationId xmlns:a16="http://schemas.microsoft.com/office/drawing/2014/main" id="{C3A1EFC7-CD0B-4654-B207-0172A1B15476}"/>
              </a:ext>
            </a:extLst>
          </p:cNvPr>
          <p:cNvSpPr>
            <a:spLocks noChangeArrowheads="1"/>
          </p:cNvSpPr>
          <p:nvPr/>
        </p:nvSpPr>
        <p:spPr bwMode="auto">
          <a:xfrm>
            <a:off x="4935537" y="5762499"/>
            <a:ext cx="6477000" cy="1370013"/>
          </a:xfrm>
          <a:prstGeom prst="rect">
            <a:avLst/>
          </a:prstGeom>
          <a:solidFill>
            <a:srgbClr val="F7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95244"/>
                                        </p:tgtEl>
                                        <p:attrNameLst>
                                          <p:attrName>style.visibility</p:attrName>
                                        </p:attrNameLst>
                                      </p:cBhvr>
                                      <p:to>
                                        <p:strVal val="visible"/>
                                      </p:to>
                                    </p:set>
                                    <p:animEffect transition="in" filter="strips(downRight)">
                                      <p:cBhvr>
                                        <p:cTn id="7" dur="1000"/>
                                        <p:tgtEl>
                                          <p:spTgt spid="95244"/>
                                        </p:tgtEl>
                                      </p:cBhvr>
                                    </p:animEffect>
                                  </p:childTnLst>
                                </p:cTn>
                              </p:par>
                              <p:par>
                                <p:cTn id="8" presetID="2" presetClass="entr" presetSubtype="3" fill="hold" grpId="0" nodeType="withEffect">
                                  <p:stCondLst>
                                    <p:cond delay="0"/>
                                  </p:stCondLst>
                                  <p:iterate type="wd">
                                    <p:tmPct val="1000"/>
                                  </p:iterate>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fill="hold"/>
                                        <p:tgtEl>
                                          <p:spTgt spid="12"/>
                                        </p:tgtEl>
                                        <p:attrNameLst>
                                          <p:attrName>ppt_x</p:attrName>
                                        </p:attrNameLst>
                                      </p:cBhvr>
                                      <p:tavLst>
                                        <p:tav tm="0">
                                          <p:val>
                                            <p:strVal val="1+#ppt_w/2"/>
                                          </p:val>
                                        </p:tav>
                                        <p:tav tm="100000">
                                          <p:val>
                                            <p:strVal val="#ppt_x"/>
                                          </p:val>
                                        </p:tav>
                                      </p:tavLst>
                                    </p:anim>
                                    <p:anim calcmode="lin" valueType="num">
                                      <p:cBhvr additive="base">
                                        <p:cTn id="11"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Right)">
                                      <p:cBhvr>
                                        <p:cTn id="16" dur="1000"/>
                                        <p:tgtEl>
                                          <p:spTgt spid="13"/>
                                        </p:tgtEl>
                                      </p:cBhvr>
                                    </p:animEffect>
                                  </p:childTnLst>
                                </p:cTn>
                              </p:par>
                              <p:par>
                                <p:cTn id="17" presetID="39" presetClass="entr" presetSubtype="0" accel="100000" fill="hold" grpId="0" nodeType="withEffect">
                                  <p:stCondLst>
                                    <p:cond delay="0"/>
                                  </p:stCondLst>
                                  <p:iterate type="lt">
                                    <p:tmPct val="3000"/>
                                  </p:iterate>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iterate type="lt">
                                    <p:tmPct val="3000"/>
                                  </p:iterate>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iterate type="wd">
                                    <p:tmPct val="1000"/>
                                  </p:iterate>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1000"/>
                                        <p:tgtEl>
                                          <p:spTgt spid="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grpId="0" nodeType="clickEffect">
                                  <p:stCondLst>
                                    <p:cond delay="0"/>
                                  </p:stCondLst>
                                  <p:iterate type="wd">
                                    <p:tmPct val="1000"/>
                                  </p:iterate>
                                  <p:childTnLst>
                                    <p:set>
                                      <p:cBhvr>
                                        <p:cTn id="37" dur="1" fill="hold">
                                          <p:stCondLst>
                                            <p:cond delay="0"/>
                                          </p:stCondLst>
                                        </p:cTn>
                                        <p:tgtEl>
                                          <p:spTgt spid="16"/>
                                        </p:tgtEl>
                                        <p:attrNameLst>
                                          <p:attrName>style.visibility</p:attrName>
                                        </p:attrNameLst>
                                      </p:cBhvr>
                                      <p:to>
                                        <p:strVal val="visible"/>
                                      </p:to>
                                    </p:set>
                                    <p:animEffect transition="in" filter="strips(downRight)">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95244"/>
                                        </p:tgtEl>
                                      </p:cBhvr>
                                    </p:animEffect>
                                    <p:set>
                                      <p:cBhvr>
                                        <p:cTn id="43" dur="1" fill="hold">
                                          <p:stCondLst>
                                            <p:cond delay="499"/>
                                          </p:stCondLst>
                                        </p:cTn>
                                        <p:tgtEl>
                                          <p:spTgt spid="95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952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10" descr="Washington Allston 001">
            <a:extLst>
              <a:ext uri="{FF2B5EF4-FFF2-40B4-BE49-F238E27FC236}">
                <a16:creationId xmlns:a16="http://schemas.microsoft.com/office/drawing/2014/main" id="{79001C9B-68EB-48F5-B473-3865500C8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819"/>
          <a:stretch>
            <a:fillRect/>
          </a:stretch>
        </p:blipFill>
        <p:spPr bwMode="auto">
          <a:xfrm>
            <a:off x="19050" y="503238"/>
            <a:ext cx="630555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
            <a:extLst>
              <a:ext uri="{FF2B5EF4-FFF2-40B4-BE49-F238E27FC236}">
                <a16:creationId xmlns:a16="http://schemas.microsoft.com/office/drawing/2014/main" id="{3F0F25CB-28FB-4E89-A246-501C6B1B8933}"/>
              </a:ext>
            </a:extLst>
          </p:cNvPr>
          <p:cNvSpPr txBox="1">
            <a:spLocks noChangeArrowheads="1"/>
          </p:cNvSpPr>
          <p:nvPr/>
        </p:nvSpPr>
        <p:spPr bwMode="auto">
          <a:xfrm>
            <a:off x="0" y="28575"/>
            <a:ext cx="6324600" cy="474663"/>
          </a:xfrm>
          <a:prstGeom prst="rect">
            <a:avLst/>
          </a:prstGeom>
          <a:solidFill>
            <a:srgbClr val="F7F7D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5000"/>
              </a:lnSpc>
              <a:spcBef>
                <a:spcPct val="0"/>
              </a:spcBef>
              <a:buFontTx/>
              <a:buNone/>
            </a:pPr>
            <a:r>
              <a:rPr lang="es-ES" altLang="en-US" b="1">
                <a:latin typeface="Tempus Sans ITC" panose="04020404030D07020202" pitchFamily="82" charset="0"/>
                <a:cs typeface="Arial" panose="020B0604020202020204" pitchFamily="34" charset="0"/>
              </a:rPr>
              <a:t>¡VICTORIA…PERO TENGO QUE HUIR!</a:t>
            </a:r>
            <a:endParaRPr lang="en-US" altLang="en-US" b="1">
              <a:latin typeface="Tempus Sans ITC" panose="04020404030D07020202" pitchFamily="82" charset="0"/>
              <a:cs typeface="Arial" panose="020B0604020202020204" pitchFamily="34" charset="0"/>
            </a:endParaRPr>
          </a:p>
        </p:txBody>
      </p:sp>
      <p:sp>
        <p:nvSpPr>
          <p:cNvPr id="7172" name="Text Box 3">
            <a:extLst>
              <a:ext uri="{FF2B5EF4-FFF2-40B4-BE49-F238E27FC236}">
                <a16:creationId xmlns:a16="http://schemas.microsoft.com/office/drawing/2014/main" id="{B79A80EA-761B-4EFE-8F4D-8621AC736DC0}"/>
              </a:ext>
            </a:extLst>
          </p:cNvPr>
          <p:cNvSpPr txBox="1">
            <a:spLocks noChangeArrowheads="1"/>
          </p:cNvSpPr>
          <p:nvPr/>
        </p:nvSpPr>
        <p:spPr bwMode="auto">
          <a:xfrm>
            <a:off x="6889750" y="1143000"/>
            <a:ext cx="5283200" cy="553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b="1" u="sng" dirty="0">
                <a:solidFill>
                  <a:srgbClr val="FFFF00"/>
                </a:solidFill>
                <a:latin typeface="Tempus Sans ITC" panose="04020404030D07020202" pitchFamily="82" charset="0"/>
                <a:cs typeface="Arial" panose="020B0604020202020204" pitchFamily="34" charset="0"/>
              </a:rPr>
              <a:t>19:3-5</a:t>
            </a:r>
            <a:r>
              <a:rPr lang="en-US" altLang="en-US" b="1" dirty="0">
                <a:solidFill>
                  <a:srgbClr val="FFFF00"/>
                </a:solidFill>
                <a:latin typeface="Tempus Sans ITC" panose="04020404030D07020202" pitchFamily="82" charset="0"/>
                <a:cs typeface="Arial" panose="020B0604020202020204" pitchFamily="34" charset="0"/>
              </a:rPr>
              <a:t> -</a:t>
            </a:r>
            <a:r>
              <a:rPr lang="en-US" altLang="en-US" b="1" dirty="0">
                <a:solidFill>
                  <a:schemeClr val="bg1"/>
                </a:solidFill>
                <a:latin typeface="Tempus Sans ITC" panose="04020404030D07020202" pitchFamily="82" charset="0"/>
                <a:cs typeface="Arial" panose="020B0604020202020204" pitchFamily="34" charset="0"/>
              </a:rPr>
              <a:t> </a:t>
            </a:r>
            <a:r>
              <a:rPr lang="es-ES" b="1" dirty="0">
                <a:solidFill>
                  <a:schemeClr val="bg1"/>
                </a:solidFill>
                <a:latin typeface="Tempus Sans ITC" panose="04020404030D07020202" pitchFamily="82" charset="0"/>
              </a:rPr>
              <a:t>Viendo pues el peligro, </a:t>
            </a:r>
            <a:r>
              <a:rPr lang="es-ES" b="1" dirty="0" err="1">
                <a:solidFill>
                  <a:schemeClr val="bg1"/>
                </a:solidFill>
                <a:latin typeface="Tempus Sans ITC" panose="04020404030D07020202" pitchFamily="82" charset="0"/>
              </a:rPr>
              <a:t>levantóse</a:t>
            </a:r>
            <a:r>
              <a:rPr lang="es-ES" b="1" dirty="0">
                <a:solidFill>
                  <a:schemeClr val="bg1"/>
                </a:solidFill>
                <a:latin typeface="Tempus Sans ITC" panose="04020404030D07020202" pitchFamily="82" charset="0"/>
              </a:rPr>
              <a:t> y </a:t>
            </a:r>
            <a:r>
              <a:rPr lang="es-ES" b="1" dirty="0" err="1">
                <a:solidFill>
                  <a:schemeClr val="bg1"/>
                </a:solidFill>
                <a:latin typeface="Tempus Sans ITC" panose="04020404030D07020202" pitchFamily="82" charset="0"/>
              </a:rPr>
              <a:t>fuése</a:t>
            </a:r>
            <a:r>
              <a:rPr lang="es-ES" b="1" dirty="0">
                <a:solidFill>
                  <a:schemeClr val="bg1"/>
                </a:solidFill>
                <a:latin typeface="Tempus Sans ITC" panose="04020404030D07020202" pitchFamily="82" charset="0"/>
              </a:rPr>
              <a:t> por salvar su vida, y vino a Beerseba, que es en Judá, y dejó allí su criado. Y él se fue por el desierto un día de camino, y vino y </a:t>
            </a:r>
            <a:r>
              <a:rPr lang="es-ES" b="1" dirty="0" err="1">
                <a:solidFill>
                  <a:schemeClr val="bg1"/>
                </a:solidFill>
                <a:latin typeface="Tempus Sans ITC" panose="04020404030D07020202" pitchFamily="82" charset="0"/>
              </a:rPr>
              <a:t>sentóse</a:t>
            </a:r>
            <a:r>
              <a:rPr lang="es-ES" b="1" dirty="0">
                <a:solidFill>
                  <a:schemeClr val="bg1"/>
                </a:solidFill>
                <a:latin typeface="Tempus Sans ITC" panose="04020404030D07020202" pitchFamily="82" charset="0"/>
              </a:rPr>
              <a:t> debajo de un enebro; y deseando morirse, dijo: Baste ya, oh Jehová, quítame la vida; que no soy yo</a:t>
            </a:r>
          </a:p>
          <a:p>
            <a:pPr algn="ctr" eaLnBrk="1" hangingPunct="1">
              <a:spcBef>
                <a:spcPct val="0"/>
              </a:spcBef>
              <a:buFontTx/>
              <a:buNone/>
            </a:pPr>
            <a:r>
              <a:rPr lang="es-ES" b="1" dirty="0">
                <a:solidFill>
                  <a:schemeClr val="bg1"/>
                </a:solidFill>
                <a:latin typeface="Tempus Sans ITC" panose="04020404030D07020202" pitchFamily="82" charset="0"/>
              </a:rPr>
              <a:t>				 mejor que mis</a:t>
            </a:r>
          </a:p>
          <a:p>
            <a:pPr algn="ctr" eaLnBrk="1" hangingPunct="1">
              <a:spcBef>
                <a:spcPct val="0"/>
              </a:spcBef>
              <a:buFontTx/>
              <a:buNone/>
            </a:pPr>
            <a:r>
              <a:rPr lang="es-ES" b="1" dirty="0">
                <a:solidFill>
                  <a:schemeClr val="bg1"/>
                </a:solidFill>
                <a:latin typeface="Tempus Sans ITC" panose="04020404030D07020202" pitchFamily="82" charset="0"/>
              </a:rPr>
              <a:t>                	   padres. Y </a:t>
            </a:r>
            <a:r>
              <a:rPr lang="es-ES" b="1" dirty="0" err="1">
                <a:solidFill>
                  <a:schemeClr val="bg1"/>
                </a:solidFill>
                <a:latin typeface="Tempus Sans ITC" panose="04020404030D07020202" pitchFamily="82" charset="0"/>
              </a:rPr>
              <a:t>echán</a:t>
            </a:r>
            <a:r>
              <a:rPr lang="es-ES" b="1" dirty="0">
                <a:solidFill>
                  <a:schemeClr val="bg1"/>
                </a:solidFill>
                <a:latin typeface="Tempus Sans ITC" panose="04020404030D07020202" pitchFamily="82" charset="0"/>
              </a:rPr>
              <a:t>-</a:t>
            </a:r>
          </a:p>
          <a:p>
            <a:pPr algn="ctr" eaLnBrk="1" hangingPunct="1">
              <a:spcBef>
                <a:spcPct val="0"/>
              </a:spcBef>
              <a:buFontTx/>
              <a:buNone/>
            </a:pPr>
            <a:r>
              <a:rPr lang="es-ES" b="1" dirty="0">
                <a:solidFill>
                  <a:schemeClr val="bg1"/>
                </a:solidFill>
                <a:latin typeface="Tempus Sans ITC" panose="04020404030D07020202" pitchFamily="82" charset="0"/>
              </a:rPr>
              <a:t>				</a:t>
            </a:r>
            <a:r>
              <a:rPr lang="es-ES" b="1" dirty="0" err="1">
                <a:solidFill>
                  <a:schemeClr val="bg1"/>
                </a:solidFill>
                <a:latin typeface="Tempus Sans ITC" panose="04020404030D07020202" pitchFamily="82" charset="0"/>
              </a:rPr>
              <a:t>dose</a:t>
            </a:r>
            <a:r>
              <a:rPr lang="es-ES" b="1" dirty="0">
                <a:solidFill>
                  <a:schemeClr val="bg1"/>
                </a:solidFill>
                <a:latin typeface="Tempus Sans ITC" panose="04020404030D07020202" pitchFamily="82" charset="0"/>
              </a:rPr>
              <a:t> debajo del</a:t>
            </a:r>
          </a:p>
          <a:p>
            <a:pPr algn="ctr" eaLnBrk="1" hangingPunct="1">
              <a:spcBef>
                <a:spcPct val="0"/>
              </a:spcBef>
              <a:buFontTx/>
              <a:buNone/>
            </a:pPr>
            <a:r>
              <a:rPr lang="es-ES" b="1" dirty="0">
                <a:solidFill>
                  <a:schemeClr val="bg1"/>
                </a:solidFill>
                <a:latin typeface="Tempus Sans ITC" panose="04020404030D07020202" pitchFamily="82" charset="0"/>
              </a:rPr>
              <a:t>				 enebro, </a:t>
            </a:r>
            <a:r>
              <a:rPr lang="es-ES" b="1" dirty="0" err="1">
                <a:solidFill>
                  <a:schemeClr val="bg1"/>
                </a:solidFill>
                <a:latin typeface="Tempus Sans ITC" panose="04020404030D07020202" pitchFamily="82" charset="0"/>
              </a:rPr>
              <a:t>quedóse</a:t>
            </a:r>
            <a:endParaRPr lang="es-ES" b="1" dirty="0">
              <a:solidFill>
                <a:schemeClr val="bg1"/>
              </a:solidFill>
              <a:latin typeface="Tempus Sans ITC" panose="04020404030D07020202" pitchFamily="82" charset="0"/>
            </a:endParaRPr>
          </a:p>
          <a:p>
            <a:pPr algn="ctr" eaLnBrk="1" hangingPunct="1">
              <a:spcBef>
                <a:spcPct val="0"/>
              </a:spcBef>
              <a:buFontTx/>
              <a:buNone/>
            </a:pPr>
            <a:r>
              <a:rPr lang="es-ES" b="1" dirty="0">
                <a:solidFill>
                  <a:schemeClr val="bg1"/>
                </a:solidFill>
                <a:latin typeface="Tempus Sans ITC" panose="04020404030D07020202" pitchFamily="82" charset="0"/>
              </a:rPr>
              <a:t>		dormido:</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12651" name="Rectangle 11">
            <a:extLst>
              <a:ext uri="{FF2B5EF4-FFF2-40B4-BE49-F238E27FC236}">
                <a16:creationId xmlns:a16="http://schemas.microsoft.com/office/drawing/2014/main" id="{B7934C70-EC10-4925-AA48-859182360ED5}"/>
              </a:ext>
            </a:extLst>
          </p:cNvPr>
          <p:cNvSpPr>
            <a:spLocks noChangeArrowheads="1"/>
          </p:cNvSpPr>
          <p:nvPr/>
        </p:nvSpPr>
        <p:spPr bwMode="auto">
          <a:xfrm>
            <a:off x="0" y="4711700"/>
            <a:ext cx="9144000" cy="2157413"/>
          </a:xfrm>
          <a:prstGeom prst="rect">
            <a:avLst/>
          </a:prstGeom>
          <a:solidFill>
            <a:srgbClr val="F7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990000"/>
                </a:solidFill>
                <a:latin typeface="Tempus Sans ITC" panose="04020404030D07020202" pitchFamily="82" charset="0"/>
                <a:cs typeface="Arial" panose="020B0604020202020204" pitchFamily="34" charset="0"/>
              </a:rPr>
              <a:t>¿</a:t>
            </a:r>
            <a:r>
              <a:rPr lang="en-US" altLang="en-US" b="1" dirty="0" err="1">
                <a:solidFill>
                  <a:srgbClr val="990000"/>
                </a:solidFill>
                <a:latin typeface="Tempus Sans ITC" panose="04020404030D07020202" pitchFamily="82" charset="0"/>
                <a:cs typeface="Arial" panose="020B0604020202020204" pitchFamily="34" charset="0"/>
              </a:rPr>
              <a:t>Porqué</a:t>
            </a:r>
            <a:r>
              <a:rPr lang="en-US" altLang="en-US" b="1" dirty="0">
                <a:solidFill>
                  <a:srgbClr val="990000"/>
                </a:solidFill>
                <a:latin typeface="Tempus Sans ITC" panose="04020404030D07020202" pitchFamily="82" charset="0"/>
                <a:cs typeface="Arial" panose="020B0604020202020204" pitchFamily="34" charset="0"/>
              </a:rPr>
              <a:t>?</a:t>
            </a:r>
            <a:r>
              <a:rPr lang="en-US" altLang="en-US" b="1" dirty="0">
                <a:latin typeface="Tempus Sans ITC" panose="04020404030D07020202" pitchFamily="82" charset="0"/>
                <a:cs typeface="Arial" panose="020B0604020202020204" pitchFamily="34" charset="0"/>
              </a:rPr>
              <a:t> </a:t>
            </a:r>
            <a:r>
              <a:rPr lang="es-ES" altLang="en-US" b="1" dirty="0">
                <a:latin typeface="Tempus Sans ITC" panose="04020404030D07020202" pitchFamily="82" charset="0"/>
                <a:cs typeface="Arial" panose="020B0604020202020204" pitchFamily="34" charset="0"/>
              </a:rPr>
              <a:t>Tal vez él esperó una gran reforma y </a:t>
            </a:r>
          </a:p>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la salvación de su nación … pero vio su éxito </a:t>
            </a:r>
          </a:p>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frustrado por el voto de </a:t>
            </a:r>
            <a:r>
              <a:rPr lang="es-ES" altLang="en-US" b="1" dirty="0" err="1">
                <a:latin typeface="Tempus Sans ITC" panose="04020404030D07020202" pitchFamily="82" charset="0"/>
                <a:cs typeface="Arial" panose="020B0604020202020204" pitchFamily="34" charset="0"/>
              </a:rPr>
              <a:t>Jezebel</a:t>
            </a:r>
            <a:r>
              <a:rPr lang="es-ES" altLang="en-US" b="1" dirty="0">
                <a:latin typeface="Tempus Sans ITC" panose="04020404030D07020202" pitchFamily="82" charset="0"/>
                <a:cs typeface="Arial" panose="020B0604020202020204" pitchFamily="34" charset="0"/>
              </a:rPr>
              <a:t> para matarlo.</a:t>
            </a:r>
          </a:p>
          <a:p>
            <a:pPr algn="ctr" eaLnBrk="1" hangingPunct="1">
              <a:lnSpc>
                <a:spcPct val="100000"/>
              </a:lnSpc>
              <a:spcBef>
                <a:spcPct val="0"/>
              </a:spcBef>
              <a:buFontTx/>
              <a:buNone/>
            </a:pPr>
            <a:r>
              <a:rPr lang="en-US" altLang="en-US" b="1" dirty="0" err="1">
                <a:solidFill>
                  <a:srgbClr val="990000"/>
                </a:solidFill>
                <a:latin typeface="Tempus Sans ITC" panose="04020404030D07020202" pitchFamily="82" charset="0"/>
                <a:cs typeface="Arial" panose="020B0604020202020204" pitchFamily="34" charset="0"/>
              </a:rPr>
              <a:t>Resultado</a:t>
            </a:r>
            <a:r>
              <a:rPr lang="en-US" altLang="en-US" b="1" dirty="0">
                <a:solidFill>
                  <a:srgbClr val="990000"/>
                </a:solidFill>
                <a:latin typeface="Tempus Sans ITC" panose="04020404030D07020202" pitchFamily="82" charset="0"/>
                <a:cs typeface="Arial" panose="020B0604020202020204" pitchFamily="34" charset="0"/>
              </a:rPr>
              <a:t>:</a:t>
            </a:r>
            <a:r>
              <a:rPr lang="en-US" altLang="en-US" b="1" dirty="0">
                <a:latin typeface="Tempus Sans ITC" panose="04020404030D07020202" pitchFamily="82" charset="0"/>
                <a:cs typeface="Arial" panose="020B0604020202020204" pitchFamily="34" charset="0"/>
              </a:rPr>
              <a:t>  gran </a:t>
            </a:r>
            <a:r>
              <a:rPr lang="en-US" altLang="en-US" b="1" dirty="0" err="1">
                <a:latin typeface="Tempus Sans ITC" panose="04020404030D07020202" pitchFamily="82" charset="0"/>
                <a:cs typeface="Arial" panose="020B0604020202020204" pitchFamily="34" charset="0"/>
              </a:rPr>
              <a:t>desilusión</a:t>
            </a:r>
            <a:r>
              <a:rPr lang="en-US" altLang="en-US" b="1" dirty="0">
                <a:latin typeface="Tempus Sans ITC" panose="04020404030D07020202" pitchFamily="82" charset="0"/>
                <a:cs typeface="Arial" panose="020B0604020202020204" pitchFamily="34" charset="0"/>
              </a:rPr>
              <a:t>, </a:t>
            </a:r>
            <a:r>
              <a:rPr lang="en-US" altLang="en-US" b="1" dirty="0" err="1">
                <a:latin typeface="Tempus Sans ITC" panose="04020404030D07020202" pitchFamily="82" charset="0"/>
                <a:cs typeface="Arial" panose="020B0604020202020204" pitchFamily="34" charset="0"/>
              </a:rPr>
              <a:t>desesperación</a:t>
            </a:r>
            <a:r>
              <a:rPr lang="en-US" altLang="en-US" b="1" dirty="0">
                <a:latin typeface="Tempus Sans ITC" panose="04020404030D07020202" pitchFamily="82" charset="0"/>
                <a:cs typeface="Arial" panose="020B0604020202020204" pitchFamily="34" charset="0"/>
              </a:rPr>
              <a:t>, y una</a:t>
            </a:r>
          </a:p>
          <a:p>
            <a:pPr algn="ctr" eaLnBrk="1" hangingPunct="1">
              <a:lnSpc>
                <a:spcPct val="100000"/>
              </a:lnSpc>
              <a:spcBef>
                <a:spcPct val="0"/>
              </a:spcBef>
              <a:buFontTx/>
              <a:buNone/>
            </a:pPr>
            <a:r>
              <a:rPr lang="en-US" altLang="en-US" b="1" dirty="0" err="1">
                <a:latin typeface="Tempus Sans ITC" panose="04020404030D07020202" pitchFamily="82" charset="0"/>
                <a:cs typeface="Arial" panose="020B0604020202020204" pitchFamily="34" charset="0"/>
              </a:rPr>
              <a:t>depresión</a:t>
            </a:r>
            <a:r>
              <a:rPr lang="en-US" altLang="en-US" b="1" dirty="0">
                <a:latin typeface="Tempus Sans ITC" panose="04020404030D07020202" pitchFamily="82" charset="0"/>
                <a:cs typeface="Arial" panose="020B0604020202020204" pitchFamily="34" charset="0"/>
              </a:rPr>
              <a:t> profunda. </a:t>
            </a:r>
            <a:r>
              <a:rPr lang="es-ES" altLang="en-US" b="1" dirty="0">
                <a:latin typeface="Tempus Sans ITC" panose="04020404030D07020202" pitchFamily="82" charset="0"/>
                <a:cs typeface="Arial" panose="020B0604020202020204" pitchFamily="34" charset="0"/>
              </a:rPr>
              <a:t>Por eso él corrió para salvar su vida.</a:t>
            </a:r>
            <a:endParaRPr lang="en-US" altLang="en-US" b="1" dirty="0">
              <a:latin typeface="Tempus Sans ITC" panose="04020404030D07020202" pitchFamily="82" charset="0"/>
              <a:cs typeface="Arial" panose="020B0604020202020204" pitchFamily="34" charset="0"/>
            </a:endParaRPr>
          </a:p>
        </p:txBody>
      </p:sp>
      <p:sp>
        <p:nvSpPr>
          <p:cNvPr id="112652" name="Rectangle 12">
            <a:extLst>
              <a:ext uri="{FF2B5EF4-FFF2-40B4-BE49-F238E27FC236}">
                <a16:creationId xmlns:a16="http://schemas.microsoft.com/office/drawing/2014/main" id="{D23455A1-F1F7-481E-8E04-257668A4E1DF}"/>
              </a:ext>
            </a:extLst>
          </p:cNvPr>
          <p:cNvSpPr>
            <a:spLocks noChangeArrowheads="1"/>
          </p:cNvSpPr>
          <p:nvPr/>
        </p:nvSpPr>
        <p:spPr bwMode="auto">
          <a:xfrm>
            <a:off x="114300" y="2743200"/>
            <a:ext cx="5981700" cy="91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112651"/>
                                        </p:tgtEl>
                                        <p:attrNameLst>
                                          <p:attrName>style.visibility</p:attrName>
                                        </p:attrNameLst>
                                      </p:cBhvr>
                                      <p:to>
                                        <p:strVal val="visible"/>
                                      </p:to>
                                    </p:set>
                                    <p:animEffect transition="in" filter="plus(out)">
                                      <p:cBhvr>
                                        <p:cTn id="7" dur="2000"/>
                                        <p:tgtEl>
                                          <p:spTgt spid="112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xit" presetSubtype="0" fill="hold" nodeType="clickEffect">
                                  <p:stCondLst>
                                    <p:cond delay="0"/>
                                  </p:stCondLst>
                                  <p:childTnLst>
                                    <p:anim calcmode="lin" valueType="num">
                                      <p:cBhvr>
                                        <p:cTn id="11" dur="2000"/>
                                        <p:tgtEl>
                                          <p:spTgt spid="112652"/>
                                        </p:tgtEl>
                                        <p:attrNameLst>
                                          <p:attrName>ppt_x</p:attrName>
                                        </p:attrNameLst>
                                      </p:cBhvr>
                                      <p:tavLst>
                                        <p:tav tm="0">
                                          <p:val>
                                            <p:strVal val="ppt_x"/>
                                          </p:val>
                                        </p:tav>
                                        <p:tav tm="100000">
                                          <p:val>
                                            <p:strVal val="ppt_x-.2"/>
                                          </p:val>
                                        </p:tav>
                                      </p:tavLst>
                                    </p:anim>
                                    <p:anim calcmode="lin" valueType="num">
                                      <p:cBhvr>
                                        <p:cTn id="12" dur="2000"/>
                                        <p:tgtEl>
                                          <p:spTgt spid="112652"/>
                                        </p:tgtEl>
                                        <p:attrNameLst>
                                          <p:attrName>ppt_y</p:attrName>
                                        </p:attrNameLst>
                                      </p:cBhvr>
                                      <p:tavLst>
                                        <p:tav tm="0">
                                          <p:val>
                                            <p:strVal val="ppt_y"/>
                                          </p:val>
                                        </p:tav>
                                        <p:tav tm="100000">
                                          <p:val>
                                            <p:strVal val="ppt_y"/>
                                          </p:val>
                                        </p:tav>
                                      </p:tavLst>
                                    </p:anim>
                                    <p:animEffect transition="out" filter="fade">
                                      <p:cBhvr>
                                        <p:cTn id="13" dur="2000"/>
                                        <p:tgtEl>
                                          <p:spTgt spid="112652"/>
                                        </p:tgtEl>
                                      </p:cBhvr>
                                    </p:animEffect>
                                    <p:set>
                                      <p:cBhvr>
                                        <p:cTn id="14" dur="1" fill="hold">
                                          <p:stCondLst>
                                            <p:cond delay="1999"/>
                                          </p:stCondLst>
                                        </p:cTn>
                                        <p:tgtEl>
                                          <p:spTgt spid="112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6749" name="Picture 13" descr="size3">
            <a:extLst>
              <a:ext uri="{FF2B5EF4-FFF2-40B4-BE49-F238E27FC236}">
                <a16:creationId xmlns:a16="http://schemas.microsoft.com/office/drawing/2014/main" id="{CA2E381E-DECE-4A2E-BAAE-A6276FD3F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197"/>
          <a:stretch>
            <a:fillRect/>
          </a:stretch>
        </p:blipFill>
        <p:spPr bwMode="auto">
          <a:xfrm>
            <a:off x="0" y="0"/>
            <a:ext cx="7135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a:extLst>
              <a:ext uri="{FF2B5EF4-FFF2-40B4-BE49-F238E27FC236}">
                <a16:creationId xmlns:a16="http://schemas.microsoft.com/office/drawing/2014/main" id="{1C353CB5-A9F6-4E9B-AD7C-7C0FE3AA9461}"/>
              </a:ext>
            </a:extLst>
          </p:cNvPr>
          <p:cNvSpPr txBox="1">
            <a:spLocks noChangeArrowheads="1"/>
          </p:cNvSpPr>
          <p:nvPr/>
        </p:nvSpPr>
        <p:spPr bwMode="auto">
          <a:xfrm>
            <a:off x="7315200" y="2667000"/>
            <a:ext cx="4572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1Rey 19:5-6 -</a:t>
            </a:r>
            <a:r>
              <a:rPr lang="en-US" altLang="en-US" b="1" dirty="0">
                <a:solidFill>
                  <a:schemeClr val="bg1"/>
                </a:solidFill>
                <a:latin typeface="Tempus Sans ITC" panose="04020404030D07020202" pitchFamily="82" charset="0"/>
                <a:cs typeface="Arial" panose="020B0604020202020204" pitchFamily="34" charset="0"/>
              </a:rPr>
              <a:t> </a:t>
            </a:r>
            <a:r>
              <a:rPr lang="es-ES" b="1" dirty="0">
                <a:solidFill>
                  <a:schemeClr val="bg1"/>
                </a:solidFill>
                <a:latin typeface="Tempus Sans ITC" panose="04020404030D07020202" pitchFamily="82" charset="0"/>
              </a:rPr>
              <a:t>y he aquí luego un ángel que le tocó, y le dijo: Levántate, come. Entonces él miró, y he aquí a su cabecera una torta cocida sobre las ascuas, y un vaso de agua: y comió y bebió y se volvió a dormir.</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8196" name="AutoShape 7" descr="Elijah-Fed-By-An-Angel-1660-63">
            <a:extLst>
              <a:ext uri="{FF2B5EF4-FFF2-40B4-BE49-F238E27FC236}">
                <a16:creationId xmlns:a16="http://schemas.microsoft.com/office/drawing/2014/main" id="{CE2FD59B-36EB-4AD5-B870-5CA94B776DA8}"/>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8197" name="AutoShape 9" descr="Ferdinand Bol: Elijah Fed by an Angel 1660-63">
            <a:hlinkClick r:id="rId3" tooltip="Ferdinand Bol : Elijah Fed by an Angel 1660-63"/>
            <a:extLst>
              <a:ext uri="{FF2B5EF4-FFF2-40B4-BE49-F238E27FC236}">
                <a16:creationId xmlns:a16="http://schemas.microsoft.com/office/drawing/2014/main" id="{E3F5C0F9-0BE9-4A59-BEC9-D9C85738DF89}"/>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8198" name="AutoShape 11" descr="Ferdinand Bol: Elijah Fed by an Angel 1660-63">
            <a:hlinkClick r:id="rId3" tooltip="Ferdinand Bol : Elijah Fed by an Angel 1660-63"/>
            <a:extLst>
              <a:ext uri="{FF2B5EF4-FFF2-40B4-BE49-F238E27FC236}">
                <a16:creationId xmlns:a16="http://schemas.microsoft.com/office/drawing/2014/main" id="{6F0625E4-2D58-430C-9E20-05FF985D788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iterate type="wd">
                                    <p:tmPct val="1000"/>
                                  </p:iterate>
                                  <p:childTnLst>
                                    <p:set>
                                      <p:cBhvr>
                                        <p:cTn id="6" dur="1" fill="hold">
                                          <p:stCondLst>
                                            <p:cond delay="0"/>
                                          </p:stCondLst>
                                        </p:cTn>
                                        <p:tgtEl>
                                          <p:spTgt spid="116740"/>
                                        </p:tgtEl>
                                        <p:attrNameLst>
                                          <p:attrName>style.visibility</p:attrName>
                                        </p:attrNameLst>
                                      </p:cBhvr>
                                      <p:to>
                                        <p:strVal val="visible"/>
                                      </p:to>
                                    </p:set>
                                    <p:anim calcmode="lin" valueType="num">
                                      <p:cBhvr additive="base">
                                        <p:cTn id="7" dur="1000" fill="hold"/>
                                        <p:tgtEl>
                                          <p:spTgt spid="116740"/>
                                        </p:tgtEl>
                                        <p:attrNameLst>
                                          <p:attrName>ppt_x</p:attrName>
                                        </p:attrNameLst>
                                      </p:cBhvr>
                                      <p:tavLst>
                                        <p:tav tm="0">
                                          <p:val>
                                            <p:strVal val="0-#ppt_w/2"/>
                                          </p:val>
                                        </p:tav>
                                        <p:tav tm="100000">
                                          <p:val>
                                            <p:strVal val="#ppt_x"/>
                                          </p:val>
                                        </p:tav>
                                      </p:tavLst>
                                    </p:anim>
                                    <p:anim calcmode="lin" valueType="num">
                                      <p:cBhvr additive="base">
                                        <p:cTn id="8" dur="1000" fill="hold"/>
                                        <p:tgtEl>
                                          <p:spTgt spid="1167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6749"/>
                                        </p:tgtEl>
                                        <p:attrNameLst>
                                          <p:attrName>style.visibility</p:attrName>
                                        </p:attrNameLst>
                                      </p:cBhvr>
                                      <p:to>
                                        <p:strVal val="visible"/>
                                      </p:to>
                                    </p:set>
                                    <p:anim calcmode="lin" valueType="num">
                                      <p:cBhvr additive="base">
                                        <p:cTn id="11" dur="1000" fill="hold"/>
                                        <p:tgtEl>
                                          <p:spTgt spid="116749"/>
                                        </p:tgtEl>
                                        <p:attrNameLst>
                                          <p:attrName>ppt_x</p:attrName>
                                        </p:attrNameLst>
                                      </p:cBhvr>
                                      <p:tavLst>
                                        <p:tav tm="0">
                                          <p:val>
                                            <p:strVal val="1+#ppt_w/2"/>
                                          </p:val>
                                        </p:tav>
                                        <p:tav tm="100000">
                                          <p:val>
                                            <p:strVal val="#ppt_x"/>
                                          </p:val>
                                        </p:tav>
                                      </p:tavLst>
                                    </p:anim>
                                    <p:anim calcmode="lin" valueType="num">
                                      <p:cBhvr additive="base">
                                        <p:cTn id="12" dur="1000" fill="hold"/>
                                        <p:tgtEl>
                                          <p:spTgt spid="116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15" name="Rectangle 15">
            <a:extLst>
              <a:ext uri="{FF2B5EF4-FFF2-40B4-BE49-F238E27FC236}">
                <a16:creationId xmlns:a16="http://schemas.microsoft.com/office/drawing/2014/main" id="{18D2EAF1-F862-4B21-8ADC-19152D13A4E5}"/>
              </a:ext>
            </a:extLst>
          </p:cNvPr>
          <p:cNvSpPr>
            <a:spLocks noChangeArrowheads="1"/>
          </p:cNvSpPr>
          <p:nvPr/>
        </p:nvSpPr>
        <p:spPr bwMode="auto">
          <a:xfrm>
            <a:off x="7339013" y="2117725"/>
            <a:ext cx="4905375"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600" b="1">
                <a:solidFill>
                  <a:srgbClr val="FFFF00"/>
                </a:solidFill>
                <a:latin typeface="Tempus Sans ITC" panose="04020404030D07020202" pitchFamily="82" charset="0"/>
                <a:cs typeface="Arial" panose="020B0604020202020204" pitchFamily="34" charset="0"/>
              </a:rPr>
              <a:t>19:7-9 -</a:t>
            </a:r>
            <a:r>
              <a:rPr lang="en-US" altLang="en-US" sz="2600" b="1">
                <a:solidFill>
                  <a:schemeClr val="bg1"/>
                </a:solidFill>
                <a:latin typeface="Tempus Sans ITC" panose="04020404030D07020202" pitchFamily="82" charset="0"/>
                <a:cs typeface="Arial" panose="020B0604020202020204" pitchFamily="34" charset="0"/>
              </a:rPr>
              <a:t> </a:t>
            </a:r>
            <a:r>
              <a:rPr lang="es-ES" altLang="en-US" b="1">
                <a:solidFill>
                  <a:schemeClr val="bg1"/>
                </a:solidFill>
                <a:latin typeface="Tempus Sans ITC" panose="04020404030D07020202" pitchFamily="82" charset="0"/>
                <a:cs typeface="Arial" panose="020B0604020202020204" pitchFamily="34" charset="0"/>
              </a:rPr>
              <a:t>Y volviendo el ángel de Jehová la segunda vez, tocóle, diciendo: Levántate, come: porque gran camino te resta. Levantóse pues, y comió y bebió; y caminó con la fortaleza de aquella comida cuarenta días y cuarenta noches, hasta el monte de Dios, Horeb. Y allí se metió en una cueva, donde tuvo la noche.</a:t>
            </a:r>
            <a:endParaRPr lang="en-US" altLang="en-US" sz="2600" b="1">
              <a:solidFill>
                <a:schemeClr val="bg1"/>
              </a:solidFill>
              <a:latin typeface="Tempus Sans ITC" panose="04020404030D07020202" pitchFamily="82" charset="0"/>
              <a:cs typeface="Arial" panose="020B0604020202020204" pitchFamily="34" charset="0"/>
            </a:endParaRPr>
          </a:p>
        </p:txBody>
      </p:sp>
      <p:pic>
        <p:nvPicPr>
          <p:cNvPr id="9219" name="Picture 2" descr="Map6">
            <a:extLst>
              <a:ext uri="{FF2B5EF4-FFF2-40B4-BE49-F238E27FC236}">
                <a16:creationId xmlns:a16="http://schemas.microsoft.com/office/drawing/2014/main" id="{7B0DBF32-F286-4A85-AD13-DD0475552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21"/>
          <a:stretch>
            <a:fillRect/>
          </a:stretch>
        </p:blipFill>
        <p:spPr bwMode="auto">
          <a:xfrm>
            <a:off x="-30163" y="0"/>
            <a:ext cx="48768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Line 3">
            <a:extLst>
              <a:ext uri="{FF2B5EF4-FFF2-40B4-BE49-F238E27FC236}">
                <a16:creationId xmlns:a16="http://schemas.microsoft.com/office/drawing/2014/main" id="{7F49D13D-56D3-44C6-955D-1911C44B778C}"/>
              </a:ext>
            </a:extLst>
          </p:cNvPr>
          <p:cNvSpPr>
            <a:spLocks noChangeShapeType="1"/>
          </p:cNvSpPr>
          <p:nvPr/>
        </p:nvSpPr>
        <p:spPr bwMode="auto">
          <a:xfrm>
            <a:off x="3017838" y="914400"/>
            <a:ext cx="304800" cy="3048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4" name="Line 4">
            <a:extLst>
              <a:ext uri="{FF2B5EF4-FFF2-40B4-BE49-F238E27FC236}">
                <a16:creationId xmlns:a16="http://schemas.microsoft.com/office/drawing/2014/main" id="{45FB1407-2A37-48D7-8C49-70469756C7F6}"/>
              </a:ext>
            </a:extLst>
          </p:cNvPr>
          <p:cNvSpPr>
            <a:spLocks noChangeShapeType="1"/>
          </p:cNvSpPr>
          <p:nvPr/>
        </p:nvSpPr>
        <p:spPr bwMode="auto">
          <a:xfrm flipH="1">
            <a:off x="2941638" y="1295400"/>
            <a:ext cx="304800" cy="13716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5" name="Line 5">
            <a:extLst>
              <a:ext uri="{FF2B5EF4-FFF2-40B4-BE49-F238E27FC236}">
                <a16:creationId xmlns:a16="http://schemas.microsoft.com/office/drawing/2014/main" id="{927410CF-683E-492B-A841-591CF211D717}"/>
              </a:ext>
            </a:extLst>
          </p:cNvPr>
          <p:cNvSpPr>
            <a:spLocks noChangeShapeType="1"/>
          </p:cNvSpPr>
          <p:nvPr/>
        </p:nvSpPr>
        <p:spPr bwMode="auto">
          <a:xfrm flipH="1">
            <a:off x="2408238" y="2743200"/>
            <a:ext cx="381000" cy="3810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6" name="Line 6">
            <a:extLst>
              <a:ext uri="{FF2B5EF4-FFF2-40B4-BE49-F238E27FC236}">
                <a16:creationId xmlns:a16="http://schemas.microsoft.com/office/drawing/2014/main" id="{EDC4BBA8-78EC-4688-8996-F8393CF91117}"/>
              </a:ext>
            </a:extLst>
          </p:cNvPr>
          <p:cNvSpPr>
            <a:spLocks noChangeShapeType="1"/>
          </p:cNvSpPr>
          <p:nvPr/>
        </p:nvSpPr>
        <p:spPr bwMode="auto">
          <a:xfrm flipH="1">
            <a:off x="1951038" y="3200400"/>
            <a:ext cx="457200" cy="26670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6" name="Rectangle 16">
            <a:extLst>
              <a:ext uri="{FF2B5EF4-FFF2-40B4-BE49-F238E27FC236}">
                <a16:creationId xmlns:a16="http://schemas.microsoft.com/office/drawing/2014/main" id="{B0FD4DAC-2F32-44E9-93F8-818A4B120E1C}"/>
              </a:ext>
            </a:extLst>
          </p:cNvPr>
          <p:cNvSpPr>
            <a:spLocks noChangeArrowheads="1"/>
          </p:cNvSpPr>
          <p:nvPr/>
        </p:nvSpPr>
        <p:spPr bwMode="auto">
          <a:xfrm>
            <a:off x="5181600" y="546100"/>
            <a:ext cx="66103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b="1" u="sng" dirty="0" err="1">
                <a:solidFill>
                  <a:srgbClr val="FFFF00"/>
                </a:solidFill>
                <a:latin typeface="Tempus Sans ITC" panose="04020404030D07020202" pitchFamily="82" charset="0"/>
                <a:cs typeface="Arial" panose="020B0604020202020204" pitchFamily="34" charset="0"/>
              </a:rPr>
              <a:t>Otra</a:t>
            </a:r>
            <a:r>
              <a:rPr lang="en-US" altLang="en-US" b="1" u="sng" dirty="0">
                <a:solidFill>
                  <a:srgbClr val="FFFF00"/>
                </a:solidFill>
                <a:latin typeface="Tempus Sans ITC" panose="04020404030D07020202" pitchFamily="82" charset="0"/>
                <a:cs typeface="Arial" panose="020B0604020202020204" pitchFamily="34" charset="0"/>
              </a:rPr>
              <a:t> </a:t>
            </a:r>
            <a:r>
              <a:rPr lang="en-US" altLang="en-US" b="1" u="sng" dirty="0" err="1">
                <a:solidFill>
                  <a:srgbClr val="FFFF00"/>
                </a:solidFill>
                <a:latin typeface="Tempus Sans ITC" panose="04020404030D07020202" pitchFamily="82" charset="0"/>
                <a:cs typeface="Arial" panose="020B0604020202020204" pitchFamily="34" charset="0"/>
              </a:rPr>
              <a:t>vez</a:t>
            </a:r>
            <a:r>
              <a:rPr lang="en-US" altLang="en-US" b="1" u="sng" dirty="0">
                <a:solidFill>
                  <a:srgbClr val="FFFF00"/>
                </a:solidFill>
                <a:latin typeface="Tempus Sans ITC" panose="04020404030D07020202" pitchFamily="82" charset="0"/>
                <a:cs typeface="Arial" panose="020B0604020202020204" pitchFamily="34" charset="0"/>
              </a:rPr>
              <a:t> a 19:3-4</a:t>
            </a:r>
            <a:r>
              <a:rPr lang="en-US" altLang="en-US" b="1" dirty="0">
                <a:solidFill>
                  <a:srgbClr val="FFFF00"/>
                </a:solidFill>
                <a:latin typeface="Tempus Sans ITC" panose="04020404030D07020202" pitchFamily="82" charset="0"/>
                <a:cs typeface="Arial" panose="020B0604020202020204" pitchFamily="34" charset="0"/>
              </a:rPr>
              <a:t> -</a:t>
            </a:r>
            <a:r>
              <a:rPr lang="en-US" altLang="en-US" b="1" dirty="0">
                <a:solidFill>
                  <a:schemeClr val="bg1"/>
                </a:solidFill>
                <a:latin typeface="Tempus Sans ITC" panose="04020404030D07020202" pitchFamily="82" charset="0"/>
                <a:cs typeface="Arial" panose="020B0604020202020204" pitchFamily="34" charset="0"/>
              </a:rPr>
              <a:t> </a:t>
            </a:r>
            <a:r>
              <a:rPr lang="es-ES" altLang="en-US" b="1" dirty="0">
                <a:solidFill>
                  <a:schemeClr val="bg1"/>
                </a:solidFill>
                <a:latin typeface="Tempus Sans ITC" panose="04020404030D07020202" pitchFamily="82" charset="0"/>
                <a:cs typeface="Arial" panose="020B0604020202020204" pitchFamily="34" charset="0"/>
              </a:rPr>
              <a:t>y vino a Beerseba, que es en Judá, y dejó allí su criado. Y él se </a:t>
            </a:r>
            <a:r>
              <a:rPr lang="es-ES" altLang="en-US" b="1" dirty="0" err="1">
                <a:solidFill>
                  <a:schemeClr val="bg1"/>
                </a:solidFill>
                <a:latin typeface="Tempus Sans ITC" panose="04020404030D07020202" pitchFamily="82" charset="0"/>
                <a:cs typeface="Arial" panose="020B0604020202020204" pitchFamily="34" charset="0"/>
              </a:rPr>
              <a:t>fué</a:t>
            </a:r>
            <a:r>
              <a:rPr lang="es-ES" altLang="en-US" b="1" dirty="0">
                <a:solidFill>
                  <a:schemeClr val="bg1"/>
                </a:solidFill>
                <a:latin typeface="Tempus Sans ITC" panose="04020404030D07020202" pitchFamily="82" charset="0"/>
                <a:cs typeface="Arial" panose="020B0604020202020204" pitchFamily="34" charset="0"/>
              </a:rPr>
              <a:t> por el desierto un día de camino</a:t>
            </a:r>
            <a:r>
              <a:rPr lang="en-US" altLang="en-US" b="1" dirty="0">
                <a:solidFill>
                  <a:schemeClr val="bg1"/>
                </a:solidFill>
                <a:latin typeface="Tempus Sans ITC" panose="04020404030D07020202" pitchFamily="82" charset="0"/>
                <a:cs typeface="Arial" panose="020B0604020202020204" pitchFamily="34" charset="0"/>
              </a:rPr>
              <a:t>.</a:t>
            </a:r>
          </a:p>
        </p:txBody>
      </p:sp>
      <p:sp>
        <p:nvSpPr>
          <p:cNvPr id="128017" name="Rectangle 17">
            <a:extLst>
              <a:ext uri="{FF2B5EF4-FFF2-40B4-BE49-F238E27FC236}">
                <a16:creationId xmlns:a16="http://schemas.microsoft.com/office/drawing/2014/main" id="{EDAAFD99-DD8A-41CC-8261-113F2BB2A985}"/>
              </a:ext>
            </a:extLst>
          </p:cNvPr>
          <p:cNvSpPr>
            <a:spLocks noChangeArrowheads="1"/>
          </p:cNvSpPr>
          <p:nvPr/>
        </p:nvSpPr>
        <p:spPr bwMode="auto">
          <a:xfrm>
            <a:off x="7345363" y="2117725"/>
            <a:ext cx="4905375"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600" b="1">
                <a:solidFill>
                  <a:srgbClr val="FFFF00"/>
                </a:solidFill>
                <a:latin typeface="Tempus Sans ITC" panose="04020404030D07020202" pitchFamily="82" charset="0"/>
                <a:cs typeface="Arial" panose="020B0604020202020204" pitchFamily="34" charset="0"/>
              </a:rPr>
              <a:t>19:7-9 -</a:t>
            </a:r>
            <a:r>
              <a:rPr lang="en-US" altLang="en-US" sz="2600" b="1">
                <a:solidFill>
                  <a:schemeClr val="bg1"/>
                </a:solidFill>
                <a:latin typeface="Tempus Sans ITC" panose="04020404030D07020202" pitchFamily="82" charset="0"/>
                <a:cs typeface="Arial" panose="020B0604020202020204" pitchFamily="34" charset="0"/>
              </a:rPr>
              <a:t> </a:t>
            </a:r>
            <a:r>
              <a:rPr lang="es-ES" altLang="en-US" b="1">
                <a:solidFill>
                  <a:schemeClr val="bg1"/>
                </a:solidFill>
                <a:latin typeface="Tempus Sans ITC" panose="04020404030D07020202" pitchFamily="82" charset="0"/>
                <a:cs typeface="Arial" panose="020B0604020202020204" pitchFamily="34" charset="0"/>
              </a:rPr>
              <a:t>Y volviendo el ángel de Jehová la segunda vez, tocóle, diciendo: Levántate, come: porque gran camino te resta. Levantóse pues, y comió y bebió; </a:t>
            </a:r>
            <a:r>
              <a:rPr lang="es-ES" altLang="en-US" b="1">
                <a:solidFill>
                  <a:srgbClr val="FFFF00"/>
                </a:solidFill>
                <a:latin typeface="Tempus Sans ITC" panose="04020404030D07020202" pitchFamily="82" charset="0"/>
                <a:cs typeface="Arial" panose="020B0604020202020204" pitchFamily="34" charset="0"/>
              </a:rPr>
              <a:t>y caminó con la fortaleza de aquella comida cuarenta días y cuarenta noches, hasta el monte de Dios, Horeb</a:t>
            </a:r>
            <a:r>
              <a:rPr lang="es-ES" altLang="en-US" b="1">
                <a:solidFill>
                  <a:schemeClr val="bg1"/>
                </a:solidFill>
                <a:latin typeface="Tempus Sans ITC" panose="04020404030D07020202" pitchFamily="82" charset="0"/>
                <a:cs typeface="Arial" panose="020B0604020202020204" pitchFamily="34" charset="0"/>
              </a:rPr>
              <a:t>. Y allí se metió en una cueva, donde tuvo la noche.</a:t>
            </a:r>
            <a:endParaRPr lang="en-US" altLang="en-US" sz="2600" b="1">
              <a:solidFill>
                <a:schemeClr val="bg1"/>
              </a:solidFill>
              <a:latin typeface="Tempus Sans ITC" panose="04020404030D07020202" pitchFamily="82" charset="0"/>
              <a:cs typeface="Arial" panose="020B0604020202020204" pitchFamily="34" charset="0"/>
            </a:endParaRPr>
          </a:p>
        </p:txBody>
      </p:sp>
      <p:sp>
        <p:nvSpPr>
          <p:cNvPr id="128018" name="Rectangle 18">
            <a:extLst>
              <a:ext uri="{FF2B5EF4-FFF2-40B4-BE49-F238E27FC236}">
                <a16:creationId xmlns:a16="http://schemas.microsoft.com/office/drawing/2014/main" id="{1829CB60-0F92-4F04-80C4-3FBF9C821367}"/>
              </a:ext>
            </a:extLst>
          </p:cNvPr>
          <p:cNvSpPr>
            <a:spLocks noChangeArrowheads="1"/>
          </p:cNvSpPr>
          <p:nvPr/>
        </p:nvSpPr>
        <p:spPr bwMode="auto">
          <a:xfrm>
            <a:off x="-9525" y="3429000"/>
            <a:ext cx="7477125" cy="2133600"/>
          </a:xfrm>
          <a:prstGeom prst="rect">
            <a:avLst/>
          </a:prstGeom>
          <a:solidFill>
            <a:srgbClr val="DBD8A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Los únicos otros que también ayunaron 40 días</a:t>
            </a:r>
          </a:p>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eran Moisés (en Sinaí, Dt.9:9) y Jesús (Mt 4:2):</a:t>
            </a:r>
          </a:p>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los mismos 3 quiénes se encontraron en</a:t>
            </a:r>
          </a:p>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la transfiguración de Jesús (Mt. 17:3).</a:t>
            </a:r>
            <a:endParaRPr lang="en-US" altLang="en-US" b="1" dirty="0">
              <a:latin typeface="Tempus Sans ITC" panose="04020404030D07020202" pitchFamily="82" charset="0"/>
              <a:cs typeface="Arial" panose="020B0604020202020204" pitchFamily="34" charset="0"/>
            </a:endParaRPr>
          </a:p>
        </p:txBody>
      </p:sp>
      <p:sp>
        <p:nvSpPr>
          <p:cNvPr id="128019" name="Rectangle 19">
            <a:extLst>
              <a:ext uri="{FF2B5EF4-FFF2-40B4-BE49-F238E27FC236}">
                <a16:creationId xmlns:a16="http://schemas.microsoft.com/office/drawing/2014/main" id="{737D977E-178E-4A87-8C78-A378AF1C5632}"/>
              </a:ext>
            </a:extLst>
          </p:cNvPr>
          <p:cNvSpPr>
            <a:spLocks noChangeArrowheads="1"/>
          </p:cNvSpPr>
          <p:nvPr/>
        </p:nvSpPr>
        <p:spPr bwMode="auto">
          <a:xfrm>
            <a:off x="-30163" y="5486400"/>
            <a:ext cx="7497763" cy="1371600"/>
          </a:xfrm>
          <a:prstGeom prst="rect">
            <a:avLst/>
          </a:prstGeom>
          <a:solidFill>
            <a:srgbClr val="DBD8A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b="1">
                <a:latin typeface="Tempus Sans ITC" panose="04020404030D07020202" pitchFamily="82" charset="0"/>
                <a:cs typeface="Arial" panose="020B0604020202020204" pitchFamily="34" charset="0"/>
              </a:rPr>
              <a:t>Sólo Moisés recibió comunicación especial de </a:t>
            </a:r>
          </a:p>
          <a:p>
            <a:pPr algn="ctr" eaLnBrk="1" hangingPunct="1">
              <a:lnSpc>
                <a:spcPct val="100000"/>
              </a:lnSpc>
              <a:spcBef>
                <a:spcPct val="0"/>
              </a:spcBef>
              <a:buFontTx/>
              <a:buNone/>
            </a:pPr>
            <a:r>
              <a:rPr lang="es-ES" altLang="en-US" b="1">
                <a:latin typeface="Tempus Sans ITC" panose="04020404030D07020202" pitchFamily="82" charset="0"/>
                <a:cs typeface="Arial" panose="020B0604020202020204" pitchFamily="34" charset="0"/>
              </a:rPr>
              <a:t>Dios en Sinaí, (Éx 19, 24) … y después de Elías,</a:t>
            </a:r>
          </a:p>
          <a:p>
            <a:pPr algn="ctr" eaLnBrk="1" hangingPunct="1">
              <a:lnSpc>
                <a:spcPct val="100000"/>
              </a:lnSpc>
              <a:spcBef>
                <a:spcPct val="0"/>
              </a:spcBef>
              <a:buFontTx/>
              <a:buNone/>
            </a:pPr>
            <a:r>
              <a:rPr lang="es-ES" altLang="en-US" b="1">
                <a:latin typeface="Tempus Sans ITC" panose="04020404030D07020202" pitchFamily="82" charset="0"/>
                <a:cs typeface="Arial" panose="020B0604020202020204" pitchFamily="34" charset="0"/>
              </a:rPr>
              <a:t>nadie más.</a:t>
            </a:r>
            <a:endParaRPr lang="en-US" altLang="en-US" b="1">
              <a:latin typeface="Tempus Sans ITC" panose="04020404030D07020202" pitchFamily="82" charset="0"/>
              <a:cs typeface="Arial" panose="020B0604020202020204"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28003"/>
                                        </p:tgtEl>
                                        <p:attrNameLst>
                                          <p:attrName>style.visibility</p:attrName>
                                        </p:attrNameLst>
                                      </p:cBhvr>
                                      <p:to>
                                        <p:strVal val="visible"/>
                                      </p:to>
                                    </p:set>
                                    <p:anim calcmode="lin" valueType="num">
                                      <p:cBhvr>
                                        <p:cTn id="7" dur="1000" fill="hold"/>
                                        <p:tgtEl>
                                          <p:spTgt spid="128003"/>
                                        </p:tgtEl>
                                        <p:attrNameLst>
                                          <p:attrName>ppt_x</p:attrName>
                                        </p:attrNameLst>
                                      </p:cBhvr>
                                      <p:tavLst>
                                        <p:tav tm="0">
                                          <p:val>
                                            <p:strVal val="#ppt_x-#ppt_w/2"/>
                                          </p:val>
                                        </p:tav>
                                        <p:tav tm="100000">
                                          <p:val>
                                            <p:strVal val="#ppt_x"/>
                                          </p:val>
                                        </p:tav>
                                      </p:tavLst>
                                    </p:anim>
                                    <p:anim calcmode="lin" valueType="num">
                                      <p:cBhvr>
                                        <p:cTn id="8" dur="1000" fill="hold"/>
                                        <p:tgtEl>
                                          <p:spTgt spid="128003"/>
                                        </p:tgtEl>
                                        <p:attrNameLst>
                                          <p:attrName>ppt_y</p:attrName>
                                        </p:attrNameLst>
                                      </p:cBhvr>
                                      <p:tavLst>
                                        <p:tav tm="0">
                                          <p:val>
                                            <p:strVal val="#ppt_y"/>
                                          </p:val>
                                        </p:tav>
                                        <p:tav tm="100000">
                                          <p:val>
                                            <p:strVal val="#ppt_y"/>
                                          </p:val>
                                        </p:tav>
                                      </p:tavLst>
                                    </p:anim>
                                    <p:anim calcmode="lin" valueType="num">
                                      <p:cBhvr>
                                        <p:cTn id="9" dur="1000" fill="hold"/>
                                        <p:tgtEl>
                                          <p:spTgt spid="128003"/>
                                        </p:tgtEl>
                                        <p:attrNameLst>
                                          <p:attrName>ppt_w</p:attrName>
                                        </p:attrNameLst>
                                      </p:cBhvr>
                                      <p:tavLst>
                                        <p:tav tm="0">
                                          <p:val>
                                            <p:fltVal val="0"/>
                                          </p:val>
                                        </p:tav>
                                        <p:tav tm="100000">
                                          <p:val>
                                            <p:strVal val="#ppt_w"/>
                                          </p:val>
                                        </p:tav>
                                      </p:tavLst>
                                    </p:anim>
                                    <p:anim calcmode="lin" valueType="num">
                                      <p:cBhvr>
                                        <p:cTn id="10" dur="1000" fill="hold"/>
                                        <p:tgtEl>
                                          <p:spTgt spid="128003"/>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128004"/>
                                        </p:tgtEl>
                                        <p:attrNameLst>
                                          <p:attrName>style.visibility</p:attrName>
                                        </p:attrNameLst>
                                      </p:cBhvr>
                                      <p:to>
                                        <p:strVal val="visible"/>
                                      </p:to>
                                    </p:set>
                                    <p:anim calcmode="lin" valueType="num">
                                      <p:cBhvr>
                                        <p:cTn id="15" dur="1000" fill="hold"/>
                                        <p:tgtEl>
                                          <p:spTgt spid="128004"/>
                                        </p:tgtEl>
                                        <p:attrNameLst>
                                          <p:attrName>ppt_x</p:attrName>
                                        </p:attrNameLst>
                                      </p:cBhvr>
                                      <p:tavLst>
                                        <p:tav tm="0">
                                          <p:val>
                                            <p:strVal val="#ppt_x"/>
                                          </p:val>
                                        </p:tav>
                                        <p:tav tm="100000">
                                          <p:val>
                                            <p:strVal val="#ppt_x"/>
                                          </p:val>
                                        </p:tav>
                                      </p:tavLst>
                                    </p:anim>
                                    <p:anim calcmode="lin" valueType="num">
                                      <p:cBhvr>
                                        <p:cTn id="16" dur="1000" fill="hold"/>
                                        <p:tgtEl>
                                          <p:spTgt spid="128004"/>
                                        </p:tgtEl>
                                        <p:attrNameLst>
                                          <p:attrName>ppt_y</p:attrName>
                                        </p:attrNameLst>
                                      </p:cBhvr>
                                      <p:tavLst>
                                        <p:tav tm="0">
                                          <p:val>
                                            <p:strVal val="#ppt_y-#ppt_h/2"/>
                                          </p:val>
                                        </p:tav>
                                        <p:tav tm="100000">
                                          <p:val>
                                            <p:strVal val="#ppt_y"/>
                                          </p:val>
                                        </p:tav>
                                      </p:tavLst>
                                    </p:anim>
                                    <p:anim calcmode="lin" valueType="num">
                                      <p:cBhvr>
                                        <p:cTn id="17" dur="1000" fill="hold"/>
                                        <p:tgtEl>
                                          <p:spTgt spid="128004"/>
                                        </p:tgtEl>
                                        <p:attrNameLst>
                                          <p:attrName>ppt_w</p:attrName>
                                        </p:attrNameLst>
                                      </p:cBhvr>
                                      <p:tavLst>
                                        <p:tav tm="0">
                                          <p:val>
                                            <p:strVal val="#ppt_w"/>
                                          </p:val>
                                        </p:tav>
                                        <p:tav tm="100000">
                                          <p:val>
                                            <p:strVal val="#ppt_w"/>
                                          </p:val>
                                        </p:tav>
                                      </p:tavLst>
                                    </p:anim>
                                    <p:anim calcmode="lin" valueType="num">
                                      <p:cBhvr>
                                        <p:cTn id="18" dur="1000" fill="hold"/>
                                        <p:tgtEl>
                                          <p:spTgt spid="12800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37" fill="hold" grpId="0" nodeType="clickEffect">
                                  <p:stCondLst>
                                    <p:cond delay="0"/>
                                  </p:stCondLst>
                                  <p:iterate type="wd">
                                    <p:tmPct val="1000"/>
                                  </p:iterate>
                                  <p:childTnLst>
                                    <p:set>
                                      <p:cBhvr>
                                        <p:cTn id="22" dur="1" fill="hold">
                                          <p:stCondLst>
                                            <p:cond delay="0"/>
                                          </p:stCondLst>
                                        </p:cTn>
                                        <p:tgtEl>
                                          <p:spTgt spid="128016"/>
                                        </p:tgtEl>
                                        <p:attrNameLst>
                                          <p:attrName>style.visibility</p:attrName>
                                        </p:attrNameLst>
                                      </p:cBhvr>
                                      <p:to>
                                        <p:strVal val="visible"/>
                                      </p:to>
                                    </p:set>
                                    <p:animEffect transition="in" filter="barn(outVertical)">
                                      <p:cBhvr>
                                        <p:cTn id="23" dur="1000"/>
                                        <p:tgtEl>
                                          <p:spTgt spid="1280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 fill="hold" nodeType="clickEffect">
                                  <p:stCondLst>
                                    <p:cond delay="0"/>
                                  </p:stCondLst>
                                  <p:childTnLst>
                                    <p:set>
                                      <p:cBhvr>
                                        <p:cTn id="27" dur="1" fill="hold">
                                          <p:stCondLst>
                                            <p:cond delay="0"/>
                                          </p:stCondLst>
                                        </p:cTn>
                                        <p:tgtEl>
                                          <p:spTgt spid="128005"/>
                                        </p:tgtEl>
                                        <p:attrNameLst>
                                          <p:attrName>style.visibility</p:attrName>
                                        </p:attrNameLst>
                                      </p:cBhvr>
                                      <p:to>
                                        <p:strVal val="visible"/>
                                      </p:to>
                                    </p:set>
                                    <p:anim calcmode="lin" valueType="num">
                                      <p:cBhvr>
                                        <p:cTn id="28" dur="1000" fill="hold"/>
                                        <p:tgtEl>
                                          <p:spTgt spid="128005"/>
                                        </p:tgtEl>
                                        <p:attrNameLst>
                                          <p:attrName>ppt_x</p:attrName>
                                        </p:attrNameLst>
                                      </p:cBhvr>
                                      <p:tavLst>
                                        <p:tav tm="0">
                                          <p:val>
                                            <p:strVal val="#ppt_x"/>
                                          </p:val>
                                        </p:tav>
                                        <p:tav tm="100000">
                                          <p:val>
                                            <p:strVal val="#ppt_x"/>
                                          </p:val>
                                        </p:tav>
                                      </p:tavLst>
                                    </p:anim>
                                    <p:anim calcmode="lin" valueType="num">
                                      <p:cBhvr>
                                        <p:cTn id="29" dur="1000" fill="hold"/>
                                        <p:tgtEl>
                                          <p:spTgt spid="128005"/>
                                        </p:tgtEl>
                                        <p:attrNameLst>
                                          <p:attrName>ppt_y</p:attrName>
                                        </p:attrNameLst>
                                      </p:cBhvr>
                                      <p:tavLst>
                                        <p:tav tm="0">
                                          <p:val>
                                            <p:strVal val="#ppt_y-#ppt_h/2"/>
                                          </p:val>
                                        </p:tav>
                                        <p:tav tm="100000">
                                          <p:val>
                                            <p:strVal val="#ppt_y"/>
                                          </p:val>
                                        </p:tav>
                                      </p:tavLst>
                                    </p:anim>
                                    <p:anim calcmode="lin" valueType="num">
                                      <p:cBhvr>
                                        <p:cTn id="30" dur="1000" fill="hold"/>
                                        <p:tgtEl>
                                          <p:spTgt spid="128005"/>
                                        </p:tgtEl>
                                        <p:attrNameLst>
                                          <p:attrName>ppt_w</p:attrName>
                                        </p:attrNameLst>
                                      </p:cBhvr>
                                      <p:tavLst>
                                        <p:tav tm="0">
                                          <p:val>
                                            <p:strVal val="#ppt_w"/>
                                          </p:val>
                                        </p:tav>
                                        <p:tav tm="100000">
                                          <p:val>
                                            <p:strVal val="#ppt_w"/>
                                          </p:val>
                                        </p:tav>
                                      </p:tavLst>
                                    </p:anim>
                                    <p:anim calcmode="lin" valueType="num">
                                      <p:cBhvr>
                                        <p:cTn id="31" dur="1000" fill="hold"/>
                                        <p:tgtEl>
                                          <p:spTgt spid="128005"/>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1" fill="hold" grpId="0" nodeType="clickEffect">
                                  <p:stCondLst>
                                    <p:cond delay="0"/>
                                  </p:stCondLst>
                                  <p:iterate type="wd">
                                    <p:tmPct val="1000"/>
                                  </p:iterate>
                                  <p:childTnLst>
                                    <p:set>
                                      <p:cBhvr>
                                        <p:cTn id="35" dur="1" fill="hold">
                                          <p:stCondLst>
                                            <p:cond delay="0"/>
                                          </p:stCondLst>
                                        </p:cTn>
                                        <p:tgtEl>
                                          <p:spTgt spid="128015"/>
                                        </p:tgtEl>
                                        <p:attrNameLst>
                                          <p:attrName>style.visibility</p:attrName>
                                        </p:attrNameLst>
                                      </p:cBhvr>
                                      <p:to>
                                        <p:strVal val="visible"/>
                                      </p:to>
                                    </p:set>
                                    <p:animEffect transition="in" filter="slide(fromTop)">
                                      <p:cBhvr>
                                        <p:cTn id="36" dur="1000"/>
                                        <p:tgtEl>
                                          <p:spTgt spid="1280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iterate type="wd">
                                    <p:tmPct val="1000"/>
                                  </p:iterate>
                                  <p:childTnLst>
                                    <p:set>
                                      <p:cBhvr>
                                        <p:cTn id="40" dur="1" fill="hold">
                                          <p:stCondLst>
                                            <p:cond delay="0"/>
                                          </p:stCondLst>
                                        </p:cTn>
                                        <p:tgtEl>
                                          <p:spTgt spid="128017"/>
                                        </p:tgtEl>
                                        <p:attrNameLst>
                                          <p:attrName>style.visibility</p:attrName>
                                        </p:attrNameLst>
                                      </p:cBhvr>
                                      <p:to>
                                        <p:strVal val="visible"/>
                                      </p:to>
                                    </p:set>
                                    <p:animEffect transition="in" filter="checkerboard(across)">
                                      <p:cBhvr>
                                        <p:cTn id="41" dur="1000"/>
                                        <p:tgtEl>
                                          <p:spTgt spid="1280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1" fill="hold" nodeType="clickEffect">
                                  <p:stCondLst>
                                    <p:cond delay="0"/>
                                  </p:stCondLst>
                                  <p:childTnLst>
                                    <p:set>
                                      <p:cBhvr>
                                        <p:cTn id="45" dur="1" fill="hold">
                                          <p:stCondLst>
                                            <p:cond delay="0"/>
                                          </p:stCondLst>
                                        </p:cTn>
                                        <p:tgtEl>
                                          <p:spTgt spid="128006"/>
                                        </p:tgtEl>
                                        <p:attrNameLst>
                                          <p:attrName>style.visibility</p:attrName>
                                        </p:attrNameLst>
                                      </p:cBhvr>
                                      <p:to>
                                        <p:strVal val="visible"/>
                                      </p:to>
                                    </p:set>
                                    <p:anim calcmode="lin" valueType="num">
                                      <p:cBhvr>
                                        <p:cTn id="46" dur="1000" fill="hold"/>
                                        <p:tgtEl>
                                          <p:spTgt spid="128006"/>
                                        </p:tgtEl>
                                        <p:attrNameLst>
                                          <p:attrName>ppt_x</p:attrName>
                                        </p:attrNameLst>
                                      </p:cBhvr>
                                      <p:tavLst>
                                        <p:tav tm="0">
                                          <p:val>
                                            <p:strVal val="#ppt_x"/>
                                          </p:val>
                                        </p:tav>
                                        <p:tav tm="100000">
                                          <p:val>
                                            <p:strVal val="#ppt_x"/>
                                          </p:val>
                                        </p:tav>
                                      </p:tavLst>
                                    </p:anim>
                                    <p:anim calcmode="lin" valueType="num">
                                      <p:cBhvr>
                                        <p:cTn id="47" dur="1000" fill="hold"/>
                                        <p:tgtEl>
                                          <p:spTgt spid="128006"/>
                                        </p:tgtEl>
                                        <p:attrNameLst>
                                          <p:attrName>ppt_y</p:attrName>
                                        </p:attrNameLst>
                                      </p:cBhvr>
                                      <p:tavLst>
                                        <p:tav tm="0">
                                          <p:val>
                                            <p:strVal val="#ppt_y-#ppt_h/2"/>
                                          </p:val>
                                        </p:tav>
                                        <p:tav tm="100000">
                                          <p:val>
                                            <p:strVal val="#ppt_y"/>
                                          </p:val>
                                        </p:tav>
                                      </p:tavLst>
                                    </p:anim>
                                    <p:anim calcmode="lin" valueType="num">
                                      <p:cBhvr>
                                        <p:cTn id="48" dur="1000" fill="hold"/>
                                        <p:tgtEl>
                                          <p:spTgt spid="128006"/>
                                        </p:tgtEl>
                                        <p:attrNameLst>
                                          <p:attrName>ppt_w</p:attrName>
                                        </p:attrNameLst>
                                      </p:cBhvr>
                                      <p:tavLst>
                                        <p:tav tm="0">
                                          <p:val>
                                            <p:strVal val="#ppt_w"/>
                                          </p:val>
                                        </p:tav>
                                        <p:tav tm="100000">
                                          <p:val>
                                            <p:strVal val="#ppt_w"/>
                                          </p:val>
                                        </p:tav>
                                      </p:tavLst>
                                    </p:anim>
                                    <p:anim calcmode="lin" valueType="num">
                                      <p:cBhvr>
                                        <p:cTn id="49" dur="1000" fill="hold"/>
                                        <p:tgtEl>
                                          <p:spTgt spid="128006"/>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28018"/>
                                        </p:tgtEl>
                                        <p:attrNameLst>
                                          <p:attrName>style.visibility</p:attrName>
                                        </p:attrNameLst>
                                      </p:cBhvr>
                                      <p:to>
                                        <p:strVal val="visible"/>
                                      </p:to>
                                    </p:set>
                                    <p:anim calcmode="lin" valueType="num">
                                      <p:cBhvr>
                                        <p:cTn id="54" dur="1000" fill="hold"/>
                                        <p:tgtEl>
                                          <p:spTgt spid="128018"/>
                                        </p:tgtEl>
                                        <p:attrNameLst>
                                          <p:attrName>ppt_w</p:attrName>
                                        </p:attrNameLst>
                                      </p:cBhvr>
                                      <p:tavLst>
                                        <p:tav tm="0">
                                          <p:val>
                                            <p:fltVal val="0"/>
                                          </p:val>
                                        </p:tav>
                                        <p:tav tm="100000">
                                          <p:val>
                                            <p:strVal val="#ppt_w"/>
                                          </p:val>
                                        </p:tav>
                                      </p:tavLst>
                                    </p:anim>
                                    <p:anim calcmode="lin" valueType="num">
                                      <p:cBhvr>
                                        <p:cTn id="55" dur="1000" fill="hold"/>
                                        <p:tgtEl>
                                          <p:spTgt spid="128018"/>
                                        </p:tgtEl>
                                        <p:attrNameLst>
                                          <p:attrName>ppt_h</p:attrName>
                                        </p:attrNameLst>
                                      </p:cBhvr>
                                      <p:tavLst>
                                        <p:tav tm="0">
                                          <p:val>
                                            <p:strVal val="#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128019"/>
                                        </p:tgtEl>
                                        <p:attrNameLst>
                                          <p:attrName>style.visibility</p:attrName>
                                        </p:attrNameLst>
                                      </p:cBhvr>
                                      <p:to>
                                        <p:strVal val="visible"/>
                                      </p:to>
                                    </p:set>
                                    <p:anim calcmode="lin" valueType="num">
                                      <p:cBhvr>
                                        <p:cTn id="60" dur="1000" fill="hold"/>
                                        <p:tgtEl>
                                          <p:spTgt spid="128019"/>
                                        </p:tgtEl>
                                        <p:attrNameLst>
                                          <p:attrName>ppt_w</p:attrName>
                                        </p:attrNameLst>
                                      </p:cBhvr>
                                      <p:tavLst>
                                        <p:tav tm="0">
                                          <p:val>
                                            <p:fltVal val="0"/>
                                          </p:val>
                                        </p:tav>
                                        <p:tav tm="100000">
                                          <p:val>
                                            <p:strVal val="#ppt_w"/>
                                          </p:val>
                                        </p:tav>
                                      </p:tavLst>
                                    </p:anim>
                                    <p:anim calcmode="lin" valueType="num">
                                      <p:cBhvr>
                                        <p:cTn id="61" dur="1000" fill="hold"/>
                                        <p:tgtEl>
                                          <p:spTgt spid="1280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5" grpId="0"/>
      <p:bldP spid="128016" grpId="0"/>
      <p:bldP spid="128017" grpId="0"/>
      <p:bldP spid="128018" grpId="0" animBg="1"/>
      <p:bldP spid="1280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id="{EF54FF34-D7F4-442A-8AE8-5CBD07EECBB8}"/>
              </a:ext>
            </a:extLst>
          </p:cNvPr>
          <p:cNvSpPr txBox="1">
            <a:spLocks noChangeArrowheads="1"/>
          </p:cNvSpPr>
          <p:nvPr/>
        </p:nvSpPr>
        <p:spPr bwMode="auto">
          <a:xfrm>
            <a:off x="6969125" y="733425"/>
            <a:ext cx="522287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19:9-11 -</a:t>
            </a:r>
            <a:r>
              <a:rPr lang="en-US" altLang="en-US" b="1" dirty="0">
                <a:solidFill>
                  <a:schemeClr val="bg1"/>
                </a:solidFill>
                <a:latin typeface="Tempus Sans ITC" panose="04020404030D07020202" pitchFamily="82" charset="0"/>
                <a:cs typeface="Arial" panose="020B0604020202020204" pitchFamily="34" charset="0"/>
              </a:rPr>
              <a:t> </a:t>
            </a:r>
            <a:r>
              <a:rPr lang="es-ES" altLang="en-US" b="1" dirty="0">
                <a:solidFill>
                  <a:schemeClr val="bg1"/>
                </a:solidFill>
                <a:latin typeface="Tempus Sans ITC" panose="04020404030D07020202" pitchFamily="82" charset="0"/>
                <a:cs typeface="Arial" panose="020B0604020202020204" pitchFamily="34" charset="0"/>
              </a:rPr>
              <a:t>Y fue a él palabra de Jehová, el cual le dijo: ¿Qué haces aquí, Elías? Y él respondió: He Sentido un vivo celo por Jehová Dios de los ejércitos; porque los hijos de Israel han dejado tu alianza, han derribado tus altares, y han muerto a espada tus profetas: y yo solo he quedado, y me buscan para quitarme la vida. Y Él le dijo: Sal fuera, y ponte en el monte delante de Jehová. Y he aquí Jehová que pasaba,</a:t>
            </a:r>
            <a:endParaRPr lang="en-US" altLang="en-US" b="1" dirty="0">
              <a:solidFill>
                <a:schemeClr val="bg1"/>
              </a:solidFill>
              <a:latin typeface="Tempus Sans ITC" panose="04020404030D07020202" pitchFamily="82" charset="0"/>
              <a:cs typeface="Arial" panose="020B0604020202020204" pitchFamily="34" charset="0"/>
            </a:endParaRPr>
          </a:p>
        </p:txBody>
      </p:sp>
      <p:sp>
        <p:nvSpPr>
          <p:cNvPr id="10243" name="AutoShape 3" descr="Elijah-Fed-By-An-Angel-1660-63">
            <a:extLst>
              <a:ext uri="{FF2B5EF4-FFF2-40B4-BE49-F238E27FC236}">
                <a16:creationId xmlns:a16="http://schemas.microsoft.com/office/drawing/2014/main" id="{B25DD42F-7A28-485C-ADFF-B326A186180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0244" name="AutoShape 4" descr="Ferdinand Bol: Elijah Fed by an Angel 1660-63">
            <a:hlinkClick r:id="rId2" tooltip="Ferdinand Bol : Elijah Fed by an Angel 1660-63"/>
            <a:extLst>
              <a:ext uri="{FF2B5EF4-FFF2-40B4-BE49-F238E27FC236}">
                <a16:creationId xmlns:a16="http://schemas.microsoft.com/office/drawing/2014/main" id="{A770D5AD-FD0F-4246-8135-041DBED2086F}"/>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0245" name="AutoShape 5" descr="Ferdinand Bol: Elijah Fed by an Angel 1660-63">
            <a:hlinkClick r:id="rId2" tooltip="Ferdinand Bol : Elijah Fed by an Angel 1660-63"/>
            <a:extLst>
              <a:ext uri="{FF2B5EF4-FFF2-40B4-BE49-F238E27FC236}">
                <a16:creationId xmlns:a16="http://schemas.microsoft.com/office/drawing/2014/main" id="{0296664E-E8BA-43D2-AE86-24D2F17BA7CA}"/>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pic>
        <p:nvPicPr>
          <p:cNvPr id="121871" name="Picture 15" descr="scan0006">
            <a:hlinkClick r:id="rId3"/>
            <a:extLst>
              <a:ext uri="{FF2B5EF4-FFF2-40B4-BE49-F238E27FC236}">
                <a16:creationId xmlns:a16="http://schemas.microsoft.com/office/drawing/2014/main" id="{096502F2-102E-48E1-8A46-9382B4B7D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99" t="1698" r="2499" b="1698"/>
          <a:stretch>
            <a:fillRect/>
          </a:stretch>
        </p:blipFill>
        <p:spPr bwMode="auto">
          <a:xfrm>
            <a:off x="0" y="0"/>
            <a:ext cx="65151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2" name="Rectangle 16">
            <a:extLst>
              <a:ext uri="{FF2B5EF4-FFF2-40B4-BE49-F238E27FC236}">
                <a16:creationId xmlns:a16="http://schemas.microsoft.com/office/drawing/2014/main" id="{B5906A9A-E455-4E0D-9A1F-816D815B9B6B}"/>
              </a:ext>
            </a:extLst>
          </p:cNvPr>
          <p:cNvSpPr>
            <a:spLocks noChangeArrowheads="1"/>
          </p:cNvSpPr>
          <p:nvPr/>
        </p:nvSpPr>
        <p:spPr bwMode="auto">
          <a:xfrm>
            <a:off x="0" y="5486400"/>
            <a:ext cx="6969125" cy="1371600"/>
          </a:xfrm>
          <a:prstGeom prst="rect">
            <a:avLst/>
          </a:prstGeom>
          <a:solidFill>
            <a:srgbClr val="F7F7D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Sólo a Moisés se le permitió ser testigo de</a:t>
            </a:r>
          </a:p>
          <a:p>
            <a:pPr algn="ctr" eaLnBrk="1" hangingPunct="1">
              <a:lnSpc>
                <a:spcPct val="100000"/>
              </a:lnSpc>
              <a:spcBef>
                <a:spcPct val="0"/>
              </a:spcBef>
              <a:buFontTx/>
              <a:buNone/>
            </a:pPr>
            <a:r>
              <a:rPr lang="es-ES" altLang="en-US" b="1" dirty="0">
                <a:latin typeface="Tempus Sans ITC" panose="04020404030D07020202" pitchFamily="82" charset="0"/>
                <a:cs typeface="Arial" panose="020B0604020202020204" pitchFamily="34" charset="0"/>
              </a:rPr>
              <a:t>esta manera de la presencia de Dios</a:t>
            </a:r>
            <a:r>
              <a:rPr lang="en-US" altLang="en-US" b="1" dirty="0">
                <a:latin typeface="Tempus Sans ITC" panose="04020404030D07020202" pitchFamily="82" charset="0"/>
                <a:cs typeface="Arial" panose="020B0604020202020204" pitchFamily="34" charset="0"/>
              </a:rPr>
              <a:t>(</a:t>
            </a:r>
            <a:r>
              <a:rPr lang="en-US" altLang="en-US" b="1" dirty="0" err="1">
                <a:latin typeface="Tempus Sans ITC" panose="04020404030D07020202" pitchFamily="82" charset="0"/>
                <a:cs typeface="Arial" panose="020B0604020202020204" pitchFamily="34" charset="0"/>
              </a:rPr>
              <a:t>Éx</a:t>
            </a:r>
            <a:r>
              <a:rPr lang="en-US" altLang="en-US" b="1" dirty="0">
                <a:latin typeface="Tempus Sans ITC" panose="04020404030D07020202" pitchFamily="82" charset="0"/>
                <a:cs typeface="Arial" panose="020B0604020202020204" pitchFamily="34" charset="0"/>
              </a:rPr>
              <a:t> 34:3).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21871"/>
                                        </p:tgtEl>
                                        <p:attrNameLst>
                                          <p:attrName>style.visibility</p:attrName>
                                        </p:attrNameLst>
                                      </p:cBhvr>
                                      <p:to>
                                        <p:strVal val="visible"/>
                                      </p:to>
                                    </p:set>
                                    <p:animEffect transition="in" filter="strips(downLeft)">
                                      <p:cBhvr>
                                        <p:cTn id="7" dur="1000"/>
                                        <p:tgtEl>
                                          <p:spTgt spid="121871"/>
                                        </p:tgtEl>
                                      </p:cBhvr>
                                    </p:animEffect>
                                  </p:childTnLst>
                                </p:cTn>
                              </p:par>
                              <p:par>
                                <p:cTn id="8" presetID="18" presetClass="entr" presetSubtype="6" fill="hold" grpId="0" nodeType="withEffect">
                                  <p:stCondLst>
                                    <p:cond delay="0"/>
                                  </p:stCondLst>
                                  <p:iterate type="wd">
                                    <p:tmPct val="1000"/>
                                  </p:iterate>
                                  <p:childTnLst>
                                    <p:set>
                                      <p:cBhvr>
                                        <p:cTn id="9" dur="1" fill="hold">
                                          <p:stCondLst>
                                            <p:cond delay="0"/>
                                          </p:stCondLst>
                                        </p:cTn>
                                        <p:tgtEl>
                                          <p:spTgt spid="121858"/>
                                        </p:tgtEl>
                                        <p:attrNameLst>
                                          <p:attrName>style.visibility</p:attrName>
                                        </p:attrNameLst>
                                      </p:cBhvr>
                                      <p:to>
                                        <p:strVal val="visible"/>
                                      </p:to>
                                    </p:set>
                                    <p:animEffect transition="in" filter="strips(downRight)">
                                      <p:cBhvr>
                                        <p:cTn id="10" dur="1000"/>
                                        <p:tgtEl>
                                          <p:spTgt spid="1218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21872"/>
                                        </p:tgtEl>
                                        <p:attrNameLst>
                                          <p:attrName>style.visibility</p:attrName>
                                        </p:attrNameLst>
                                      </p:cBhvr>
                                      <p:to>
                                        <p:strVal val="visible"/>
                                      </p:to>
                                    </p:set>
                                    <p:anim calcmode="lin" valueType="num">
                                      <p:cBhvr>
                                        <p:cTn id="15" dur="1000" fill="hold"/>
                                        <p:tgtEl>
                                          <p:spTgt spid="121872"/>
                                        </p:tgtEl>
                                        <p:attrNameLst>
                                          <p:attrName>ppt_x</p:attrName>
                                        </p:attrNameLst>
                                      </p:cBhvr>
                                      <p:tavLst>
                                        <p:tav tm="0">
                                          <p:val>
                                            <p:strVal val="#ppt_x"/>
                                          </p:val>
                                        </p:tav>
                                        <p:tav tm="100000">
                                          <p:val>
                                            <p:strVal val="#ppt_x"/>
                                          </p:val>
                                        </p:tav>
                                      </p:tavLst>
                                    </p:anim>
                                    <p:anim calcmode="lin" valueType="num">
                                      <p:cBhvr>
                                        <p:cTn id="16" dur="1000" fill="hold"/>
                                        <p:tgtEl>
                                          <p:spTgt spid="121872"/>
                                        </p:tgtEl>
                                        <p:attrNameLst>
                                          <p:attrName>ppt_y</p:attrName>
                                        </p:attrNameLst>
                                      </p:cBhvr>
                                      <p:tavLst>
                                        <p:tav tm="0">
                                          <p:val>
                                            <p:strVal val="#ppt_y-#ppt_h/2"/>
                                          </p:val>
                                        </p:tav>
                                        <p:tav tm="100000">
                                          <p:val>
                                            <p:strVal val="#ppt_y"/>
                                          </p:val>
                                        </p:tav>
                                      </p:tavLst>
                                    </p:anim>
                                    <p:anim calcmode="lin" valueType="num">
                                      <p:cBhvr>
                                        <p:cTn id="17" dur="1000" fill="hold"/>
                                        <p:tgtEl>
                                          <p:spTgt spid="121872"/>
                                        </p:tgtEl>
                                        <p:attrNameLst>
                                          <p:attrName>ppt_w</p:attrName>
                                        </p:attrNameLst>
                                      </p:cBhvr>
                                      <p:tavLst>
                                        <p:tav tm="0">
                                          <p:val>
                                            <p:strVal val="#ppt_w"/>
                                          </p:val>
                                        </p:tav>
                                        <p:tav tm="100000">
                                          <p:val>
                                            <p:strVal val="#ppt_w"/>
                                          </p:val>
                                        </p:tav>
                                      </p:tavLst>
                                    </p:anim>
                                    <p:anim calcmode="lin" valueType="num">
                                      <p:cBhvr>
                                        <p:cTn id="18" dur="1000" fill="hold"/>
                                        <p:tgtEl>
                                          <p:spTgt spid="1218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882" name="Text Box 2">
            <a:extLst>
              <a:ext uri="{FF2B5EF4-FFF2-40B4-BE49-F238E27FC236}">
                <a16:creationId xmlns:a16="http://schemas.microsoft.com/office/drawing/2014/main" id="{486CA3EB-4E54-48D2-A849-824BEC13EAE1}"/>
              </a:ext>
            </a:extLst>
          </p:cNvPr>
          <p:cNvSpPr txBox="1">
            <a:spLocks noChangeArrowheads="1"/>
          </p:cNvSpPr>
          <p:nvPr/>
        </p:nvSpPr>
        <p:spPr bwMode="auto">
          <a:xfrm>
            <a:off x="5410200" y="307975"/>
            <a:ext cx="6629400" cy="655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FFFF00"/>
                </a:solidFill>
                <a:latin typeface="Tempus Sans ITC" panose="04020404030D07020202" pitchFamily="82" charset="0"/>
                <a:cs typeface="Arial" panose="020B0604020202020204" pitchFamily="34" charset="0"/>
              </a:rPr>
              <a:t>19:11-13 - </a:t>
            </a:r>
            <a:r>
              <a:rPr lang="es-ES" altLang="en-US" b="1" dirty="0">
                <a:solidFill>
                  <a:schemeClr val="bg1"/>
                </a:solidFill>
                <a:latin typeface="Tempus Sans ITC" panose="04020404030D07020202" pitchFamily="82" charset="0"/>
                <a:cs typeface="Arial" panose="020B0604020202020204" pitchFamily="34" charset="0"/>
              </a:rPr>
              <a:t>y un grande y poderoso viento que rompía los montes, y quebraba las peñas delante de Jehová: más Jehová no estaba en el viento. Y tras el viento un terremoto: más Jehová no estaba en el terremoto. Y tras el terremoto un fuego: más Jehová no estaba en el fuego. Y tras el fuego un </a:t>
            </a:r>
            <a:r>
              <a:rPr lang="es-ES" altLang="en-US" b="1" dirty="0" err="1">
                <a:solidFill>
                  <a:schemeClr val="bg1"/>
                </a:solidFill>
                <a:latin typeface="Tempus Sans ITC" panose="04020404030D07020202" pitchFamily="82" charset="0"/>
                <a:cs typeface="Arial" panose="020B0604020202020204" pitchFamily="34" charset="0"/>
              </a:rPr>
              <a:t>silvido</a:t>
            </a:r>
            <a:r>
              <a:rPr lang="es-ES" altLang="en-US" b="1" dirty="0">
                <a:solidFill>
                  <a:schemeClr val="bg1"/>
                </a:solidFill>
                <a:latin typeface="Tempus Sans ITC" panose="04020404030D07020202" pitchFamily="82" charset="0"/>
                <a:cs typeface="Arial" panose="020B0604020202020204" pitchFamily="34" charset="0"/>
              </a:rPr>
              <a:t> apacible y delicado. Y cuando lo oyó Elías, cubrió su rostro con su manto, y salió, y se paró a la puerta de la cueva. Y he aquí llegó una voz a él, diciendo: ¿Qué haces aquí, Elías?</a:t>
            </a:r>
          </a:p>
          <a:p>
            <a:pPr algn="ctr" eaLnBrk="1" hangingPunct="1">
              <a:lnSpc>
                <a:spcPct val="100000"/>
              </a:lnSpc>
              <a:spcBef>
                <a:spcPct val="0"/>
              </a:spcBef>
              <a:buFontTx/>
              <a:buNone/>
            </a:pPr>
            <a:endParaRPr lang="en-US" altLang="en-US" sz="1600" b="1" dirty="0">
              <a:solidFill>
                <a:schemeClr val="bg1"/>
              </a:solidFill>
              <a:latin typeface="Tempus Sans ITC" panose="04020404030D07020202" pitchFamily="82" charset="0"/>
              <a:cs typeface="Arial" panose="020B0604020202020204" pitchFamily="34" charset="0"/>
            </a:endParaRPr>
          </a:p>
          <a:p>
            <a:pPr algn="ctr" eaLnBrk="1" hangingPunct="1">
              <a:lnSpc>
                <a:spcPct val="100000"/>
              </a:lnSpc>
              <a:spcBef>
                <a:spcPct val="0"/>
              </a:spcBef>
              <a:buFontTx/>
              <a:buNone/>
            </a:pPr>
            <a:r>
              <a:rPr lang="es-ES" altLang="en-US" b="1" dirty="0">
                <a:solidFill>
                  <a:srgbClr val="FFFF00"/>
                </a:solidFill>
                <a:latin typeface="Tempus Sans ITC" panose="04020404030D07020202" pitchFamily="82" charset="0"/>
                <a:cs typeface="Arial" panose="020B0604020202020204" pitchFamily="34" charset="0"/>
              </a:rPr>
              <a:t>Similar a la experiencia de Moisés en esta misma montaña </a:t>
            </a:r>
            <a:r>
              <a:rPr lang="en-US" altLang="en-US" b="1" dirty="0">
                <a:solidFill>
                  <a:srgbClr val="FFFF00"/>
                </a:solidFill>
                <a:latin typeface="Tempus Sans ITC" panose="04020404030D07020202" pitchFamily="82" charset="0"/>
                <a:cs typeface="Arial" panose="020B0604020202020204" pitchFamily="34" charset="0"/>
              </a:rPr>
              <a:t>(</a:t>
            </a:r>
            <a:r>
              <a:rPr lang="en-US" altLang="en-US" b="1" dirty="0" err="1">
                <a:solidFill>
                  <a:srgbClr val="FFFF00"/>
                </a:solidFill>
                <a:latin typeface="Tempus Sans ITC" panose="04020404030D07020202" pitchFamily="82" charset="0"/>
                <a:cs typeface="Arial" panose="020B0604020202020204" pitchFamily="34" charset="0"/>
              </a:rPr>
              <a:t>Éx</a:t>
            </a:r>
            <a:r>
              <a:rPr lang="en-US" altLang="en-US" b="1" dirty="0">
                <a:solidFill>
                  <a:srgbClr val="FFFF00"/>
                </a:solidFill>
                <a:latin typeface="Tempus Sans ITC" panose="04020404030D07020202" pitchFamily="82" charset="0"/>
                <a:cs typeface="Arial" panose="020B0604020202020204" pitchFamily="34" charset="0"/>
              </a:rPr>
              <a:t>. 19, 34).</a:t>
            </a:r>
          </a:p>
        </p:txBody>
      </p:sp>
      <p:sp>
        <p:nvSpPr>
          <p:cNvPr id="11267" name="AutoShape 3" descr="Elijah-Fed-By-An-Angel-1660-63">
            <a:extLst>
              <a:ext uri="{FF2B5EF4-FFF2-40B4-BE49-F238E27FC236}">
                <a16:creationId xmlns:a16="http://schemas.microsoft.com/office/drawing/2014/main" id="{045C37EA-15C7-4558-A967-86E4F26A2465}"/>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1268" name="AutoShape 4" descr="Ferdinand Bol: Elijah Fed by an Angel 1660-63">
            <a:hlinkClick r:id="rId2" tooltip="Ferdinand Bol : Elijah Fed by an Angel 1660-63"/>
            <a:extLst>
              <a:ext uri="{FF2B5EF4-FFF2-40B4-BE49-F238E27FC236}">
                <a16:creationId xmlns:a16="http://schemas.microsoft.com/office/drawing/2014/main" id="{704D6631-ED08-4103-9E65-975A216EE612}"/>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sp>
        <p:nvSpPr>
          <p:cNvPr id="11269" name="AutoShape 5" descr="Ferdinand Bol: Elijah Fed by an Angel 1660-63">
            <a:hlinkClick r:id="rId2" tooltip="Ferdinand Bol : Elijah Fed by an Angel 1660-63"/>
            <a:extLst>
              <a:ext uri="{FF2B5EF4-FFF2-40B4-BE49-F238E27FC236}">
                <a16:creationId xmlns:a16="http://schemas.microsoft.com/office/drawing/2014/main" id="{A4D4CA41-5DCB-414A-9C13-73030AA46BFF}"/>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latin typeface="Tempus Sans ITC" panose="04020404030D07020202" pitchFamily="82" charset="0"/>
              <a:cs typeface="Arial" panose="020B0604020202020204" pitchFamily="34" charset="0"/>
            </a:endParaRPr>
          </a:p>
        </p:txBody>
      </p:sp>
      <p:pic>
        <p:nvPicPr>
          <p:cNvPr id="122889" name="Picture 9" descr="00006054">
            <a:extLst>
              <a:ext uri="{FF2B5EF4-FFF2-40B4-BE49-F238E27FC236}">
                <a16:creationId xmlns:a16="http://schemas.microsoft.com/office/drawing/2014/main" id="{B9A12D56-130F-4991-B72E-8E03C632F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68" t="8064" r="5984" b="19354"/>
          <a:stretch>
            <a:fillRect/>
          </a:stretch>
        </p:blipFill>
        <p:spPr bwMode="auto">
          <a:xfrm>
            <a:off x="0" y="36513"/>
            <a:ext cx="5105400" cy="682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22889"/>
                                        </p:tgtEl>
                                        <p:attrNameLst>
                                          <p:attrName>style.visibility</p:attrName>
                                        </p:attrNameLst>
                                      </p:cBhvr>
                                      <p:to>
                                        <p:strVal val="visible"/>
                                      </p:to>
                                    </p:set>
                                    <p:animEffect transition="in" filter="wedge">
                                      <p:cBhvr>
                                        <p:cTn id="7" dur="1000"/>
                                        <p:tgtEl>
                                          <p:spTgt spid="122889"/>
                                        </p:tgtEl>
                                      </p:cBhvr>
                                    </p:animEffect>
                                  </p:childTnLst>
                                </p:cTn>
                              </p:par>
                              <p:par>
                                <p:cTn id="8" presetID="20" presetClass="entr" presetSubtype="0" fill="hold" nodeType="withEffect">
                                  <p:stCondLst>
                                    <p:cond delay="0"/>
                                  </p:stCondLst>
                                  <p:iterate type="wd">
                                    <p:tmPct val="1000"/>
                                  </p:iterate>
                                  <p:childTnLst>
                                    <p:set>
                                      <p:cBhvr>
                                        <p:cTn id="9" dur="1" fill="hold">
                                          <p:stCondLst>
                                            <p:cond delay="0"/>
                                          </p:stCondLst>
                                        </p:cTn>
                                        <p:tgtEl>
                                          <p:spTgt spid="122882">
                                            <p:txEl>
                                              <p:pRg st="0" end="0"/>
                                            </p:txEl>
                                          </p:spTgt>
                                        </p:tgtEl>
                                        <p:attrNameLst>
                                          <p:attrName>style.visibility</p:attrName>
                                        </p:attrNameLst>
                                      </p:cBhvr>
                                      <p:to>
                                        <p:strVal val="visible"/>
                                      </p:to>
                                    </p:set>
                                    <p:animEffect transition="in" filter="wedge">
                                      <p:cBhvr>
                                        <p:cTn id="10" dur="1000"/>
                                        <p:tgtEl>
                                          <p:spTgt spid="12288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iterate type="wd">
                                    <p:tmPct val="2000"/>
                                  </p:iterate>
                                  <p:childTnLst>
                                    <p:set>
                                      <p:cBhvr>
                                        <p:cTn id="14" dur="1" fill="hold">
                                          <p:stCondLst>
                                            <p:cond delay="0"/>
                                          </p:stCondLst>
                                        </p:cTn>
                                        <p:tgtEl>
                                          <p:spTgt spid="122882">
                                            <p:txEl>
                                              <p:pRg st="2" end="2"/>
                                            </p:txEl>
                                          </p:spTgt>
                                        </p:tgtEl>
                                        <p:attrNameLst>
                                          <p:attrName>style.visibility</p:attrName>
                                        </p:attrNameLst>
                                      </p:cBhvr>
                                      <p:to>
                                        <p:strVal val="visible"/>
                                      </p:to>
                                    </p:set>
                                    <p:animEffect transition="in" filter="barn(inVertical)">
                                      <p:cBhvr>
                                        <p:cTn id="15" dur="1000"/>
                                        <p:tgtEl>
                                          <p:spTgt spid="1228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4784</TotalTime>
  <Words>2442</Words>
  <Application>Microsoft Office PowerPoint</Application>
  <PresentationFormat>Widescreen</PresentationFormat>
  <Paragraphs>155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Tempus Sans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ROYCE</dc:creator>
  <cp:lastModifiedBy>ROYCE CHANDLER</cp:lastModifiedBy>
  <cp:revision>561</cp:revision>
  <dcterms:created xsi:type="dcterms:W3CDTF">2008-12-31T00:13:26Z</dcterms:created>
  <dcterms:modified xsi:type="dcterms:W3CDTF">2024-10-26T18:37:59Z</dcterms:modified>
</cp:coreProperties>
</file>