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1" r:id="rId2"/>
    <p:sldId id="317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35" r:id="rId11"/>
    <p:sldId id="336" r:id="rId12"/>
    <p:sldId id="337" r:id="rId13"/>
    <p:sldId id="332" r:id="rId14"/>
    <p:sldId id="338" r:id="rId15"/>
    <p:sldId id="339" r:id="rId16"/>
    <p:sldId id="340" r:id="rId17"/>
    <p:sldId id="341" r:id="rId18"/>
    <p:sldId id="318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9D7"/>
    <a:srgbClr val="E0E0E0"/>
    <a:srgbClr val="B2B2B2"/>
    <a:srgbClr val="4D4D4D"/>
    <a:srgbClr val="3333FF"/>
    <a:srgbClr val="FFCC66"/>
    <a:srgbClr val="FFCC00"/>
    <a:srgbClr val="FF3300"/>
    <a:srgbClr val="FF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99874-952C-4E8A-9810-EB7DD44955C6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A278A-4D64-4A71-8D87-EEB36CF03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A278A-4D64-4A71-8D87-EEB36CF031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3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A278A-4D64-4A71-8D87-EEB36CF031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5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7DADD-F22A-47D6-9B26-5514DAFFA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7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CE3AE-CE09-4800-BEC9-0D20F69A7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80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F8477-E7F9-4973-8320-061A50B920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98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E96EB-C246-4584-ABC7-B998DAACA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55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BC862-E17F-41B6-9320-9F1ADA6FF6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4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0B31-1E27-4D0B-98DC-022CCE9B5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40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5F3B7-29E7-4DBD-B5BA-AB47EA5FD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3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8EBED-0255-4D73-9DE0-E727EAFE42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04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CF8FD-F613-45D3-AF4B-B791F6F0B4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60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D30F7-4A23-4A9B-AF5E-69395E241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08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43E3C-D6B7-4999-9B13-0DCEB5B0EE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51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B165F699-71F4-4054-BE17-BCAD009E1A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276600" y="1437481"/>
            <a:ext cx="5833110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2:33-36,</a:t>
            </a:r>
            <a:r>
              <a:rPr lang="en-US" altLang="en-US" dirty="0"/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Pedro lo usa para referirse al principio del reinado de Cristo en el trono de David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6600" y="934720"/>
            <a:ext cx="5867400" cy="4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Mt. 22:41-46,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</a:t>
            </a:r>
            <a:r>
              <a:rPr lang="es-CO" altLang="en-US" sz="2400" dirty="0">
                <a:solidFill>
                  <a:srgbClr val="FFFF00"/>
                </a:solidFill>
              </a:rPr>
              <a:t>ú</a:t>
            </a:r>
            <a:r>
              <a:rPr lang="en-US" altLang="en-US" sz="2400" dirty="0">
                <a:solidFill>
                  <a:srgbClr val="FFFF00"/>
                </a:solidFill>
              </a:rPr>
              <a:t>s </a:t>
            </a:r>
            <a:r>
              <a:rPr lang="en-US" altLang="en-US" sz="2400" dirty="0" err="1">
                <a:solidFill>
                  <a:srgbClr val="FFFF00"/>
                </a:solidFill>
              </a:rPr>
              <a:t>dijo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que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Mesiánico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608070" y="3581400"/>
            <a:ext cx="5486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dirty="0">
                <a:solidFill>
                  <a:schemeClr val="bg1"/>
                </a:solidFill>
              </a:rPr>
              <a:t>Pues, ¿a cuál de los ángeles dijo Dios jamás: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Siéntate a mi diestra,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Hasta que ponga a tus enemigos por estrado de tus pies?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52799" y="2605039"/>
            <a:ext cx="5652135" cy="71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1:13, 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Él lo usa para mostrar la duración 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rgbClr val="FFFF00"/>
                </a:solidFill>
              </a:rPr>
              <a:t>  de Su reinado como Rey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57200"/>
            <a:ext cx="3048000" cy="4302716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Sal 110:1-2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dijo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Siéntate a mi diestra,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Hasta que ponga a tus enemigos por estrado de tus pies.   </a:t>
            </a:r>
            <a:endParaRPr lang="es-ES" altLang="en-US" sz="2400" dirty="0"/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enviará desde Sion la vara de tu poder;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Domina en medio de tus enemigos.</a:t>
            </a:r>
          </a:p>
        </p:txBody>
      </p:sp>
    </p:spTree>
    <p:extLst>
      <p:ext uri="{BB962C8B-B14F-4D97-AF65-F5344CB8AC3E}">
        <p14:creationId xmlns:p14="http://schemas.microsoft.com/office/powerpoint/2010/main" val="24126060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276600" y="1437481"/>
            <a:ext cx="5833110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2:33-36,</a:t>
            </a:r>
            <a:r>
              <a:rPr lang="en-US" altLang="en-US" dirty="0"/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Pedro lo usa para referirse al principio del reinado de Cristo en el trono de David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6600" y="934720"/>
            <a:ext cx="5867400" cy="4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Mt. 22:41-46,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</a:t>
            </a:r>
            <a:r>
              <a:rPr lang="es-CO" altLang="en-US" sz="2400" dirty="0">
                <a:solidFill>
                  <a:srgbClr val="FFFF00"/>
                </a:solidFill>
              </a:rPr>
              <a:t>ú</a:t>
            </a:r>
            <a:r>
              <a:rPr lang="en-US" altLang="en-US" sz="2400" dirty="0">
                <a:solidFill>
                  <a:srgbClr val="FFFF00"/>
                </a:solidFill>
              </a:rPr>
              <a:t>s </a:t>
            </a:r>
            <a:r>
              <a:rPr lang="en-US" altLang="en-US" sz="2400" dirty="0" err="1">
                <a:solidFill>
                  <a:srgbClr val="FFFF00"/>
                </a:solidFill>
              </a:rPr>
              <a:t>dijo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que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Mesiánico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52800" y="2605039"/>
            <a:ext cx="5756909" cy="71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1:13, 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Él lo usa para mostrar la duración de 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rgbClr val="FFFF00"/>
                </a:solidFill>
              </a:rPr>
              <a:t>  Su reinado como Rey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352800" y="3955529"/>
            <a:ext cx="5791200" cy="262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dirty="0">
                <a:solidFill>
                  <a:schemeClr val="bg1"/>
                </a:solidFill>
              </a:rPr>
              <a:t>Así tampoco Cristo se glorificó a sí mismo haciéndose sumo sacerdote, sino el que le dijo:</a:t>
            </a:r>
          </a:p>
          <a:p>
            <a:pPr algn="ctr"/>
            <a:r>
              <a:rPr lang="es-ES" altLang="en-US" dirty="0">
                <a:solidFill>
                  <a:schemeClr val="bg1"/>
                </a:solidFill>
              </a:rPr>
              <a:t>Tú eres mi Hijo,</a:t>
            </a:r>
          </a:p>
          <a:p>
            <a:pPr algn="ctr"/>
            <a:r>
              <a:rPr lang="es-ES" altLang="en-US" dirty="0">
                <a:solidFill>
                  <a:schemeClr val="bg1"/>
                </a:solidFill>
              </a:rPr>
              <a:t>Yo te he engendrado hoy.   </a:t>
            </a:r>
          </a:p>
          <a:p>
            <a:pPr algn="ctr"/>
            <a:endParaRPr lang="es-ES" altLang="en-US" sz="1050" dirty="0">
              <a:solidFill>
                <a:schemeClr val="bg1"/>
              </a:solidFill>
            </a:endParaRPr>
          </a:p>
          <a:p>
            <a:pPr algn="ctr"/>
            <a:r>
              <a:rPr lang="es-ES" altLang="en-US" dirty="0">
                <a:solidFill>
                  <a:schemeClr val="bg1"/>
                </a:solidFill>
              </a:rPr>
              <a:t>Como también dice en otro lugar:</a:t>
            </a:r>
          </a:p>
          <a:p>
            <a:pPr algn="ctr"/>
            <a:r>
              <a:rPr lang="es-ES" altLang="en-US" dirty="0">
                <a:solidFill>
                  <a:schemeClr val="bg1"/>
                </a:solidFill>
              </a:rPr>
              <a:t>Tú eres sacerdote para siempre,</a:t>
            </a:r>
          </a:p>
          <a:p>
            <a:pPr algn="ctr"/>
            <a:r>
              <a:rPr lang="es-ES" altLang="en-US" dirty="0">
                <a:solidFill>
                  <a:schemeClr val="bg1"/>
                </a:solidFill>
              </a:rPr>
              <a:t>Según el orden de Melquisedec.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352800" y="3345929"/>
            <a:ext cx="5791199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5:5-6, 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él lo aplica al sacerdocio de Jesús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57200"/>
            <a:ext cx="3048000" cy="4302716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Sal 110:1-2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dijo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Siéntate a mi diestra,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Hasta que ponga a tus enemigos por estrado de tus pies.   </a:t>
            </a:r>
            <a:endParaRPr lang="es-ES" altLang="en-US" sz="2400" dirty="0"/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enviará desde Sion la vara de tu poder;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Domina en medio de tus enemigos.</a:t>
            </a:r>
          </a:p>
        </p:txBody>
      </p:sp>
    </p:spTree>
    <p:extLst>
      <p:ext uri="{BB962C8B-B14F-4D97-AF65-F5344CB8AC3E}">
        <p14:creationId xmlns:p14="http://schemas.microsoft.com/office/powerpoint/2010/main" val="27824597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276600" y="1437481"/>
            <a:ext cx="5833110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2:33-36,</a:t>
            </a:r>
            <a:r>
              <a:rPr lang="en-US" altLang="en-US" dirty="0"/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Pedro lo usa para referirse al principio del reinado de Cristo en el trono de David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6600" y="934720"/>
            <a:ext cx="5867400" cy="4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Mt. 22:41-46,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</a:t>
            </a:r>
            <a:r>
              <a:rPr lang="es-CO" altLang="en-US" sz="2400" dirty="0">
                <a:solidFill>
                  <a:srgbClr val="FFFF00"/>
                </a:solidFill>
              </a:rPr>
              <a:t>ú</a:t>
            </a:r>
            <a:r>
              <a:rPr lang="en-US" altLang="en-US" sz="2400" dirty="0">
                <a:solidFill>
                  <a:srgbClr val="FFFF00"/>
                </a:solidFill>
              </a:rPr>
              <a:t>s </a:t>
            </a:r>
            <a:r>
              <a:rPr lang="en-US" altLang="en-US" sz="2400" dirty="0" err="1">
                <a:solidFill>
                  <a:srgbClr val="FFFF00"/>
                </a:solidFill>
              </a:rPr>
              <a:t>dijo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que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Mesiánico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52800" y="2605039"/>
            <a:ext cx="5756909" cy="71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1:13, 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Él lo usa para mostrar la duración de 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rgbClr val="FFFF00"/>
                </a:solidFill>
              </a:rPr>
              <a:t>  Su reinado como Rey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352800" y="3345929"/>
            <a:ext cx="5791199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5:5-6, 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él lo aplica al sacerdocio de Jesús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276600" y="4724400"/>
            <a:ext cx="585216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dirty="0">
                <a:solidFill>
                  <a:schemeClr val="bg1"/>
                </a:solidFill>
              </a:rPr>
              <a:t>Cristo, las primicias; luego los que son de Cristo, en su venida.  Luego el fin, cuando entregue el reino al Dios y Padre, cuando haya suprimido todo dominio, toda autoridad y potencia.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352800" y="3842453"/>
            <a:ext cx="5791200" cy="71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1Cor. 15:24ff – </a:t>
            </a:r>
            <a:r>
              <a:rPr lang="es-ES" altLang="en-US" dirty="0">
                <a:solidFill>
                  <a:srgbClr val="FFFF00"/>
                </a:solidFill>
              </a:rPr>
              <a:t>consumación de la obra del 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rgbClr val="FFFF00"/>
                </a:solidFill>
              </a:rPr>
              <a:t>Mesías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457200"/>
            <a:ext cx="3048000" cy="4302716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Sal 110:1-2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dijo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Siéntate a mi diestra,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Hasta que ponga a tus enemigos por estrado de tus pies.   </a:t>
            </a:r>
            <a:endParaRPr lang="es-ES" altLang="en-US" sz="2400" dirty="0"/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enviará desde Sion la vara de tu poder;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Domina en medio de tus enemigos.</a:t>
            </a:r>
          </a:p>
        </p:txBody>
      </p:sp>
    </p:spTree>
    <p:extLst>
      <p:ext uri="{BB962C8B-B14F-4D97-AF65-F5344CB8AC3E}">
        <p14:creationId xmlns:p14="http://schemas.microsoft.com/office/powerpoint/2010/main" val="5409126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971800" y="914400"/>
            <a:ext cx="6172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Heb. 7:17; 8:1 - </a:t>
            </a:r>
            <a:r>
              <a:rPr lang="es-ES" altLang="en-US" sz="2400" dirty="0">
                <a:solidFill>
                  <a:srgbClr val="FFFF00"/>
                </a:solidFill>
              </a:rPr>
              <a:t>Jesús es sacerdote y rey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5240" y="1124744"/>
            <a:ext cx="2743200" cy="4693593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rgbClr val="C00000"/>
                </a:solidFill>
              </a:rPr>
              <a:t>Sal 110:4-5 </a:t>
            </a:r>
            <a:endParaRPr lang="es-ES" altLang="en-US" sz="2400" dirty="0"/>
          </a:p>
          <a:p>
            <a:pPr algn="ctr"/>
            <a:r>
              <a:rPr lang="es-ES" altLang="en-US" sz="2400" dirty="0"/>
              <a:t>Juró Jehová, y no se arrepentirá:</a:t>
            </a:r>
          </a:p>
          <a:p>
            <a:pPr algn="ctr"/>
            <a:r>
              <a:rPr lang="es-ES" altLang="en-US" sz="2400" dirty="0"/>
              <a:t>Tú eres sacerdote para siempre </a:t>
            </a:r>
          </a:p>
          <a:p>
            <a:pPr algn="ctr"/>
            <a:r>
              <a:rPr lang="es-ES" altLang="en-US" sz="2400" dirty="0"/>
              <a:t>Según el orden de Melquisedec.   </a:t>
            </a:r>
          </a:p>
          <a:p>
            <a:pPr algn="ctr"/>
            <a:endParaRPr lang="es-ES" altLang="en-US" sz="1050" dirty="0">
              <a:solidFill>
                <a:schemeClr val="bg1"/>
              </a:solidFill>
            </a:endParaRPr>
          </a:p>
          <a:p>
            <a:pPr algn="ctr"/>
            <a:r>
              <a:rPr lang="es-ES" altLang="en-US" sz="2400" dirty="0">
                <a:solidFill>
                  <a:srgbClr val="C00000"/>
                </a:solidFill>
              </a:rPr>
              <a:t>El Señor está a tu diestra;</a:t>
            </a:r>
          </a:p>
          <a:p>
            <a:pPr algn="ctr"/>
            <a:r>
              <a:rPr lang="es-ES" altLang="en-US" sz="2400" dirty="0">
                <a:solidFill>
                  <a:srgbClr val="C00000"/>
                </a:solidFill>
              </a:rPr>
              <a:t>Quebrantará a los reyes en el día de su ira.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124200" y="1447800"/>
            <a:ext cx="6019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n-US" dirty="0">
                <a:solidFill>
                  <a:schemeClr val="bg1"/>
                </a:solidFill>
              </a:rPr>
              <a:t>Pues se da testimonio de él:  Tú eres sacerdote para siempre, según el orden de Melquisedec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…</a:t>
            </a:r>
            <a:r>
              <a:rPr lang="es-ES" altLang="en-US" dirty="0">
                <a:solidFill>
                  <a:schemeClr val="bg1"/>
                </a:solidFill>
              </a:rPr>
              <a:t>Ahora bien, el punto principal de lo que venimos diciendo es que tenemos tal sumo sacerdote, el cual se sentó a la diestra del trono de la Majestad en los cielos</a:t>
            </a: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3124200" y="3962400"/>
            <a:ext cx="6019800" cy="76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</a:rPr>
              <a:t>Apoc. 12:5-6 - </a:t>
            </a:r>
            <a:r>
              <a:rPr lang="es-ES" altLang="en-US" sz="2400" dirty="0">
                <a:solidFill>
                  <a:srgbClr val="FFFF00"/>
                </a:solidFill>
              </a:rPr>
              <a:t>Jesús gobierna a todas las </a:t>
            </a:r>
          </a:p>
          <a:p>
            <a:pPr algn="ctr">
              <a:lnSpc>
                <a:spcPct val="90000"/>
              </a:lnSpc>
            </a:pPr>
            <a:r>
              <a:rPr lang="es-ES" altLang="en-US" sz="2400" dirty="0">
                <a:solidFill>
                  <a:srgbClr val="FFFF00"/>
                </a:solidFill>
              </a:rPr>
              <a:t>naciones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3108960" y="4876800"/>
            <a:ext cx="60198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dirty="0">
                <a:solidFill>
                  <a:schemeClr val="bg1"/>
                </a:solidFill>
              </a:rPr>
              <a:t>Y ella dio a luz un hijo varón, que regirá con vara de hierro a todas las naciones; y su hijo fue arrebatado para Dios y para su trono.</a:t>
            </a:r>
          </a:p>
        </p:txBody>
      </p:sp>
    </p:spTree>
    <p:extLst>
      <p:ext uri="{BB962C8B-B14F-4D97-AF65-F5344CB8AC3E}">
        <p14:creationId xmlns:p14="http://schemas.microsoft.com/office/powerpoint/2010/main" val="31016866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tmFilter="0,0; .5, 1; 1, 1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10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tmFilter="0,0; .5, 1; 1, 1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animBg="1"/>
      <p:bldP spid="102405" grpId="0"/>
      <p:bldP spid="102410" grpId="0"/>
      <p:bldP spid="1024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4953000" y="838200"/>
            <a:ext cx="4191000" cy="76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Jesús</a:t>
            </a:r>
            <a:r>
              <a:rPr lang="en-US" altLang="en-US" sz="2400" dirty="0">
                <a:solidFill>
                  <a:srgbClr val="FFFF00"/>
                </a:solidFill>
              </a:rPr>
              <a:t>: </a:t>
            </a:r>
            <a:r>
              <a:rPr lang="en-US" altLang="en-US" sz="2400" dirty="0" err="1">
                <a:solidFill>
                  <a:schemeClr val="bg1"/>
                </a:solidFill>
              </a:rPr>
              <a:t>Lc</a:t>
            </a:r>
            <a:r>
              <a:rPr lang="en-US" altLang="en-US" sz="2400" dirty="0">
                <a:solidFill>
                  <a:schemeClr val="bg1"/>
                </a:solidFill>
              </a:rPr>
              <a:t>. 1:31ff; Rom 1:3; </a:t>
            </a:r>
            <a:r>
              <a:rPr lang="en-US" altLang="en-US" sz="2400" dirty="0" err="1">
                <a:solidFill>
                  <a:schemeClr val="bg1"/>
                </a:solidFill>
              </a:rPr>
              <a:t>Hech</a:t>
            </a:r>
            <a:r>
              <a:rPr lang="en-US" altLang="en-US" sz="2400" dirty="0">
                <a:solidFill>
                  <a:schemeClr val="bg1"/>
                </a:solidFill>
              </a:rPr>
              <a:t> 13:21-23; Apoc. 3:7…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0"/>
            <a:ext cx="4876800" cy="652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 dirty="0">
                <a:solidFill>
                  <a:srgbClr val="FFFF00"/>
                </a:solidFill>
              </a:rPr>
              <a:t>Isa 11:1-5 -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Saldrá una vara del tronco de Isaí, y un vástago retoñará de sus raíces</a:t>
            </a:r>
            <a:r>
              <a:rPr lang="es-ES" altLang="en-US" dirty="0">
                <a:solidFill>
                  <a:schemeClr val="bg1"/>
                </a:solidFill>
              </a:rPr>
              <a:t>.   Y reposará sobre él el Espíritu de Jehová; espíritu de sabiduría y de inteligencia, espíritu de consejo y de poder, espíritu de conocimiento y de temor de Jehová.  Y le hará entender diligente en el temor de Jehová. No juzgará según la vista de sus ojos, ni </a:t>
            </a:r>
            <a:r>
              <a:rPr lang="es-ES" altLang="en-US" dirty="0" err="1">
                <a:solidFill>
                  <a:schemeClr val="bg1"/>
                </a:solidFill>
              </a:rPr>
              <a:t>arüirá</a:t>
            </a:r>
            <a:r>
              <a:rPr lang="es-ES" altLang="en-US" dirty="0">
                <a:solidFill>
                  <a:schemeClr val="bg1"/>
                </a:solidFill>
              </a:rPr>
              <a:t> por lo que oigan sus oídos;  sino que juzgará con justicia a los pobres, y argüirá con equidad por los mansos de la tierra; y herirá la tierra con la vara de su boca, y con el espíritu de sus labios matará al impío.  Y será la justicia cinto de sus lomos, y la fidelidad ceñidor de su cintura… Acontecerá en aquel tiempo que la raíz de Isaí, la cual estará puesta por pendón a los pueblos, será buscada por las gentes; y su habitación será gloriosa.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876800" y="0"/>
            <a:ext cx="4267200" cy="766364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El </a:t>
            </a:r>
            <a:r>
              <a:rPr lang="en-US" altLang="en-US" sz="2400" dirty="0" err="1">
                <a:solidFill>
                  <a:srgbClr val="FFFF00"/>
                </a:solidFill>
              </a:rPr>
              <a:t>vara</a:t>
            </a:r>
            <a:r>
              <a:rPr lang="en-US" altLang="en-US" sz="2400" dirty="0">
                <a:solidFill>
                  <a:srgbClr val="FFFF00"/>
                </a:solidFill>
              </a:rPr>
              <a:t> del </a:t>
            </a:r>
            <a:r>
              <a:rPr lang="en-US" altLang="en-US" sz="2400" dirty="0" err="1">
                <a:solidFill>
                  <a:srgbClr val="FFFF00"/>
                </a:solidFill>
              </a:rPr>
              <a:t>tronco</a:t>
            </a:r>
            <a:r>
              <a:rPr lang="en-US" altLang="en-US" sz="2400" dirty="0">
                <a:solidFill>
                  <a:srgbClr val="FFFF00"/>
                </a:solidFill>
              </a:rPr>
              <a:t> de </a:t>
            </a:r>
            <a:r>
              <a:rPr lang="en-US" altLang="en-US" sz="2400" dirty="0" err="1">
                <a:solidFill>
                  <a:srgbClr val="FFFF00"/>
                </a:solidFill>
              </a:rPr>
              <a:t>Isaí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gobernará y destruirá el malo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257800" y="1600200"/>
            <a:ext cx="3886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chemeClr val="bg1"/>
                </a:solidFill>
              </a:rPr>
              <a:t>Apoc</a:t>
            </a:r>
            <a:r>
              <a:rPr lang="en-US" altLang="en-US" sz="2400" dirty="0">
                <a:solidFill>
                  <a:schemeClr val="bg1"/>
                </a:solidFill>
              </a:rPr>
              <a:t> 3:7 -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Escribe al ángel de la iglesia en Filadelfia: Esto dice el Santo, el Verdadero, el que tiene la llave de David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4953000" y="3962400"/>
            <a:ext cx="41910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El </a:t>
            </a:r>
            <a:r>
              <a:rPr lang="en-US" altLang="en-US" sz="2400" dirty="0" err="1">
                <a:solidFill>
                  <a:srgbClr val="FFFF00"/>
                </a:solidFill>
              </a:rPr>
              <a:t>tendrá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autoridad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sobre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las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naciones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   Mat. 28:18 - </a:t>
            </a:r>
            <a:r>
              <a:rPr lang="es-ES" altLang="en-US" sz="2400" i="1" dirty="0">
                <a:solidFill>
                  <a:srgbClr val="FFFF00"/>
                </a:solidFill>
              </a:rPr>
              <a:t>Toda potestad  </a:t>
            </a:r>
          </a:p>
          <a:p>
            <a:pPr>
              <a:lnSpc>
                <a:spcPct val="90000"/>
              </a:lnSpc>
            </a:pPr>
            <a:r>
              <a:rPr lang="es-ES" altLang="en-US" sz="2400" i="1" dirty="0">
                <a:solidFill>
                  <a:srgbClr val="FFFF00"/>
                </a:solidFill>
              </a:rPr>
              <a:t>   me es dada en el cielo y en la </a:t>
            </a:r>
          </a:p>
          <a:p>
            <a:pPr>
              <a:lnSpc>
                <a:spcPct val="90000"/>
              </a:lnSpc>
            </a:pPr>
            <a:r>
              <a:rPr lang="es-ES" altLang="en-US" sz="2400" i="1" dirty="0">
                <a:solidFill>
                  <a:srgbClr val="FFFF00"/>
                </a:solidFill>
              </a:rPr>
              <a:t>   tierra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6400"/>
            <a:ext cx="4876800" cy="652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 dirty="0">
                <a:solidFill>
                  <a:srgbClr val="FFFF00"/>
                </a:solidFill>
              </a:rPr>
              <a:t>Isa 11:1-5 -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chemeClr val="bg1"/>
                </a:solidFill>
              </a:rPr>
              <a:t>Saldrá una vara del tronco de Isaí, y un vástago retoñará de sus raíces.   Y reposará sobre él el Espíritu de Jehová; espíritu de sabiduría y de inteligencia, espíritu de consejo y de poder, espíritu de conocimiento y de temor de Jehová.  Y le hará entender diligente en el temor de Jehová. No juzgará según la vista de sus ojos, ni </a:t>
            </a:r>
            <a:r>
              <a:rPr lang="es-ES" altLang="en-US" dirty="0" err="1">
                <a:solidFill>
                  <a:schemeClr val="bg1"/>
                </a:solidFill>
              </a:rPr>
              <a:t>arüirá</a:t>
            </a:r>
            <a:r>
              <a:rPr lang="es-ES" altLang="en-US" dirty="0">
                <a:solidFill>
                  <a:schemeClr val="bg1"/>
                </a:solidFill>
              </a:rPr>
              <a:t> por lo que oigan sus oídos;  sino que juzgará con justicia a los pobres, y argüirá con equidad por los mansos de la tierra; </a:t>
            </a:r>
            <a:r>
              <a:rPr lang="es-ES" altLang="en-US" dirty="0">
                <a:solidFill>
                  <a:srgbClr val="FFFF00"/>
                </a:solidFill>
              </a:rPr>
              <a:t>y herirá la tierra con la vara de su boca, y con el espíritu de sus labios matará al impío.  Y será la justicia cinto de sus lomos, y la fidelidad ceñidor de su cintura… Acontecerá en aquel tiempo que la raíz de Isaí, la cual estará puesta por pendón a los pueblos, será buscada por las gentes; </a:t>
            </a:r>
            <a:r>
              <a:rPr lang="es-ES" altLang="en-US" dirty="0">
                <a:solidFill>
                  <a:schemeClr val="bg1"/>
                </a:solidFill>
              </a:rPr>
              <a:t>y su habitación será gloriosa.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029200" y="4724400"/>
            <a:ext cx="4114800" cy="1219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028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10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/>
      <p:bldP spid="90116" grpId="0" animBg="1"/>
      <p:bldP spid="90117" grpId="0"/>
      <p:bldP spid="90120" grpId="0"/>
      <p:bldP spid="9" grpId="0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1022" flipH="1">
            <a:off x="3540069" y="1430659"/>
            <a:ext cx="2041525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FF00"/>
                </a:solidFill>
              </a:rPr>
              <a:t>Mat 28:18</a:t>
            </a:r>
            <a:r>
              <a:rPr lang="en-US" altLang="en-US" sz="16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FFFF00"/>
                </a:solidFill>
              </a:rPr>
              <a:t>- </a:t>
            </a:r>
            <a:r>
              <a:rPr lang="es-ES" altLang="en-US" sz="2400" dirty="0">
                <a:solidFill>
                  <a:srgbClr val="FFFF00"/>
                </a:solidFill>
              </a:rPr>
              <a:t>Toda potestad me es dada en el cielo y en la tierra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0" y="762000"/>
            <a:ext cx="443583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2 Sam.7:11-13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El </a:t>
            </a:r>
            <a:r>
              <a:rPr lang="en-US" altLang="en-US" dirty="0" err="1">
                <a:solidFill>
                  <a:schemeClr val="bg1"/>
                </a:solidFill>
              </a:rPr>
              <a:t>hijo</a:t>
            </a:r>
            <a:r>
              <a:rPr lang="en-US" altLang="en-US" dirty="0">
                <a:solidFill>
                  <a:schemeClr val="bg1"/>
                </a:solidFill>
              </a:rPr>
              <a:t> de David </a:t>
            </a:r>
            <a:r>
              <a:rPr lang="en-US" altLang="en-US" dirty="0" err="1">
                <a:solidFill>
                  <a:schemeClr val="bg1"/>
                </a:solidFill>
              </a:rPr>
              <a:t>reinará</a:t>
            </a:r>
            <a:r>
              <a:rPr lang="en-US" altLang="en-US" dirty="0">
                <a:solidFill>
                  <a:schemeClr val="bg1"/>
                </a:solidFill>
              </a:rPr>
              <a:t> para </a:t>
            </a:r>
            <a:r>
              <a:rPr lang="en-US" altLang="en-US" dirty="0" err="1">
                <a:solidFill>
                  <a:schemeClr val="bg1"/>
                </a:solidFill>
              </a:rPr>
              <a:t>siempre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0" y="1828800"/>
            <a:ext cx="43434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Salmo</a:t>
            </a:r>
            <a:r>
              <a:rPr lang="en-US" altLang="en-US" dirty="0">
                <a:solidFill>
                  <a:srgbClr val="FFFF00"/>
                </a:solidFill>
              </a:rPr>
              <a:t> 2</a:t>
            </a: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Ungido</a:t>
            </a:r>
            <a:r>
              <a:rPr lang="en-US" altLang="en-US" dirty="0">
                <a:solidFill>
                  <a:schemeClr val="bg1"/>
                </a:solidFill>
              </a:rPr>
              <a:t>….Rey…</a:t>
            </a:r>
            <a:r>
              <a:rPr lang="en-US" altLang="en-US" dirty="0" err="1">
                <a:solidFill>
                  <a:schemeClr val="bg1"/>
                </a:solidFill>
              </a:rPr>
              <a:t>Mi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Hijo</a:t>
            </a:r>
            <a:r>
              <a:rPr lang="en-US" altLang="en-US" dirty="0">
                <a:solidFill>
                  <a:schemeClr val="bg1"/>
                </a:solidFill>
              </a:rPr>
              <a:t>…</a:t>
            </a: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Poseerá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las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naciones</a:t>
            </a:r>
            <a:r>
              <a:rPr lang="en-US" altLang="en-US" dirty="0">
                <a:solidFill>
                  <a:schemeClr val="bg1"/>
                </a:solidFill>
              </a:rPr>
              <a:t>:  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 </a:t>
            </a:r>
            <a:r>
              <a:rPr lang="en-US" altLang="en-US" dirty="0">
                <a:solidFill>
                  <a:srgbClr val="FFFF00"/>
                </a:solidFill>
              </a:rPr>
              <a:t>*</a:t>
            </a:r>
            <a:r>
              <a:rPr lang="en-US" altLang="en-US" dirty="0" err="1">
                <a:solidFill>
                  <a:schemeClr val="bg1"/>
                </a:solidFill>
              </a:rPr>
              <a:t>quebrantará</a:t>
            </a:r>
            <a:r>
              <a:rPr lang="en-US" altLang="en-US" dirty="0">
                <a:solidFill>
                  <a:schemeClr val="bg1"/>
                </a:solidFill>
              </a:rPr>
              <a:t> con </a:t>
            </a:r>
            <a:r>
              <a:rPr lang="en-US" altLang="en-US" dirty="0" err="1">
                <a:solidFill>
                  <a:schemeClr val="bg1"/>
                </a:solidFill>
              </a:rPr>
              <a:t>vara</a:t>
            </a:r>
            <a:r>
              <a:rPr lang="en-US" altLang="en-US" dirty="0">
                <a:solidFill>
                  <a:schemeClr val="bg1"/>
                </a:solidFill>
              </a:rPr>
              <a:t> de </a:t>
            </a:r>
            <a:r>
              <a:rPr lang="en-US" altLang="en-US" dirty="0" err="1">
                <a:solidFill>
                  <a:schemeClr val="bg1"/>
                </a:solidFill>
              </a:rPr>
              <a:t>hiero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 </a:t>
            </a:r>
            <a:r>
              <a:rPr lang="en-US" altLang="en-US" dirty="0">
                <a:solidFill>
                  <a:srgbClr val="FFFF00"/>
                </a:solidFill>
              </a:rPr>
              <a:t>*</a:t>
            </a:r>
            <a:r>
              <a:rPr lang="en-US" altLang="en-US" dirty="0">
                <a:solidFill>
                  <a:schemeClr val="bg1"/>
                </a:solidFill>
              </a:rPr>
              <a:t>los </a:t>
            </a:r>
            <a:r>
              <a:rPr lang="en-US" altLang="en-US" dirty="0" err="1">
                <a:solidFill>
                  <a:schemeClr val="bg1"/>
                </a:solidFill>
              </a:rPr>
              <a:t>desmenuzará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5486400" y="685800"/>
            <a:ext cx="3657600" cy="96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dirty="0" err="1">
                <a:solidFill>
                  <a:srgbClr val="FFFF00"/>
                </a:solidFill>
              </a:rPr>
              <a:t>Lc</a:t>
            </a:r>
            <a:r>
              <a:rPr lang="en-US" altLang="en-US" dirty="0">
                <a:solidFill>
                  <a:srgbClr val="FFFF00"/>
                </a:solidFill>
              </a:rPr>
              <a:t>. 1:30-33; </a:t>
            </a:r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2:29-33;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rgbClr val="FFFF00"/>
                </a:solidFill>
              </a:rPr>
              <a:t>Heb. 1:5 – </a:t>
            </a:r>
            <a:r>
              <a:rPr lang="en-US" altLang="en-US" dirty="0" err="1">
                <a:solidFill>
                  <a:schemeClr val="bg1"/>
                </a:solidFill>
              </a:rPr>
              <a:t>hijo</a:t>
            </a:r>
            <a:r>
              <a:rPr lang="en-US" altLang="en-US" dirty="0">
                <a:solidFill>
                  <a:schemeClr val="bg1"/>
                </a:solidFill>
              </a:rPr>
              <a:t> de David, </a:t>
            </a:r>
            <a:r>
              <a:rPr lang="en-US" altLang="en-US" dirty="0" err="1">
                <a:solidFill>
                  <a:schemeClr val="bg1"/>
                </a:solidFill>
              </a:rPr>
              <a:t>en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n-US" dirty="0">
                <a:solidFill>
                  <a:schemeClr val="bg1"/>
                </a:solidFill>
              </a:rPr>
              <a:t>                 el </a:t>
            </a:r>
            <a:r>
              <a:rPr lang="en-US" altLang="en-US" dirty="0" err="1">
                <a:solidFill>
                  <a:schemeClr val="bg1"/>
                </a:solidFill>
              </a:rPr>
              <a:t>trono</a:t>
            </a:r>
            <a:r>
              <a:rPr lang="en-US" altLang="en-US" dirty="0">
                <a:solidFill>
                  <a:schemeClr val="bg1"/>
                </a:solidFill>
              </a:rPr>
              <a:t> de David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5486400" y="2057400"/>
            <a:ext cx="3657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2:36-</a:t>
            </a:r>
            <a:r>
              <a:rPr lang="en-US" altLang="en-US" dirty="0">
                <a:solidFill>
                  <a:schemeClr val="bg1"/>
                </a:solidFill>
              </a:rPr>
              <a:t>Soberano </a:t>
            </a:r>
            <a:r>
              <a:rPr lang="en-US" altLang="en-US" dirty="0" err="1">
                <a:solidFill>
                  <a:schemeClr val="bg1"/>
                </a:solidFill>
              </a:rPr>
              <a:t>Ungido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4:23-28-</a:t>
            </a:r>
            <a:r>
              <a:rPr lang="en-US" altLang="en-US" dirty="0">
                <a:solidFill>
                  <a:schemeClr val="bg1"/>
                </a:solidFill>
              </a:rPr>
              <a:t>Pedro lo </a:t>
            </a:r>
            <a:r>
              <a:rPr lang="en-US" altLang="en-US" dirty="0" err="1">
                <a:solidFill>
                  <a:schemeClr val="bg1"/>
                </a:solidFill>
              </a:rPr>
              <a:t>cita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13:32-33-</a:t>
            </a:r>
            <a:r>
              <a:rPr lang="en-US" altLang="en-US" dirty="0">
                <a:solidFill>
                  <a:schemeClr val="bg1"/>
                </a:solidFill>
              </a:rPr>
              <a:t>Pablo lo </a:t>
            </a:r>
            <a:r>
              <a:rPr lang="en-US" altLang="en-US" dirty="0" err="1">
                <a:solidFill>
                  <a:schemeClr val="bg1"/>
                </a:solidFill>
              </a:rPr>
              <a:t>cita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5943600" y="3581400"/>
            <a:ext cx="32004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Lc.1:30+; Rom. 1:3; </a:t>
            </a:r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13:21-23 – </a:t>
            </a:r>
            <a:r>
              <a:rPr lang="en-US" altLang="en-US" dirty="0" err="1">
                <a:solidFill>
                  <a:schemeClr val="bg1"/>
                </a:solidFill>
              </a:rPr>
              <a:t>hijo</a:t>
            </a:r>
            <a:r>
              <a:rPr lang="en-US" altLang="en-US" dirty="0">
                <a:solidFill>
                  <a:schemeClr val="bg1"/>
                </a:solidFill>
              </a:rPr>
              <a:t> de David</a:t>
            </a:r>
            <a:endParaRPr lang="en-US" altLang="en-US" sz="800" dirty="0">
              <a:solidFill>
                <a:schemeClr val="bg1"/>
              </a:solidFill>
            </a:endParaRPr>
          </a:p>
          <a:p>
            <a:pPr eaLnBrk="1" hangingPunct="1"/>
            <a:endParaRPr lang="en-US" altLang="en-US" sz="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Mt. 22:41-46… </a:t>
            </a:r>
            <a:r>
              <a:rPr lang="en-US" altLang="en-US" dirty="0" err="1">
                <a:solidFill>
                  <a:schemeClr val="bg1"/>
                </a:solidFill>
              </a:rPr>
              <a:t>Jesús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   dice </a:t>
            </a:r>
            <a:r>
              <a:rPr lang="en-US" altLang="en-US" dirty="0" err="1">
                <a:solidFill>
                  <a:schemeClr val="bg1"/>
                </a:solidFill>
              </a:rPr>
              <a:t>que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es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Mesiánico</a:t>
            </a:r>
            <a:endParaRPr lang="en-US" altLang="en-US" sz="800" dirty="0">
              <a:solidFill>
                <a:schemeClr val="bg1"/>
              </a:solidFill>
            </a:endParaRPr>
          </a:p>
          <a:p>
            <a:pPr eaLnBrk="1" hangingPunct="1"/>
            <a:endParaRPr lang="en-US" altLang="en-US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Hech</a:t>
            </a:r>
            <a:r>
              <a:rPr lang="en-US" altLang="en-US" dirty="0">
                <a:solidFill>
                  <a:srgbClr val="FFFF00"/>
                </a:solidFill>
              </a:rPr>
              <a:t> 2:33-36 </a:t>
            </a:r>
            <a:r>
              <a:rPr lang="es-ES" altLang="en-US" dirty="0">
                <a:solidFill>
                  <a:schemeClr val="bg1"/>
                </a:solidFill>
              </a:rPr>
              <a:t>marca el principio de Su reinado </a:t>
            </a:r>
          </a:p>
          <a:p>
            <a:pPr eaLnBrk="1" hangingPunct="1"/>
            <a:endParaRPr lang="es-ES" altLang="en-US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Heb. 7:1-2,14-17; 8:1; 12:28 - </a:t>
            </a:r>
            <a:r>
              <a:rPr lang="en-US" altLang="en-US" dirty="0" err="1">
                <a:solidFill>
                  <a:schemeClr val="bg1"/>
                </a:solidFill>
              </a:rPr>
              <a:t>Sacerdote</a:t>
            </a:r>
            <a:r>
              <a:rPr lang="en-US" altLang="en-US" dirty="0">
                <a:solidFill>
                  <a:schemeClr val="bg1"/>
                </a:solidFill>
              </a:rPr>
              <a:t> y Rey</a:t>
            </a:r>
          </a:p>
        </p:txBody>
      </p:sp>
      <p:pic>
        <p:nvPicPr>
          <p:cNvPr id="20490" name="Picture 13" descr="earth revolving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366" y="3709531"/>
            <a:ext cx="32004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0" y="3852855"/>
            <a:ext cx="321113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Salmo</a:t>
            </a:r>
            <a:r>
              <a:rPr lang="en-US" altLang="en-US" dirty="0">
                <a:solidFill>
                  <a:srgbClr val="FFFF00"/>
                </a:solidFill>
              </a:rPr>
              <a:t> 110</a:t>
            </a:r>
          </a:p>
          <a:p>
            <a:pPr eaLnBrk="1" hangingPunct="1"/>
            <a:r>
              <a:rPr lang="es-ES" altLang="en-US" dirty="0">
                <a:solidFill>
                  <a:schemeClr val="bg1"/>
                </a:solidFill>
              </a:rPr>
              <a:t>El Señor de David</a:t>
            </a:r>
          </a:p>
          <a:p>
            <a:pPr eaLnBrk="1" hangingPunct="1"/>
            <a:r>
              <a:rPr lang="es-ES" altLang="en-US" dirty="0">
                <a:solidFill>
                  <a:schemeClr val="bg1"/>
                </a:solidFill>
              </a:rPr>
              <a:t>   gobernará sobre Sus</a:t>
            </a:r>
          </a:p>
          <a:p>
            <a:pPr eaLnBrk="1" hangingPunct="1"/>
            <a:r>
              <a:rPr lang="es-ES" altLang="en-US" dirty="0">
                <a:solidFill>
                  <a:schemeClr val="bg1"/>
                </a:solidFill>
              </a:rPr>
              <a:t>   enemigos y Su gente</a:t>
            </a: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Sacerdote</a:t>
            </a:r>
            <a:r>
              <a:rPr lang="en-US" altLang="en-US" dirty="0">
                <a:solidFill>
                  <a:schemeClr val="bg1"/>
                </a:solidFill>
              </a:rPr>
              <a:t> y Rey</a:t>
            </a: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Quebrantará</a:t>
            </a:r>
            <a:r>
              <a:rPr lang="en-US" altLang="en-US" dirty="0">
                <a:solidFill>
                  <a:schemeClr val="bg1"/>
                </a:solidFill>
              </a:rPr>
              <a:t> los </a:t>
            </a:r>
            <a:r>
              <a:rPr lang="en-US" altLang="en-US" dirty="0" err="1">
                <a:solidFill>
                  <a:schemeClr val="bg1"/>
                </a:solidFill>
              </a:rPr>
              <a:t>reyes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Juzgará</a:t>
            </a:r>
            <a:r>
              <a:rPr lang="en-US" altLang="en-US" dirty="0">
                <a:solidFill>
                  <a:schemeClr val="bg1"/>
                </a:solidFill>
              </a:rPr>
              <a:t> entre </a:t>
            </a:r>
            <a:r>
              <a:rPr lang="en-US" altLang="en-US" dirty="0" err="1">
                <a:solidFill>
                  <a:schemeClr val="bg1"/>
                </a:solidFill>
              </a:rPr>
              <a:t>las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naciones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721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2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20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/>
      <p:bldP spid="91144" grpId="0"/>
      <p:bldP spid="91146" grpId="0"/>
      <p:bldP spid="91147" grpId="0"/>
      <p:bldP spid="91148" grpId="0"/>
      <p:bldP spid="911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3102" flipH="1">
            <a:off x="1981200" y="1373188"/>
            <a:ext cx="2041525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0" y="1447800"/>
            <a:ext cx="195117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FF00"/>
                </a:solidFill>
              </a:rPr>
              <a:t>Ef</a:t>
            </a:r>
            <a:r>
              <a:rPr lang="en-US" altLang="en-US" dirty="0">
                <a:solidFill>
                  <a:srgbClr val="FFFF00"/>
                </a:solidFill>
              </a:rPr>
              <a:t>. 1:20-23</a:t>
            </a: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Fil. 2:9-11</a:t>
            </a: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Col. 1:13</a:t>
            </a: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1Cor. 15:24-28</a:t>
            </a: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1 </a:t>
            </a:r>
            <a:r>
              <a:rPr lang="en-US" altLang="en-US" dirty="0" err="1">
                <a:solidFill>
                  <a:srgbClr val="FFFF00"/>
                </a:solidFill>
              </a:rPr>
              <a:t>Ped</a:t>
            </a:r>
            <a:r>
              <a:rPr lang="en-US" altLang="en-US" dirty="0">
                <a:solidFill>
                  <a:srgbClr val="FFFF00"/>
                </a:solidFill>
              </a:rPr>
              <a:t>. 3:22</a:t>
            </a: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endParaRPr lang="en-US" altLang="en-US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Apoc. 1:5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       17:14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       19:18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886200" y="1447800"/>
            <a:ext cx="52578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Autoridad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absoluta</a:t>
            </a:r>
            <a:r>
              <a:rPr lang="en-US" altLang="en-US" dirty="0">
                <a:solidFill>
                  <a:schemeClr val="bg1"/>
                </a:solidFill>
              </a:rPr>
              <a:t>:  </a:t>
            </a:r>
            <a:r>
              <a:rPr lang="en-US" altLang="en-US" dirty="0" err="1">
                <a:solidFill>
                  <a:schemeClr val="bg1"/>
                </a:solidFill>
              </a:rPr>
              <a:t>todo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está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sujeto</a:t>
            </a:r>
            <a:r>
              <a:rPr lang="en-US" altLang="en-US" dirty="0">
                <a:solidFill>
                  <a:schemeClr val="bg1"/>
                </a:solidFill>
              </a:rPr>
              <a:t> a El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Exaltado</a:t>
            </a:r>
            <a:r>
              <a:rPr lang="en-US" altLang="en-US" dirty="0">
                <a:solidFill>
                  <a:schemeClr val="bg1"/>
                </a:solidFill>
              </a:rPr>
              <a:t>…</a:t>
            </a:r>
            <a:r>
              <a:rPr lang="en-US" altLang="en-US" dirty="0" err="1">
                <a:solidFill>
                  <a:schemeClr val="bg1"/>
                </a:solidFill>
              </a:rPr>
              <a:t>Señor</a:t>
            </a:r>
            <a:r>
              <a:rPr lang="en-US" altLang="en-US" dirty="0">
                <a:solidFill>
                  <a:schemeClr val="bg1"/>
                </a:solidFill>
              </a:rPr>
              <a:t>…se </a:t>
            </a:r>
            <a:r>
              <a:rPr lang="en-US" altLang="en-US" dirty="0" err="1">
                <a:solidFill>
                  <a:schemeClr val="bg1"/>
                </a:solidFill>
              </a:rPr>
              <a:t>doble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toda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rodilla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s-ES" altLang="en-US" dirty="0">
                <a:solidFill>
                  <a:schemeClr val="bg1"/>
                </a:solidFill>
              </a:rPr>
              <a:t>Gobierna sobre Su reino, que nos incluye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s-CO" altLang="en-US" dirty="0">
                <a:solidFill>
                  <a:schemeClr val="bg1"/>
                </a:solidFill>
              </a:rPr>
              <a:t>El está reinando ahora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s-ES" altLang="en-US" dirty="0">
                <a:solidFill>
                  <a:schemeClr val="bg1"/>
                </a:solidFill>
              </a:rPr>
              <a:t>A El están sujetos ángeles, autoridades y potestades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Soberano</a:t>
            </a:r>
            <a:r>
              <a:rPr lang="en-US" altLang="en-US" dirty="0">
                <a:solidFill>
                  <a:schemeClr val="bg1"/>
                </a:solidFill>
              </a:rPr>
              <a:t> de los </a:t>
            </a:r>
            <a:r>
              <a:rPr lang="en-US" altLang="en-US" dirty="0" err="1">
                <a:solidFill>
                  <a:schemeClr val="bg1"/>
                </a:solidFill>
              </a:rPr>
              <a:t>reyes</a:t>
            </a:r>
            <a:r>
              <a:rPr lang="en-US" altLang="en-US" dirty="0">
                <a:solidFill>
                  <a:schemeClr val="bg1"/>
                </a:solidFill>
              </a:rPr>
              <a:t> de l a </a:t>
            </a:r>
            <a:r>
              <a:rPr lang="en-US" altLang="en-US" dirty="0" err="1">
                <a:solidFill>
                  <a:schemeClr val="bg1"/>
                </a:solidFill>
              </a:rPr>
              <a:t>tierra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s-CO" altLang="en-US" dirty="0">
                <a:solidFill>
                  <a:schemeClr val="bg1"/>
                </a:solidFill>
              </a:rPr>
              <a:t>Señor de señores</a:t>
            </a:r>
            <a:r>
              <a:rPr lang="en-US" altLang="en-US" dirty="0">
                <a:solidFill>
                  <a:schemeClr val="bg1"/>
                </a:solidFill>
              </a:rPr>
              <a:t>, Rey de </a:t>
            </a:r>
            <a:r>
              <a:rPr lang="en-US" altLang="en-US" dirty="0" err="1">
                <a:solidFill>
                  <a:schemeClr val="bg1"/>
                </a:solidFill>
              </a:rPr>
              <a:t>reyes</a:t>
            </a: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Rey de </a:t>
            </a:r>
            <a:r>
              <a:rPr lang="en-US" altLang="en-US" dirty="0" err="1">
                <a:solidFill>
                  <a:schemeClr val="bg1"/>
                </a:solidFill>
              </a:rPr>
              <a:t>reyes</a:t>
            </a:r>
            <a:r>
              <a:rPr lang="en-US" altLang="en-US" dirty="0">
                <a:solidFill>
                  <a:schemeClr val="bg1"/>
                </a:solidFill>
              </a:rPr>
              <a:t>, </a:t>
            </a:r>
            <a:r>
              <a:rPr lang="es-CO" altLang="en-US" dirty="0">
                <a:solidFill>
                  <a:schemeClr val="bg1"/>
                </a:solidFill>
              </a:rPr>
              <a:t>Señor de señores</a:t>
            </a:r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21510" name="Picture 10" descr="earth revolving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81400"/>
            <a:ext cx="32004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FF00"/>
                </a:solidFill>
              </a:rPr>
              <a:t>Mat 28:18</a:t>
            </a:r>
            <a:r>
              <a:rPr lang="en-US" altLang="en-US" sz="16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FFFF00"/>
                </a:solidFill>
              </a:rPr>
              <a:t>- </a:t>
            </a:r>
            <a:r>
              <a:rPr lang="es-ES" altLang="en-US" sz="2400" dirty="0">
                <a:solidFill>
                  <a:srgbClr val="FFFF00"/>
                </a:solidFill>
              </a:rPr>
              <a:t>Toda potestad me es dada en el cielo y en la tierra</a:t>
            </a:r>
          </a:p>
        </p:txBody>
      </p:sp>
    </p:spTree>
    <p:extLst>
      <p:ext uri="{BB962C8B-B14F-4D97-AF65-F5344CB8AC3E}">
        <p14:creationId xmlns:p14="http://schemas.microsoft.com/office/powerpoint/2010/main" val="346206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2895600" y="1143000"/>
            <a:ext cx="3352800" cy="1103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3600" dirty="0">
                <a:solidFill>
                  <a:srgbClr val="FFFF00"/>
                </a:solidFill>
              </a:rPr>
              <a:t>¡</a:t>
            </a:r>
            <a:r>
              <a:rPr lang="en-US" altLang="en-US" sz="3600" dirty="0" err="1">
                <a:solidFill>
                  <a:srgbClr val="FFFF00"/>
                </a:solidFill>
              </a:rPr>
              <a:t>Dijo</a:t>
            </a:r>
            <a:r>
              <a:rPr lang="en-US" altLang="en-US" sz="3600" dirty="0">
                <a:solidFill>
                  <a:srgbClr val="FFFF00"/>
                </a:solidFill>
              </a:rPr>
              <a:t> mucho </a:t>
            </a:r>
            <a:r>
              <a:rPr lang="en-US" altLang="en-US" sz="3600" dirty="0" err="1">
                <a:solidFill>
                  <a:srgbClr val="FFFF00"/>
                </a:solidFill>
              </a:rPr>
              <a:t>en</a:t>
            </a:r>
            <a:endParaRPr lang="en-US" altLang="en-US" sz="3600" dirty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3600" dirty="0">
                <a:solidFill>
                  <a:srgbClr val="FFFF00"/>
                </a:solidFill>
              </a:rPr>
              <a:t>solo 9 palabras!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533400" y="533400"/>
            <a:ext cx="2133600" cy="526297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FF00"/>
                </a:solidFill>
              </a:rPr>
              <a:t>1:23</a:t>
            </a:r>
            <a:endParaRPr lang="es-ES" altLang="en-US" sz="24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400" dirty="0">
                <a:solidFill>
                  <a:srgbClr val="FFFF00"/>
                </a:solidFill>
              </a:rPr>
              <a:t>Y sometió todas las cosas bajo sus pies</a:t>
            </a:r>
            <a:r>
              <a:rPr lang="es-ES" altLang="en-US" sz="2400" dirty="0">
                <a:solidFill>
                  <a:schemeClr val="bg1"/>
                </a:solidFill>
              </a:rPr>
              <a:t>, y lo dio por cabeza sobre todas las cosas a la iglesia, la cual es su cuerpo, la plenitud de Aquel que todo lo llena en todo.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552450" y="521494"/>
            <a:ext cx="2133600" cy="526297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FF00"/>
                </a:solidFill>
              </a:rPr>
              <a:t>1:23</a:t>
            </a:r>
            <a:endParaRPr lang="es-ES" altLang="en-US" sz="24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400" dirty="0">
                <a:solidFill>
                  <a:schemeClr val="bg1"/>
                </a:solidFill>
              </a:rPr>
              <a:t>Y sometió todas las cosas bajo sus pies, </a:t>
            </a:r>
            <a:r>
              <a:rPr lang="es-ES" altLang="en-US" sz="2400" dirty="0">
                <a:solidFill>
                  <a:srgbClr val="FFFF00"/>
                </a:solidFill>
              </a:rPr>
              <a:t>y lo dio por cabeza sobre todas las cosas a la iglesia, la cual es su cuerpo, la plenitud de Aquel que todo lo llena en todo.</a:t>
            </a: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 rot="8699719">
            <a:off x="2438400" y="3810000"/>
            <a:ext cx="1693863" cy="1114425"/>
          </a:xfrm>
          <a:custGeom>
            <a:avLst/>
            <a:gdLst>
              <a:gd name="T0" fmla="*/ 1230874 w 21600"/>
              <a:gd name="T1" fmla="*/ 60571 h 21600"/>
              <a:gd name="T2" fmla="*/ 472870 w 21600"/>
              <a:gd name="T3" fmla="*/ 219428 h 21600"/>
              <a:gd name="T4" fmla="*/ 1038903 w 21600"/>
              <a:gd name="T5" fmla="*/ 308892 h 21600"/>
              <a:gd name="T6" fmla="*/ 1905596 w 21600"/>
              <a:gd name="T7" fmla="*/ 557213 h 21600"/>
              <a:gd name="T8" fmla="*/ 1482130 w 21600"/>
              <a:gd name="T9" fmla="*/ 835819 h 21600"/>
              <a:gd name="T10" fmla="*/ 1058664 w 21600"/>
              <a:gd name="T11" fmla="*/ 55721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57" y="5400"/>
                  <a:pt x="8544" y="5762"/>
                  <a:pt x="7620" y="6435"/>
                </a:cubicBezTo>
                <a:lnTo>
                  <a:pt x="4440" y="2070"/>
                </a:lnTo>
                <a:cubicBezTo>
                  <a:pt x="6288" y="725"/>
                  <a:pt x="8514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3338671" y="3187749"/>
            <a:ext cx="4724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FFFF00"/>
                </a:solidFill>
              </a:rPr>
              <a:t>La </a:t>
            </a:r>
            <a:r>
              <a:rPr lang="en-US" altLang="en-US" sz="3600" dirty="0" err="1">
                <a:solidFill>
                  <a:srgbClr val="FFFF00"/>
                </a:solidFill>
              </a:rPr>
              <a:t>lección</a:t>
            </a:r>
            <a:r>
              <a:rPr lang="en-US" altLang="en-US" sz="3600" dirty="0">
                <a:solidFill>
                  <a:srgbClr val="FFFF00"/>
                </a:solidFill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</a:rPr>
              <a:t>siguiente</a:t>
            </a:r>
            <a:r>
              <a:rPr lang="en-US" altLang="en-US" sz="3600" dirty="0">
                <a:solidFill>
                  <a:srgbClr val="FFFF00"/>
                </a:solidFill>
              </a:rPr>
              <a:t>:  </a:t>
            </a:r>
            <a:r>
              <a:rPr lang="es-ES" altLang="en-US" sz="3600" dirty="0">
                <a:solidFill>
                  <a:schemeClr val="bg1"/>
                </a:solidFill>
              </a:rPr>
              <a:t>¿cómo es que la </a:t>
            </a:r>
            <a:r>
              <a:rPr lang="es-ES" altLang="en-US" sz="3600">
                <a:solidFill>
                  <a:schemeClr val="bg1"/>
                </a:solidFill>
              </a:rPr>
              <a:t>iglesia es la </a:t>
            </a:r>
            <a:r>
              <a:rPr lang="es-ES" altLang="en-US" sz="3600" u="sng" dirty="0">
                <a:solidFill>
                  <a:schemeClr val="bg1"/>
                </a:solidFill>
              </a:rPr>
              <a:t>plenitud</a:t>
            </a:r>
            <a:r>
              <a:rPr lang="es-ES" altLang="en-US" sz="3600" dirty="0">
                <a:solidFill>
                  <a:schemeClr val="bg1"/>
                </a:solidFill>
              </a:rPr>
              <a:t> de Jesús?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52450" y="11906"/>
            <a:ext cx="8610600" cy="509588"/>
          </a:xfrm>
          <a:prstGeom prst="rect">
            <a:avLst/>
          </a:prstGeom>
          <a:solidFill>
            <a:srgbClr val="F8F2D0"/>
          </a:solidFill>
          <a:ln>
            <a:noFill/>
          </a:ln>
          <a:effectLst/>
        </p:spPr>
        <p:txBody>
          <a:bodyPr anchor="ctr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3716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8288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2860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marL="0" indent="0" algn="ctr" eaLnBrk="1" hangingPunct="1">
              <a:lnSpc>
                <a:spcPct val="105000"/>
              </a:lnSpc>
            </a:pPr>
            <a:r>
              <a:rPr lang="en-US" altLang="en-US" sz="2600" dirty="0">
                <a:solidFill>
                  <a:srgbClr val="C00000"/>
                </a:solidFill>
              </a:rPr>
              <a:t>Toda </a:t>
            </a:r>
            <a:r>
              <a:rPr lang="en-US" altLang="en-US" sz="2600" dirty="0" err="1">
                <a:solidFill>
                  <a:srgbClr val="C00000"/>
                </a:solidFill>
              </a:rPr>
              <a:t>bendici</a:t>
            </a:r>
            <a:r>
              <a:rPr lang="es-CO" altLang="en-US" sz="2600" dirty="0" err="1">
                <a:solidFill>
                  <a:srgbClr val="C00000"/>
                </a:solidFill>
              </a:rPr>
              <a:t>ón</a:t>
            </a:r>
            <a:r>
              <a:rPr lang="es-CO" altLang="en-US" sz="2600" dirty="0">
                <a:solidFill>
                  <a:srgbClr val="C00000"/>
                </a:solidFill>
              </a:rPr>
              <a:t> espiritual en Cristo </a:t>
            </a:r>
            <a:r>
              <a:rPr lang="en-US" altLang="en-US" sz="2600" dirty="0">
                <a:solidFill>
                  <a:srgbClr val="C00000"/>
                </a:solidFill>
              </a:rPr>
              <a:t>(1:3-14)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0"/>
            <a:ext cx="533400" cy="2677656"/>
          </a:xfrm>
          <a:prstGeom prst="rect">
            <a:avLst/>
          </a:prstGeom>
          <a:solidFill>
            <a:srgbClr val="FFFF00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f</a:t>
            </a:r>
          </a:p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S</a:t>
            </a:r>
          </a:p>
          <a:p>
            <a:pPr algn="ctr" eaLnBrk="1" hangingPunct="1"/>
            <a:r>
              <a:rPr lang="en-US" altLang="en-US" dirty="0"/>
              <a:t>I</a:t>
            </a:r>
          </a:p>
          <a:p>
            <a:pPr algn="ctr" eaLnBrk="1" hangingPunct="1"/>
            <a:r>
              <a:rPr lang="en-US" altLang="en-US" dirty="0"/>
              <a:t>0</a:t>
            </a:r>
          </a:p>
          <a:p>
            <a:pPr algn="ctr" eaLnBrk="1" hangingPunct="1"/>
            <a:r>
              <a:rPr lang="en-US" alt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075121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tmFilter="0,0; .5, 1; 1, 1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tmFilter="0,0; .5, 1; 1, 1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 animBg="1"/>
      <p:bldP spid="93190" grpId="0" animBg="1"/>
      <p:bldP spid="93192" grpId="0" animBg="1"/>
      <p:bldP spid="931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theate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1" y="914400"/>
            <a:ext cx="9159241" cy="599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38101" y="899160"/>
            <a:ext cx="3314701" cy="1446550"/>
          </a:xfrm>
          <a:prstGeom prst="rect">
            <a:avLst/>
          </a:prstGeom>
          <a:solidFill>
            <a:srgbClr val="F4F2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latin typeface="Sign Painter" pitchFamily="2" charset="0"/>
              </a:rPr>
              <a:t>Carta a </a:t>
            </a:r>
            <a:r>
              <a:rPr lang="en-US" altLang="en-US" sz="4400" dirty="0" err="1">
                <a:latin typeface="Sign Painter" pitchFamily="2" charset="0"/>
              </a:rPr>
              <a:t>los</a:t>
            </a:r>
            <a:r>
              <a:rPr lang="en-US" altLang="en-US" sz="4400" dirty="0">
                <a:latin typeface="Sign Painter" pitchFamily="2" charset="0"/>
              </a:rPr>
              <a:t> </a:t>
            </a:r>
            <a:r>
              <a:rPr lang="en-US" altLang="en-US" sz="4400" dirty="0" err="1">
                <a:latin typeface="Sign Painter" pitchFamily="2" charset="0"/>
              </a:rPr>
              <a:t>Efesios</a:t>
            </a:r>
            <a:endParaRPr lang="en-US" altLang="en-US" sz="4400" dirty="0">
              <a:latin typeface="Sign Painter" pitchFamily="2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200400" y="1237981"/>
            <a:ext cx="5844539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JES</a:t>
            </a:r>
            <a:r>
              <a:rPr lang="es-CO" altLang="en-US" sz="4000" dirty="0">
                <a:solidFill>
                  <a:schemeClr val="bg1"/>
                </a:solidFill>
                <a:latin typeface="Sign Painter" pitchFamily="2" charset="0"/>
              </a:rPr>
              <a:t>Ú</a:t>
            </a: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S:  LA PLENITUD DE DIOS</a:t>
            </a:r>
          </a:p>
        </p:txBody>
      </p:sp>
    </p:spTree>
    <p:extLst>
      <p:ext uri="{BB962C8B-B14F-4D97-AF65-F5344CB8AC3E}">
        <p14:creationId xmlns:p14="http://schemas.microsoft.com/office/powerpoint/2010/main" val="4005679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theate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1" y="914400"/>
            <a:ext cx="9159241" cy="599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38101" y="899160"/>
            <a:ext cx="3314701" cy="1463040"/>
          </a:xfrm>
          <a:prstGeom prst="rect">
            <a:avLst/>
          </a:prstGeom>
          <a:solidFill>
            <a:srgbClr val="F4F2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latin typeface="Sign Painter" pitchFamily="2" charset="0"/>
              </a:rPr>
              <a:t>Carta a </a:t>
            </a:r>
            <a:r>
              <a:rPr lang="en-US" altLang="en-US" sz="4400" dirty="0" err="1">
                <a:latin typeface="Sign Painter" pitchFamily="2" charset="0"/>
              </a:rPr>
              <a:t>los</a:t>
            </a:r>
            <a:r>
              <a:rPr lang="en-US" altLang="en-US" sz="4400" dirty="0">
                <a:latin typeface="Sign Painter" pitchFamily="2" charset="0"/>
              </a:rPr>
              <a:t> </a:t>
            </a:r>
            <a:r>
              <a:rPr lang="en-US" altLang="en-US" sz="4400" dirty="0" err="1">
                <a:latin typeface="Sign Painter" pitchFamily="2" charset="0"/>
              </a:rPr>
              <a:t>Efesios</a:t>
            </a:r>
            <a:endParaRPr lang="en-US" altLang="en-US" sz="4400" dirty="0">
              <a:latin typeface="Sign Painter" pitchFamily="2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200400" y="1237981"/>
            <a:ext cx="5844539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JES</a:t>
            </a:r>
            <a:r>
              <a:rPr lang="es-CO" altLang="en-US" sz="4000" dirty="0">
                <a:solidFill>
                  <a:schemeClr val="bg1"/>
                </a:solidFill>
                <a:latin typeface="Sign Painter" pitchFamily="2" charset="0"/>
              </a:rPr>
              <a:t>Ú</a:t>
            </a: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S:  LA PLENITUD DE DIOS</a:t>
            </a:r>
          </a:p>
        </p:txBody>
      </p:sp>
    </p:spTree>
    <p:extLst>
      <p:ext uri="{BB962C8B-B14F-4D97-AF65-F5344CB8AC3E}">
        <p14:creationId xmlns:p14="http://schemas.microsoft.com/office/powerpoint/2010/main" val="1089980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4792980" y="2677656"/>
            <a:ext cx="4343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400" dirty="0">
                <a:solidFill>
                  <a:srgbClr val="FFFF00"/>
                </a:solidFill>
              </a:rPr>
              <a:t>Todas estas bendiciones tenemos a través de la resurrección y exaltación de Cristo</a:t>
            </a:r>
            <a:r>
              <a:rPr lang="en-US" altLang="en-US" sz="2400" dirty="0">
                <a:solidFill>
                  <a:srgbClr val="FFFF00"/>
                </a:solidFill>
              </a:rPr>
              <a:t>:  </a:t>
            </a:r>
            <a:r>
              <a:rPr lang="es-ES" altLang="en-US" sz="2400" dirty="0">
                <a:solidFill>
                  <a:srgbClr val="FFFF00"/>
                </a:solidFill>
              </a:rPr>
              <a:t>ellas no fueron ni entendidos ni realizados antes de Su resurrección y exaltación.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533400" y="533400"/>
            <a:ext cx="3886200" cy="600164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rgbClr val="FFFF00"/>
                </a:solidFill>
              </a:rPr>
              <a:t>1:19-21</a:t>
            </a:r>
            <a:endParaRPr lang="en-US" altLang="en-US" sz="2400" dirty="0">
              <a:solidFill>
                <a:schemeClr val="bg1"/>
              </a:solidFill>
            </a:endParaRPr>
          </a:p>
          <a:p>
            <a:pPr algn="ctr"/>
            <a:r>
              <a:rPr lang="es-ES" altLang="en-US" sz="2400" dirty="0">
                <a:solidFill>
                  <a:schemeClr val="bg1"/>
                </a:solidFill>
              </a:rPr>
              <a:t>la supereminente grandeza de su poder para con nosotros los que creemos, según la operación del poder de su fuerza, la cual operó en Cristo, resucitándole de los muertos y sentándole a su diestra en los lugares celestiales, sobre todo principado y autoridad y poder y señorío, y sobre todo nombre que se nombra, no sólo en este siglo, sino también en el venidero;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52450" y="11906"/>
            <a:ext cx="8610600" cy="509588"/>
          </a:xfrm>
          <a:prstGeom prst="rect">
            <a:avLst/>
          </a:prstGeom>
          <a:solidFill>
            <a:srgbClr val="F8F2D0"/>
          </a:solidFill>
          <a:ln>
            <a:noFill/>
          </a:ln>
          <a:effectLst/>
        </p:spPr>
        <p:txBody>
          <a:bodyPr anchor="ctr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3716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8288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2860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marL="0" indent="0" algn="ctr" eaLnBrk="1" hangingPunct="1">
              <a:lnSpc>
                <a:spcPct val="105000"/>
              </a:lnSpc>
            </a:pPr>
            <a:r>
              <a:rPr lang="en-US" altLang="en-US" sz="2600" dirty="0">
                <a:solidFill>
                  <a:srgbClr val="C00000"/>
                </a:solidFill>
              </a:rPr>
              <a:t>Toda </a:t>
            </a:r>
            <a:r>
              <a:rPr lang="en-US" altLang="en-US" sz="2600" dirty="0" err="1">
                <a:solidFill>
                  <a:srgbClr val="C00000"/>
                </a:solidFill>
              </a:rPr>
              <a:t>bendici</a:t>
            </a:r>
            <a:r>
              <a:rPr lang="es-CO" altLang="en-US" sz="2600" dirty="0" err="1">
                <a:solidFill>
                  <a:srgbClr val="C00000"/>
                </a:solidFill>
              </a:rPr>
              <a:t>ón</a:t>
            </a:r>
            <a:r>
              <a:rPr lang="es-CO" altLang="en-US" sz="2600" dirty="0">
                <a:solidFill>
                  <a:srgbClr val="C00000"/>
                </a:solidFill>
              </a:rPr>
              <a:t> espiritual en Cristo </a:t>
            </a:r>
            <a:r>
              <a:rPr lang="en-US" altLang="en-US" sz="2600" dirty="0">
                <a:solidFill>
                  <a:srgbClr val="C00000"/>
                </a:solidFill>
              </a:rPr>
              <a:t>(1:3-14)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0"/>
            <a:ext cx="533400" cy="2677656"/>
          </a:xfrm>
          <a:prstGeom prst="rect">
            <a:avLst/>
          </a:prstGeom>
          <a:solidFill>
            <a:srgbClr val="FFFF00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f</a:t>
            </a:r>
          </a:p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S</a:t>
            </a:r>
          </a:p>
          <a:p>
            <a:pPr algn="ctr" eaLnBrk="1" hangingPunct="1"/>
            <a:r>
              <a:rPr lang="en-US" altLang="en-US" dirty="0"/>
              <a:t>I</a:t>
            </a:r>
          </a:p>
          <a:p>
            <a:pPr algn="ctr" eaLnBrk="1" hangingPunct="1"/>
            <a:r>
              <a:rPr lang="en-US" altLang="en-US" dirty="0"/>
              <a:t>0</a:t>
            </a:r>
          </a:p>
          <a:p>
            <a:pPr algn="ctr" eaLnBrk="1" hangingPunct="1"/>
            <a:r>
              <a:rPr lang="en-US" alt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796384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895600" y="2438400"/>
            <a:ext cx="55626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400" dirty="0">
                <a:solidFill>
                  <a:srgbClr val="FFFF00"/>
                </a:solidFill>
              </a:rPr>
              <a:t>Esto también era parte del plan formulado antes de la creación del mundo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</a:p>
          <a:p>
            <a:pPr algn="ctr"/>
            <a:endParaRPr lang="en-US" altLang="en-US" sz="900" dirty="0">
              <a:solidFill>
                <a:srgbClr val="FFFF00"/>
              </a:solidFill>
            </a:endParaRPr>
          </a:p>
          <a:p>
            <a:r>
              <a:rPr lang="en-US" altLang="en-US" sz="2400" dirty="0">
                <a:solidFill>
                  <a:srgbClr val="FFFF00"/>
                </a:solidFill>
              </a:rPr>
              <a:t>		</a:t>
            </a:r>
            <a:r>
              <a:rPr lang="en-US" altLang="en-US" sz="2400" u="sng" dirty="0">
                <a:solidFill>
                  <a:srgbClr val="FFFF00"/>
                </a:solidFill>
              </a:rPr>
              <a:t>Mire a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</a:p>
          <a:p>
            <a:r>
              <a:rPr lang="en-US" altLang="en-US" sz="2400" dirty="0">
                <a:solidFill>
                  <a:srgbClr val="FFFF00"/>
                </a:solidFill>
              </a:rPr>
              <a:t>		</a:t>
            </a:r>
            <a:r>
              <a:rPr lang="en-US" altLang="en-US" sz="2400" dirty="0" err="1">
                <a:solidFill>
                  <a:srgbClr val="FFFF00"/>
                </a:solidFill>
              </a:rPr>
              <a:t>Salmo</a:t>
            </a:r>
            <a:r>
              <a:rPr lang="en-US" altLang="en-US" sz="2400" dirty="0">
                <a:solidFill>
                  <a:srgbClr val="FFFF00"/>
                </a:solidFill>
              </a:rPr>
              <a:t> 2</a:t>
            </a:r>
          </a:p>
          <a:p>
            <a:r>
              <a:rPr lang="en-US" altLang="en-US" sz="2400" dirty="0">
                <a:solidFill>
                  <a:srgbClr val="FFFF00"/>
                </a:solidFill>
              </a:rPr>
              <a:t>		</a:t>
            </a:r>
            <a:r>
              <a:rPr lang="en-US" altLang="en-US" sz="2400" dirty="0" err="1">
                <a:solidFill>
                  <a:srgbClr val="FFFF00"/>
                </a:solidFill>
              </a:rPr>
              <a:t>Salmo</a:t>
            </a:r>
            <a:r>
              <a:rPr lang="en-US" altLang="en-US" sz="2400" dirty="0">
                <a:solidFill>
                  <a:srgbClr val="FFFF00"/>
                </a:solidFill>
              </a:rPr>
              <a:t> 110</a:t>
            </a:r>
          </a:p>
          <a:p>
            <a:r>
              <a:rPr lang="en-US" altLang="en-US" sz="2400" dirty="0">
                <a:solidFill>
                  <a:srgbClr val="FFFF00"/>
                </a:solidFill>
              </a:rPr>
              <a:t>		</a:t>
            </a:r>
            <a:r>
              <a:rPr lang="en-US" altLang="en-US" sz="2400" dirty="0" err="1">
                <a:solidFill>
                  <a:srgbClr val="FFFF00"/>
                </a:solidFill>
              </a:rPr>
              <a:t>Isaías</a:t>
            </a:r>
            <a:r>
              <a:rPr lang="en-US" altLang="en-US" sz="2400" dirty="0">
                <a:solidFill>
                  <a:srgbClr val="FFFF00"/>
                </a:solidFill>
              </a:rPr>
              <a:t> 11:1-5,20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533400" y="533400"/>
            <a:ext cx="2133600" cy="526297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dirty="0">
                <a:solidFill>
                  <a:srgbClr val="FFFF00"/>
                </a:solidFill>
              </a:rPr>
              <a:t>1:23</a:t>
            </a:r>
          </a:p>
          <a:p>
            <a:pPr algn="ctr"/>
            <a:r>
              <a:rPr lang="es-ES" altLang="en-US" sz="2400" dirty="0">
                <a:solidFill>
                  <a:schemeClr val="bg1"/>
                </a:solidFill>
              </a:rPr>
              <a:t>y sometió todas las cosas bajo sus pies, y lo dio por cabeza sobre todas las cosas a la iglesia, la cual es su cuerpo, la plenitud de Aquel que todo lo llena en todo.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3400" y="-49213"/>
            <a:ext cx="8610600" cy="509588"/>
          </a:xfrm>
          <a:prstGeom prst="rect">
            <a:avLst/>
          </a:prstGeom>
          <a:solidFill>
            <a:srgbClr val="F8F2D0"/>
          </a:solidFill>
          <a:ln>
            <a:noFill/>
          </a:ln>
          <a:effectLst/>
        </p:spPr>
        <p:txBody>
          <a:bodyPr anchor="ctr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3716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8288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286000" indent="-4572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marL="0" indent="0" algn="ctr" eaLnBrk="1" hangingPunct="1">
              <a:lnSpc>
                <a:spcPct val="105000"/>
              </a:lnSpc>
            </a:pPr>
            <a:r>
              <a:rPr lang="en-US" altLang="en-US" sz="2600" dirty="0">
                <a:solidFill>
                  <a:srgbClr val="C00000"/>
                </a:solidFill>
              </a:rPr>
              <a:t>Toda </a:t>
            </a:r>
            <a:r>
              <a:rPr lang="en-US" altLang="en-US" sz="2600" dirty="0" err="1">
                <a:solidFill>
                  <a:srgbClr val="C00000"/>
                </a:solidFill>
              </a:rPr>
              <a:t>bendici</a:t>
            </a:r>
            <a:r>
              <a:rPr lang="es-CO" altLang="en-US" sz="2600" dirty="0" err="1">
                <a:solidFill>
                  <a:srgbClr val="C00000"/>
                </a:solidFill>
              </a:rPr>
              <a:t>ón</a:t>
            </a:r>
            <a:r>
              <a:rPr lang="es-CO" altLang="en-US" sz="2600" dirty="0">
                <a:solidFill>
                  <a:srgbClr val="C00000"/>
                </a:solidFill>
              </a:rPr>
              <a:t> espiritual en Cristo </a:t>
            </a:r>
            <a:r>
              <a:rPr lang="en-US" altLang="en-US" sz="2600" dirty="0">
                <a:solidFill>
                  <a:srgbClr val="C00000"/>
                </a:solidFill>
              </a:rPr>
              <a:t>(1:3-14)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0"/>
            <a:ext cx="533400" cy="2677656"/>
          </a:xfrm>
          <a:prstGeom prst="rect">
            <a:avLst/>
          </a:prstGeom>
          <a:solidFill>
            <a:srgbClr val="FFFF00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f</a:t>
            </a:r>
          </a:p>
          <a:p>
            <a:pPr algn="ctr" eaLnBrk="1" hangingPunct="1"/>
            <a:r>
              <a:rPr lang="en-US" altLang="en-US" dirty="0"/>
              <a:t>E</a:t>
            </a:r>
          </a:p>
          <a:p>
            <a:pPr algn="ctr" eaLnBrk="1" hangingPunct="1"/>
            <a:r>
              <a:rPr lang="en-US" altLang="en-US" dirty="0"/>
              <a:t>S</a:t>
            </a:r>
          </a:p>
          <a:p>
            <a:pPr algn="ctr" eaLnBrk="1" hangingPunct="1"/>
            <a:r>
              <a:rPr lang="en-US" altLang="en-US" dirty="0"/>
              <a:t>I</a:t>
            </a:r>
          </a:p>
          <a:p>
            <a:pPr algn="ctr" eaLnBrk="1" hangingPunct="1"/>
            <a:r>
              <a:rPr lang="en-US" altLang="en-US" dirty="0"/>
              <a:t>0</a:t>
            </a:r>
          </a:p>
          <a:p>
            <a:pPr algn="ctr" eaLnBrk="1" hangingPunct="1"/>
            <a:r>
              <a:rPr lang="en-US" alt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7534218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tmFilter="0,0; .5, 1; 1, 1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3581400" y="0"/>
            <a:ext cx="5562600" cy="766364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Promesa del Mesías: las naciones dadas a Él para gobernar con vara de hierro</a:t>
            </a:r>
            <a:endParaRPr lang="en-US" altLang="en-US" sz="2400" dirty="0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7388" y="117693"/>
            <a:ext cx="3339550" cy="640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Sal 2:1-6 -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¿Por qué se amotinan las gentes, y los pueblos</a:t>
            </a:r>
            <a:r>
              <a:rPr lang="es-ES" altLang="en-US" sz="1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piensan</a:t>
            </a:r>
            <a:r>
              <a:rPr lang="es-ES" altLang="en-US" sz="1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cosas</a:t>
            </a:r>
            <a:r>
              <a:rPr lang="es-ES" altLang="en-US" sz="1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vanas? Se levantarán los reyes de la tierra, y príncipes consultarán unidos contra Jehová y contra su ungido, diciendo: Rompamos sus ligaduras, y echemos de nosotros sus cuerdas. El que mora en los cielos se reirá; El Señor se burlará de ellos. Luego hablará a ellos en su furor, y los turbará con su ira. Pero yo he puesto mi rey sobre Sion, mi santo monte.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657600" y="914400"/>
            <a:ext cx="5486400" cy="582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4:23ff -</a:t>
            </a:r>
            <a:r>
              <a:rPr lang="en-US" altLang="en-US" dirty="0">
                <a:solidFill>
                  <a:srgbClr val="FFFF00"/>
                </a:solidFill>
              </a:rPr>
              <a:t> ...</a:t>
            </a:r>
            <a:r>
              <a:rPr lang="es-ES" altLang="en-US" dirty="0">
                <a:solidFill>
                  <a:srgbClr val="FFFF00"/>
                </a:solidFill>
              </a:rPr>
              <a:t>alzaron unánimes la voz a Dios, y dijeron: Soberano Señor, tú eres el Dios que hiciste el cielo y la tierra, el mar y todo lo que en ellos hay; que por boca de David tu siervo dijiste:</a:t>
            </a:r>
          </a:p>
          <a:p>
            <a:endParaRPr lang="es-ES" altLang="en-US" sz="1000" dirty="0">
              <a:solidFill>
                <a:srgbClr val="FFFF00"/>
              </a:solidFill>
            </a:endParaRPr>
          </a:p>
          <a:p>
            <a:pPr algn="ctr"/>
            <a:r>
              <a:rPr lang="es-ES" altLang="en-US" dirty="0">
                <a:solidFill>
                  <a:srgbClr val="FFFF00"/>
                </a:solidFill>
              </a:rPr>
              <a:t>¿</a:t>
            </a:r>
            <a:r>
              <a:rPr lang="es-ES" altLang="en-US" i="1" dirty="0">
                <a:solidFill>
                  <a:schemeClr val="bg1"/>
                </a:solidFill>
              </a:rPr>
              <a:t>Por qué se amotinan las gentes,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Y los pueblos piensan cosas vanas? 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Se reunieron los reyes de la tierra,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Y los príncipes se juntaron en uno 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Contra el Señor, y contra su Cristo.   </a:t>
            </a:r>
          </a:p>
          <a:p>
            <a:endParaRPr lang="es-ES" altLang="en-US" sz="1050" dirty="0">
              <a:solidFill>
                <a:srgbClr val="FFFF00"/>
              </a:solidFill>
            </a:endParaRPr>
          </a:p>
          <a:p>
            <a:r>
              <a:rPr lang="es-ES" altLang="en-US" dirty="0">
                <a:solidFill>
                  <a:srgbClr val="FFFF00"/>
                </a:solidFill>
              </a:rPr>
              <a:t>Porque verdaderamente se unieron en esta ciudad contra tu santo Hijo Jesús, a quien ungiste, Herodes y Poncio Pilato, con los gentiles y el pueblo de Israel, para hacer cuanto tu mano y tu consejo habían antes determinado que sucediera</a:t>
            </a:r>
          </a:p>
        </p:txBody>
      </p:sp>
      <p:sp>
        <p:nvSpPr>
          <p:cNvPr id="87048" name="AutoShape 8"/>
          <p:cNvSpPr>
            <a:spLocks/>
          </p:cNvSpPr>
          <p:nvPr/>
        </p:nvSpPr>
        <p:spPr bwMode="auto">
          <a:xfrm>
            <a:off x="3118338" y="148173"/>
            <a:ext cx="228600" cy="2743200"/>
          </a:xfrm>
          <a:prstGeom prst="rightBracket">
            <a:avLst>
              <a:gd name="adj" fmla="val 100000"/>
            </a:avLst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Oval 10"/>
          <p:cNvSpPr>
            <a:spLocks noChangeArrowheads="1"/>
          </p:cNvSpPr>
          <p:nvPr/>
        </p:nvSpPr>
        <p:spPr bwMode="auto">
          <a:xfrm>
            <a:off x="844825" y="2324576"/>
            <a:ext cx="1594338" cy="533400"/>
          </a:xfrm>
          <a:prstGeom prst="ellips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2" name="AutoShape 12"/>
          <p:cNvSpPr>
            <a:spLocks noChangeArrowheads="1"/>
          </p:cNvSpPr>
          <p:nvPr/>
        </p:nvSpPr>
        <p:spPr bwMode="auto">
          <a:xfrm rot="2414783">
            <a:off x="3429000" y="2667000"/>
            <a:ext cx="931863" cy="328613"/>
          </a:xfrm>
          <a:prstGeom prst="rightArrow">
            <a:avLst>
              <a:gd name="adj1" fmla="val 50000"/>
              <a:gd name="adj2" fmla="val 7089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3655234" y="5966023"/>
            <a:ext cx="5488766" cy="77304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18818" y="4821811"/>
            <a:ext cx="3328120" cy="17526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s-ES" altLang="en-US" dirty="0"/>
              <a:t>Confirma Efesios 1 que </a:t>
            </a:r>
          </a:p>
          <a:p>
            <a:pPr algn="ctr">
              <a:lnSpc>
                <a:spcPct val="90000"/>
              </a:lnSpc>
            </a:pPr>
            <a:r>
              <a:rPr lang="es-ES" altLang="en-US" dirty="0"/>
              <a:t>todo esto fue planeado</a:t>
            </a:r>
          </a:p>
          <a:p>
            <a:pPr algn="ctr">
              <a:lnSpc>
                <a:spcPct val="90000"/>
              </a:lnSpc>
            </a:pPr>
            <a:r>
              <a:rPr lang="es-ES" altLang="en-US" dirty="0"/>
              <a:t>antes de la creación:</a:t>
            </a:r>
          </a:p>
          <a:p>
            <a:pPr algn="ctr">
              <a:lnSpc>
                <a:spcPct val="90000"/>
              </a:lnSpc>
            </a:pPr>
            <a:r>
              <a:rPr lang="es-ES" altLang="en-US" dirty="0"/>
              <a:t>parte del plan</a:t>
            </a:r>
          </a:p>
          <a:p>
            <a:pPr algn="ctr">
              <a:lnSpc>
                <a:spcPct val="90000"/>
              </a:lnSpc>
            </a:pPr>
            <a:r>
              <a:rPr lang="es-ES" altLang="en-US" dirty="0"/>
              <a:t>eterno</a:t>
            </a:r>
            <a:endParaRPr lang="en-US" altLang="en-US" dirty="0"/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3718562" y="4495800"/>
            <a:ext cx="3444237" cy="16229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7162799" y="4495799"/>
            <a:ext cx="1981201" cy="147022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7067780" y="5638800"/>
            <a:ext cx="2076219" cy="4799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AutoShape 13"/>
          <p:cNvSpPr>
            <a:spLocks noChangeArrowheads="1"/>
          </p:cNvSpPr>
          <p:nvPr/>
        </p:nvSpPr>
        <p:spPr bwMode="auto">
          <a:xfrm rot="3454341">
            <a:off x="1493531" y="3880957"/>
            <a:ext cx="3249612" cy="415925"/>
          </a:xfrm>
          <a:prstGeom prst="rightArrow">
            <a:avLst>
              <a:gd name="adj1" fmla="val 50000"/>
              <a:gd name="adj2" fmla="val 195324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AutoShape 19"/>
          <p:cNvSpPr>
            <a:spLocks noChangeArrowheads="1"/>
          </p:cNvSpPr>
          <p:nvPr/>
        </p:nvSpPr>
        <p:spPr bwMode="auto">
          <a:xfrm rot="428128">
            <a:off x="2972697" y="5767924"/>
            <a:ext cx="3053070" cy="415925"/>
          </a:xfrm>
          <a:prstGeom prst="rightArrow">
            <a:avLst>
              <a:gd name="adj1" fmla="val 50000"/>
              <a:gd name="adj2" fmla="val 206107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636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87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7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7" grpId="0"/>
      <p:bldP spid="87048" grpId="0" animBg="1"/>
      <p:bldP spid="87050" grpId="0" animBg="1"/>
      <p:bldP spid="87052" grpId="0" animBg="1"/>
      <p:bldP spid="87056" grpId="0" animBg="1"/>
      <p:bldP spid="87058" grpId="0" animBg="1"/>
      <p:bldP spid="87054" grpId="0" animBg="1"/>
      <p:bldP spid="87055" grpId="0" animBg="1"/>
      <p:bldP spid="87057" grpId="0" animBg="1"/>
      <p:bldP spid="87053" grpId="0" animBg="1"/>
      <p:bldP spid="870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747633" y="381000"/>
            <a:ext cx="5418138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400" u="sng" dirty="0">
                <a:solidFill>
                  <a:schemeClr val="bg1"/>
                </a:solidFill>
              </a:rPr>
              <a:t>Habla del ser nacido de entre los muertos en Su resurrección</a:t>
            </a:r>
            <a:r>
              <a:rPr lang="en-US" altLang="en-US" sz="2400" dirty="0">
                <a:solidFill>
                  <a:schemeClr val="bg1"/>
                </a:solidFill>
              </a:rPr>
              <a:t>:</a:t>
            </a:r>
          </a:p>
          <a:p>
            <a:endParaRPr lang="en-US" altLang="en-US" sz="1000" dirty="0">
              <a:solidFill>
                <a:srgbClr val="FFFF00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13:32-34 -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nosotros también os anunciamos el evangelio de aquella promesa hecha a nuestros padres, la cual Dios ha cumplido a los hijos de ellos, a nosotros, resucitando a Jesús; como está escrito también en el salmo segundo: Mi hijo eres tú, yo te he engendrado hoy</a:t>
            </a:r>
          </a:p>
          <a:p>
            <a:endParaRPr lang="es-ES" altLang="en-US" dirty="0">
              <a:solidFill>
                <a:srgbClr val="FFFF00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Heb</a:t>
            </a:r>
            <a:r>
              <a:rPr lang="en-US" altLang="en-US" dirty="0">
                <a:solidFill>
                  <a:schemeClr val="bg1"/>
                </a:solidFill>
              </a:rPr>
              <a:t> 1:4-5 -</a:t>
            </a:r>
            <a:r>
              <a:rPr lang="en-US" altLang="en-US" dirty="0"/>
              <a:t> </a:t>
            </a:r>
            <a:r>
              <a:rPr lang="es-ES" altLang="en-US" dirty="0">
                <a:solidFill>
                  <a:srgbClr val="FFFF00"/>
                </a:solidFill>
              </a:rPr>
              <a:t>hecho tanto superior a los ángeles, cuanto heredó más excelente nombre que ellos.  Porque ¿a cuál de los ángeles dijo Dios jamás: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Mi Hijo eres tú,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Yo te he engendrado hoy, y otra vez: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Yo seré a él Padre,</a:t>
            </a:r>
          </a:p>
          <a:p>
            <a:pPr algn="ctr"/>
            <a:r>
              <a:rPr lang="es-ES" altLang="en-US" i="1" dirty="0">
                <a:solidFill>
                  <a:schemeClr val="bg1"/>
                </a:solidFill>
              </a:rPr>
              <a:t>Y él me será a mí hijo?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152400" y="939359"/>
            <a:ext cx="3352800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2:7 -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Yo publicaré el decreto; Jehová me ha  dicho: </a:t>
            </a:r>
            <a:r>
              <a:rPr lang="es-ES" altLang="en-US" sz="2400" dirty="0">
                <a:solidFill>
                  <a:srgbClr val="FFFF00"/>
                </a:solidFill>
              </a:rPr>
              <a:t>Mi hijo eres tú; Yo te engendré hoy.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3747632" y="3886200"/>
            <a:ext cx="5396367" cy="2971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609600" y="5638800"/>
            <a:ext cx="22177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Sal. 2 y</a:t>
            </a:r>
          </a:p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2 Sam. 7:11+</a:t>
            </a:r>
          </a:p>
        </p:txBody>
      </p:sp>
      <p:sp>
        <p:nvSpPr>
          <p:cNvPr id="88074" name="AutoShape 10"/>
          <p:cNvSpPr>
            <a:spLocks noChangeArrowheads="1"/>
          </p:cNvSpPr>
          <p:nvPr/>
        </p:nvSpPr>
        <p:spPr bwMode="auto">
          <a:xfrm rot="10800000">
            <a:off x="2895600" y="5791200"/>
            <a:ext cx="976313" cy="485775"/>
          </a:xfrm>
          <a:prstGeom prst="chevron">
            <a:avLst>
              <a:gd name="adj" fmla="val 5024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94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/>
      <p:bldP spid="88071" grpId="0" animBg="1"/>
      <p:bldP spid="88072" grpId="0"/>
      <p:bldP spid="88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3855720" y="3124200"/>
            <a:ext cx="52578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 err="1">
                <a:solidFill>
                  <a:schemeClr val="bg1"/>
                </a:solidFill>
              </a:rPr>
              <a:t>Apoc</a:t>
            </a:r>
            <a:r>
              <a:rPr lang="en-US" altLang="en-US" dirty="0">
                <a:solidFill>
                  <a:schemeClr val="bg1"/>
                </a:solidFill>
              </a:rPr>
              <a:t> 12:5 -</a:t>
            </a:r>
            <a:r>
              <a:rPr lang="en-US" altLang="en-US" dirty="0"/>
              <a:t> </a:t>
            </a:r>
            <a:r>
              <a:rPr lang="es-ES" altLang="en-US" dirty="0">
                <a:solidFill>
                  <a:srgbClr val="FFFF00"/>
                </a:solidFill>
              </a:rPr>
              <a:t>Y ella dio a luz un hijo varón, que regirá con vara de hierro a todas las naciones; y su hijo fue arrebatado para Dios y para su trono.</a:t>
            </a:r>
          </a:p>
          <a:p>
            <a:endParaRPr lang="en-US" altLang="en-US" dirty="0">
              <a:solidFill>
                <a:srgbClr val="FFFF00"/>
              </a:solidFill>
            </a:endParaRPr>
          </a:p>
          <a:p>
            <a:r>
              <a:rPr lang="en-US" altLang="en-US" dirty="0" err="1">
                <a:solidFill>
                  <a:schemeClr val="bg1"/>
                </a:solidFill>
              </a:rPr>
              <a:t>Apoc</a:t>
            </a:r>
            <a:r>
              <a:rPr lang="en-US" altLang="en-US" dirty="0">
                <a:solidFill>
                  <a:schemeClr val="bg1"/>
                </a:solidFill>
              </a:rPr>
              <a:t> 17:14 -</a:t>
            </a:r>
            <a:r>
              <a:rPr lang="en-US" altLang="en-US" dirty="0"/>
              <a:t> </a:t>
            </a:r>
            <a:r>
              <a:rPr lang="es-ES" altLang="en-US" dirty="0">
                <a:solidFill>
                  <a:srgbClr val="FFFF00"/>
                </a:solidFill>
              </a:rPr>
              <a:t>Pelearán contra el Cordero, y el Cordero los vencerá, porque él es Señor de señores y Rey de reyes;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-30480" y="2209800"/>
            <a:ext cx="3505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2:7-12 -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s-ES" altLang="en-US" sz="2400" dirty="0">
                <a:solidFill>
                  <a:schemeClr val="bg1"/>
                </a:solidFill>
              </a:rPr>
              <a:t>Pídeme, y te daré por herencia las naciones, y como posesión tuya los confines de la tierra. </a:t>
            </a:r>
          </a:p>
          <a:p>
            <a:r>
              <a:rPr lang="es-ES" altLang="en-US" sz="2400" dirty="0">
                <a:solidFill>
                  <a:srgbClr val="FFFF00"/>
                </a:solidFill>
              </a:rPr>
              <a:t>Los quebrantarás con vara de hierro; como vasija de alfarero los desmenuzarás.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627120" y="2209800"/>
            <a:ext cx="5486400" cy="766364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>
                <a:solidFill>
                  <a:srgbClr val="FFFF00"/>
                </a:solidFill>
              </a:rPr>
              <a:t>Promesa del Mesías: las naciones dadas a Él para gobernar con vara de hierro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-11430" y="4100741"/>
            <a:ext cx="3505200" cy="12473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3684270" y="4724400"/>
            <a:ext cx="5410200" cy="1676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59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8" dur="10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5" grpId="0" animBg="1"/>
      <p:bldP spid="972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3276600" y="934720"/>
            <a:ext cx="5867400" cy="4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Mt. 22:41-46,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</a:t>
            </a:r>
            <a:r>
              <a:rPr lang="es-CO" altLang="en-US" sz="2400" dirty="0">
                <a:solidFill>
                  <a:srgbClr val="FFFF00"/>
                </a:solidFill>
              </a:rPr>
              <a:t>ú</a:t>
            </a:r>
            <a:r>
              <a:rPr lang="en-US" altLang="en-US" sz="2400" dirty="0">
                <a:solidFill>
                  <a:srgbClr val="FFFF00"/>
                </a:solidFill>
              </a:rPr>
              <a:t>s </a:t>
            </a:r>
            <a:r>
              <a:rPr lang="en-US" altLang="en-US" sz="2400" dirty="0" err="1">
                <a:solidFill>
                  <a:srgbClr val="FFFF00"/>
                </a:solidFill>
              </a:rPr>
              <a:t>dijo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que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Mesiánico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457200"/>
            <a:ext cx="3048000" cy="4302716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Sal 110:1-2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dijo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Siéntate a mi diestra,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Hasta que ponga a tus enemigos por estrado de tus pies.   </a:t>
            </a:r>
            <a:endParaRPr lang="es-ES" altLang="en-US" sz="2400" dirty="0"/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enviará desde Sion la vara de tu poder;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Domina en medio de tus enemigos.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657600" y="1554105"/>
            <a:ext cx="5486400" cy="450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n-US" sz="2400" dirty="0">
                <a:solidFill>
                  <a:schemeClr val="bg1"/>
                </a:solidFill>
              </a:rPr>
              <a:t>Jesús les preguntó, diciendo: ¿Qué pensáis del Cristo? ¿De quién es hijo? Le dijeron: De David.  El les dijo: ¿Pues cómo David en el Espíritu le llama Señor, diciendo:</a:t>
            </a:r>
          </a:p>
          <a:p>
            <a:endParaRPr lang="es-ES" altLang="en-US" sz="1050" dirty="0">
              <a:solidFill>
                <a:schemeClr val="bg1"/>
              </a:solidFill>
            </a:endParaRPr>
          </a:p>
          <a:p>
            <a:r>
              <a:rPr lang="es-ES" altLang="en-US" sz="2400" dirty="0">
                <a:solidFill>
                  <a:schemeClr val="bg1"/>
                </a:solidFill>
              </a:rPr>
              <a:t>Dijo el Señor a mi Señor:</a:t>
            </a:r>
          </a:p>
          <a:p>
            <a:r>
              <a:rPr lang="es-ES" altLang="en-US" sz="2400" dirty="0">
                <a:solidFill>
                  <a:schemeClr val="bg1"/>
                </a:solidFill>
              </a:rPr>
              <a:t>Siéntate a mi derecha,</a:t>
            </a:r>
          </a:p>
          <a:p>
            <a:r>
              <a:rPr lang="es-ES" altLang="en-US" sz="2400" dirty="0">
                <a:solidFill>
                  <a:schemeClr val="bg1"/>
                </a:solidFill>
              </a:rPr>
              <a:t>Hasta que ponga a tus enemigos por estrado de tus pies?   </a:t>
            </a:r>
          </a:p>
          <a:p>
            <a:endParaRPr lang="es-ES" altLang="en-US" sz="1050" dirty="0">
              <a:solidFill>
                <a:schemeClr val="bg1"/>
              </a:solidFill>
            </a:endParaRPr>
          </a:p>
          <a:p>
            <a:r>
              <a:rPr lang="es-ES" altLang="en-US" sz="2400" dirty="0">
                <a:solidFill>
                  <a:schemeClr val="bg1"/>
                </a:solidFill>
              </a:rPr>
              <a:t>Pues si David le llama Señor, ¿cómo es su hijo?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30868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tmFilter="0,0; .5, 1; 1, 1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10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animBg="1"/>
      <p:bldP spid="8909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242310" y="2608849"/>
            <a:ext cx="5867400" cy="395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dirty="0">
                <a:solidFill>
                  <a:schemeClr val="bg1"/>
                </a:solidFill>
              </a:rPr>
              <a:t>exaltado por la diestra de Dios, y habiendo recibido del Padre la promesa del Espíritu Santo, ha derramado esto que vosotros veis y oís. Porque David no subió a los cielos; pero él mismo dice:</a:t>
            </a:r>
          </a:p>
          <a:p>
            <a:pPr algn="ctr">
              <a:lnSpc>
                <a:spcPct val="95000"/>
              </a:lnSpc>
            </a:pPr>
            <a:r>
              <a:rPr lang="es-ES" altLang="en-US" dirty="0">
                <a:solidFill>
                  <a:schemeClr val="bg1"/>
                </a:solidFill>
              </a:rPr>
              <a:t>Dijo el Señor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dirty="0">
                <a:solidFill>
                  <a:schemeClr val="bg1"/>
                </a:solidFill>
              </a:rPr>
              <a:t>Siéntate a mi diestra, </a:t>
            </a:r>
          </a:p>
          <a:p>
            <a:pPr algn="ctr">
              <a:lnSpc>
                <a:spcPct val="95000"/>
              </a:lnSpc>
            </a:pPr>
            <a:r>
              <a:rPr lang="es-ES" altLang="en-US" dirty="0">
                <a:solidFill>
                  <a:schemeClr val="bg1"/>
                </a:solidFill>
              </a:rPr>
              <a:t>Hasta que ponga a tus enemigos por estrado de tus pies.   </a:t>
            </a:r>
          </a:p>
          <a:p>
            <a:pPr algn="ctr">
              <a:lnSpc>
                <a:spcPct val="95000"/>
              </a:lnSpc>
            </a:pPr>
            <a:r>
              <a:rPr lang="es-ES" altLang="en-US" dirty="0">
                <a:solidFill>
                  <a:schemeClr val="bg1"/>
                </a:solidFill>
              </a:rPr>
              <a:t>Sepa, pues, ciertísimamente toda la casa de Israel, que a este Jesús a quien vosotros crucificasteis, Dios le ha hecho Señor y Cristo.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276600" y="1437481"/>
            <a:ext cx="5833110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chemeClr val="bg1"/>
                </a:solidFill>
              </a:rPr>
              <a:t>Hech</a:t>
            </a:r>
            <a:r>
              <a:rPr lang="en-US" altLang="en-US" dirty="0">
                <a:solidFill>
                  <a:schemeClr val="bg1"/>
                </a:solidFill>
              </a:rPr>
              <a:t> 2:33-36,</a:t>
            </a:r>
            <a:r>
              <a:rPr lang="en-US" altLang="en-US" dirty="0"/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Pedro lo usa para referir al principio del reinado de Cristo en el trono de David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6600" y="934720"/>
            <a:ext cx="5867400" cy="4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chemeClr val="bg1"/>
                </a:solidFill>
              </a:rPr>
              <a:t>Mt. 22:41-46,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Jes</a:t>
            </a:r>
            <a:r>
              <a:rPr lang="es-CO" altLang="en-US" sz="2400" dirty="0">
                <a:solidFill>
                  <a:srgbClr val="FFFF00"/>
                </a:solidFill>
              </a:rPr>
              <a:t>ú</a:t>
            </a:r>
            <a:r>
              <a:rPr lang="en-US" altLang="en-US" sz="2400" dirty="0">
                <a:solidFill>
                  <a:srgbClr val="FFFF00"/>
                </a:solidFill>
              </a:rPr>
              <a:t>s </a:t>
            </a:r>
            <a:r>
              <a:rPr lang="en-US" altLang="en-US" sz="2400" dirty="0" err="1">
                <a:solidFill>
                  <a:srgbClr val="FFFF00"/>
                </a:solidFill>
              </a:rPr>
              <a:t>dijo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que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Mesiánico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971800" y="0"/>
            <a:ext cx="6172200" cy="766364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dirty="0"/>
              <a:t>El Mesías se sentará en la mano derecha de Dios gobernando en medio de Sus enemigos.</a:t>
            </a:r>
            <a:endParaRPr lang="en-US" altLang="en-US" sz="2400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57200"/>
            <a:ext cx="3048000" cy="4302716"/>
          </a:xfrm>
          <a:prstGeom prst="rect">
            <a:avLst/>
          </a:prstGeom>
          <a:solidFill>
            <a:srgbClr val="FAF9D7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Sal 110:1-2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dijo a mi Señor: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Siéntate a mi diestra,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Hasta que ponga a tus enemigos por estrado de tus pies.   </a:t>
            </a:r>
            <a:endParaRPr lang="es-ES" altLang="en-US" sz="2400" dirty="0"/>
          </a:p>
          <a:p>
            <a:pPr algn="ctr">
              <a:lnSpc>
                <a:spcPct val="95000"/>
              </a:lnSpc>
            </a:pPr>
            <a:r>
              <a:rPr lang="es-ES" altLang="en-US" sz="2400" dirty="0"/>
              <a:t>Jehová enviará desde Sion la vara de tu poder;</a:t>
            </a:r>
          </a:p>
          <a:p>
            <a:pPr algn="ctr">
              <a:lnSpc>
                <a:spcPct val="95000"/>
              </a:lnSpc>
            </a:pPr>
            <a:r>
              <a:rPr lang="es-ES" altLang="en-US" sz="2400" dirty="0">
                <a:solidFill>
                  <a:srgbClr val="C00000"/>
                </a:solidFill>
              </a:rPr>
              <a:t>Domina en medio de tus enemigos.</a:t>
            </a:r>
          </a:p>
        </p:txBody>
      </p:sp>
    </p:spTree>
    <p:extLst>
      <p:ext uri="{BB962C8B-B14F-4D97-AF65-F5344CB8AC3E}">
        <p14:creationId xmlns:p14="http://schemas.microsoft.com/office/powerpoint/2010/main" val="2653573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anose="04020404030D07020202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anose="04020404030D07020202" pitchFamily="8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2500</Words>
  <Application>Microsoft Office PowerPoint</Application>
  <PresentationFormat>On-screen Show (4:3)</PresentationFormat>
  <Paragraphs>240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Sign Painter</vt:lpstr>
      <vt:lpstr>Tempus Sans ITC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ROYCE CHANDLER</cp:lastModifiedBy>
  <cp:revision>317</cp:revision>
  <dcterms:created xsi:type="dcterms:W3CDTF">2006-05-10T13:38:40Z</dcterms:created>
  <dcterms:modified xsi:type="dcterms:W3CDTF">2024-10-23T17:39:35Z</dcterms:modified>
</cp:coreProperties>
</file>