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38" r:id="rId4"/>
    <p:sldId id="342" r:id="rId5"/>
    <p:sldId id="340" r:id="rId6"/>
    <p:sldId id="343" r:id="rId7"/>
    <p:sldId id="325" r:id="rId8"/>
    <p:sldId id="344" r:id="rId9"/>
    <p:sldId id="345" r:id="rId10"/>
    <p:sldId id="328" r:id="rId11"/>
    <p:sldId id="329" r:id="rId12"/>
    <p:sldId id="330" r:id="rId13"/>
    <p:sldId id="346" r:id="rId14"/>
    <p:sldId id="347" r:id="rId15"/>
    <p:sldId id="348" r:id="rId16"/>
    <p:sldId id="349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D9"/>
    <a:srgbClr val="F8F7EE"/>
    <a:srgbClr val="DBD8AD"/>
    <a:srgbClr val="FFFFFF"/>
    <a:srgbClr val="FF3300"/>
    <a:srgbClr val="8000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00" autoAdjust="0"/>
  </p:normalViewPr>
  <p:slideViewPr>
    <p:cSldViewPr>
      <p:cViewPr varScale="1">
        <p:scale>
          <a:sx n="111" d="100"/>
          <a:sy n="111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D84D-012C-44AA-A7FB-96C727543C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E3B1-80B2-4139-83E5-3211AE19EA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4B16-3EB7-40D9-A398-D192E9044A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61195-4509-4A2B-B2EA-0F5216493B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21D0-CA16-493C-A607-D570C9EBDC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BE03F-3C09-474C-AB0A-809599112A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7A9EF-F0DD-4110-8E9B-79FD38457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9D42-7EA3-4759-B446-11B999315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8D90-FE79-451C-96D1-6A43F1C67F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BBAD-101A-4FA0-A2F6-35714B075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4A04-AAEF-41D2-8CAB-4881626D57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8A184-6FE6-467D-B772-FA7502A9B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>
            <a:extLst>
              <a:ext uri="{FF2B5EF4-FFF2-40B4-BE49-F238E27FC236}">
                <a16:creationId xmlns:a16="http://schemas.microsoft.com/office/drawing/2014/main" id="{21C6486C-8291-416B-8D53-E6EED08C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799" y="609600"/>
            <a:ext cx="8603202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18:30-35 - </a:t>
            </a:r>
            <a:r>
              <a:rPr lang="es-ES" sz="27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Elías dijo entonces a todo el pueblo: Acercaos a mí. Y todo el pueblo se llegó a él: y él reparó el altar de Jehová que estaba arruinado. Y tomando Elías doce piedras, conforme al número de las tribus de los hijos de Jacob, al cual había sido palabra de Jehová, diciendo: Israel será tu nombre; Edificó con las piedras un altar en el nombre de Jehová: después hizo una zanja alrededor del altar, en que cupieran dos medidas de grano. Compuso luego la leña, y cortó el buey en pedazos, y lo puso sobre la leña. Y dijo: llenad cuatro cántaros de agua, y derramadla sobre el holocausto y sobre la leña. Y dijo: Hacedlo otra vez; y otra vez lo hicieron. Dijo aún:  Hacedlo la tercera vez; y lo hicieron la tercera vez.  De manera que las aguas corrían alrededor del altar; y se había llenado de agua la zanja.</a:t>
            </a:r>
            <a:endParaRPr lang="en-US" altLang="en-US" sz="27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92168" name="Picture 8" descr="NT00%20P02%20web">
            <a:extLst>
              <a:ext uri="{FF2B5EF4-FFF2-40B4-BE49-F238E27FC236}">
                <a16:creationId xmlns:a16="http://schemas.microsoft.com/office/drawing/2014/main" id="{D34AB644-7B01-4404-B9C7-367844B8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"/>
          <a:stretch>
            <a:fillRect/>
          </a:stretch>
        </p:blipFill>
        <p:spPr bwMode="auto">
          <a:xfrm>
            <a:off x="0" y="2133600"/>
            <a:ext cx="3340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9" name="Text Box 9">
            <a:extLst>
              <a:ext uri="{FF2B5EF4-FFF2-40B4-BE49-F238E27FC236}">
                <a16:creationId xmlns:a16="http://schemas.microsoft.com/office/drawing/2014/main" id="{91898699-A76C-4506-97DC-464848AA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"/>
            <a:ext cx="5791200" cy="519113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Es el tiempo de Elías para Hablar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>
            <a:extLst>
              <a:ext uri="{FF2B5EF4-FFF2-40B4-BE49-F238E27FC236}">
                <a16:creationId xmlns:a16="http://schemas.microsoft.com/office/drawing/2014/main" id="{8E98A14A-9709-473B-81AB-16EB2F12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3443"/>
            <a:ext cx="8027986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18:36-39 -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como llegó la hora de ofrecerse el holocausto, llegó el profeta Elías, y dijo: Jehová Dios de Abraham, de Isaac, y de Israel, sea hoy manifiesto que tú eres Dios en Israel, y que yo soy tu siervo, y que por mandato tuyo he hecho todas estas cosas. Respóndeme, Jehová, respóndeme; para que conozca este pueblo que tú, oh Jehová, eres el Dios, y que tú volviste atrás el corazón de ellos.</a:t>
            </a:r>
            <a:endParaRPr lang="en-US" alt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cayó fuego de Jehová, el cual consumió el holocausto, y la leña, y las piedras, y el polvo, y aun lamió las aguas que estaban en la zanja. Y viéndolo todo el pueblo, cayeron sobre sus rostros, y dijeron: ­Jehová es el Dios! ­Jehová es el Dios!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93190" name="Picture 6" descr="Fire on Elijah's altar at Carmel">
            <a:extLst>
              <a:ext uri="{FF2B5EF4-FFF2-40B4-BE49-F238E27FC236}">
                <a16:creationId xmlns:a16="http://schemas.microsoft.com/office/drawing/2014/main" id="{1EBF2196-0D91-42B4-93AD-CD957541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196090"/>
            <a:ext cx="4114800" cy="56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Text Box 7">
            <a:extLst>
              <a:ext uri="{FF2B5EF4-FFF2-40B4-BE49-F238E27FC236}">
                <a16:creationId xmlns:a16="http://schemas.microsoft.com/office/drawing/2014/main" id="{FF4980FD-75FD-44C2-BA97-1A8F6A97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856" y="388568"/>
            <a:ext cx="3821113" cy="523220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Es el tiempo de Elías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>
            <a:extLst>
              <a:ext uri="{FF2B5EF4-FFF2-40B4-BE49-F238E27FC236}">
                <a16:creationId xmlns:a16="http://schemas.microsoft.com/office/drawing/2014/main" id="{9A8311FD-6819-42FB-809A-02619434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77" y="4419600"/>
            <a:ext cx="56582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18:40-46 -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les dijo Elías: Prended a los profetas de Baal, que no escape ninguno. Y ellos los prendieron; y los llevó Elías al arroyo de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Cisón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y allí los degolló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100D9383-E50D-406E-ADCA-90BD0A2C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98" y="3657600"/>
            <a:ext cx="5257800" cy="523220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latin typeface="Tempus Sans ITC" panose="04020404030D07020202" pitchFamily="82" charset="0"/>
              </a:rPr>
              <a:t>¿Y </a:t>
            </a:r>
            <a:r>
              <a:rPr lang="es-CO" altLang="en-US" sz="2800" b="1" dirty="0">
                <a:latin typeface="Tempus Sans ITC" panose="04020404030D07020202" pitchFamily="82" charset="0"/>
              </a:rPr>
              <a:t>qué de </a:t>
            </a:r>
            <a:r>
              <a:rPr lang="es-ES" altLang="en-US" sz="2800" b="1" dirty="0">
                <a:latin typeface="Tempus Sans ITC" panose="04020404030D07020202" pitchFamily="82" charset="0"/>
              </a:rPr>
              <a:t>los profetas de Baal?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pic>
        <p:nvPicPr>
          <p:cNvPr id="94215" name="Picture 7" descr="116">
            <a:extLst>
              <a:ext uri="{FF2B5EF4-FFF2-40B4-BE49-F238E27FC236}">
                <a16:creationId xmlns:a16="http://schemas.microsoft.com/office/drawing/2014/main" id="{08746F59-D1B4-45ED-8A35-AAF06178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" y="1762125"/>
            <a:ext cx="62007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>
            <a:extLst>
              <a:ext uri="{FF2B5EF4-FFF2-40B4-BE49-F238E27FC236}">
                <a16:creationId xmlns:a16="http://schemas.microsoft.com/office/drawing/2014/main" id="{4810A9B2-7696-4AB0-AB01-F296C296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362200"/>
            <a:ext cx="7620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</a:rPr>
              <a:t>18:41-46 -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Y entonces Elías dijo a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: Sube, come y bebe; porque una grande lluvia suena. Y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 subió a comer y a beber. Y Elías subió a la cumbre del Carmelo; y postrándose en tierra, puso su rostro entre las rodillas. Y dijo a su criado: Sube ahora, y mira hacia la mar. Y él subió, y miró, y dijo: No hay nada. Y él le volvió a decir: Vuelve siete veces. Y a la séptima vez dijo: Yo veo una pequeña nube como la palma de la mano de un hombre, que sube de la mar.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9459" name="Picture 5" descr="elijah_cloud">
            <a:extLst>
              <a:ext uri="{FF2B5EF4-FFF2-40B4-BE49-F238E27FC236}">
                <a16:creationId xmlns:a16="http://schemas.microsoft.com/office/drawing/2014/main" id="{B619E16F-8A13-48C6-8DAD-F7DC0215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>
            <a:extLst>
              <a:ext uri="{FF2B5EF4-FFF2-40B4-BE49-F238E27FC236}">
                <a16:creationId xmlns:a16="http://schemas.microsoft.com/office/drawing/2014/main" id="{648776F1-A58B-4643-BE73-110E6224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4648200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/>
              <a:t>7 PETICIONES = LLUVIA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C5062E6A-B8CD-46AD-AFEF-032F8201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60321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00"/>
                </a:solidFill>
              </a:rPr>
              <a:t>18:40-46 -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Y él dijo: Ve, y di a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: Prepárate y desciende, para que la lluvia no te ataje. Y aconteció, estando en esto, que los cielos se oscurecieron con nubes y viento; y hubo una gran lluvia. Y subiendo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, vino a Jezreel. Y la mano de Jehová fue sobre Elías, el cual ciñó sus lomos, y vino corriendo delante de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 hasta llegar a Jezreel.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09571" name="Picture 3" descr="elijah_ahab">
            <a:extLst>
              <a:ext uri="{FF2B5EF4-FFF2-40B4-BE49-F238E27FC236}">
                <a16:creationId xmlns:a16="http://schemas.microsoft.com/office/drawing/2014/main" id="{BE7860CA-242E-4815-B71F-126D3BE5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4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Jezreel%20from%20carmel">
            <a:extLst>
              <a:ext uri="{FF2B5EF4-FFF2-40B4-BE49-F238E27FC236}">
                <a16:creationId xmlns:a16="http://schemas.microsoft.com/office/drawing/2014/main" id="{6E4813CD-E3BF-4971-965B-11ED127F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13" y="0"/>
            <a:ext cx="981097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6">
            <a:extLst>
              <a:ext uri="{FF2B5EF4-FFF2-40B4-BE49-F238E27FC236}">
                <a16:creationId xmlns:a16="http://schemas.microsoft.com/office/drawing/2014/main" id="{FFE4C061-06FE-4DF8-BC0B-227EDF8D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0389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800" dirty="0">
                <a:solidFill>
                  <a:schemeClr val="bg1"/>
                </a:solidFill>
              </a:rPr>
              <a:t>Elías vino corriendo delante de </a:t>
            </a:r>
            <a:r>
              <a:rPr lang="es-ES" sz="2800" dirty="0" err="1">
                <a:solidFill>
                  <a:schemeClr val="bg1"/>
                </a:solidFill>
              </a:rPr>
              <a:t>Acab</a:t>
            </a:r>
            <a:r>
              <a:rPr lang="es-ES" sz="2800" dirty="0">
                <a:solidFill>
                  <a:schemeClr val="bg1"/>
                </a:solidFill>
              </a:rPr>
              <a:t> hasta llegar a Jezreel</a:t>
            </a:r>
          </a:p>
          <a:p>
            <a:pPr algn="ctr"/>
            <a:r>
              <a:rPr lang="es-ES" altLang="en-US" sz="2800" dirty="0">
                <a:solidFill>
                  <a:schemeClr val="bg1"/>
                </a:solidFill>
              </a:rPr>
              <a:t>(distancia de 27-32 kilómetros).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extLst>
              <a:ext uri="{FF2B5EF4-FFF2-40B4-BE49-F238E27FC236}">
                <a16:creationId xmlns:a16="http://schemas.microsoft.com/office/drawing/2014/main" id="{87CD319E-C5BC-4212-ADD4-D3784B9E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foldedCorner">
            <a:avLst>
              <a:gd name="adj" fmla="val 22222"/>
            </a:avLst>
          </a:prstGeom>
          <a:solidFill>
            <a:srgbClr val="DBD8A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26A810C-CDDB-4DE9-92F5-DC147A5B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46788"/>
            <a:ext cx="11887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/>
              <a:t>		        		*</a:t>
            </a:r>
            <a:r>
              <a:rPr lang="es-ES" altLang="en-US" sz="2800" dirty="0"/>
              <a:t>Dios desea que queramos conocerlo, saber cómo amarle, </a:t>
            </a:r>
          </a:p>
          <a:p>
            <a:r>
              <a:rPr lang="es-ES" altLang="en-US" sz="2800" dirty="0"/>
              <a:t>					  obedecerle, y servirle;  -  Él no nos fuerza hacer esto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*</a:t>
            </a:r>
            <a:r>
              <a:rPr lang="es-ES" altLang="en-US" sz="2800" dirty="0"/>
              <a:t>Él nos revela Su voluntad y entonces pone toda la responsabilidad sobre </a:t>
            </a:r>
          </a:p>
          <a:p>
            <a:r>
              <a:rPr lang="es-ES" altLang="en-US" sz="2800" dirty="0"/>
              <a:t>       nosotros para seguirlo o rechazar Su voluntad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*</a:t>
            </a:r>
            <a:r>
              <a:rPr lang="es-ES" altLang="en-US" sz="2800" dirty="0"/>
              <a:t>Él explicó sus 2 opciones en </a:t>
            </a:r>
            <a:r>
              <a:rPr lang="es-ES" altLang="en-US" sz="2800" dirty="0" err="1"/>
              <a:t>Deut</a:t>
            </a:r>
            <a:r>
              <a:rPr lang="es-ES" altLang="en-US" sz="2800" dirty="0"/>
              <a:t>. 28-30:</a:t>
            </a:r>
          </a:p>
          <a:p>
            <a:r>
              <a:rPr lang="es-ES" altLang="en-US" sz="2800" dirty="0"/>
              <a:t>       Obediencia = bendiciones incomparables</a:t>
            </a:r>
          </a:p>
          <a:p>
            <a:r>
              <a:rPr lang="es-ES" altLang="en-US" sz="2800" dirty="0"/>
              <a:t>       Desobediencia = maldiciones incomparables y, por último, destrucción</a:t>
            </a:r>
          </a:p>
          <a:p>
            <a:r>
              <a:rPr lang="es-ES" altLang="en-US" sz="2800" dirty="0"/>
              <a:t>*Él entonces permite que nosotros elijamos nuestro curso y las consecuencias </a:t>
            </a:r>
          </a:p>
          <a:p>
            <a:r>
              <a:rPr lang="es-ES" altLang="en-US" sz="2800" dirty="0"/>
              <a:t>       que vengan con aquella opción, aun si ellas son horribles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*</a:t>
            </a:r>
            <a:r>
              <a:rPr lang="es-ES" altLang="en-US" sz="2800" dirty="0"/>
              <a:t>Si Él interfiere, es sólo porque Él nos ama y no desea que nosotros</a:t>
            </a:r>
          </a:p>
          <a:p>
            <a:r>
              <a:rPr lang="es-ES" altLang="en-US" sz="2800" dirty="0"/>
              <a:t>	continuemos en camino a nuestra ruina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*</a:t>
            </a:r>
            <a:r>
              <a:rPr lang="es-ES" altLang="en-US" sz="2800" dirty="0"/>
              <a:t>Pero si rechazamos Sus 'recordatorios', Él cumplirá Su palabra</a:t>
            </a:r>
            <a:r>
              <a:rPr lang="en-US" altLang="en-US" sz="2800" dirty="0"/>
              <a:t>.</a:t>
            </a:r>
          </a:p>
        </p:txBody>
      </p:sp>
      <p:pic>
        <p:nvPicPr>
          <p:cNvPr id="22532" name="Picture 5" descr="Mr">
            <a:extLst>
              <a:ext uri="{FF2B5EF4-FFF2-40B4-BE49-F238E27FC236}">
                <a16:creationId xmlns:a16="http://schemas.microsoft.com/office/drawing/2014/main" id="{F92D6DC3-E74D-44C5-A407-0226C33E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4"/>
            <a:ext cx="2438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6">
            <a:extLst>
              <a:ext uri="{FF2B5EF4-FFF2-40B4-BE49-F238E27FC236}">
                <a16:creationId xmlns:a16="http://schemas.microsoft.com/office/drawing/2014/main" id="{C3A31720-4083-43C7-9262-7FDFA0CF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709375"/>
            <a:ext cx="6248400" cy="728358"/>
          </a:xfrm>
          <a:prstGeom prst="wedgeRoundRectCallout">
            <a:avLst>
              <a:gd name="adj1" fmla="val -59137"/>
              <a:gd name="adj2" fmla="val -77530"/>
              <a:gd name="adj3" fmla="val 16667"/>
            </a:avLst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2800" dirty="0">
                <a:solidFill>
                  <a:schemeClr val="bg1"/>
                </a:solidFill>
              </a:rPr>
              <a:t>¿Qué podemos aprender de todo esto?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24383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4214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>
            <a:extLst>
              <a:ext uri="{FF2B5EF4-FFF2-40B4-BE49-F238E27FC236}">
                <a16:creationId xmlns:a16="http://schemas.microsoft.com/office/drawing/2014/main" id="{72FFC643-AAFD-4A7F-A33D-F7A96472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491" y="-23674"/>
            <a:ext cx="7577966" cy="519113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empus Sans ITC" panose="04020404030D07020202" pitchFamily="82" charset="0"/>
              </a:rPr>
              <a:t>Su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Reunión</a:t>
            </a:r>
            <a:r>
              <a:rPr lang="en-US" altLang="en-US" sz="2800" b="1" dirty="0">
                <a:latin typeface="Tempus Sans ITC" panose="04020404030D07020202" pitchFamily="82" charset="0"/>
              </a:rPr>
              <a:t> con </a:t>
            </a:r>
            <a:r>
              <a:rPr lang="en-US" altLang="en-US" sz="2800" b="1" dirty="0" err="1">
                <a:latin typeface="Tempus Sans ITC" panose="04020404030D07020202" pitchFamily="82" charset="0"/>
              </a:rPr>
              <a:t>Abdías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AD9C3E5D-F8DD-4467-A82E-8F32C18C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5" y="3703084"/>
            <a:ext cx="12115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853 A.C.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en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el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tiempo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Elías</a:t>
            </a:r>
            <a:b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</a:b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Los Filisteos, los Árabes, y los Etíopes atacaron durante el tiempo de Joram (2Cron 21:16). El palacio y el templo fueron saqueados</a:t>
            </a:r>
            <a:endParaRPr lang="en-US" sz="1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fontAlgn="base"/>
            <a:endParaRPr lang="en-US" sz="16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fontAlgn="base"/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586 A.C.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en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el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tiempo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Jeremías</a:t>
            </a:r>
            <a:b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</a:b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Durante el ataque de los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Babilónios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 La ciudad y el templo fueron destruidos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5003" name="Picture 11" descr="ELIJAH FACE">
            <a:extLst>
              <a:ext uri="{FF2B5EF4-FFF2-40B4-BE49-F238E27FC236}">
                <a16:creationId xmlns:a16="http://schemas.microsoft.com/office/drawing/2014/main" id="{9E277576-BCF2-4A3C-B0A4-A7D001DA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b="30000"/>
          <a:stretch>
            <a:fillRect/>
          </a:stretch>
        </p:blipFill>
        <p:spPr bwMode="auto">
          <a:xfrm>
            <a:off x="0" y="-23674"/>
            <a:ext cx="259957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4031D4F-C44B-44E5-82BF-5CA2C9CAF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42" y="874455"/>
            <a:ext cx="948350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¿Era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él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el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profeta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que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escribió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el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libro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</a:t>
            </a:r>
            <a:r>
              <a:rPr lang="en-US" sz="28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Abdías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?</a:t>
            </a:r>
            <a:b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</a:b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libro es contra a Edom por participar en un ataque contra Jerusalén…no tiene ninguna referencia específica sobre el tiempo histórico en que ocurrió ese ataque.</a:t>
            </a:r>
            <a:endParaRPr lang="es-E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fontAlgn="base"/>
            <a:endParaRPr lang="es-E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fontAlgn="base"/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La mayoría de estudiantes piensan en dos posibilidades:</a:t>
            </a:r>
            <a:endParaRPr 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B205361-05F2-4C65-B3FB-6E9F184F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38887"/>
            <a:ext cx="11049000" cy="523220"/>
          </a:xfrm>
          <a:prstGeom prst="rect">
            <a:avLst/>
          </a:prstGeom>
          <a:solidFill>
            <a:srgbClr val="F7F7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No es claro cu</a:t>
            </a:r>
            <a:r>
              <a:rPr lang="es-CO" altLang="en-US" sz="2800" b="1" dirty="0" err="1">
                <a:latin typeface="Tempus Sans ITC" panose="04020404030D07020202" pitchFamily="82" charset="0"/>
              </a:rPr>
              <a:t>ál</a:t>
            </a:r>
            <a:r>
              <a:rPr lang="es-CO" altLang="en-US" sz="2800" b="1" dirty="0">
                <a:latin typeface="Tempus Sans ITC" panose="04020404030D07020202" pitchFamily="82" charset="0"/>
              </a:rPr>
              <a:t> Abdías escribió el libro.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>
            <a:extLst>
              <a:ext uri="{FF2B5EF4-FFF2-40B4-BE49-F238E27FC236}">
                <a16:creationId xmlns:a16="http://schemas.microsoft.com/office/drawing/2014/main" id="{639B5E90-76B1-4E01-8B6B-8B5174AE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767" y="2160182"/>
            <a:ext cx="5176736" cy="519113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EL</a:t>
            </a:r>
            <a:r>
              <a:rPr lang="es-CO" altLang="en-US" sz="2800" b="1" dirty="0">
                <a:latin typeface="Tempus Sans ITC" panose="04020404030D07020202" pitchFamily="82" charset="0"/>
              </a:rPr>
              <a:t>ÍAS</a:t>
            </a:r>
            <a:r>
              <a:rPr lang="en-US" altLang="en-US" sz="2800" b="1" dirty="0">
                <a:latin typeface="Tempus Sans ITC" panose="04020404030D07020202" pitchFamily="82" charset="0"/>
              </a:rPr>
              <a:t> ENCARA  A  ACAB</a:t>
            </a: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63C46143-2D90-463B-8363-F23F72F4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864" y="2286000"/>
            <a:ext cx="31242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F02290BB-C8D8-4EDE-816B-BA96E51D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064" y="2887682"/>
            <a:ext cx="518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18:15-17 -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díjole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Elías: Vive Jehová de los ejércitos, delante del cual estoy, que hoy me mostraré a él. Entonces Abdías fue a encontrarse con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, y le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dió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el aviso; y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vino a encontrarse con Elías. Y como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vió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a Elías, le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díjo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: ¿Eres tú el que alborotas a Israel?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8072" name="Picture 8" descr="369268">
            <a:extLst>
              <a:ext uri="{FF2B5EF4-FFF2-40B4-BE49-F238E27FC236}">
                <a16:creationId xmlns:a16="http://schemas.microsoft.com/office/drawing/2014/main" id="{A5F67CE7-8A00-401B-9180-DB11EAE1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7143" b="3572"/>
          <a:stretch>
            <a:fillRect/>
          </a:stretch>
        </p:blipFill>
        <p:spPr bwMode="auto">
          <a:xfrm>
            <a:off x="4864" y="2470909"/>
            <a:ext cx="6934200" cy="43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67434F6-CF7E-4E14-BA41-A413F7F6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864" y="2286000"/>
            <a:ext cx="31242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D49CFEDF-1C00-49C1-8645-9C720BE1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344400" cy="65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18:18-21 -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respondió: Yo no he alborotado a Israel, sino tú y la casa de tu padre, dejando los mandamientos de Jehová, y siguiendo a los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Baales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Envía pues ahora y júntame a todo Israel en el monte de Carmelo, y los cuatrocientos cincuenta profetas de Baal, y los cuatrocientos profetas de los bosques, que comen de la mesa de Jezabel.</a:t>
            </a:r>
          </a:p>
          <a:p>
            <a:pPr>
              <a:lnSpc>
                <a:spcPct val="95000"/>
              </a:lnSpc>
            </a:pPr>
            <a:endParaRPr lang="es-E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</a:t>
            </a:r>
          </a:p>
          <a:p>
            <a:pPr>
              <a:lnSpc>
                <a:spcPct val="95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Acab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envió a todos los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hijos de Israel, y juntó los profetas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en el monte de Carmelo.  Y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acercándose Elías a todo el pueblo,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dijo: ¿Hasta cuándo claudicaréis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vosotros entre dos pensamientos?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Si Jehová es Dios, seguidle; y si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Baal, id en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pos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él.  Y el pueblo</a:t>
            </a:r>
          </a:p>
          <a:p>
            <a:pPr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															 no respondió palabra.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6" name="Picture 8" descr="369268">
            <a:extLst>
              <a:ext uri="{FF2B5EF4-FFF2-40B4-BE49-F238E27FC236}">
                <a16:creationId xmlns:a16="http://schemas.microsoft.com/office/drawing/2014/main" id="{E2BCE0EB-FB58-45E5-BFC7-EE6A7700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7143" b="3572"/>
          <a:stretch>
            <a:fillRect/>
          </a:stretch>
        </p:blipFill>
        <p:spPr bwMode="auto">
          <a:xfrm>
            <a:off x="4864" y="2470909"/>
            <a:ext cx="6934200" cy="43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106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065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06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06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44A3C78F-CF43-4DCB-B90F-339EC088F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609600"/>
            <a:ext cx="85344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UN DESAFÍO A BAAL</a:t>
            </a:r>
            <a:endParaRPr lang="en-US" altLang="en-US" sz="1600" b="1" u="sng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400" b="1" u="sng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Dios va directo al problema de Israel y su liderazgo: el paganismo. La carencia de lluvia y cosechas es un ataque directo contra el poder de Baal, el dios </a:t>
            </a:r>
            <a:r>
              <a:rPr lang="es-ES" altLang="en-U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canaanita</a:t>
            </a: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de la fertilidad y las tormentas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  <a:p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Es Baal que envía la lluvia. La profecía de Elías de ninguna lluvia significa que el poder de Baal está desafiado por Jehová. Este es un insulto no sólo a Baal sino también a todos quiénes lo adoran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  <a:p>
            <a:endParaRPr lang="en-US" alt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Si Baal es impotente en su imaginada área del poder, su reputación está en serio peligro. Elías declara que Jehová ha apagado las aguas de Baal.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4454" name="Picture 6" descr="baal">
            <a:extLst>
              <a:ext uri="{FF2B5EF4-FFF2-40B4-BE49-F238E27FC236}">
                <a16:creationId xmlns:a16="http://schemas.microsoft.com/office/drawing/2014/main" id="{E60AEBE7-9DC9-4BC5-9373-12F532A3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LIJAH FACE">
            <a:extLst>
              <a:ext uri="{FF2B5EF4-FFF2-40B4-BE49-F238E27FC236}">
                <a16:creationId xmlns:a16="http://schemas.microsoft.com/office/drawing/2014/main" id="{75E2F096-018F-4A34-974B-A5695BC0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b="30000"/>
          <a:stretch>
            <a:fillRect/>
          </a:stretch>
        </p:blipFill>
        <p:spPr bwMode="auto">
          <a:xfrm>
            <a:off x="-15535" y="17860"/>
            <a:ext cx="2336753" cy="25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>
            <a:extLst>
              <a:ext uri="{FF2B5EF4-FFF2-40B4-BE49-F238E27FC236}">
                <a16:creationId xmlns:a16="http://schemas.microsoft.com/office/drawing/2014/main" id="{C1A70871-69DD-4F56-8E31-64CB2A50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218" y="1384844"/>
            <a:ext cx="99045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18:22-24 -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Elías retornó a decir al pueblo: Sólo yo he quedado profeta de Jehová; mas de los profetas de Baal hay cuatrocientos cincuenta hombres. Dénsenos pues dos bueyes, y escójanse ellos el uno, y córtenlo en pedazos, y pónganlo sobre leña, mas no pongan fuego debajo; y yo prepararé el otro buey, y lo pondré sobre leña, y ningún fuego pondré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debajo.  Invocad luego vosotros en 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nombre de vuestros dioses, y yo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invocaré en el nombre de Jehová: y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 Dios que respondiere por fuego,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ése sea Dios. Y todo el pueblo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respondió, diciendo: Bien dicho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30C11029-B090-40B6-B36A-93FCDF6BD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92985"/>
            <a:ext cx="6934200" cy="519113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EL</a:t>
            </a:r>
            <a:r>
              <a:rPr lang="es-CO" altLang="en-US" sz="2800" b="1" dirty="0">
                <a:latin typeface="Tempus Sans ITC" panose="04020404030D07020202" pitchFamily="82" charset="0"/>
              </a:rPr>
              <a:t>ÍAS</a:t>
            </a:r>
            <a:r>
              <a:rPr lang="en-US" altLang="en-US" sz="2800" b="1" dirty="0">
                <a:latin typeface="Tempus Sans ITC" panose="04020404030D07020202" pitchFamily="82" charset="0"/>
              </a:rPr>
              <a:t> ENCARA  A  ACAB</a:t>
            </a:r>
          </a:p>
        </p:txBody>
      </p:sp>
      <p:pic>
        <p:nvPicPr>
          <p:cNvPr id="89095" name="Picture 7" descr="elij2c_s">
            <a:extLst>
              <a:ext uri="{FF2B5EF4-FFF2-40B4-BE49-F238E27FC236}">
                <a16:creationId xmlns:a16="http://schemas.microsoft.com/office/drawing/2014/main" id="{4897909C-2E5C-4378-B0DE-7F4953C8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20" y="3706812"/>
            <a:ext cx="4191000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Rectangle 8">
            <a:extLst>
              <a:ext uri="{FF2B5EF4-FFF2-40B4-BE49-F238E27FC236}">
                <a16:creationId xmlns:a16="http://schemas.microsoft.com/office/drawing/2014/main" id="{DED96BBF-39B2-42CD-93E6-6D0BED7C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01956"/>
            <a:ext cx="4341920" cy="28042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C6E842C-D380-48E8-ACDE-66C814C6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218" y="4379683"/>
            <a:ext cx="1494993" cy="2440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>
            <a:extLst>
              <a:ext uri="{FF2B5EF4-FFF2-40B4-BE49-F238E27FC236}">
                <a16:creationId xmlns:a16="http://schemas.microsoft.com/office/drawing/2014/main" id="{A1E198FF-0FD5-4416-BE7E-5FCA42C5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58" y="2034046"/>
            <a:ext cx="71465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18:25-26 -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Entonces Elías dijo a los profetas de Baal: Escogeos un buey, y haced primero, pues que vosotros sois los más: e invocad en el nombre de vuestros dioses, mas no pongáis fuego debajo. Y ellos tomaron el buey que les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fué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dado, y lo pusieron, e invocaron en el nombre de Baal desde la mañana hasta el medio día, diciendo: ­Baal, respóndenos! Mas no había voz, ni quien respondiese; entre tanto, ellos andaban saltando cerca del altar que habían hecho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C3D02DE4-2965-4C9E-81CE-4A99FA24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42" y="1253651"/>
            <a:ext cx="6248400" cy="519113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Tempus Sans ITC" panose="04020404030D07020202" pitchFamily="82" charset="0"/>
              </a:rPr>
              <a:t>EL</a:t>
            </a:r>
            <a:r>
              <a:rPr lang="es-CO" altLang="en-US" sz="2800" b="1" dirty="0">
                <a:latin typeface="Tempus Sans ITC" panose="04020404030D07020202" pitchFamily="82" charset="0"/>
              </a:rPr>
              <a:t>ÍAS</a:t>
            </a:r>
            <a:r>
              <a:rPr lang="en-US" altLang="en-US" sz="2800" b="1" dirty="0">
                <a:latin typeface="Tempus Sans ITC" panose="04020404030D07020202" pitchFamily="82" charset="0"/>
              </a:rPr>
              <a:t> ENCARA  A  ACAB</a:t>
            </a:r>
          </a:p>
        </p:txBody>
      </p:sp>
      <p:pic>
        <p:nvPicPr>
          <p:cNvPr id="90120" name="Picture 8" descr="elij2c_s">
            <a:extLst>
              <a:ext uri="{FF2B5EF4-FFF2-40B4-BE49-F238E27FC236}">
                <a16:creationId xmlns:a16="http://schemas.microsoft.com/office/drawing/2014/main" id="{74027C9C-0709-45A5-A0B4-501DF534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24" y="3044024"/>
            <a:ext cx="50292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>
            <a:extLst>
              <a:ext uri="{FF2B5EF4-FFF2-40B4-BE49-F238E27FC236}">
                <a16:creationId xmlns:a16="http://schemas.microsoft.com/office/drawing/2014/main" id="{B6F94902-5041-4E85-9612-CB319BCF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52400"/>
            <a:ext cx="12268200" cy="12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18:27-29 -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aconteció al medio día, que Elías se burlaba de ellos, diciendo: Gritad en alta voz, que dios es: quizá está conversando, o tiene algún trabajo, o va de camino; acaso duerme, y despertará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7526" name="Picture 6" descr="elij3c_s">
            <a:extLst>
              <a:ext uri="{FF2B5EF4-FFF2-40B4-BE49-F238E27FC236}">
                <a16:creationId xmlns:a16="http://schemas.microsoft.com/office/drawing/2014/main" id="{F16BF5FF-AC94-46A7-A922-8DF7CC94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086"/>
            <a:ext cx="7315200" cy="55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Rectangle 7">
            <a:extLst>
              <a:ext uri="{FF2B5EF4-FFF2-40B4-BE49-F238E27FC236}">
                <a16:creationId xmlns:a16="http://schemas.microsoft.com/office/drawing/2014/main" id="{A0F1C822-4067-42E3-A683-52FFC465F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785" y="2438400"/>
            <a:ext cx="4682231" cy="43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ellos clamaban a grandes voces, y se sajaban con cuchillos y con lancetas conforme a su costumbre, hasta chorrear la sangre sobre ellos. Y como pasó el medio día, y ellos profetizaran hasta el tiempo del sacrificio del presente, y no había voz, ni quien respondiese ni escuchase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5397</TotalTime>
  <Words>1722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439</cp:revision>
  <dcterms:created xsi:type="dcterms:W3CDTF">2008-12-31T00:13:26Z</dcterms:created>
  <dcterms:modified xsi:type="dcterms:W3CDTF">2024-10-26T18:40:01Z</dcterms:modified>
</cp:coreProperties>
</file>