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7" r:id="rId3"/>
    <p:sldId id="332" r:id="rId4"/>
    <p:sldId id="337" r:id="rId5"/>
    <p:sldId id="341" r:id="rId6"/>
    <p:sldId id="338" r:id="rId7"/>
    <p:sldId id="339" r:id="rId8"/>
    <p:sldId id="336" r:id="rId9"/>
    <p:sldId id="334" r:id="rId10"/>
    <p:sldId id="30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7EE"/>
    <a:srgbClr val="F7F7D9"/>
    <a:srgbClr val="DBD8AD"/>
    <a:srgbClr val="FFFFFF"/>
    <a:srgbClr val="FF3300"/>
    <a:srgbClr val="800000"/>
    <a:srgbClr val="CC33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2000" autoAdjust="0"/>
  </p:normalViewPr>
  <p:slideViewPr>
    <p:cSldViewPr>
      <p:cViewPr varScale="1">
        <p:scale>
          <a:sx n="111" d="100"/>
          <a:sy n="111" d="100"/>
        </p:scale>
        <p:origin x="558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C9D84D-012C-44AA-A7FB-96C727543C1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5828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D7E3B1-80B2-4139-83E5-3211AE19EA2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9430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B74B16-3EB7-40D9-A398-D192E9044AA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9813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F61195-4509-4A2B-B2EA-0F5216493B4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6217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0121D0-CA16-493C-A607-D570C9EBDC6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7490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0BE03F-3C09-474C-AB0A-809599112AA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9501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27A9EF-F0DD-4110-8E9B-79FD3845754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6551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769D42-7EA3-4759-B446-11B99931574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025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898D90-FE79-451C-96D1-6A43F1C67FE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50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B4BBAD-101A-4FA0-A2F6-35714B075DE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9111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444A04-AAEF-41D2-8CAB-4881626D57E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8798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2F8A184-6FE6-467D-B772-FA7502A9B71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3905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0609018 by EL MALETIN DE FOTOS.">
            <a:extLst>
              <a:ext uri="{FF2B5EF4-FFF2-40B4-BE49-F238E27FC236}">
                <a16:creationId xmlns:a16="http://schemas.microsoft.com/office/drawing/2014/main" id="{1FA9D378-38FC-4CED-879F-A32B866825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0"/>
            <a:ext cx="5257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 descr="ELIJAH FACE">
            <a:extLst>
              <a:ext uri="{FF2B5EF4-FFF2-40B4-BE49-F238E27FC236}">
                <a16:creationId xmlns:a16="http://schemas.microsoft.com/office/drawing/2014/main" id="{9115055F-B413-426C-AA69-BFCA697D44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8244"/>
            <a:ext cx="2971800" cy="3927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 descr="St. Elisha">
            <a:extLst>
              <a:ext uri="{FF2B5EF4-FFF2-40B4-BE49-F238E27FC236}">
                <a16:creationId xmlns:a16="http://schemas.microsoft.com/office/drawing/2014/main" id="{5A9EC5B6-6D14-49B6-A90C-93DD87048C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2763" y="2770503"/>
            <a:ext cx="3028237" cy="4087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Text Box 7">
            <a:extLst>
              <a:ext uri="{FF2B5EF4-FFF2-40B4-BE49-F238E27FC236}">
                <a16:creationId xmlns:a16="http://schemas.microsoft.com/office/drawing/2014/main" id="{780EDFAB-5FA7-43FC-832C-065D4523D8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181127"/>
            <a:ext cx="2314575" cy="1384995"/>
          </a:xfrm>
          <a:prstGeom prst="rect">
            <a:avLst/>
          </a:prstGeom>
          <a:noFill/>
          <a:ln>
            <a:noFill/>
          </a:ln>
          <a:effectLst>
            <a:outerShdw dist="56796" dir="12393903" algn="ctr" rotWithShape="0">
              <a:srgbClr val="CC33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CO" altLang="en-US" sz="2800" i="1" dirty="0">
                <a:solidFill>
                  <a:srgbClr val="FFFF00"/>
                </a:solidFill>
                <a:cs typeface="Tahoma" panose="020B0604030504040204" pitchFamily="34" charset="0"/>
              </a:rPr>
              <a:t>La</a:t>
            </a:r>
          </a:p>
          <a:p>
            <a:pPr algn="ctr" eaLnBrk="1" hangingPunct="1"/>
            <a:r>
              <a:rPr lang="es-CO" altLang="en-US" sz="2800" i="1" dirty="0">
                <a:solidFill>
                  <a:srgbClr val="FFFF00"/>
                </a:solidFill>
                <a:cs typeface="Tahoma" panose="020B0604030504040204" pitchFamily="34" charset="0"/>
              </a:rPr>
              <a:t>obra de</a:t>
            </a:r>
            <a:endParaRPr lang="en-US" altLang="en-US" sz="2800" i="1" dirty="0">
              <a:solidFill>
                <a:srgbClr val="FFFF00"/>
              </a:solidFill>
              <a:cs typeface="Tahoma" panose="020B0604030504040204" pitchFamily="34" charset="0"/>
            </a:endParaRPr>
          </a:p>
          <a:p>
            <a:pPr algn="ctr" eaLnBrk="1" hangingPunct="1"/>
            <a:r>
              <a:rPr lang="en-US" altLang="en-US" sz="2800" i="1" dirty="0">
                <a:solidFill>
                  <a:srgbClr val="FFFF00"/>
                </a:solidFill>
                <a:cs typeface="Tahoma" panose="020B0604030504040204" pitchFamily="34" charset="0"/>
              </a:rPr>
              <a:t>Elías</a:t>
            </a:r>
          </a:p>
        </p:txBody>
      </p:sp>
      <p:sp>
        <p:nvSpPr>
          <p:cNvPr id="9225" name="Text Box 9">
            <a:extLst>
              <a:ext uri="{FF2B5EF4-FFF2-40B4-BE49-F238E27FC236}">
                <a16:creationId xmlns:a16="http://schemas.microsoft.com/office/drawing/2014/main" id="{5BC4BE9C-90D3-4310-BD04-C93DA4A34A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86900" y="914400"/>
            <a:ext cx="1905000" cy="954107"/>
          </a:xfrm>
          <a:prstGeom prst="rect">
            <a:avLst/>
          </a:prstGeom>
          <a:noFill/>
          <a:ln>
            <a:noFill/>
          </a:ln>
          <a:effectLst>
            <a:outerShdw dist="53882" dir="13500000" algn="ctr" rotWithShape="0">
              <a:srgbClr val="CC33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CO" altLang="en-US" sz="2800" i="1" dirty="0">
                <a:solidFill>
                  <a:srgbClr val="FFFF00"/>
                </a:solidFill>
                <a:cs typeface="Tahoma" panose="020B0604030504040204" pitchFamily="34" charset="0"/>
              </a:rPr>
              <a:t> y de</a:t>
            </a:r>
            <a:endParaRPr lang="en-US" altLang="en-US" sz="2800" i="1" dirty="0">
              <a:solidFill>
                <a:srgbClr val="FFFF00"/>
              </a:solidFill>
              <a:cs typeface="Tahoma" panose="020B0604030504040204" pitchFamily="34" charset="0"/>
            </a:endParaRPr>
          </a:p>
          <a:p>
            <a:pPr algn="ctr" eaLnBrk="1" hangingPunct="1"/>
            <a:r>
              <a:rPr lang="en-US" altLang="en-US" sz="2800" i="1" dirty="0">
                <a:solidFill>
                  <a:srgbClr val="FFFF00"/>
                </a:solidFill>
                <a:cs typeface="Tahoma" panose="020B0604030504040204" pitchFamily="34" charset="0"/>
              </a:rPr>
              <a:t>Eliseo</a:t>
            </a:r>
          </a:p>
        </p:txBody>
      </p:sp>
      <p:sp>
        <p:nvSpPr>
          <p:cNvPr id="9226" name="Text Box 10">
            <a:extLst>
              <a:ext uri="{FF2B5EF4-FFF2-40B4-BE49-F238E27FC236}">
                <a16:creationId xmlns:a16="http://schemas.microsoft.com/office/drawing/2014/main" id="{4C64A873-F62C-49E8-8B81-EF7E93AC6E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791200"/>
            <a:ext cx="29718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dirty="0">
                <a:solidFill>
                  <a:schemeClr val="bg1"/>
                </a:solidFill>
              </a:rPr>
              <a:t>I REYES 17:1 – </a:t>
            </a:r>
          </a:p>
          <a:p>
            <a:pPr algn="ctr" eaLnBrk="1" hangingPunct="1"/>
            <a:r>
              <a:rPr lang="en-US" altLang="en-US" sz="2800" dirty="0">
                <a:solidFill>
                  <a:schemeClr val="bg1"/>
                </a:solidFill>
              </a:rPr>
              <a:t>2 REYES 2:11</a:t>
            </a:r>
          </a:p>
        </p:txBody>
      </p:sp>
      <p:sp>
        <p:nvSpPr>
          <p:cNvPr id="9227" name="Text Box 11">
            <a:extLst>
              <a:ext uri="{FF2B5EF4-FFF2-40B4-BE49-F238E27FC236}">
                <a16:creationId xmlns:a16="http://schemas.microsoft.com/office/drawing/2014/main" id="{5BCE9037-4923-4866-9960-CBDAE5ACAB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7800" y="1816396"/>
            <a:ext cx="27432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dirty="0">
                <a:solidFill>
                  <a:schemeClr val="bg1"/>
                </a:solidFill>
              </a:rPr>
              <a:t>2 REYES</a:t>
            </a:r>
          </a:p>
          <a:p>
            <a:pPr algn="ctr" eaLnBrk="1" hangingPunct="1"/>
            <a:r>
              <a:rPr lang="en-US" altLang="en-US" sz="2800" dirty="0">
                <a:solidFill>
                  <a:schemeClr val="bg1"/>
                </a:solidFill>
              </a:rPr>
              <a:t>2:12 – 13:20a</a:t>
            </a:r>
          </a:p>
        </p:txBody>
      </p:sp>
    </p:spTree>
    <p:extLst>
      <p:ext uri="{BB962C8B-B14F-4D97-AF65-F5344CB8AC3E}">
        <p14:creationId xmlns:p14="http://schemas.microsoft.com/office/powerpoint/2010/main" val="2438386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0609018 by EL MALETIN DE FOTOS.">
            <a:extLst>
              <a:ext uri="{FF2B5EF4-FFF2-40B4-BE49-F238E27FC236}">
                <a16:creationId xmlns:a16="http://schemas.microsoft.com/office/drawing/2014/main" id="{1FA9D378-38FC-4CED-879F-A32B866825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0"/>
            <a:ext cx="5257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 descr="ELIJAH FACE">
            <a:extLst>
              <a:ext uri="{FF2B5EF4-FFF2-40B4-BE49-F238E27FC236}">
                <a16:creationId xmlns:a16="http://schemas.microsoft.com/office/drawing/2014/main" id="{9115055F-B413-426C-AA69-BFCA697D44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8244"/>
            <a:ext cx="2971800" cy="3927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 descr="St. Elisha">
            <a:extLst>
              <a:ext uri="{FF2B5EF4-FFF2-40B4-BE49-F238E27FC236}">
                <a16:creationId xmlns:a16="http://schemas.microsoft.com/office/drawing/2014/main" id="{5A9EC5B6-6D14-49B6-A90C-93DD87048C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2763" y="2770503"/>
            <a:ext cx="3028237" cy="4087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Text Box 7">
            <a:extLst>
              <a:ext uri="{FF2B5EF4-FFF2-40B4-BE49-F238E27FC236}">
                <a16:creationId xmlns:a16="http://schemas.microsoft.com/office/drawing/2014/main" id="{780EDFAB-5FA7-43FC-832C-065D4523D8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181127"/>
            <a:ext cx="2314575" cy="1384995"/>
          </a:xfrm>
          <a:prstGeom prst="rect">
            <a:avLst/>
          </a:prstGeom>
          <a:noFill/>
          <a:ln>
            <a:noFill/>
          </a:ln>
          <a:effectLst>
            <a:outerShdw dist="56796" dir="12393903" algn="ctr" rotWithShape="0">
              <a:srgbClr val="CC33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CO" altLang="en-US" sz="2800" i="1" dirty="0">
                <a:solidFill>
                  <a:srgbClr val="FFFF00"/>
                </a:solidFill>
                <a:cs typeface="Tahoma" panose="020B0604030504040204" pitchFamily="34" charset="0"/>
              </a:rPr>
              <a:t>La</a:t>
            </a:r>
          </a:p>
          <a:p>
            <a:pPr algn="ctr" eaLnBrk="1" hangingPunct="1"/>
            <a:r>
              <a:rPr lang="es-CO" altLang="en-US" sz="2800" i="1" dirty="0">
                <a:solidFill>
                  <a:srgbClr val="FFFF00"/>
                </a:solidFill>
                <a:cs typeface="Tahoma" panose="020B0604030504040204" pitchFamily="34" charset="0"/>
              </a:rPr>
              <a:t>obra de</a:t>
            </a:r>
            <a:endParaRPr lang="en-US" altLang="en-US" sz="2800" i="1" dirty="0">
              <a:solidFill>
                <a:srgbClr val="FFFF00"/>
              </a:solidFill>
              <a:cs typeface="Tahoma" panose="020B0604030504040204" pitchFamily="34" charset="0"/>
            </a:endParaRPr>
          </a:p>
          <a:p>
            <a:pPr algn="ctr" eaLnBrk="1" hangingPunct="1"/>
            <a:r>
              <a:rPr lang="en-US" altLang="en-US" sz="2800" i="1" dirty="0">
                <a:solidFill>
                  <a:srgbClr val="FFFF00"/>
                </a:solidFill>
                <a:cs typeface="Tahoma" panose="020B0604030504040204" pitchFamily="34" charset="0"/>
              </a:rPr>
              <a:t>Elías</a:t>
            </a:r>
          </a:p>
        </p:txBody>
      </p:sp>
      <p:sp>
        <p:nvSpPr>
          <p:cNvPr id="9225" name="Text Box 9">
            <a:extLst>
              <a:ext uri="{FF2B5EF4-FFF2-40B4-BE49-F238E27FC236}">
                <a16:creationId xmlns:a16="http://schemas.microsoft.com/office/drawing/2014/main" id="{5BC4BE9C-90D3-4310-BD04-C93DA4A34A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86900" y="914400"/>
            <a:ext cx="1905000" cy="954107"/>
          </a:xfrm>
          <a:prstGeom prst="rect">
            <a:avLst/>
          </a:prstGeom>
          <a:noFill/>
          <a:ln>
            <a:noFill/>
          </a:ln>
          <a:effectLst>
            <a:outerShdw dist="53882" dir="13500000" algn="ctr" rotWithShape="0">
              <a:srgbClr val="CC33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CO" altLang="en-US" sz="2800" i="1" dirty="0">
                <a:solidFill>
                  <a:srgbClr val="FFFF00"/>
                </a:solidFill>
                <a:cs typeface="Tahoma" panose="020B0604030504040204" pitchFamily="34" charset="0"/>
              </a:rPr>
              <a:t> y de</a:t>
            </a:r>
            <a:endParaRPr lang="en-US" altLang="en-US" sz="2800" i="1" dirty="0">
              <a:solidFill>
                <a:srgbClr val="FFFF00"/>
              </a:solidFill>
              <a:cs typeface="Tahoma" panose="020B0604030504040204" pitchFamily="34" charset="0"/>
            </a:endParaRPr>
          </a:p>
          <a:p>
            <a:pPr algn="ctr" eaLnBrk="1" hangingPunct="1"/>
            <a:r>
              <a:rPr lang="en-US" altLang="en-US" sz="2800" i="1" dirty="0">
                <a:solidFill>
                  <a:srgbClr val="FFFF00"/>
                </a:solidFill>
                <a:cs typeface="Tahoma" panose="020B0604030504040204" pitchFamily="34" charset="0"/>
              </a:rPr>
              <a:t>Eliseo</a:t>
            </a:r>
          </a:p>
        </p:txBody>
      </p:sp>
      <p:sp>
        <p:nvSpPr>
          <p:cNvPr id="9226" name="Text Box 10">
            <a:extLst>
              <a:ext uri="{FF2B5EF4-FFF2-40B4-BE49-F238E27FC236}">
                <a16:creationId xmlns:a16="http://schemas.microsoft.com/office/drawing/2014/main" id="{4C64A873-F62C-49E8-8B81-EF7E93AC6E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791200"/>
            <a:ext cx="29718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dirty="0">
                <a:solidFill>
                  <a:schemeClr val="bg1"/>
                </a:solidFill>
              </a:rPr>
              <a:t>I REYES 17:1 – </a:t>
            </a:r>
          </a:p>
          <a:p>
            <a:pPr algn="ctr" eaLnBrk="1" hangingPunct="1"/>
            <a:r>
              <a:rPr lang="en-US" altLang="en-US" sz="2800" dirty="0">
                <a:solidFill>
                  <a:schemeClr val="bg1"/>
                </a:solidFill>
              </a:rPr>
              <a:t>2 REYES 2:11</a:t>
            </a:r>
          </a:p>
        </p:txBody>
      </p:sp>
      <p:sp>
        <p:nvSpPr>
          <p:cNvPr id="9227" name="Text Box 11">
            <a:extLst>
              <a:ext uri="{FF2B5EF4-FFF2-40B4-BE49-F238E27FC236}">
                <a16:creationId xmlns:a16="http://schemas.microsoft.com/office/drawing/2014/main" id="{5BCE9037-4923-4866-9960-CBDAE5ACAB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7800" y="1816396"/>
            <a:ext cx="27432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dirty="0">
                <a:solidFill>
                  <a:schemeClr val="bg1"/>
                </a:solidFill>
              </a:rPr>
              <a:t>2 REYES</a:t>
            </a:r>
          </a:p>
          <a:p>
            <a:pPr algn="ctr" eaLnBrk="1" hangingPunct="1"/>
            <a:r>
              <a:rPr lang="en-US" altLang="en-US" sz="2800" dirty="0">
                <a:solidFill>
                  <a:schemeClr val="bg1"/>
                </a:solidFill>
              </a:rPr>
              <a:t>2:12 – 13:20a</a:t>
            </a:r>
          </a:p>
        </p:txBody>
      </p:sp>
    </p:spTree>
    <p:extLst>
      <p:ext uri="{BB962C8B-B14F-4D97-AF65-F5344CB8AC3E}">
        <p14:creationId xmlns:p14="http://schemas.microsoft.com/office/powerpoint/2010/main" val="4214754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Text Box 3">
            <a:extLst>
              <a:ext uri="{FF2B5EF4-FFF2-40B4-BE49-F238E27FC236}">
                <a16:creationId xmlns:a16="http://schemas.microsoft.com/office/drawing/2014/main" id="{A79D5050-AD9D-46E1-92D5-E858AB42C2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41364"/>
            <a:ext cx="10134600" cy="519113"/>
          </a:xfrm>
          <a:prstGeom prst="rect">
            <a:avLst/>
          </a:prstGeom>
          <a:solidFill>
            <a:srgbClr val="F7F7D9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s-ES" altLang="en-US" sz="2800" b="1" dirty="0">
                <a:latin typeface="Tempus Sans ITC" panose="04020404030D07020202" pitchFamily="82" charset="0"/>
              </a:rPr>
              <a:t>Después de todo esto, ¿cuál es la asignación siguiente para Elías?</a:t>
            </a:r>
            <a:endParaRPr lang="en-US" altLang="en-US" sz="2800" b="1" dirty="0">
              <a:latin typeface="Tempus Sans ITC" panose="04020404030D07020202" pitchFamily="82" charset="0"/>
            </a:endParaRPr>
          </a:p>
        </p:txBody>
      </p:sp>
      <p:sp>
        <p:nvSpPr>
          <p:cNvPr id="84996" name="Text Box 4">
            <a:extLst>
              <a:ext uri="{FF2B5EF4-FFF2-40B4-BE49-F238E27FC236}">
                <a16:creationId xmlns:a16="http://schemas.microsoft.com/office/drawing/2014/main" id="{109EC1B5-9648-47D9-AED3-091FFF0231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838200"/>
            <a:ext cx="102108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2800" b="1" dirty="0">
                <a:solidFill>
                  <a:srgbClr val="FFFF00"/>
                </a:solidFill>
                <a:latin typeface="Tempus Sans ITC" panose="04020404030D07020202" pitchFamily="82" charset="0"/>
              </a:rPr>
              <a:t>18:1-2 -</a:t>
            </a:r>
            <a:r>
              <a:rPr lang="en-US" altLang="en-U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 </a:t>
            </a:r>
            <a:r>
              <a:rPr lang="es-E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Pasados muchos días, </a:t>
            </a:r>
            <a:r>
              <a:rPr lang="es-ES" sz="2800" b="1" dirty="0" err="1">
                <a:solidFill>
                  <a:schemeClr val="bg1"/>
                </a:solidFill>
                <a:latin typeface="Tempus Sans ITC" panose="04020404030D07020202" pitchFamily="82" charset="0"/>
              </a:rPr>
              <a:t>fué</a:t>
            </a:r>
            <a:r>
              <a:rPr lang="es-E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 palabra de Jehová a Elías en el tercer año, diciendo: Ve, muéstrate a </a:t>
            </a:r>
            <a:r>
              <a:rPr lang="es-ES" sz="2800" b="1" dirty="0" err="1">
                <a:solidFill>
                  <a:schemeClr val="bg1"/>
                </a:solidFill>
                <a:latin typeface="Tempus Sans ITC" panose="04020404030D07020202" pitchFamily="82" charset="0"/>
              </a:rPr>
              <a:t>Acab</a:t>
            </a:r>
            <a:r>
              <a:rPr lang="es-E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, y yo daré lluvia sobre la faz de la tierra. Fue pues Elías a mostrarse a </a:t>
            </a:r>
            <a:r>
              <a:rPr lang="es-ES" sz="2800" b="1" dirty="0" err="1">
                <a:solidFill>
                  <a:schemeClr val="bg1"/>
                </a:solidFill>
                <a:latin typeface="Tempus Sans ITC" panose="04020404030D07020202" pitchFamily="82" charset="0"/>
              </a:rPr>
              <a:t>Acab</a:t>
            </a:r>
            <a:r>
              <a:rPr lang="es-E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.</a:t>
            </a:r>
            <a:endParaRPr lang="en-US" altLang="en-US" sz="2800" b="1" dirty="0">
              <a:solidFill>
                <a:schemeClr val="bg1"/>
              </a:solidFill>
              <a:latin typeface="Tempus Sans ITC" panose="04020404030D07020202" pitchFamily="82" charset="0"/>
            </a:endParaRPr>
          </a:p>
        </p:txBody>
      </p:sp>
      <p:pic>
        <p:nvPicPr>
          <p:cNvPr id="5" name="Picture 2" descr="ELIJAH FACE">
            <a:extLst>
              <a:ext uri="{FF2B5EF4-FFF2-40B4-BE49-F238E27FC236}">
                <a16:creationId xmlns:a16="http://schemas.microsoft.com/office/drawing/2014/main" id="{D8C9F9E1-55D3-4E2E-A144-3490193564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3" b="30000"/>
          <a:stretch>
            <a:fillRect/>
          </a:stretch>
        </p:blipFill>
        <p:spPr bwMode="auto">
          <a:xfrm>
            <a:off x="28113" y="3124200"/>
            <a:ext cx="3453766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16">
            <a:extLst>
              <a:ext uri="{FF2B5EF4-FFF2-40B4-BE49-F238E27FC236}">
                <a16:creationId xmlns:a16="http://schemas.microsoft.com/office/drawing/2014/main" id="{FDFAC645-F9EE-4B7D-B6F9-CA44F8AEB4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2518578"/>
            <a:ext cx="8610600" cy="1384995"/>
          </a:xfrm>
          <a:prstGeom prst="rect">
            <a:avLst/>
          </a:prstGeom>
          <a:solidFill>
            <a:srgbClr val="F7F7D9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s-ES" altLang="en-US" sz="2800" b="1" dirty="0">
                <a:latin typeface="Tempus Sans ITC" panose="04020404030D07020202" pitchFamily="82" charset="0"/>
              </a:rPr>
              <a:t>Dios dejó a la gente sufrir 3 ½ años de sequía con sus problemas acompañadas de hambre y muerte: ¡un modo largo y difícil de mostrar un punto!</a:t>
            </a:r>
            <a:endParaRPr lang="en-US" altLang="en-US" sz="2800" b="1" dirty="0">
              <a:latin typeface="Tempus Sans ITC" panose="04020404030D07020202" pitchFamily="82" charset="0"/>
            </a:endParaRPr>
          </a:p>
        </p:txBody>
      </p:sp>
      <p:sp>
        <p:nvSpPr>
          <p:cNvPr id="7" name="Rectangle 17">
            <a:extLst>
              <a:ext uri="{FF2B5EF4-FFF2-40B4-BE49-F238E27FC236}">
                <a16:creationId xmlns:a16="http://schemas.microsoft.com/office/drawing/2014/main" id="{EF07ED4B-77EA-4560-AD96-77EB821B6D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1879" y="4114800"/>
            <a:ext cx="8710121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s-ES" altLang="en-U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Él podía desafiar a Baal inmediatamente</a:t>
            </a:r>
          </a:p>
          <a:p>
            <a:pPr algn="ctr"/>
            <a:r>
              <a:rPr lang="es-ES" altLang="en-US" sz="2800" b="1" dirty="0">
                <a:solidFill>
                  <a:srgbClr val="FFFF00"/>
                </a:solidFill>
                <a:latin typeface="Tempus Sans ITC" panose="04020404030D07020202" pitchFamily="82" charset="0"/>
              </a:rPr>
              <a:t>¿por qué no lo hizo Él?</a:t>
            </a:r>
          </a:p>
          <a:p>
            <a:pPr algn="ctr"/>
            <a:r>
              <a:rPr lang="es-ES" altLang="en-U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Él podía preparar a Elías más rápidamente</a:t>
            </a:r>
          </a:p>
          <a:p>
            <a:pPr algn="ctr"/>
            <a:r>
              <a:rPr lang="es-CO" altLang="en-US" sz="2800" b="1" dirty="0">
                <a:solidFill>
                  <a:srgbClr val="FFFF00"/>
                </a:solidFill>
                <a:latin typeface="Tempus Sans ITC" panose="04020404030D07020202" pitchFamily="82" charset="0"/>
              </a:rPr>
              <a:t>¿</a:t>
            </a:r>
            <a:r>
              <a:rPr lang="es-ES" altLang="en-US" sz="2800" b="1" dirty="0">
                <a:solidFill>
                  <a:srgbClr val="FFFF00"/>
                </a:solidFill>
                <a:latin typeface="Tempus Sans ITC" panose="04020404030D07020202" pitchFamily="82" charset="0"/>
              </a:rPr>
              <a:t>por qué no lo hizo Él?</a:t>
            </a:r>
          </a:p>
          <a:p>
            <a:pPr algn="ctr"/>
            <a:r>
              <a:rPr lang="es-ES" altLang="en-U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Él podía prevenir la muerte de la gente y animales</a:t>
            </a:r>
          </a:p>
          <a:p>
            <a:pPr algn="ctr"/>
            <a:r>
              <a:rPr lang="es-ES" altLang="en-US" sz="2800" b="1" dirty="0">
                <a:solidFill>
                  <a:srgbClr val="FFFF00"/>
                </a:solidFill>
                <a:latin typeface="Tempus Sans ITC" panose="04020404030D07020202" pitchFamily="82" charset="0"/>
              </a:rPr>
              <a:t>¿por qué no lo hizo Él?</a:t>
            </a:r>
            <a:endParaRPr lang="en-US" altLang="en-US" sz="2800" b="1" dirty="0">
              <a:solidFill>
                <a:srgbClr val="FFFF00"/>
              </a:solidFill>
              <a:latin typeface="Tempus Sans ITC" panose="04020404030D07020202" pitchFamily="8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33" name="Rectangle 9">
            <a:extLst>
              <a:ext uri="{FF2B5EF4-FFF2-40B4-BE49-F238E27FC236}">
                <a16:creationId xmlns:a16="http://schemas.microsoft.com/office/drawing/2014/main" id="{7EE0848A-2191-434E-B1D4-6022690674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8" y="1595021"/>
            <a:ext cx="12184972" cy="4278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s-ES" altLang="en-U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Es fácil imaginar la angustia constante, creciente y la alarma producida por la prohibición de lluvia.  </a:t>
            </a:r>
            <a:r>
              <a:rPr lang="es-ES" altLang="en-US" sz="2800" b="1" dirty="0" err="1">
                <a:solidFill>
                  <a:schemeClr val="bg1"/>
                </a:solidFill>
                <a:latin typeface="Tempus Sans ITC" panose="04020404030D07020202" pitchFamily="82" charset="0"/>
              </a:rPr>
              <a:t>Jezebel</a:t>
            </a:r>
            <a:r>
              <a:rPr lang="es-ES" altLang="en-U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 consideró a Elías con desprecio e indudablemente influyó a </a:t>
            </a:r>
            <a:r>
              <a:rPr lang="es-ES" altLang="en-US" sz="2800" b="1" dirty="0" err="1">
                <a:solidFill>
                  <a:schemeClr val="bg1"/>
                </a:solidFill>
                <a:latin typeface="Tempus Sans ITC" panose="04020404030D07020202" pitchFamily="82" charset="0"/>
              </a:rPr>
              <a:t>Acab</a:t>
            </a:r>
            <a:r>
              <a:rPr lang="es-ES" altLang="en-U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 y las demás personas.</a:t>
            </a:r>
          </a:p>
          <a:p>
            <a:endParaRPr lang="en-US" altLang="en-US" sz="2000" b="1" dirty="0">
              <a:solidFill>
                <a:schemeClr val="bg1"/>
              </a:solidFill>
              <a:latin typeface="Tempus Sans ITC" panose="04020404030D07020202" pitchFamily="82" charset="0"/>
            </a:endParaRPr>
          </a:p>
          <a:p>
            <a:r>
              <a:rPr lang="es-ES" altLang="en-U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Pero cuando los meses y los años pasaron sin la lluvia,</a:t>
            </a:r>
          </a:p>
          <a:p>
            <a:r>
              <a:rPr lang="es-ES" altLang="en-U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cuando los pastos se hicieron polvo y las cosechas </a:t>
            </a:r>
          </a:p>
          <a:p>
            <a:r>
              <a:rPr lang="es-ES" altLang="en-U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fallaron, como los ríos y las cisternas se secaron, y como </a:t>
            </a:r>
          </a:p>
          <a:p>
            <a:r>
              <a:rPr lang="es-ES" altLang="en-U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la gente y animales sufrieron los extremos de hambre y </a:t>
            </a:r>
          </a:p>
          <a:p>
            <a:r>
              <a:rPr lang="es-ES" altLang="en-U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sed, nosotros podemos imaginar que el estado de ánimo </a:t>
            </a:r>
          </a:p>
          <a:p>
            <a:r>
              <a:rPr lang="es-ES" altLang="en-U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del país se sometió a un gran cambio</a:t>
            </a:r>
            <a:r>
              <a:rPr lang="en-US" altLang="en-U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.</a:t>
            </a:r>
          </a:p>
        </p:txBody>
      </p:sp>
      <p:pic>
        <p:nvPicPr>
          <p:cNvPr id="103449" name="Picture 25" descr="starving-cattle">
            <a:extLst>
              <a:ext uri="{FF2B5EF4-FFF2-40B4-BE49-F238E27FC236}">
                <a16:creationId xmlns:a16="http://schemas.microsoft.com/office/drawing/2014/main" id="{C46C8C06-A54D-4C59-B678-19D07D7A63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4"/>
          <a:stretch>
            <a:fillRect/>
          </a:stretch>
        </p:blipFill>
        <p:spPr bwMode="auto">
          <a:xfrm>
            <a:off x="8867001" y="2503408"/>
            <a:ext cx="3350475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431" name="Text Box 7">
            <a:extLst>
              <a:ext uri="{FF2B5EF4-FFF2-40B4-BE49-F238E27FC236}">
                <a16:creationId xmlns:a16="http://schemas.microsoft.com/office/drawing/2014/main" id="{9DABA10E-8861-4359-96EC-2F0C3AF70D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7700"/>
            <a:ext cx="12177944" cy="954107"/>
          </a:xfrm>
          <a:prstGeom prst="rect">
            <a:avLst/>
          </a:prstGeom>
          <a:solidFill>
            <a:srgbClr val="F7F7D9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s-ES" altLang="en-US" sz="2800" b="1" dirty="0">
                <a:latin typeface="Tempus Sans ITC" panose="04020404030D07020202" pitchFamily="82" charset="0"/>
              </a:rPr>
              <a:t>Dios dejó a la gente sufrir 3 ½ a</a:t>
            </a:r>
            <a:r>
              <a:rPr lang="es-CO" altLang="en-US" sz="2800" b="1" dirty="0" err="1">
                <a:latin typeface="Tempus Sans ITC" panose="04020404030D07020202" pitchFamily="82" charset="0"/>
              </a:rPr>
              <a:t>ños</a:t>
            </a:r>
            <a:r>
              <a:rPr lang="es-ES" altLang="en-US" sz="2800" b="1" dirty="0">
                <a:latin typeface="Tempus Sans ITC" panose="04020404030D07020202" pitchFamily="82" charset="0"/>
              </a:rPr>
              <a:t> de sequía con sus problemas acompañadas de hambre y muerte:  ¡un modo largo y difícil de demostrar un punto!</a:t>
            </a:r>
            <a:endParaRPr lang="en-US" altLang="en-US" sz="2800" b="1" dirty="0">
              <a:latin typeface="Tempus Sans ITC" panose="04020404030D07020202" pitchFamily="82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34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34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34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34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34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34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34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34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34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34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34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34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1000"/>
                                        <p:tgtEl>
                                          <p:spTgt spid="103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33" name="Rectangle 9">
            <a:extLst>
              <a:ext uri="{FF2B5EF4-FFF2-40B4-BE49-F238E27FC236}">
                <a16:creationId xmlns:a16="http://schemas.microsoft.com/office/drawing/2014/main" id="{7EE0848A-2191-434E-B1D4-6022690674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07" y="2472184"/>
            <a:ext cx="8618368" cy="4385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s-ES" altLang="en-U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Al principio Elías fue amenazado porque él era la causa de la miseria.  Después, los países vecinos fueron afectados y lo procuraban encontrar</a:t>
            </a:r>
            <a:r>
              <a:rPr lang="en-US" altLang="en-U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. </a:t>
            </a:r>
            <a:r>
              <a:rPr lang="es-ES" altLang="en-U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Elías no podía ser encontrado; por tanto aquellos asociados con él fueron asesinados - “los hijos de los profetas.”</a:t>
            </a:r>
            <a:r>
              <a:rPr lang="en-US" altLang="en-U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 </a:t>
            </a:r>
          </a:p>
          <a:p>
            <a:pPr algn="ctr"/>
            <a:endParaRPr lang="en-US" altLang="en-US" sz="2800" b="1" dirty="0">
              <a:solidFill>
                <a:schemeClr val="bg1"/>
              </a:solidFill>
              <a:latin typeface="Tempus Sans ITC" panose="04020404030D07020202" pitchFamily="82" charset="0"/>
            </a:endParaRPr>
          </a:p>
          <a:p>
            <a:pPr algn="ctr"/>
            <a:r>
              <a:rPr lang="es-ES" altLang="en-U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Pero cuando la sequía entró en los años 3 y 4 - cuando cada uno afrontó la ruina y muerte: </a:t>
            </a:r>
          </a:p>
          <a:p>
            <a:r>
              <a:rPr lang="es-ES" altLang="en-US" sz="2700" b="1" u="sng" dirty="0">
                <a:solidFill>
                  <a:srgbClr val="FFFF00"/>
                </a:solidFill>
                <a:latin typeface="Tempus Sans ITC" panose="04020404030D07020202" pitchFamily="82" charset="0"/>
              </a:rPr>
              <a:t>entonces</a:t>
            </a:r>
            <a:r>
              <a:rPr lang="es-ES" altLang="en-US" sz="27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 el desafío fue sustituido por pena y desesperación</a:t>
            </a:r>
          </a:p>
          <a:p>
            <a:r>
              <a:rPr lang="es-ES" altLang="en-US" sz="2700" b="1" u="sng" dirty="0">
                <a:solidFill>
                  <a:srgbClr val="FFFF00"/>
                </a:solidFill>
                <a:latin typeface="Tempus Sans ITC" panose="04020404030D07020202" pitchFamily="82" charset="0"/>
              </a:rPr>
              <a:t>entonces</a:t>
            </a:r>
            <a:r>
              <a:rPr lang="es-ES" altLang="en-US" sz="27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, ellos estuvieron listos a escuchar</a:t>
            </a:r>
            <a:r>
              <a:rPr lang="es-ES" altLang="en-U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.</a:t>
            </a:r>
            <a:endParaRPr lang="en-US" altLang="en-US" sz="2800" b="1" dirty="0">
              <a:solidFill>
                <a:schemeClr val="bg1"/>
              </a:solidFill>
              <a:latin typeface="Tempus Sans ITC" panose="04020404030D07020202" pitchFamily="82" charset="0"/>
            </a:endParaRPr>
          </a:p>
        </p:txBody>
      </p:sp>
      <p:pic>
        <p:nvPicPr>
          <p:cNvPr id="103449" name="Picture 25" descr="starving-cattle">
            <a:extLst>
              <a:ext uri="{FF2B5EF4-FFF2-40B4-BE49-F238E27FC236}">
                <a16:creationId xmlns:a16="http://schemas.microsoft.com/office/drawing/2014/main" id="{C46C8C06-A54D-4C59-B678-19D07D7A63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4"/>
          <a:stretch>
            <a:fillRect/>
          </a:stretch>
        </p:blipFill>
        <p:spPr bwMode="auto">
          <a:xfrm>
            <a:off x="8651875" y="2590800"/>
            <a:ext cx="3540125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431" name="Text Box 7">
            <a:extLst>
              <a:ext uri="{FF2B5EF4-FFF2-40B4-BE49-F238E27FC236}">
                <a16:creationId xmlns:a16="http://schemas.microsoft.com/office/drawing/2014/main" id="{9DABA10E-8861-4359-96EC-2F0C3AF70D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7700"/>
            <a:ext cx="12177944" cy="954107"/>
          </a:xfrm>
          <a:prstGeom prst="rect">
            <a:avLst/>
          </a:prstGeom>
          <a:solidFill>
            <a:srgbClr val="F7F7D9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s-ES" altLang="en-US" sz="2800" b="1" dirty="0">
                <a:latin typeface="Tempus Sans ITC" panose="04020404030D07020202" pitchFamily="82" charset="0"/>
              </a:rPr>
              <a:t>Dios dejó a la gente sufrir 3 ½ a</a:t>
            </a:r>
            <a:r>
              <a:rPr lang="es-CO" altLang="en-US" sz="2800" b="1" dirty="0" err="1">
                <a:latin typeface="Tempus Sans ITC" panose="04020404030D07020202" pitchFamily="82" charset="0"/>
              </a:rPr>
              <a:t>ños</a:t>
            </a:r>
            <a:r>
              <a:rPr lang="es-ES" altLang="en-US" sz="2800" b="1" dirty="0">
                <a:latin typeface="Tempus Sans ITC" panose="04020404030D07020202" pitchFamily="82" charset="0"/>
              </a:rPr>
              <a:t> de la sequía con sus problemas acompañas de hambre y muerte:  ¡un modo largo y difícil de hacer un punto!</a:t>
            </a:r>
            <a:endParaRPr lang="en-US" altLang="en-US" sz="2800" b="1" dirty="0">
              <a:latin typeface="Tempus Sans ITC" panose="04020404030D07020202" pitchFamily="82" charset="0"/>
            </a:endParaRPr>
          </a:p>
        </p:txBody>
      </p:sp>
      <p:sp>
        <p:nvSpPr>
          <p:cNvPr id="103446" name="Rectangle 22">
            <a:extLst>
              <a:ext uri="{FF2B5EF4-FFF2-40B4-BE49-F238E27FC236}">
                <a16:creationId xmlns:a16="http://schemas.microsoft.com/office/drawing/2014/main" id="{B55CB13F-B193-49E8-A00A-895097BC77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79" y="4824827"/>
            <a:ext cx="8651875" cy="217766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188190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Left)">
                                      <p:cBhvr>
                                        <p:cTn id="6" dur="1000"/>
                                        <p:tgtEl>
                                          <p:spTgt spid="1034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4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Text Box 3">
            <a:extLst>
              <a:ext uri="{FF2B5EF4-FFF2-40B4-BE49-F238E27FC236}">
                <a16:creationId xmlns:a16="http://schemas.microsoft.com/office/drawing/2014/main" id="{72FFC643-AAFD-4A7F-A33D-F7A9647261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8491" y="-23674"/>
            <a:ext cx="7577966" cy="519113"/>
          </a:xfrm>
          <a:prstGeom prst="rect">
            <a:avLst/>
          </a:prstGeom>
          <a:solidFill>
            <a:srgbClr val="F7F7D9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en-US" sz="2800" b="1" dirty="0" err="1">
                <a:latin typeface="Tempus Sans ITC" panose="04020404030D07020202" pitchFamily="82" charset="0"/>
              </a:rPr>
              <a:t>Su</a:t>
            </a:r>
            <a:r>
              <a:rPr lang="en-US" altLang="en-US" sz="2800" b="1" dirty="0">
                <a:latin typeface="Tempus Sans ITC" panose="04020404030D07020202" pitchFamily="82" charset="0"/>
              </a:rPr>
              <a:t> </a:t>
            </a:r>
            <a:r>
              <a:rPr lang="en-US" altLang="en-US" sz="2800" b="1" dirty="0" err="1">
                <a:latin typeface="Tempus Sans ITC" panose="04020404030D07020202" pitchFamily="82" charset="0"/>
              </a:rPr>
              <a:t>Reunión</a:t>
            </a:r>
            <a:r>
              <a:rPr lang="en-US" altLang="en-US" sz="2800" b="1" dirty="0">
                <a:latin typeface="Tempus Sans ITC" panose="04020404030D07020202" pitchFamily="82" charset="0"/>
              </a:rPr>
              <a:t> con </a:t>
            </a:r>
            <a:r>
              <a:rPr lang="en-US" altLang="en-US" sz="2800" b="1" dirty="0" err="1">
                <a:latin typeface="Tempus Sans ITC" panose="04020404030D07020202" pitchFamily="82" charset="0"/>
              </a:rPr>
              <a:t>Abdías</a:t>
            </a:r>
            <a:endParaRPr lang="en-US" altLang="en-US" sz="2800" b="1" dirty="0">
              <a:latin typeface="Tempus Sans ITC" panose="04020404030D07020202" pitchFamily="82" charset="0"/>
            </a:endParaRPr>
          </a:p>
        </p:txBody>
      </p:sp>
      <p:sp>
        <p:nvSpPr>
          <p:cNvPr id="84996" name="Text Box 4">
            <a:extLst>
              <a:ext uri="{FF2B5EF4-FFF2-40B4-BE49-F238E27FC236}">
                <a16:creationId xmlns:a16="http://schemas.microsoft.com/office/drawing/2014/main" id="{AD9C3E5D-F8DD-4467-A82E-8F32C18C78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9766" y="758646"/>
            <a:ext cx="7702225" cy="590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700" b="1" dirty="0">
                <a:solidFill>
                  <a:srgbClr val="FFFF00"/>
                </a:solidFill>
                <a:latin typeface="Tempus Sans ITC" panose="04020404030D07020202" pitchFamily="82" charset="0"/>
              </a:rPr>
              <a:t>18:2-6 -</a:t>
            </a:r>
            <a:r>
              <a:rPr lang="en-US" altLang="en-US" sz="27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 </a:t>
            </a:r>
            <a:r>
              <a:rPr lang="es-ES" sz="27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pues Elías a mostrarse a </a:t>
            </a:r>
            <a:r>
              <a:rPr lang="es-ES" sz="2700" b="1" dirty="0" err="1">
                <a:solidFill>
                  <a:schemeClr val="bg1"/>
                </a:solidFill>
                <a:latin typeface="Tempus Sans ITC" panose="04020404030D07020202" pitchFamily="82" charset="0"/>
              </a:rPr>
              <a:t>Acab</a:t>
            </a:r>
            <a:r>
              <a:rPr lang="es-ES" sz="27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. Había en la temporada grande hambre en Samaria. Y </a:t>
            </a:r>
            <a:r>
              <a:rPr lang="es-ES" sz="2700" b="1" dirty="0" err="1">
                <a:solidFill>
                  <a:schemeClr val="bg1"/>
                </a:solidFill>
                <a:latin typeface="Tempus Sans ITC" panose="04020404030D07020202" pitchFamily="82" charset="0"/>
              </a:rPr>
              <a:t>Acab</a:t>
            </a:r>
            <a:r>
              <a:rPr lang="es-ES" sz="27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 llamó a Abdías su mayordomo, el cual Abdías era en grande manera temeroso de Jehová; Porque cuando Jezabel destruía a los profetas de Jehová, Abdías tomó cien profetas, los cuales escondió de cincuenta en cincuenta por cuevas, y sustentándolos a pan y agua. Y dijo </a:t>
            </a:r>
            <a:r>
              <a:rPr lang="es-ES" sz="2700" b="1" dirty="0" err="1">
                <a:solidFill>
                  <a:schemeClr val="bg1"/>
                </a:solidFill>
                <a:latin typeface="Tempus Sans ITC" panose="04020404030D07020202" pitchFamily="82" charset="0"/>
              </a:rPr>
              <a:t>Acab</a:t>
            </a:r>
            <a:r>
              <a:rPr lang="es-ES" sz="27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 a Abdías: Ve por el país a todas las fuentes de aguas, y a todos los arroyos; que acaso hallaremos grama con que conservemos la vida a los caballos y a las mulas, para que no nos quedemos sin bestias. Y partieron entre sí el país para recorrerlo: </a:t>
            </a:r>
            <a:r>
              <a:rPr lang="es-ES" sz="2700" b="1" dirty="0" err="1">
                <a:solidFill>
                  <a:schemeClr val="bg1"/>
                </a:solidFill>
                <a:latin typeface="Tempus Sans ITC" panose="04020404030D07020202" pitchFamily="82" charset="0"/>
              </a:rPr>
              <a:t>Acab</a:t>
            </a:r>
            <a:r>
              <a:rPr lang="es-ES" sz="27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 fue de por sí por un camino, y Abdías fue separadamente por otro</a:t>
            </a:r>
            <a:endParaRPr lang="en-US" altLang="en-US" sz="2700" b="1" dirty="0">
              <a:solidFill>
                <a:schemeClr val="bg1"/>
              </a:solidFill>
              <a:latin typeface="Tempus Sans ITC" panose="04020404030D07020202" pitchFamily="82" charset="0"/>
            </a:endParaRPr>
          </a:p>
        </p:txBody>
      </p:sp>
      <p:pic>
        <p:nvPicPr>
          <p:cNvPr id="85003" name="Picture 11" descr="ELIJAH FACE">
            <a:extLst>
              <a:ext uri="{FF2B5EF4-FFF2-40B4-BE49-F238E27FC236}">
                <a16:creationId xmlns:a16="http://schemas.microsoft.com/office/drawing/2014/main" id="{9E277576-BCF2-4A3C-B0A4-A7D001DAC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3" b="30000"/>
          <a:stretch>
            <a:fillRect/>
          </a:stretch>
        </p:blipFill>
        <p:spPr bwMode="auto">
          <a:xfrm>
            <a:off x="0" y="-23674"/>
            <a:ext cx="2599570" cy="286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004" name="Text Box 12">
            <a:extLst>
              <a:ext uri="{FF2B5EF4-FFF2-40B4-BE49-F238E27FC236}">
                <a16:creationId xmlns:a16="http://schemas.microsoft.com/office/drawing/2014/main" id="{6148429F-33CD-4277-8D38-918CDF6EC0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289511"/>
            <a:ext cx="2599570" cy="353943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s-ES" altLang="en-U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¿Por qué no decir: </a:t>
            </a:r>
            <a:r>
              <a:rPr lang="es-ES" altLang="en-US" sz="2800" b="1" dirty="0">
                <a:solidFill>
                  <a:srgbClr val="FFFF00"/>
                </a:solidFill>
                <a:latin typeface="Tempus Sans ITC" panose="04020404030D07020202" pitchFamily="82" charset="0"/>
              </a:rPr>
              <a:t>abandone a Baal de modo que no tenemos que matar a nuestros animales?</a:t>
            </a:r>
            <a:endParaRPr lang="en-US" altLang="en-US" sz="2800" b="1" dirty="0">
              <a:solidFill>
                <a:srgbClr val="FFFF00"/>
              </a:solidFill>
              <a:latin typeface="Tempus Sans ITC" panose="04020404030D07020202" pitchFamily="82" charset="0"/>
            </a:endParaRPr>
          </a:p>
        </p:txBody>
      </p:sp>
      <p:sp>
        <p:nvSpPr>
          <p:cNvPr id="85005" name="Text Box 13">
            <a:extLst>
              <a:ext uri="{FF2B5EF4-FFF2-40B4-BE49-F238E27FC236}">
                <a16:creationId xmlns:a16="http://schemas.microsoft.com/office/drawing/2014/main" id="{13E3A091-FF79-4480-B7A8-E886B9C73F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41991" y="1729779"/>
            <a:ext cx="1895383" cy="4832092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s-ES" altLang="en-U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¿Por qué no decir: </a:t>
            </a:r>
            <a:r>
              <a:rPr lang="es-ES" altLang="en-US" sz="2800" b="1" dirty="0">
                <a:solidFill>
                  <a:srgbClr val="FFFF00"/>
                </a:solidFill>
                <a:latin typeface="Tempus Sans ITC" panose="04020404030D07020202" pitchFamily="82" charset="0"/>
              </a:rPr>
              <a:t>resistiré a mi esposa Jezabel de modo que no tenemos que matar a nuestros animales?</a:t>
            </a:r>
            <a:endParaRPr lang="en-US" altLang="en-US" sz="2800" b="1" dirty="0">
              <a:solidFill>
                <a:srgbClr val="FFFF00"/>
              </a:solidFill>
              <a:latin typeface="Tempus Sans ITC" panose="04020404030D07020202" pitchFamily="82" charset="0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3" dur="1000"/>
                                        <p:tgtEl>
                                          <p:spTgt spid="85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8" dur="1000"/>
                                        <p:tgtEl>
                                          <p:spTgt spid="85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6" grpId="0"/>
      <p:bldP spid="85004" grpId="0" animBg="1"/>
      <p:bldP spid="8500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6" name="Text Box 6">
            <a:extLst>
              <a:ext uri="{FF2B5EF4-FFF2-40B4-BE49-F238E27FC236}">
                <a16:creationId xmlns:a16="http://schemas.microsoft.com/office/drawing/2014/main" id="{8C6F0203-1FC5-49A3-A0A6-D016BA0FFC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14353"/>
            <a:ext cx="121920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800" b="1" dirty="0">
                <a:solidFill>
                  <a:srgbClr val="FFFF00"/>
                </a:solidFill>
                <a:latin typeface="Tempus Sans ITC" panose="04020404030D07020202" pitchFamily="82" charset="0"/>
              </a:rPr>
              <a:t>18:7-14 </a:t>
            </a:r>
            <a:r>
              <a:rPr lang="en-US" altLang="en-U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- </a:t>
            </a:r>
            <a:r>
              <a:rPr lang="es-E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Y yendo Abdías por el camino, </a:t>
            </a:r>
          </a:p>
          <a:p>
            <a:r>
              <a:rPr lang="es-E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Se encontró con Elías; y como le conoció, </a:t>
            </a:r>
          </a:p>
          <a:p>
            <a:r>
              <a:rPr lang="es-ES" sz="2800" b="1" dirty="0" err="1">
                <a:solidFill>
                  <a:schemeClr val="bg1"/>
                </a:solidFill>
                <a:latin typeface="Tempus Sans ITC" panose="04020404030D07020202" pitchFamily="82" charset="0"/>
              </a:rPr>
              <a:t>postróse</a:t>
            </a:r>
            <a:r>
              <a:rPr lang="es-E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 sobre su rostro, y dijo: ¿No eres </a:t>
            </a:r>
          </a:p>
          <a:p>
            <a:r>
              <a:rPr lang="es-E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tú mi señor Elías? Y él respondió: Yo soy; </a:t>
            </a:r>
          </a:p>
          <a:p>
            <a:r>
              <a:rPr lang="es-E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ve, di a tu amo: He aquí Elías.  Pero él dijo:  ¿En qué he pecado, para que tú entregues tu siervo en mano de </a:t>
            </a:r>
            <a:r>
              <a:rPr lang="es-ES" sz="2800" b="1" dirty="0" err="1">
                <a:solidFill>
                  <a:schemeClr val="bg1"/>
                </a:solidFill>
                <a:latin typeface="Tempus Sans ITC" panose="04020404030D07020202" pitchFamily="82" charset="0"/>
              </a:rPr>
              <a:t>Acab</a:t>
            </a:r>
            <a:r>
              <a:rPr lang="es-E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 para que me mate?</a:t>
            </a:r>
            <a:endParaRPr lang="en-US" altLang="en-US" sz="2800" b="1" dirty="0">
              <a:solidFill>
                <a:schemeClr val="bg1"/>
              </a:solidFill>
              <a:latin typeface="Tempus Sans ITC" panose="04020404030D07020202" pitchFamily="82" charset="0"/>
            </a:endParaRPr>
          </a:p>
        </p:txBody>
      </p:sp>
      <p:sp>
        <p:nvSpPr>
          <p:cNvPr id="87052" name="Rectangle 12">
            <a:extLst>
              <a:ext uri="{FF2B5EF4-FFF2-40B4-BE49-F238E27FC236}">
                <a16:creationId xmlns:a16="http://schemas.microsoft.com/office/drawing/2014/main" id="{AA5B7C83-7232-4106-BEA0-D4AF706C7A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663553"/>
            <a:ext cx="12192000" cy="2194447"/>
          </a:xfrm>
          <a:prstGeom prst="rect">
            <a:avLst/>
          </a:prstGeom>
          <a:solidFill>
            <a:srgbClr val="F7F7D9"/>
          </a:solidFill>
          <a:ln>
            <a:noFill/>
          </a:ln>
          <a:effectLst/>
        </p:spPr>
        <p:txBody>
          <a:bodyPr wrap="square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" altLang="en-US" sz="2800" b="1" dirty="0">
                <a:latin typeface="Tempus Sans ITC" panose="04020404030D07020202" pitchFamily="82" charset="0"/>
              </a:rPr>
              <a:t>Para entender la respuesta de Abdías, su orden en el hebreo es </a:t>
            </a:r>
            <a:r>
              <a:rPr lang="en-US" altLang="en-US" sz="2800" b="1" i="1" dirty="0" err="1">
                <a:latin typeface="Tempus Sans ITC" panose="04020404030D07020202" pitchFamily="82" charset="0"/>
              </a:rPr>
              <a:t>hinnēh</a:t>
            </a:r>
            <a:r>
              <a:rPr lang="en-US" altLang="en-US" sz="2800" b="1" i="1" dirty="0">
                <a:latin typeface="Tempus Sans ITC" panose="04020404030D07020202" pitchFamily="82" charset="0"/>
              </a:rPr>
              <a:t> ‘</a:t>
            </a:r>
            <a:r>
              <a:rPr lang="en-US" altLang="en-US" sz="2800" b="1" i="1" dirty="0" err="1">
                <a:latin typeface="Tempus Sans ITC" panose="04020404030D07020202" pitchFamily="82" charset="0"/>
              </a:rPr>
              <a:t>ēlîyăhā</a:t>
            </a:r>
            <a:r>
              <a:rPr lang="en-US" altLang="en-US" sz="2800" b="1" i="1" dirty="0">
                <a:latin typeface="Tempus Sans ITC" panose="04020404030D07020202" pitchFamily="82" charset="0"/>
              </a:rPr>
              <a:t>, </a:t>
            </a:r>
            <a:r>
              <a:rPr lang="es-ES" altLang="en-US" sz="2800" b="1" dirty="0">
                <a:latin typeface="Tempus Sans ITC" panose="04020404030D07020202" pitchFamily="82" charset="0"/>
              </a:rPr>
              <a:t>que significa: ¡</a:t>
            </a:r>
            <a:r>
              <a:rPr lang="es-ES" altLang="en-US" sz="2800" b="1" dirty="0">
                <a:solidFill>
                  <a:srgbClr val="C00000"/>
                </a:solidFill>
                <a:latin typeface="Tempus Sans ITC" panose="04020404030D07020202" pitchFamily="82" charset="0"/>
              </a:rPr>
              <a:t>Elías está aquí </a:t>
            </a:r>
            <a:r>
              <a:rPr lang="es-ES" altLang="en-US" sz="2800" b="1" dirty="0">
                <a:latin typeface="Tempus Sans ITC" panose="04020404030D07020202" pitchFamily="82" charset="0"/>
              </a:rPr>
              <a:t>y </a:t>
            </a:r>
            <a:r>
              <a:rPr lang="es-ES" altLang="en-US" sz="2800" b="1" dirty="0">
                <a:solidFill>
                  <a:srgbClr val="C00000"/>
                </a:solidFill>
                <a:latin typeface="Tempus Sans ITC" panose="04020404030D07020202" pitchFamily="82" charset="0"/>
              </a:rPr>
              <a:t>El Señor es mi Dios</a:t>
            </a:r>
            <a:r>
              <a:rPr lang="es-ES" altLang="en-US" sz="2800" b="1" dirty="0">
                <a:latin typeface="Tempus Sans ITC" panose="04020404030D07020202" pitchFamily="82" charset="0"/>
              </a:rPr>
              <a:t>!</a:t>
            </a:r>
          </a:p>
          <a:p>
            <a:pPr algn="ctr">
              <a:lnSpc>
                <a:spcPct val="90000"/>
              </a:lnSpc>
            </a:pPr>
            <a:r>
              <a:rPr lang="es-ES" altLang="en-US" sz="2800" b="1" dirty="0">
                <a:latin typeface="Tempus Sans ITC" panose="04020404030D07020202" pitchFamily="82" charset="0"/>
              </a:rPr>
              <a:t>Ninguno de estos dos anuncios mejorará el carácter de </a:t>
            </a:r>
            <a:r>
              <a:rPr lang="es-ES" altLang="en-US" sz="2800" b="1" dirty="0" err="1">
                <a:latin typeface="Tempus Sans ITC" panose="04020404030D07020202" pitchFamily="82" charset="0"/>
              </a:rPr>
              <a:t>Acab</a:t>
            </a:r>
            <a:r>
              <a:rPr lang="es-ES" altLang="en-US" sz="2800" b="1" dirty="0">
                <a:latin typeface="Tempus Sans ITC" panose="04020404030D07020202" pitchFamily="82" charset="0"/>
              </a:rPr>
              <a:t>.</a:t>
            </a:r>
            <a:r>
              <a:rPr lang="en-US" altLang="en-US" sz="2800" b="1" dirty="0">
                <a:latin typeface="Tempus Sans ITC" panose="04020404030D07020202" pitchFamily="82" charset="0"/>
              </a:rPr>
              <a:t>  </a:t>
            </a:r>
          </a:p>
          <a:p>
            <a:pPr algn="ctr">
              <a:lnSpc>
                <a:spcPct val="90000"/>
              </a:lnSpc>
            </a:pPr>
            <a:endParaRPr lang="en-US" altLang="en-US" sz="1100" b="1" dirty="0">
              <a:latin typeface="Tempus Sans ITC" panose="04020404030D07020202" pitchFamily="82" charset="0"/>
            </a:endParaRPr>
          </a:p>
          <a:p>
            <a:pPr algn="ctr">
              <a:lnSpc>
                <a:spcPct val="90000"/>
              </a:lnSpc>
            </a:pPr>
            <a:r>
              <a:rPr lang="es-ES" altLang="en-US" sz="2800" b="1" dirty="0">
                <a:latin typeface="Tempus Sans ITC" panose="04020404030D07020202" pitchFamily="82" charset="0"/>
              </a:rPr>
              <a:t>Sabiendo la reacción probable de </a:t>
            </a:r>
            <a:r>
              <a:rPr lang="es-ES" altLang="en-US" sz="2800" b="1" dirty="0" err="1">
                <a:latin typeface="Tempus Sans ITC" panose="04020404030D07020202" pitchFamily="82" charset="0"/>
              </a:rPr>
              <a:t>Acab</a:t>
            </a:r>
            <a:r>
              <a:rPr lang="es-ES" altLang="en-US" sz="2800" b="1" dirty="0">
                <a:latin typeface="Tempus Sans ITC" panose="04020404030D07020202" pitchFamily="82" charset="0"/>
              </a:rPr>
              <a:t> a tal anuncio, Abdías responde</a:t>
            </a:r>
            <a:r>
              <a:rPr lang="en-US" altLang="en-US" sz="2800" b="1" dirty="0">
                <a:latin typeface="Tempus Sans ITC" panose="04020404030D07020202" pitchFamily="82" charset="0"/>
              </a:rPr>
              <a:t>: </a:t>
            </a:r>
            <a:r>
              <a:rPr lang="es-ES" sz="2800" b="1" dirty="0">
                <a:latin typeface="Tempus Sans ITC" panose="04020404030D07020202" pitchFamily="82" charset="0"/>
              </a:rPr>
              <a:t>¿En qué he pecado, para que tú entregues tu siervo en mano de </a:t>
            </a:r>
            <a:r>
              <a:rPr lang="es-ES" sz="2800" b="1" dirty="0" err="1">
                <a:latin typeface="Tempus Sans ITC" panose="04020404030D07020202" pitchFamily="82" charset="0"/>
              </a:rPr>
              <a:t>Acab</a:t>
            </a:r>
            <a:r>
              <a:rPr lang="es-ES" sz="2800" b="1" dirty="0">
                <a:latin typeface="Tempus Sans ITC" panose="04020404030D07020202" pitchFamily="82" charset="0"/>
              </a:rPr>
              <a:t> para que me mate?</a:t>
            </a:r>
            <a:endParaRPr lang="en-US" altLang="en-US" sz="2800" b="1" dirty="0">
              <a:latin typeface="Tempus Sans ITC" panose="04020404030D07020202" pitchFamily="82" charset="0"/>
            </a:endParaRP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D9CD1061-18ED-453A-AC61-719968B837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18582"/>
            <a:ext cx="6318504" cy="519113"/>
          </a:xfrm>
          <a:prstGeom prst="rect">
            <a:avLst/>
          </a:prstGeom>
          <a:solidFill>
            <a:srgbClr val="F7F7D9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en-US" sz="2800" b="1" dirty="0" err="1">
                <a:latin typeface="Tempus Sans ITC" panose="04020404030D07020202" pitchFamily="82" charset="0"/>
              </a:rPr>
              <a:t>Su</a:t>
            </a:r>
            <a:r>
              <a:rPr lang="en-US" altLang="en-US" sz="2800" b="1" dirty="0">
                <a:latin typeface="Tempus Sans ITC" panose="04020404030D07020202" pitchFamily="82" charset="0"/>
              </a:rPr>
              <a:t> </a:t>
            </a:r>
            <a:r>
              <a:rPr lang="en-US" altLang="en-US" sz="2800" b="1" dirty="0" err="1">
                <a:latin typeface="Tempus Sans ITC" panose="04020404030D07020202" pitchFamily="82" charset="0"/>
              </a:rPr>
              <a:t>Reunión</a:t>
            </a:r>
            <a:r>
              <a:rPr lang="en-US" altLang="en-US" sz="2800" b="1" dirty="0">
                <a:latin typeface="Tempus Sans ITC" panose="04020404030D07020202" pitchFamily="82" charset="0"/>
              </a:rPr>
              <a:t> con </a:t>
            </a:r>
            <a:r>
              <a:rPr lang="en-US" altLang="en-US" sz="2800" b="1" dirty="0" err="1">
                <a:latin typeface="Tempus Sans ITC" panose="04020404030D07020202" pitchFamily="82" charset="0"/>
              </a:rPr>
              <a:t>Abdías</a:t>
            </a:r>
            <a:endParaRPr lang="en-US" altLang="en-US" sz="2800" b="1" dirty="0">
              <a:latin typeface="Tempus Sans ITC" panose="04020404030D07020202" pitchFamily="8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0C3885F-5124-403E-9492-4EFBA647E9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63" r="1754"/>
          <a:stretch/>
        </p:blipFill>
        <p:spPr>
          <a:xfrm>
            <a:off x="6315456" y="0"/>
            <a:ext cx="5876544" cy="2596969"/>
          </a:xfrm>
          <a:prstGeom prst="rect">
            <a:avLst/>
          </a:prstGeom>
        </p:spPr>
      </p:pic>
      <p:sp>
        <p:nvSpPr>
          <p:cNvPr id="87053" name="Rectangle 13">
            <a:extLst>
              <a:ext uri="{FF2B5EF4-FFF2-40B4-BE49-F238E27FC236}">
                <a16:creationId xmlns:a16="http://schemas.microsoft.com/office/drawing/2014/main" id="{94D32810-26E1-4307-AC1F-FCB153D4B6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02" y="5943600"/>
            <a:ext cx="12192000" cy="9144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7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7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3" dur="2000"/>
                                        <p:tgtEl>
                                          <p:spTgt spid="87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87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87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87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7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6" grpId="0"/>
      <p:bldP spid="8705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5" name="Text Box 5">
            <a:extLst>
              <a:ext uri="{FF2B5EF4-FFF2-40B4-BE49-F238E27FC236}">
                <a16:creationId xmlns:a16="http://schemas.microsoft.com/office/drawing/2014/main" id="{8A2B91A9-04B5-4106-BBA4-A3E6CA55FD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2192" y="836270"/>
            <a:ext cx="12204192" cy="598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</a:pPr>
            <a:r>
              <a:rPr lang="es-ES" sz="2800" b="1" i="1" dirty="0">
                <a:solidFill>
                  <a:schemeClr val="bg1"/>
                </a:solidFill>
                <a:latin typeface="Tempus Sans ITC" panose="04020404030D07020202" pitchFamily="82" charset="0"/>
              </a:rPr>
              <a:t>Vive Jehová tu Dios, que no ha habido </a:t>
            </a:r>
          </a:p>
          <a:p>
            <a:pPr>
              <a:lnSpc>
                <a:spcPct val="95000"/>
              </a:lnSpc>
            </a:pPr>
            <a:r>
              <a:rPr lang="es-ES" sz="2800" b="1" i="1" dirty="0">
                <a:solidFill>
                  <a:schemeClr val="bg1"/>
                </a:solidFill>
                <a:latin typeface="Tempus Sans ITC" panose="04020404030D07020202" pitchFamily="82" charset="0"/>
              </a:rPr>
              <a:t>nación ni reino donde mi señor no haya </a:t>
            </a:r>
          </a:p>
          <a:p>
            <a:pPr>
              <a:lnSpc>
                <a:spcPct val="95000"/>
              </a:lnSpc>
            </a:pPr>
            <a:r>
              <a:rPr lang="es-ES" sz="2800" b="1" i="1" dirty="0">
                <a:solidFill>
                  <a:schemeClr val="bg1"/>
                </a:solidFill>
                <a:latin typeface="Tempus Sans ITC" panose="04020404030D07020202" pitchFamily="82" charset="0"/>
              </a:rPr>
              <a:t>enviado a buscarte; y respondiendo ellos: </a:t>
            </a:r>
          </a:p>
          <a:p>
            <a:pPr>
              <a:lnSpc>
                <a:spcPct val="95000"/>
              </a:lnSpc>
            </a:pPr>
            <a:r>
              <a:rPr lang="es-ES" sz="2800" b="1" i="1" dirty="0">
                <a:solidFill>
                  <a:schemeClr val="bg1"/>
                </a:solidFill>
                <a:latin typeface="Tempus Sans ITC" panose="04020404030D07020202" pitchFamily="82" charset="0"/>
              </a:rPr>
              <a:t>No está aquí, él ha conspirado con reinos y </a:t>
            </a:r>
          </a:p>
          <a:p>
            <a:pPr>
              <a:lnSpc>
                <a:spcPct val="95000"/>
              </a:lnSpc>
            </a:pPr>
            <a:r>
              <a:rPr lang="es-ES" sz="2800" b="1" i="1" dirty="0">
                <a:solidFill>
                  <a:schemeClr val="bg1"/>
                </a:solidFill>
                <a:latin typeface="Tempus Sans ITC" panose="04020404030D07020202" pitchFamily="82" charset="0"/>
              </a:rPr>
              <a:t>naciones si no te han hallado. ¿Y ahora tú </a:t>
            </a:r>
          </a:p>
          <a:p>
            <a:pPr>
              <a:lnSpc>
                <a:spcPct val="95000"/>
              </a:lnSpc>
            </a:pPr>
            <a:r>
              <a:rPr lang="es-ES" sz="2800" b="1" i="1" dirty="0">
                <a:solidFill>
                  <a:schemeClr val="bg1"/>
                </a:solidFill>
                <a:latin typeface="Tempus Sans ITC" panose="04020404030D07020202" pitchFamily="82" charset="0"/>
              </a:rPr>
              <a:t>dices: Ve, di a tu amo: Aquí está Elías? Y acontecerá que, luego que yo me haya ido de ti, el espíritu de Jehová te llevará donde yo no sepa; y viniendo yo, y dando las nuevas a </a:t>
            </a:r>
            <a:r>
              <a:rPr lang="es-ES" sz="2800" b="1" i="1" dirty="0" err="1">
                <a:solidFill>
                  <a:schemeClr val="bg1"/>
                </a:solidFill>
                <a:latin typeface="Tempus Sans ITC" panose="04020404030D07020202" pitchFamily="82" charset="0"/>
              </a:rPr>
              <a:t>Acab</a:t>
            </a:r>
            <a:r>
              <a:rPr lang="es-ES" sz="2800" b="1" i="1" dirty="0">
                <a:solidFill>
                  <a:schemeClr val="bg1"/>
                </a:solidFill>
                <a:latin typeface="Tempus Sans ITC" panose="04020404030D07020202" pitchFamily="82" charset="0"/>
              </a:rPr>
              <a:t>, y no hallándote él, me matará; y tu siervo teme  Jehová desde su juventud </a:t>
            </a:r>
          </a:p>
          <a:p>
            <a:pPr>
              <a:lnSpc>
                <a:spcPct val="95000"/>
              </a:lnSpc>
            </a:pPr>
            <a:endParaRPr lang="es-ES" sz="1400" b="1" dirty="0">
              <a:solidFill>
                <a:schemeClr val="bg1"/>
              </a:solidFill>
              <a:latin typeface="Tempus Sans ITC" panose="04020404030D07020202" pitchFamily="82" charset="0"/>
            </a:endParaRPr>
          </a:p>
          <a:p>
            <a:pPr>
              <a:lnSpc>
                <a:spcPct val="95000"/>
              </a:lnSpc>
            </a:pPr>
            <a:r>
              <a:rPr lang="es-ES" sz="2800" b="1" i="1" dirty="0">
                <a:solidFill>
                  <a:schemeClr val="bg1"/>
                </a:solidFill>
                <a:latin typeface="Tempus Sans ITC" panose="04020404030D07020202" pitchFamily="82" charset="0"/>
              </a:rPr>
              <a:t>¿No ha sido dicho a mi señor lo que hice, cuando Jezabel mataba a los profetas de Jehová que escondí cien: varones de los profetas de Jehová: que escondí cien varones de los profetas de Jehová de cincuenta en cincuenta en cuevas, y los mantuve a pan y agua? ¿Y ahora dices tú: Ve, di a tu amo: Aquí está Elías: para que él me mate?</a:t>
            </a:r>
            <a:endParaRPr lang="en-US" altLang="en-US" sz="2800" b="1" i="1" dirty="0">
              <a:solidFill>
                <a:schemeClr val="bg1"/>
              </a:solidFill>
              <a:latin typeface="Tempus Sans ITC" panose="04020404030D07020202" pitchFamily="82" charset="0"/>
            </a:endParaRP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40165E5B-0CC7-47C4-9A87-A0F3DB87DF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18582"/>
            <a:ext cx="6318504" cy="519113"/>
          </a:xfrm>
          <a:prstGeom prst="rect">
            <a:avLst/>
          </a:prstGeom>
          <a:solidFill>
            <a:srgbClr val="F7F7D9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en-US" sz="2800" b="1" dirty="0" err="1">
                <a:latin typeface="Tempus Sans ITC" panose="04020404030D07020202" pitchFamily="82" charset="0"/>
              </a:rPr>
              <a:t>Su</a:t>
            </a:r>
            <a:r>
              <a:rPr lang="en-US" altLang="en-US" sz="2800" b="1" dirty="0">
                <a:latin typeface="Tempus Sans ITC" panose="04020404030D07020202" pitchFamily="82" charset="0"/>
              </a:rPr>
              <a:t> </a:t>
            </a:r>
            <a:r>
              <a:rPr lang="en-US" altLang="en-US" sz="2800" b="1" dirty="0" err="1">
                <a:latin typeface="Tempus Sans ITC" panose="04020404030D07020202" pitchFamily="82" charset="0"/>
              </a:rPr>
              <a:t>Reunión</a:t>
            </a:r>
            <a:r>
              <a:rPr lang="en-US" altLang="en-US" sz="2800" b="1" dirty="0">
                <a:latin typeface="Tempus Sans ITC" panose="04020404030D07020202" pitchFamily="82" charset="0"/>
              </a:rPr>
              <a:t> con </a:t>
            </a:r>
            <a:r>
              <a:rPr lang="en-US" altLang="en-US" sz="2800" b="1" dirty="0" err="1">
                <a:latin typeface="Tempus Sans ITC" panose="04020404030D07020202" pitchFamily="82" charset="0"/>
              </a:rPr>
              <a:t>Abdías</a:t>
            </a:r>
            <a:endParaRPr lang="en-US" altLang="en-US" sz="2800" b="1" dirty="0">
              <a:latin typeface="Tempus Sans ITC" panose="04020404030D07020202" pitchFamily="8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B0EEFC-0492-4E1D-BF4F-AF9C5ED9E6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63" r="1754"/>
          <a:stretch/>
        </p:blipFill>
        <p:spPr>
          <a:xfrm>
            <a:off x="6553200" y="1"/>
            <a:ext cx="5638800" cy="259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02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1024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1024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1024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1024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1024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1024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6" name="Text Box 8">
            <a:extLst>
              <a:ext uri="{FF2B5EF4-FFF2-40B4-BE49-F238E27FC236}">
                <a16:creationId xmlns:a16="http://schemas.microsoft.com/office/drawing/2014/main" id="{73FCAE52-02EE-4EA8-9BC2-80E490AB4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51422"/>
            <a:ext cx="6315456" cy="490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" altLang="en-U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Abdías era un creyente más débil:</a:t>
            </a:r>
            <a:endParaRPr lang="en-US" altLang="en-US" sz="2800" b="1" dirty="0">
              <a:solidFill>
                <a:schemeClr val="bg1"/>
              </a:solidFill>
              <a:latin typeface="Tempus Sans ITC" panose="04020404030D07020202" pitchFamily="82" charset="0"/>
            </a:endParaRPr>
          </a:p>
        </p:txBody>
      </p:sp>
      <p:sp>
        <p:nvSpPr>
          <p:cNvPr id="99339" name="Text Box 11">
            <a:extLst>
              <a:ext uri="{FF2B5EF4-FFF2-40B4-BE49-F238E27FC236}">
                <a16:creationId xmlns:a16="http://schemas.microsoft.com/office/drawing/2014/main" id="{F27A2355-D584-4207-88D6-D5DA7DA6B0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887682"/>
            <a:ext cx="5791200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700" b="1" u="sng" dirty="0">
                <a:solidFill>
                  <a:srgbClr val="FFFF00"/>
                </a:solidFill>
                <a:latin typeface="Tempus Sans ITC" panose="04020404030D07020202" pitchFamily="82" charset="0"/>
              </a:rPr>
              <a:t>Elías</a:t>
            </a:r>
            <a:endParaRPr lang="en-US" altLang="en-US" sz="2700" b="1" dirty="0">
              <a:solidFill>
                <a:srgbClr val="FFFF00"/>
              </a:solidFill>
              <a:latin typeface="Tempus Sans ITC" panose="04020404030D07020202" pitchFamily="82" charset="0"/>
            </a:endParaRPr>
          </a:p>
          <a:p>
            <a:r>
              <a:rPr lang="es-ES" altLang="en-US" sz="27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Sirve a Dios abiertamente y sin miedo</a:t>
            </a:r>
          </a:p>
          <a:p>
            <a:r>
              <a:rPr lang="es-ES" altLang="en-US" sz="27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Trabaja en el campo</a:t>
            </a:r>
          </a:p>
          <a:p>
            <a:r>
              <a:rPr lang="es-ES" altLang="en-US" sz="27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Sabía la voluntad de Dios</a:t>
            </a:r>
          </a:p>
          <a:p>
            <a:r>
              <a:rPr lang="es-ES" altLang="en-US" sz="27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Trataba de salvar la nación</a:t>
            </a:r>
          </a:p>
          <a:p>
            <a:r>
              <a:rPr lang="es-ES" altLang="en-US" sz="27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Animó a Abdías a actuar</a:t>
            </a:r>
          </a:p>
          <a:p>
            <a:r>
              <a:rPr lang="es-ES" altLang="en-US" sz="27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Listo para obedecer a Dios</a:t>
            </a:r>
          </a:p>
          <a:p>
            <a:r>
              <a:rPr lang="en-US" altLang="en-US" sz="2700" b="1" dirty="0" err="1">
                <a:solidFill>
                  <a:schemeClr val="bg1"/>
                </a:solidFill>
                <a:latin typeface="Tempus Sans ITC" panose="04020404030D07020202" pitchFamily="82" charset="0"/>
              </a:rPr>
              <a:t>Listo</a:t>
            </a:r>
            <a:r>
              <a:rPr lang="en-US" altLang="en-US" sz="27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 para </a:t>
            </a:r>
            <a:r>
              <a:rPr lang="en-US" altLang="en-US" sz="2700" b="1" dirty="0" err="1">
                <a:solidFill>
                  <a:schemeClr val="bg1"/>
                </a:solidFill>
                <a:latin typeface="Tempus Sans ITC" panose="04020404030D07020202" pitchFamily="82" charset="0"/>
              </a:rPr>
              <a:t>desafiar</a:t>
            </a:r>
            <a:r>
              <a:rPr lang="en-US" altLang="en-US" sz="27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 a </a:t>
            </a:r>
            <a:r>
              <a:rPr lang="en-US" altLang="en-US" sz="2700" b="1" dirty="0" err="1">
                <a:solidFill>
                  <a:schemeClr val="bg1"/>
                </a:solidFill>
                <a:latin typeface="Tempus Sans ITC" panose="04020404030D07020202" pitchFamily="82" charset="0"/>
              </a:rPr>
              <a:t>Acab</a:t>
            </a:r>
            <a:endParaRPr lang="en-US" altLang="en-US" sz="2700" b="1" dirty="0">
              <a:solidFill>
                <a:schemeClr val="bg1"/>
              </a:solidFill>
              <a:latin typeface="Tempus Sans ITC" panose="04020404030D07020202" pitchFamily="82" charset="0"/>
            </a:endParaRPr>
          </a:p>
          <a:p>
            <a:r>
              <a:rPr lang="en-US" altLang="en-US" sz="2700" b="1" dirty="0" err="1">
                <a:solidFill>
                  <a:schemeClr val="bg1"/>
                </a:solidFill>
                <a:latin typeface="Tempus Sans ITC" panose="04020404030D07020202" pitchFamily="82" charset="0"/>
              </a:rPr>
              <a:t>Está</a:t>
            </a:r>
            <a:r>
              <a:rPr lang="en-US" altLang="en-US" sz="27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 </a:t>
            </a:r>
            <a:r>
              <a:rPr lang="en-US" altLang="en-US" sz="2700" b="1" dirty="0" err="1">
                <a:solidFill>
                  <a:schemeClr val="bg1"/>
                </a:solidFill>
                <a:latin typeface="Tempus Sans ITC" panose="04020404030D07020202" pitchFamily="82" charset="0"/>
              </a:rPr>
              <a:t>cerca</a:t>
            </a:r>
            <a:r>
              <a:rPr lang="en-US" altLang="en-US" sz="27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 de Dios</a:t>
            </a:r>
          </a:p>
        </p:txBody>
      </p:sp>
      <p:sp>
        <p:nvSpPr>
          <p:cNvPr id="99340" name="Text Box 12">
            <a:extLst>
              <a:ext uri="{FF2B5EF4-FFF2-40B4-BE49-F238E27FC236}">
                <a16:creationId xmlns:a16="http://schemas.microsoft.com/office/drawing/2014/main" id="{0D034086-7135-4EC5-ABD6-E66B8CA770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2887682"/>
            <a:ext cx="6705600" cy="3831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s-CO" altLang="en-US" sz="2700" b="1" u="sng" dirty="0">
                <a:solidFill>
                  <a:srgbClr val="FFFF00"/>
                </a:solidFill>
                <a:latin typeface="Tempus Sans ITC" panose="04020404030D07020202" pitchFamily="82" charset="0"/>
              </a:rPr>
              <a:t>Abdías</a:t>
            </a:r>
            <a:endParaRPr lang="en-US" altLang="en-US" sz="2700" b="1" u="sng" dirty="0">
              <a:solidFill>
                <a:srgbClr val="FFFF00"/>
              </a:solidFill>
              <a:latin typeface="Tempus Sans ITC" panose="04020404030D07020202" pitchFamily="82" charset="0"/>
            </a:endParaRPr>
          </a:p>
          <a:p>
            <a:r>
              <a:rPr lang="es-ES" altLang="en-US" sz="27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Sirve a </a:t>
            </a:r>
            <a:r>
              <a:rPr lang="es-ES" altLang="en-US" sz="2700" b="1" dirty="0" err="1">
                <a:solidFill>
                  <a:schemeClr val="bg1"/>
                </a:solidFill>
                <a:latin typeface="Tempus Sans ITC" panose="04020404030D07020202" pitchFamily="82" charset="0"/>
              </a:rPr>
              <a:t>Acab</a:t>
            </a:r>
            <a:r>
              <a:rPr lang="es-ES" altLang="en-US" sz="27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 abiertamente y a Dios en secreto</a:t>
            </a:r>
          </a:p>
          <a:p>
            <a:r>
              <a:rPr lang="es-ES" altLang="en-US" sz="27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En el tribunal de </a:t>
            </a:r>
            <a:r>
              <a:rPr lang="es-ES" altLang="en-US" sz="2700" b="1" dirty="0" err="1">
                <a:solidFill>
                  <a:schemeClr val="bg1"/>
                </a:solidFill>
                <a:latin typeface="Tempus Sans ITC" panose="04020404030D07020202" pitchFamily="82" charset="0"/>
              </a:rPr>
              <a:t>Acab</a:t>
            </a:r>
            <a:endParaRPr lang="es-ES" altLang="en-US" sz="2700" b="1" dirty="0">
              <a:solidFill>
                <a:schemeClr val="bg1"/>
              </a:solidFill>
              <a:latin typeface="Tempus Sans ITC" panose="04020404030D07020202" pitchFamily="82" charset="0"/>
            </a:endParaRPr>
          </a:p>
          <a:p>
            <a:r>
              <a:rPr lang="es-ES" altLang="en-US" sz="27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No sabía Su voluntad</a:t>
            </a:r>
          </a:p>
          <a:p>
            <a:r>
              <a:rPr lang="es-ES" altLang="en-US" sz="27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Trataba de salvar a los animales</a:t>
            </a:r>
          </a:p>
          <a:p>
            <a:r>
              <a:rPr lang="es-ES" altLang="en-US" sz="27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Asustado, no confió en Elías</a:t>
            </a:r>
          </a:p>
          <a:p>
            <a:r>
              <a:rPr lang="es-ES" altLang="en-US" sz="27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Tuvo que jactarse de ocultar a los 100</a:t>
            </a:r>
          </a:p>
          <a:p>
            <a:r>
              <a:rPr lang="es-ES" altLang="en-US" sz="27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Tenía miedo de </a:t>
            </a:r>
            <a:r>
              <a:rPr lang="es-ES" altLang="en-US" sz="2700" b="1" dirty="0" err="1">
                <a:solidFill>
                  <a:schemeClr val="bg1"/>
                </a:solidFill>
                <a:latin typeface="Tempus Sans ITC" panose="04020404030D07020202" pitchFamily="82" charset="0"/>
              </a:rPr>
              <a:t>Acab</a:t>
            </a:r>
            <a:endParaRPr lang="es-ES" altLang="en-US" sz="2700" b="1" dirty="0">
              <a:solidFill>
                <a:schemeClr val="bg1"/>
              </a:solidFill>
              <a:latin typeface="Tempus Sans ITC" panose="04020404030D07020202" pitchFamily="82" charset="0"/>
            </a:endParaRPr>
          </a:p>
          <a:p>
            <a:r>
              <a:rPr lang="en-US" altLang="en-US" sz="2700" b="1" dirty="0" err="1">
                <a:solidFill>
                  <a:schemeClr val="bg1"/>
                </a:solidFill>
                <a:latin typeface="Tempus Sans ITC" panose="04020404030D07020202" pitchFamily="82" charset="0"/>
              </a:rPr>
              <a:t>Está</a:t>
            </a:r>
            <a:r>
              <a:rPr lang="en-US" altLang="en-US" sz="27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 mas </a:t>
            </a:r>
            <a:r>
              <a:rPr lang="en-US" altLang="en-US" sz="2700" b="1" dirty="0" err="1">
                <a:solidFill>
                  <a:schemeClr val="bg1"/>
                </a:solidFill>
                <a:latin typeface="Tempus Sans ITC" panose="04020404030D07020202" pitchFamily="82" charset="0"/>
              </a:rPr>
              <a:t>cerca</a:t>
            </a:r>
            <a:r>
              <a:rPr lang="en-US" altLang="en-US" sz="27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 de </a:t>
            </a:r>
            <a:r>
              <a:rPr lang="en-US" altLang="en-US" sz="2700" b="1" dirty="0" err="1">
                <a:solidFill>
                  <a:schemeClr val="bg1"/>
                </a:solidFill>
                <a:latin typeface="Tempus Sans ITC" panose="04020404030D07020202" pitchFamily="82" charset="0"/>
              </a:rPr>
              <a:t>Acab</a:t>
            </a:r>
            <a:r>
              <a:rPr lang="en-US" altLang="en-US" sz="2700" b="1">
                <a:solidFill>
                  <a:schemeClr val="bg1"/>
                </a:solidFill>
                <a:latin typeface="Tempus Sans ITC" panose="04020404030D07020202" pitchFamily="82" charset="0"/>
              </a:rPr>
              <a:t> que de Dios</a:t>
            </a:r>
            <a:endParaRPr lang="en-US" altLang="en-US" sz="2700" b="1" dirty="0">
              <a:solidFill>
                <a:schemeClr val="bg1"/>
              </a:solidFill>
              <a:latin typeface="Tempus Sans ITC" panose="04020404030D07020202" pitchFamily="82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E958C89B-E4E6-46C3-8352-5DB4C6443D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35509"/>
            <a:ext cx="6318504" cy="519113"/>
          </a:xfrm>
          <a:prstGeom prst="rect">
            <a:avLst/>
          </a:prstGeom>
          <a:solidFill>
            <a:srgbClr val="F7F7D9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s-ES" altLang="en-US" sz="2800" b="1" dirty="0">
                <a:latin typeface="Tempus Sans ITC" panose="04020404030D07020202" pitchFamily="82" charset="0"/>
              </a:rPr>
              <a:t>La comparación de los dos Hombres</a:t>
            </a:r>
            <a:endParaRPr lang="en-US" altLang="en-US" sz="2800" b="1" dirty="0">
              <a:latin typeface="Tempus Sans ITC" panose="04020404030D07020202" pitchFamily="8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DCFA28-424B-4F8F-9DBC-89A77DB429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63" r="1754"/>
          <a:stretch/>
        </p:blipFill>
        <p:spPr>
          <a:xfrm>
            <a:off x="6315456" y="0"/>
            <a:ext cx="5876544" cy="25969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93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9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9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1000"/>
                                        <p:tgtEl>
                                          <p:spTgt spid="99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99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6" grpId="0"/>
      <p:bldP spid="99339" grpId="0"/>
      <p:bldP spid="99340" grpId="0"/>
    </p:bldLst>
  </p:timing>
</p:sld>
</file>

<file path=ppt/theme/theme1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5004</TotalTime>
  <Words>1066</Words>
  <Application>Microsoft Office PowerPoint</Application>
  <PresentationFormat>Widescreen</PresentationFormat>
  <Paragraphs>85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Tahoma</vt:lpstr>
      <vt:lpstr>Tempus Sans ITC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ROYCE</dc:creator>
  <cp:lastModifiedBy>ROYCE CHANDLER</cp:lastModifiedBy>
  <cp:revision>394</cp:revision>
  <dcterms:created xsi:type="dcterms:W3CDTF">2008-12-31T00:13:26Z</dcterms:created>
  <dcterms:modified xsi:type="dcterms:W3CDTF">2024-10-26T18:41:22Z</dcterms:modified>
</cp:coreProperties>
</file>