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91" r:id="rId4"/>
    <p:sldId id="306" r:id="rId5"/>
    <p:sldId id="287" r:id="rId6"/>
    <p:sldId id="299" r:id="rId7"/>
    <p:sldId id="300" r:id="rId8"/>
    <p:sldId id="302" r:id="rId9"/>
    <p:sldId id="311" r:id="rId10"/>
    <p:sldId id="312" r:id="rId11"/>
    <p:sldId id="315" r:id="rId12"/>
    <p:sldId id="314" r:id="rId13"/>
    <p:sldId id="307" r:id="rId14"/>
    <p:sldId id="308" r:id="rId15"/>
    <p:sldId id="309" r:id="rId16"/>
    <p:sldId id="316" r:id="rId17"/>
    <p:sldId id="317" r:id="rId18"/>
    <p:sldId id="318" r:id="rId19"/>
    <p:sldId id="319" r:id="rId20"/>
    <p:sldId id="320" r:id="rId21"/>
    <p:sldId id="321" r:id="rId22"/>
    <p:sldId id="330" r:id="rId23"/>
    <p:sldId id="322" r:id="rId24"/>
    <p:sldId id="313" r:id="rId25"/>
    <p:sldId id="323" r:id="rId26"/>
    <p:sldId id="324" r:id="rId27"/>
    <p:sldId id="326" r:id="rId28"/>
    <p:sldId id="327" r:id="rId29"/>
    <p:sldId id="328" r:id="rId30"/>
    <p:sldId id="30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7EE"/>
    <a:srgbClr val="F7F7D9"/>
    <a:srgbClr val="DBD8AD"/>
    <a:srgbClr val="FFFFFF"/>
    <a:srgbClr val="FF3300"/>
    <a:srgbClr val="800000"/>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000" autoAdjust="0"/>
  </p:normalViewPr>
  <p:slideViewPr>
    <p:cSldViewPr>
      <p:cViewPr varScale="1">
        <p:scale>
          <a:sx n="111" d="100"/>
          <a:sy n="111" d="100"/>
        </p:scale>
        <p:origin x="558"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EC9D84D-012C-44AA-A7FB-96C727543C14}" type="slidenum">
              <a:rPr lang="en-US" altLang="en-US" smtClean="0"/>
              <a:pPr>
                <a:defRPr/>
              </a:pPr>
              <a:t>‹#›</a:t>
            </a:fld>
            <a:endParaRPr lang="en-US" altLang="en-US"/>
          </a:p>
        </p:txBody>
      </p:sp>
    </p:spTree>
    <p:extLst>
      <p:ext uri="{BB962C8B-B14F-4D97-AF65-F5344CB8AC3E}">
        <p14:creationId xmlns:p14="http://schemas.microsoft.com/office/powerpoint/2010/main" val="344582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6D7E3B1-80B2-4139-83E5-3211AE19EA2C}" type="slidenum">
              <a:rPr lang="en-US" altLang="en-US" smtClean="0"/>
              <a:pPr>
                <a:defRPr/>
              </a:pPr>
              <a:t>‹#›</a:t>
            </a:fld>
            <a:endParaRPr lang="en-US" altLang="en-US"/>
          </a:p>
        </p:txBody>
      </p:sp>
    </p:spTree>
    <p:extLst>
      <p:ext uri="{BB962C8B-B14F-4D97-AF65-F5344CB8AC3E}">
        <p14:creationId xmlns:p14="http://schemas.microsoft.com/office/powerpoint/2010/main" val="91943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6B74B16-3EB7-40D9-A398-D192E9044AA0}" type="slidenum">
              <a:rPr lang="en-US" altLang="en-US" smtClean="0"/>
              <a:pPr>
                <a:defRPr/>
              </a:pPr>
              <a:t>‹#›</a:t>
            </a:fld>
            <a:endParaRPr lang="en-US" altLang="en-US"/>
          </a:p>
        </p:txBody>
      </p:sp>
    </p:spTree>
    <p:extLst>
      <p:ext uri="{BB962C8B-B14F-4D97-AF65-F5344CB8AC3E}">
        <p14:creationId xmlns:p14="http://schemas.microsoft.com/office/powerpoint/2010/main" val="428981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0F61195-4509-4A2B-B2EA-0F5216493B4E}" type="slidenum">
              <a:rPr lang="en-US" altLang="en-US" smtClean="0"/>
              <a:pPr>
                <a:defRPr/>
              </a:pPr>
              <a:t>‹#›</a:t>
            </a:fld>
            <a:endParaRPr lang="en-US" altLang="en-US"/>
          </a:p>
        </p:txBody>
      </p:sp>
    </p:spTree>
    <p:extLst>
      <p:ext uri="{BB962C8B-B14F-4D97-AF65-F5344CB8AC3E}">
        <p14:creationId xmlns:p14="http://schemas.microsoft.com/office/powerpoint/2010/main" val="1026217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70121D0-CA16-493C-A607-D570C9EBDC62}" type="slidenum">
              <a:rPr lang="en-US" altLang="en-US" smtClean="0"/>
              <a:pPr>
                <a:defRPr/>
              </a:pPr>
              <a:t>‹#›</a:t>
            </a:fld>
            <a:endParaRPr lang="en-US" altLang="en-US"/>
          </a:p>
        </p:txBody>
      </p:sp>
    </p:spTree>
    <p:extLst>
      <p:ext uri="{BB962C8B-B14F-4D97-AF65-F5344CB8AC3E}">
        <p14:creationId xmlns:p14="http://schemas.microsoft.com/office/powerpoint/2010/main" val="285749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80BE03F-3C09-474C-AB0A-809599112AAF}" type="slidenum">
              <a:rPr lang="en-US" altLang="en-US" smtClean="0"/>
              <a:pPr>
                <a:defRPr/>
              </a:pPr>
              <a:t>‹#›</a:t>
            </a:fld>
            <a:endParaRPr lang="en-US" altLang="en-US"/>
          </a:p>
        </p:txBody>
      </p:sp>
    </p:spTree>
    <p:extLst>
      <p:ext uri="{BB962C8B-B14F-4D97-AF65-F5344CB8AC3E}">
        <p14:creationId xmlns:p14="http://schemas.microsoft.com/office/powerpoint/2010/main" val="266950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A727A9EF-F0DD-4110-8E9B-79FD38457543}" type="slidenum">
              <a:rPr lang="en-US" altLang="en-US" smtClean="0"/>
              <a:pPr>
                <a:defRPr/>
              </a:pPr>
              <a:t>‹#›</a:t>
            </a:fld>
            <a:endParaRPr lang="en-US" altLang="en-US"/>
          </a:p>
        </p:txBody>
      </p:sp>
    </p:spTree>
    <p:extLst>
      <p:ext uri="{BB962C8B-B14F-4D97-AF65-F5344CB8AC3E}">
        <p14:creationId xmlns:p14="http://schemas.microsoft.com/office/powerpoint/2010/main" val="154655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D1769D42-7EA3-4759-B446-11B99931574B}" type="slidenum">
              <a:rPr lang="en-US" altLang="en-US" smtClean="0"/>
              <a:pPr>
                <a:defRPr/>
              </a:pPr>
              <a:t>‹#›</a:t>
            </a:fld>
            <a:endParaRPr lang="en-US" altLang="en-US"/>
          </a:p>
        </p:txBody>
      </p:sp>
    </p:spTree>
    <p:extLst>
      <p:ext uri="{BB962C8B-B14F-4D97-AF65-F5344CB8AC3E}">
        <p14:creationId xmlns:p14="http://schemas.microsoft.com/office/powerpoint/2010/main" val="10102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3898D90-FE79-451C-96D1-6A43F1C67FEB}" type="slidenum">
              <a:rPr lang="en-US" altLang="en-US" smtClean="0"/>
              <a:pPr>
                <a:defRPr/>
              </a:pPr>
              <a:t>‹#›</a:t>
            </a:fld>
            <a:endParaRPr lang="en-US" altLang="en-US"/>
          </a:p>
        </p:txBody>
      </p:sp>
    </p:spTree>
    <p:extLst>
      <p:ext uri="{BB962C8B-B14F-4D97-AF65-F5344CB8AC3E}">
        <p14:creationId xmlns:p14="http://schemas.microsoft.com/office/powerpoint/2010/main" val="2365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7B4BBAD-101A-4FA0-A2F6-35714B075DE3}" type="slidenum">
              <a:rPr lang="en-US" altLang="en-US" smtClean="0"/>
              <a:pPr>
                <a:defRPr/>
              </a:pPr>
              <a:t>‹#›</a:t>
            </a:fld>
            <a:endParaRPr lang="en-US" altLang="en-US"/>
          </a:p>
        </p:txBody>
      </p:sp>
    </p:spTree>
    <p:extLst>
      <p:ext uri="{BB962C8B-B14F-4D97-AF65-F5344CB8AC3E}">
        <p14:creationId xmlns:p14="http://schemas.microsoft.com/office/powerpoint/2010/main" val="172911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6444A04-AAEF-41D2-8CAB-4881626D57EF}" type="slidenum">
              <a:rPr lang="en-US" altLang="en-US" smtClean="0"/>
              <a:pPr>
                <a:defRPr/>
              </a:pPr>
              <a:t>‹#›</a:t>
            </a:fld>
            <a:endParaRPr lang="en-US" altLang="en-US"/>
          </a:p>
        </p:txBody>
      </p:sp>
    </p:spTree>
    <p:extLst>
      <p:ext uri="{BB962C8B-B14F-4D97-AF65-F5344CB8AC3E}">
        <p14:creationId xmlns:p14="http://schemas.microsoft.com/office/powerpoint/2010/main" val="393879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2F8A184-6FE6-467D-B772-FA7502A9B71F}" type="slidenum">
              <a:rPr lang="en-US" altLang="en-US" smtClean="0"/>
              <a:pPr>
                <a:defRPr/>
              </a:pPr>
              <a:t>‹#›</a:t>
            </a:fld>
            <a:endParaRPr lang="en-US" altLang="en-US"/>
          </a:p>
        </p:txBody>
      </p:sp>
    </p:spTree>
    <p:extLst>
      <p:ext uri="{BB962C8B-B14F-4D97-AF65-F5344CB8AC3E}">
        <p14:creationId xmlns:p14="http://schemas.microsoft.com/office/powerpoint/2010/main" val="4023905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0E92B63-22C8-465F-BF52-6DC4AE62C093}"/>
              </a:ext>
            </a:extLst>
          </p:cNvPr>
          <p:cNvSpPr>
            <a:spLocks noChangeArrowheads="1"/>
          </p:cNvSpPr>
          <p:nvPr/>
        </p:nvSpPr>
        <p:spPr bwMode="auto">
          <a:xfrm>
            <a:off x="1562100" y="3581400"/>
            <a:ext cx="90678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empus Sans ITC" panose="04020404030D07020202" pitchFamily="82" charset="0"/>
              </a:rPr>
              <a:t>Lucas 4:24-26</a:t>
            </a:r>
            <a:endParaRPr lang="en-US" altLang="en-US" sz="2800" b="1" dirty="0">
              <a:solidFill>
                <a:schemeClr val="bg1"/>
              </a:solidFill>
              <a:latin typeface="Tempus Sans ITC" panose="04020404030D07020202" pitchFamily="82" charset="0"/>
            </a:endParaRPr>
          </a:p>
          <a:p>
            <a:pPr algn="ctr"/>
            <a:r>
              <a:rPr lang="es-ES" sz="2800" b="1" dirty="0">
                <a:solidFill>
                  <a:schemeClr val="bg1"/>
                </a:solidFill>
                <a:latin typeface="Tempus Sans ITC" panose="04020404030D07020202" pitchFamily="82" charset="0"/>
              </a:rPr>
              <a:t>De cierto os digo, que ningún profeta es acepto en su tierra. Mas en verdad os digo, que muchas viudas había en Israel en los días de Elías, cuando el cielo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cerrado por tres años y seis meses, que hubo una grande hambre en toda la tierra; Pero a ninguna de ellas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enviado Elías, sino a Sarepta de Sidón, a una mujer viuda.</a:t>
            </a:r>
            <a:endParaRPr lang="en-US" altLang="en-US" sz="2800" b="1" dirty="0">
              <a:solidFill>
                <a:schemeClr val="bg1"/>
              </a:solidFill>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iterate type="wd">
                                    <p:tmPct val="1000"/>
                                  </p:iterate>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ppt_x</p:attrName>
                                        </p:attrNameLst>
                                      </p:cBhvr>
                                      <p:tavLst>
                                        <p:tav tm="0">
                                          <p:val>
                                            <p:strVal val="#ppt_x-.2"/>
                                          </p:val>
                                        </p:tav>
                                        <p:tav tm="100000">
                                          <p:val>
                                            <p:strVal val="#ppt_x"/>
                                          </p:val>
                                        </p:tav>
                                      </p:tavLst>
                                    </p:anim>
                                    <p:anim calcmode="lin" valueType="num">
                                      <p:cBhvr>
                                        <p:cTn id="8" dur="1000" fill="hold"/>
                                        <p:tgtEl>
                                          <p:spTgt spid="604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370" name="Picture 2" descr="notepad 2">
            <a:extLst>
              <a:ext uri="{FF2B5EF4-FFF2-40B4-BE49-F238E27FC236}">
                <a16:creationId xmlns:a16="http://schemas.microsoft.com/office/drawing/2014/main" id="{71007D1B-353F-4437-B826-36C43B90D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3" r="2083"/>
          <a:stretch>
            <a:fillRect/>
          </a:stretch>
        </p:blipFill>
        <p:spPr bwMode="auto">
          <a:xfrm>
            <a:off x="7268387" y="2290149"/>
            <a:ext cx="469501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descr="notepad 2">
            <a:extLst>
              <a:ext uri="{FF2B5EF4-FFF2-40B4-BE49-F238E27FC236}">
                <a16:creationId xmlns:a16="http://schemas.microsoft.com/office/drawing/2014/main" id="{677C09C0-D8E1-4F7A-A9BB-D9AAE5953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 r="2083"/>
          <a:stretch>
            <a:fillRect/>
          </a:stretch>
        </p:blipFill>
        <p:spPr bwMode="auto">
          <a:xfrm>
            <a:off x="0" y="228600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Samuel a man">
            <a:extLst>
              <a:ext uri="{FF2B5EF4-FFF2-40B4-BE49-F238E27FC236}">
                <a16:creationId xmlns:a16="http://schemas.microsoft.com/office/drawing/2014/main" id="{3CE7C508-8A8C-42A3-B189-21179B33C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158"/>
          <a:stretch>
            <a:fillRect/>
          </a:stretch>
        </p:blipFill>
        <p:spPr bwMode="auto">
          <a:xfrm>
            <a:off x="1524000" y="0"/>
            <a:ext cx="2514600" cy="2452688"/>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descr="Jewish woman">
            <a:extLst>
              <a:ext uri="{FF2B5EF4-FFF2-40B4-BE49-F238E27FC236}">
                <a16:creationId xmlns:a16="http://schemas.microsoft.com/office/drawing/2014/main" id="{317D1298-AB7A-4541-B302-18F83D6B34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3390"/>
          <a:stretch>
            <a:fillRect/>
          </a:stretch>
        </p:blipFill>
        <p:spPr bwMode="auto">
          <a:xfrm>
            <a:off x="9991726" y="4150"/>
            <a:ext cx="1971675" cy="2492375"/>
          </a:xfrm>
          <a:prstGeom prst="rect">
            <a:avLst/>
          </a:prstGeom>
          <a:noFill/>
          <a:extLst>
            <a:ext uri="{909E8E84-426E-40DD-AFC4-6F175D3DCCD1}">
              <a14:hiddenFill xmlns:a14="http://schemas.microsoft.com/office/drawing/2010/main">
                <a:solidFill>
                  <a:srgbClr val="FFFFFF"/>
                </a:solidFill>
              </a14:hiddenFill>
            </a:ext>
          </a:extLst>
        </p:spPr>
      </p:pic>
      <p:sp>
        <p:nvSpPr>
          <p:cNvPr id="58377" name="Text Box 9">
            <a:extLst>
              <a:ext uri="{FF2B5EF4-FFF2-40B4-BE49-F238E27FC236}">
                <a16:creationId xmlns:a16="http://schemas.microsoft.com/office/drawing/2014/main" id="{383A2606-97C6-4804-B293-CD5215B8DEC4}"/>
              </a:ext>
            </a:extLst>
          </p:cNvPr>
          <p:cNvSpPr txBox="1">
            <a:spLocks noChangeArrowheads="1"/>
          </p:cNvSpPr>
          <p:nvPr/>
        </p:nvSpPr>
        <p:spPr bwMode="auto">
          <a:xfrm rot="21366240">
            <a:off x="375585" y="2745442"/>
            <a:ext cx="5202986" cy="87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800" b="1" dirty="0">
                <a:latin typeface="Tempus Sans ITC" panose="04020404030D07020202" pitchFamily="82" charset="0"/>
              </a:rPr>
              <a:t>La fe verdadera responde a las </a:t>
            </a:r>
          </a:p>
          <a:p>
            <a:pPr algn="ctr">
              <a:lnSpc>
                <a:spcPct val="90000"/>
              </a:lnSpc>
            </a:pPr>
            <a:r>
              <a:rPr lang="es-ES" altLang="en-US" sz="2800" b="1" dirty="0">
                <a:latin typeface="Tempus Sans ITC" panose="04020404030D07020202" pitchFamily="82" charset="0"/>
              </a:rPr>
              <a:t>instrucciones de Dios.</a:t>
            </a:r>
            <a:endParaRPr lang="en-US" altLang="en-US" sz="2800" b="1" dirty="0">
              <a:latin typeface="Tempus Sans ITC" panose="04020404030D07020202" pitchFamily="82" charset="0"/>
            </a:endParaRPr>
          </a:p>
        </p:txBody>
      </p:sp>
      <p:sp>
        <p:nvSpPr>
          <p:cNvPr id="58379" name="Text Box 11">
            <a:extLst>
              <a:ext uri="{FF2B5EF4-FFF2-40B4-BE49-F238E27FC236}">
                <a16:creationId xmlns:a16="http://schemas.microsoft.com/office/drawing/2014/main" id="{905471EA-1854-4BAD-83A3-F33C08F8E030}"/>
              </a:ext>
            </a:extLst>
          </p:cNvPr>
          <p:cNvSpPr txBox="1">
            <a:spLocks noChangeArrowheads="1"/>
          </p:cNvSpPr>
          <p:nvPr/>
        </p:nvSpPr>
        <p:spPr bwMode="auto">
          <a:xfrm rot="21366240">
            <a:off x="669089" y="5502681"/>
            <a:ext cx="5147044"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800" b="1" dirty="0" err="1">
                <a:solidFill>
                  <a:srgbClr val="800000"/>
                </a:solidFill>
                <a:latin typeface="Tempus Sans ITC" panose="04020404030D07020202" pitchFamily="82" charset="0"/>
              </a:rPr>
              <a:t>Respondemos</a:t>
            </a:r>
            <a:r>
              <a:rPr lang="en-US" altLang="en-US" sz="2800" b="1" dirty="0">
                <a:solidFill>
                  <a:srgbClr val="800000"/>
                </a:solidFill>
                <a:latin typeface="Tempus Sans ITC" panose="04020404030D07020202" pitchFamily="82" charset="0"/>
              </a:rPr>
              <a:t> porque </a:t>
            </a:r>
            <a:r>
              <a:rPr lang="en-US" altLang="en-US" sz="2800" b="1" dirty="0" err="1">
                <a:solidFill>
                  <a:srgbClr val="800000"/>
                </a:solidFill>
                <a:latin typeface="Tempus Sans ITC" panose="04020404030D07020202" pitchFamily="82" charset="0"/>
              </a:rPr>
              <a:t>creemos</a:t>
            </a:r>
            <a:r>
              <a:rPr lang="en-US" altLang="en-US" sz="2800" b="1" dirty="0">
                <a:solidFill>
                  <a:srgbClr val="800000"/>
                </a:solidFill>
                <a:latin typeface="Tempus Sans ITC" panose="04020404030D07020202" pitchFamily="82" charset="0"/>
              </a:rPr>
              <a:t>, no porque </a:t>
            </a:r>
            <a:r>
              <a:rPr lang="en-US" altLang="en-US" sz="2800" b="1" dirty="0" err="1">
                <a:solidFill>
                  <a:srgbClr val="800000"/>
                </a:solidFill>
                <a:latin typeface="Tempus Sans ITC" panose="04020404030D07020202" pitchFamily="82" charset="0"/>
              </a:rPr>
              <a:t>entendemos</a:t>
            </a:r>
            <a:r>
              <a:rPr lang="en-US" altLang="en-US" sz="2800" b="1" dirty="0">
                <a:solidFill>
                  <a:srgbClr val="800000"/>
                </a:solidFill>
                <a:latin typeface="Tempus Sans ITC" panose="04020404030D07020202" pitchFamily="82" charset="0"/>
              </a:rPr>
              <a:t>.</a:t>
            </a:r>
          </a:p>
        </p:txBody>
      </p:sp>
      <p:sp>
        <p:nvSpPr>
          <p:cNvPr id="58381" name="Text Box 13">
            <a:extLst>
              <a:ext uri="{FF2B5EF4-FFF2-40B4-BE49-F238E27FC236}">
                <a16:creationId xmlns:a16="http://schemas.microsoft.com/office/drawing/2014/main" id="{B13BFB52-EEDF-43C8-968F-71A5FD1F4342}"/>
              </a:ext>
            </a:extLst>
          </p:cNvPr>
          <p:cNvSpPr txBox="1">
            <a:spLocks noChangeArrowheads="1"/>
          </p:cNvSpPr>
          <p:nvPr/>
        </p:nvSpPr>
        <p:spPr bwMode="auto">
          <a:xfrm rot="21366240">
            <a:off x="469041" y="4579861"/>
            <a:ext cx="5243307"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800" b="1" dirty="0">
                <a:latin typeface="Tempus Sans ITC" panose="04020404030D07020202" pitchFamily="82" charset="0"/>
              </a:rPr>
              <a:t>La fe requiere una respuesta que parece ser irrazonable (ilógica).</a:t>
            </a:r>
            <a:endParaRPr lang="en-US" altLang="en-US" sz="2800" b="1" dirty="0">
              <a:latin typeface="Tempus Sans ITC" panose="04020404030D07020202" pitchFamily="82" charset="0"/>
            </a:endParaRPr>
          </a:p>
        </p:txBody>
      </p:sp>
      <p:sp>
        <p:nvSpPr>
          <p:cNvPr id="58383" name="Text Box 15">
            <a:extLst>
              <a:ext uri="{FF2B5EF4-FFF2-40B4-BE49-F238E27FC236}">
                <a16:creationId xmlns:a16="http://schemas.microsoft.com/office/drawing/2014/main" id="{6707854F-8247-4C91-8E95-E85B285F62B2}"/>
              </a:ext>
            </a:extLst>
          </p:cNvPr>
          <p:cNvSpPr txBox="1">
            <a:spLocks noChangeArrowheads="1"/>
          </p:cNvSpPr>
          <p:nvPr/>
        </p:nvSpPr>
        <p:spPr bwMode="auto">
          <a:xfrm rot="21366240">
            <a:off x="475214" y="3709532"/>
            <a:ext cx="5145572"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800" b="1" dirty="0">
                <a:solidFill>
                  <a:srgbClr val="800000"/>
                </a:solidFill>
                <a:latin typeface="Tempus Sans ITC" panose="04020404030D07020202" pitchFamily="82" charset="0"/>
              </a:rPr>
              <a:t>Su esperanza descansó en la promesa de un forastero judío</a:t>
            </a:r>
            <a:r>
              <a:rPr lang="en-US" altLang="en-US" sz="2800" b="1" dirty="0">
                <a:solidFill>
                  <a:srgbClr val="800000"/>
                </a:solidFill>
                <a:latin typeface="Tempus Sans ITC" panose="04020404030D07020202" pitchFamily="82" charset="0"/>
              </a:rPr>
              <a:t>.</a:t>
            </a:r>
          </a:p>
        </p:txBody>
      </p:sp>
      <p:sp>
        <p:nvSpPr>
          <p:cNvPr id="58386" name="Text Box 18">
            <a:extLst>
              <a:ext uri="{FF2B5EF4-FFF2-40B4-BE49-F238E27FC236}">
                <a16:creationId xmlns:a16="http://schemas.microsoft.com/office/drawing/2014/main" id="{F0A64468-EB9F-434F-BE45-E7EDD54D6F1D}"/>
              </a:ext>
            </a:extLst>
          </p:cNvPr>
          <p:cNvSpPr txBox="1">
            <a:spLocks noChangeArrowheads="1"/>
          </p:cNvSpPr>
          <p:nvPr/>
        </p:nvSpPr>
        <p:spPr bwMode="auto">
          <a:xfrm rot="193741">
            <a:off x="7838778" y="2786265"/>
            <a:ext cx="3840755"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s-ES" altLang="en-US" sz="2700" b="1" dirty="0">
                <a:latin typeface="Tempus Sans ITC" panose="04020404030D07020202" pitchFamily="82" charset="0"/>
              </a:rPr>
              <a:t>Tal fe es encontrada en </a:t>
            </a:r>
          </a:p>
          <a:p>
            <a:pPr>
              <a:lnSpc>
                <a:spcPct val="85000"/>
              </a:lnSpc>
            </a:pPr>
            <a:r>
              <a:rPr lang="es-ES" altLang="en-US" sz="2700" b="1" dirty="0">
                <a:latin typeface="Tempus Sans ITC" panose="04020404030D07020202" pitchFamily="82" charset="0"/>
              </a:rPr>
              <a:t>   corazones inesperados.</a:t>
            </a:r>
            <a:endParaRPr lang="en-US" altLang="en-US" sz="2700" b="1" dirty="0">
              <a:latin typeface="Tempus Sans ITC" panose="04020404030D07020202" pitchFamily="82" charset="0"/>
            </a:endParaRPr>
          </a:p>
        </p:txBody>
      </p:sp>
      <p:sp>
        <p:nvSpPr>
          <p:cNvPr id="58387" name="Text Box 19">
            <a:extLst>
              <a:ext uri="{FF2B5EF4-FFF2-40B4-BE49-F238E27FC236}">
                <a16:creationId xmlns:a16="http://schemas.microsoft.com/office/drawing/2014/main" id="{EBC77DED-8BBC-40FD-A421-ADD0E998FEB0}"/>
              </a:ext>
            </a:extLst>
          </p:cNvPr>
          <p:cNvSpPr txBox="1">
            <a:spLocks noChangeArrowheads="1"/>
          </p:cNvSpPr>
          <p:nvPr/>
        </p:nvSpPr>
        <p:spPr bwMode="auto">
          <a:xfrm rot="193741">
            <a:off x="8035130" y="3538962"/>
            <a:ext cx="34480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b="1" dirty="0">
                <a:solidFill>
                  <a:srgbClr val="800000"/>
                </a:solidFill>
                <a:latin typeface="Tempus Sans ITC" panose="04020404030D07020202" pitchFamily="82" charset="0"/>
              </a:rPr>
              <a:t>*</a:t>
            </a:r>
            <a:r>
              <a:rPr lang="en-US" altLang="en-US" sz="2700" b="1" dirty="0" err="1">
                <a:solidFill>
                  <a:srgbClr val="800000"/>
                </a:solidFill>
                <a:latin typeface="Tempus Sans ITC" panose="04020404030D07020202" pitchFamily="82" charset="0"/>
              </a:rPr>
              <a:t>pero</a:t>
            </a:r>
            <a:r>
              <a:rPr lang="en-US" altLang="en-US" sz="2700" b="1" dirty="0">
                <a:solidFill>
                  <a:srgbClr val="800000"/>
                </a:solidFill>
                <a:latin typeface="Tempus Sans ITC" panose="04020404030D07020202" pitchFamily="82" charset="0"/>
              </a:rPr>
              <a:t>, entre gentiles?</a:t>
            </a:r>
          </a:p>
          <a:p>
            <a:r>
              <a:rPr lang="en-US" altLang="en-US" sz="2700" b="1" dirty="0">
                <a:solidFill>
                  <a:srgbClr val="800000"/>
                </a:solidFill>
                <a:latin typeface="Tempus Sans ITC" panose="04020404030D07020202" pitchFamily="82" charset="0"/>
              </a:rPr>
              <a:t>  (Lucas 4:24-27)</a:t>
            </a:r>
          </a:p>
        </p:txBody>
      </p:sp>
      <p:sp>
        <p:nvSpPr>
          <p:cNvPr id="58388" name="AutoShape 20">
            <a:extLst>
              <a:ext uri="{FF2B5EF4-FFF2-40B4-BE49-F238E27FC236}">
                <a16:creationId xmlns:a16="http://schemas.microsoft.com/office/drawing/2014/main" id="{8AA50D91-0A19-4682-93F5-5B7EB65D03E6}"/>
              </a:ext>
            </a:extLst>
          </p:cNvPr>
          <p:cNvSpPr>
            <a:spLocks noChangeArrowheads="1"/>
          </p:cNvSpPr>
          <p:nvPr/>
        </p:nvSpPr>
        <p:spPr bwMode="auto">
          <a:xfrm>
            <a:off x="4114800" y="0"/>
            <a:ext cx="4343400" cy="1143000"/>
          </a:xfrm>
          <a:prstGeom prst="wedgeRoundRectCallout">
            <a:avLst>
              <a:gd name="adj1" fmla="val -63269"/>
              <a:gd name="adj2" fmla="val 18611"/>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b="1" dirty="0">
                <a:latin typeface="Tempus Sans ITC" panose="04020404030D07020202" pitchFamily="82" charset="0"/>
              </a:rPr>
              <a:t>¿Qué aprendemos de esa madre desesperada?</a:t>
            </a:r>
            <a:endParaRPr lang="en-US" altLang="en-US" sz="2800" b="1" dirty="0">
              <a:latin typeface="Tempus Sans ITC" panose="04020404030D07020202" pitchFamily="82" charset="0"/>
            </a:endParaRPr>
          </a:p>
        </p:txBody>
      </p:sp>
      <p:sp>
        <p:nvSpPr>
          <p:cNvPr id="14" name="Text Box 15">
            <a:extLst>
              <a:ext uri="{FF2B5EF4-FFF2-40B4-BE49-F238E27FC236}">
                <a16:creationId xmlns:a16="http://schemas.microsoft.com/office/drawing/2014/main" id="{BCC320CA-5001-49DF-8BC4-C361E528D42E}"/>
              </a:ext>
            </a:extLst>
          </p:cNvPr>
          <p:cNvSpPr txBox="1">
            <a:spLocks noChangeArrowheads="1"/>
          </p:cNvSpPr>
          <p:nvPr/>
        </p:nvSpPr>
        <p:spPr bwMode="auto">
          <a:xfrm rot="161888">
            <a:off x="7286961" y="6314326"/>
            <a:ext cx="4038296" cy="44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600" b="1" dirty="0">
                <a:solidFill>
                  <a:srgbClr val="800000"/>
                </a:solidFill>
                <a:latin typeface="Tempus Sans ITC" panose="04020404030D07020202" pitchFamily="82" charset="0"/>
              </a:rPr>
              <a:t>(Mat. 6:25+; Fil. 3:7-9)</a:t>
            </a:r>
          </a:p>
        </p:txBody>
      </p:sp>
      <p:sp>
        <p:nvSpPr>
          <p:cNvPr id="15" name="Text Box 16">
            <a:extLst>
              <a:ext uri="{FF2B5EF4-FFF2-40B4-BE49-F238E27FC236}">
                <a16:creationId xmlns:a16="http://schemas.microsoft.com/office/drawing/2014/main" id="{FA8984DB-6D15-48E8-B658-C3DB46D4C65C}"/>
              </a:ext>
            </a:extLst>
          </p:cNvPr>
          <p:cNvSpPr txBox="1">
            <a:spLocks noChangeArrowheads="1"/>
          </p:cNvSpPr>
          <p:nvPr/>
        </p:nvSpPr>
        <p:spPr bwMode="auto">
          <a:xfrm rot="207267">
            <a:off x="7350336" y="5412642"/>
            <a:ext cx="4231660" cy="78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600" b="1" dirty="0">
                <a:latin typeface="Tempus Sans ITC" panose="04020404030D07020202" pitchFamily="82" charset="0"/>
              </a:rPr>
              <a:t>Lo que Dios requiere</a:t>
            </a:r>
          </a:p>
          <a:p>
            <a:pPr algn="ctr">
              <a:lnSpc>
                <a:spcPct val="85000"/>
              </a:lnSpc>
            </a:pPr>
            <a:r>
              <a:rPr lang="es-ES" altLang="en-US" sz="2600" b="1" dirty="0">
                <a:latin typeface="Tempus Sans ITC" panose="04020404030D07020202" pitchFamily="82" charset="0"/>
              </a:rPr>
              <a:t>debe ser mi 1ª prioridad.</a:t>
            </a:r>
            <a:endParaRPr lang="en-US" altLang="en-US" sz="2600" b="1" dirty="0">
              <a:latin typeface="Tempus Sans ITC" panose="04020404030D07020202" pitchFamily="82" charset="0"/>
            </a:endParaRPr>
          </a:p>
        </p:txBody>
      </p:sp>
      <p:sp>
        <p:nvSpPr>
          <p:cNvPr id="16" name="Text Box 17">
            <a:extLst>
              <a:ext uri="{FF2B5EF4-FFF2-40B4-BE49-F238E27FC236}">
                <a16:creationId xmlns:a16="http://schemas.microsoft.com/office/drawing/2014/main" id="{7DE2426A-2794-4EF3-A877-B204F6F8D3BA}"/>
              </a:ext>
            </a:extLst>
          </p:cNvPr>
          <p:cNvSpPr txBox="1">
            <a:spLocks noChangeArrowheads="1"/>
          </p:cNvSpPr>
          <p:nvPr/>
        </p:nvSpPr>
        <p:spPr bwMode="auto">
          <a:xfrm rot="226108">
            <a:off x="7411566" y="4494589"/>
            <a:ext cx="4306622" cy="78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600" b="1" dirty="0">
                <a:solidFill>
                  <a:srgbClr val="800000"/>
                </a:solidFill>
                <a:latin typeface="Tempus Sans ITC" panose="04020404030D07020202" pitchFamily="82" charset="0"/>
              </a:rPr>
              <a:t>¿Él encontraría la fe en mí, </a:t>
            </a:r>
          </a:p>
          <a:p>
            <a:pPr algn="ctr">
              <a:lnSpc>
                <a:spcPct val="85000"/>
              </a:lnSpc>
            </a:pPr>
            <a:r>
              <a:rPr lang="es-ES" altLang="en-US" sz="2600" b="1" dirty="0">
                <a:solidFill>
                  <a:srgbClr val="800000"/>
                </a:solidFill>
                <a:latin typeface="Tempus Sans ITC" panose="04020404030D07020202" pitchFamily="82" charset="0"/>
              </a:rPr>
              <a:t> o sería una sorpresa?</a:t>
            </a:r>
            <a:endParaRPr lang="en-US" altLang="en-US" sz="2600" b="1" dirty="0">
              <a:solidFill>
                <a:srgbClr val="800000"/>
              </a:solidFill>
              <a:latin typeface="Tempus Sans ITC" panose="04020404030D07020202" pitchFamily="82" charset="0"/>
            </a:endParaRPr>
          </a:p>
        </p:txBody>
      </p:sp>
    </p:spTree>
    <p:extLst>
      <p:ext uri="{BB962C8B-B14F-4D97-AF65-F5344CB8AC3E}">
        <p14:creationId xmlns:p14="http://schemas.microsoft.com/office/powerpoint/2010/main" val="3636589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2000"/>
                                  </p:iterate>
                                  <p:childTnLst>
                                    <p:set>
                                      <p:cBhvr>
                                        <p:cTn id="11" dur="1" fill="hold">
                                          <p:stCondLst>
                                            <p:cond delay="0"/>
                                          </p:stCondLst>
                                        </p:cTn>
                                        <p:tgtEl>
                                          <p:spTgt spid="15"/>
                                        </p:tgtEl>
                                        <p:attrNameLst>
                                          <p:attrName>style.visibility</p:attrName>
                                        </p:attrNameLst>
                                      </p:cBhvr>
                                      <p:to>
                                        <p:strVal val="visible"/>
                                      </p:to>
                                    </p:set>
                                    <p:animEffect transition="in" filter="dissolve">
                                      <p:cBhvr>
                                        <p:cTn id="12" dur="1000"/>
                                        <p:tgtEl>
                                          <p:spTgt spid="15"/>
                                        </p:tgtEl>
                                      </p:cBhvr>
                                    </p:animEffect>
                                  </p:childTnLst>
                                </p:cTn>
                              </p:par>
                              <p:par>
                                <p:cTn id="13" presetID="16" presetClass="entr" presetSubtype="37" fill="hold" grpId="0" nodeType="withEffect">
                                  <p:stCondLst>
                                    <p:cond delay="0"/>
                                  </p:stCondLst>
                                  <p:iterate type="wd">
                                    <p:tmPct val="2000"/>
                                  </p:iterate>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29EFCDD-A3B3-4A7C-8F34-7B2A00DDD215}"/>
              </a:ext>
            </a:extLst>
          </p:cNvPr>
          <p:cNvSpPr>
            <a:spLocks noChangeArrowheads="1"/>
          </p:cNvSpPr>
          <p:nvPr/>
        </p:nvSpPr>
        <p:spPr bwMode="auto">
          <a:xfrm>
            <a:off x="76200" y="4114800"/>
            <a:ext cx="464819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empus Sans ITC" panose="04020404030D07020202" pitchFamily="82" charset="0"/>
              </a:rPr>
              <a:t>Mat 6:34- </a:t>
            </a:r>
            <a:r>
              <a:rPr lang="es-ES" sz="2800" b="1" dirty="0">
                <a:solidFill>
                  <a:schemeClr val="bg1"/>
                </a:solidFill>
                <a:latin typeface="Tempus Sans ITC" panose="04020404030D07020202" pitchFamily="82" charset="0"/>
              </a:rPr>
              <a:t>no os preocupéis por el día de mañana; que el día de mañana traerá su fatiga: basta al día su afán</a:t>
            </a:r>
            <a:endParaRPr lang="en-US" altLang="en-US" sz="2800" b="1" dirty="0">
              <a:solidFill>
                <a:schemeClr val="bg1"/>
              </a:solidFill>
              <a:latin typeface="Tempus Sans ITC" panose="04020404030D07020202" pitchFamily="82" charset="0"/>
            </a:endParaRPr>
          </a:p>
        </p:txBody>
      </p:sp>
      <p:sp>
        <p:nvSpPr>
          <p:cNvPr id="63492" name="Line 4">
            <a:extLst>
              <a:ext uri="{FF2B5EF4-FFF2-40B4-BE49-F238E27FC236}">
                <a16:creationId xmlns:a16="http://schemas.microsoft.com/office/drawing/2014/main" id="{5750D46F-6A3F-4BF4-98BD-173D20381DF7}"/>
              </a:ext>
            </a:extLst>
          </p:cNvPr>
          <p:cNvSpPr>
            <a:spLocks noChangeShapeType="1"/>
          </p:cNvSpPr>
          <p:nvPr/>
        </p:nvSpPr>
        <p:spPr bwMode="auto">
          <a:xfrm>
            <a:off x="4953000" y="2379245"/>
            <a:ext cx="0" cy="441960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b="1" dirty="0">
              <a:latin typeface="Tempus Sans ITC" panose="04020404030D07020202" pitchFamily="82" charset="0"/>
            </a:endParaRPr>
          </a:p>
        </p:txBody>
      </p:sp>
      <p:sp>
        <p:nvSpPr>
          <p:cNvPr id="63493" name="Rectangle 5">
            <a:extLst>
              <a:ext uri="{FF2B5EF4-FFF2-40B4-BE49-F238E27FC236}">
                <a16:creationId xmlns:a16="http://schemas.microsoft.com/office/drawing/2014/main" id="{CB1C940A-DA19-4CA1-B11A-5E35859C758E}"/>
              </a:ext>
            </a:extLst>
          </p:cNvPr>
          <p:cNvSpPr>
            <a:spLocks noChangeArrowheads="1"/>
          </p:cNvSpPr>
          <p:nvPr/>
        </p:nvSpPr>
        <p:spPr bwMode="auto">
          <a:xfrm>
            <a:off x="5084070" y="2379245"/>
            <a:ext cx="701039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empus Sans ITC" panose="04020404030D07020202" pitchFamily="82" charset="0"/>
              </a:rPr>
              <a:t>Fil 3:7-9 -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Pero las cosas que para mí eran ganancias, las he tenido por pérdidas por amor de Cristo. Y ciertamente, aun considero todas las cosas pérdidas por el eminente conocimiento de Cristo Jesús, mi Señor, por amor del cual lo he perdido todo, y lo tengo por basura para ganar a Cristo, Y ser hallado en él, no teniendo mi justicia, que es por la ley, sino la que es por la fe de Cristo, la justicia que es de Dios por la fe;</a:t>
            </a:r>
            <a:endParaRPr lang="en-US" altLang="en-US" sz="2800" b="1" dirty="0">
              <a:solidFill>
                <a:schemeClr val="bg1"/>
              </a:solidFill>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withEffect">
                                  <p:stCondLst>
                                    <p:cond delay="0"/>
                                  </p:stCondLst>
                                  <p:iterate type="wd">
                                    <p:tmPct val="1000"/>
                                  </p:iterate>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ppt_x</p:attrName>
                                        </p:attrNameLst>
                                      </p:cBhvr>
                                      <p:tavLst>
                                        <p:tav tm="0">
                                          <p:val>
                                            <p:strVal val="#ppt_x"/>
                                          </p:val>
                                        </p:tav>
                                        <p:tav tm="100000">
                                          <p:val>
                                            <p:strVal val="#ppt_x"/>
                                          </p:val>
                                        </p:tav>
                                      </p:tavLst>
                                    </p:anim>
                                    <p:anim calcmode="lin" valueType="num">
                                      <p:cBhvr>
                                        <p:cTn id="8" dur="1000" fill="hold"/>
                                        <p:tgtEl>
                                          <p:spTgt spid="63490"/>
                                        </p:tgtEl>
                                        <p:attrNameLst>
                                          <p:attrName>ppt_y</p:attrName>
                                        </p:attrNameLst>
                                      </p:cBhvr>
                                      <p:tavLst>
                                        <p:tav tm="0">
                                          <p:val>
                                            <p:strVal val="#ppt_y-#ppt_h/2"/>
                                          </p:val>
                                        </p:tav>
                                        <p:tav tm="100000">
                                          <p:val>
                                            <p:strVal val="#ppt_y"/>
                                          </p:val>
                                        </p:tav>
                                      </p:tavLst>
                                    </p:anim>
                                    <p:anim calcmode="lin" valueType="num">
                                      <p:cBhvr>
                                        <p:cTn id="9" dur="1000" fill="hold"/>
                                        <p:tgtEl>
                                          <p:spTgt spid="63490"/>
                                        </p:tgtEl>
                                        <p:attrNameLst>
                                          <p:attrName>ppt_w</p:attrName>
                                        </p:attrNameLst>
                                      </p:cBhvr>
                                      <p:tavLst>
                                        <p:tav tm="0">
                                          <p:val>
                                            <p:strVal val="#ppt_w"/>
                                          </p:val>
                                        </p:tav>
                                        <p:tav tm="100000">
                                          <p:val>
                                            <p:strVal val="#ppt_w"/>
                                          </p:val>
                                        </p:tav>
                                      </p:tavLst>
                                    </p:anim>
                                    <p:anim calcmode="lin" valueType="num">
                                      <p:cBhvr>
                                        <p:cTn id="10" dur="1000" fill="hold"/>
                                        <p:tgtEl>
                                          <p:spTgt spid="63490"/>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grpId="0" nodeType="clickEffect">
                                  <p:stCondLst>
                                    <p:cond delay="0"/>
                                  </p:stCondLst>
                                  <p:iterate type="wd">
                                    <p:tmPct val="1000"/>
                                  </p:iterate>
                                  <p:childTnLst>
                                    <p:set>
                                      <p:cBhvr>
                                        <p:cTn id="14" dur="1" fill="hold">
                                          <p:stCondLst>
                                            <p:cond delay="0"/>
                                          </p:stCondLst>
                                        </p:cTn>
                                        <p:tgtEl>
                                          <p:spTgt spid="63493"/>
                                        </p:tgtEl>
                                        <p:attrNameLst>
                                          <p:attrName>style.visibility</p:attrName>
                                        </p:attrNameLst>
                                      </p:cBhvr>
                                      <p:to>
                                        <p:strVal val="visible"/>
                                      </p:to>
                                    </p:set>
                                    <p:anim calcmode="lin" valueType="num">
                                      <p:cBhvr>
                                        <p:cTn id="15" dur="750" fill="hold"/>
                                        <p:tgtEl>
                                          <p:spTgt spid="63493"/>
                                        </p:tgtEl>
                                        <p:attrNameLst>
                                          <p:attrName>ppt_x</p:attrName>
                                        </p:attrNameLst>
                                      </p:cBhvr>
                                      <p:tavLst>
                                        <p:tav tm="0">
                                          <p:val>
                                            <p:strVal val="#ppt_x"/>
                                          </p:val>
                                        </p:tav>
                                        <p:tav tm="100000">
                                          <p:val>
                                            <p:strVal val="#ppt_x"/>
                                          </p:val>
                                        </p:tav>
                                      </p:tavLst>
                                    </p:anim>
                                    <p:anim calcmode="lin" valueType="num">
                                      <p:cBhvr>
                                        <p:cTn id="16" dur="750" fill="hold"/>
                                        <p:tgtEl>
                                          <p:spTgt spid="63493"/>
                                        </p:tgtEl>
                                        <p:attrNameLst>
                                          <p:attrName>ppt_y</p:attrName>
                                        </p:attrNameLst>
                                      </p:cBhvr>
                                      <p:tavLst>
                                        <p:tav tm="0">
                                          <p:val>
                                            <p:strVal val="#ppt_y+#ppt_h/2"/>
                                          </p:val>
                                        </p:tav>
                                        <p:tav tm="100000">
                                          <p:val>
                                            <p:strVal val="#ppt_y"/>
                                          </p:val>
                                        </p:tav>
                                      </p:tavLst>
                                    </p:anim>
                                    <p:anim calcmode="lin" valueType="num">
                                      <p:cBhvr>
                                        <p:cTn id="17" dur="750" fill="hold"/>
                                        <p:tgtEl>
                                          <p:spTgt spid="63493"/>
                                        </p:tgtEl>
                                        <p:attrNameLst>
                                          <p:attrName>ppt_w</p:attrName>
                                        </p:attrNameLst>
                                      </p:cBhvr>
                                      <p:tavLst>
                                        <p:tav tm="0">
                                          <p:val>
                                            <p:strVal val="#ppt_w"/>
                                          </p:val>
                                        </p:tav>
                                        <p:tav tm="100000">
                                          <p:val>
                                            <p:strVal val="#ppt_w"/>
                                          </p:val>
                                        </p:tav>
                                      </p:tavLst>
                                    </p:anim>
                                    <p:anim calcmode="lin" valueType="num">
                                      <p:cBhvr>
                                        <p:cTn id="18" dur="750" fill="hold"/>
                                        <p:tgtEl>
                                          <p:spTgt spid="63493"/>
                                        </p:tgtEl>
                                        <p:attrNameLst>
                                          <p:attrName>ppt_h</p:attrName>
                                        </p:attrNameLst>
                                      </p:cBhvr>
                                      <p:tavLst>
                                        <p:tav tm="0">
                                          <p:val>
                                            <p:fltVal val="0"/>
                                          </p:val>
                                        </p:tav>
                                        <p:tav tm="100000">
                                          <p:val>
                                            <p:strVal val="#ppt_h"/>
                                          </p:val>
                                        </p:tav>
                                      </p:tavLst>
                                    </p:anim>
                                  </p:childTnLst>
                                </p:cTn>
                              </p:par>
                              <p:par>
                                <p:cTn id="19" presetID="16" presetClass="entr" presetSubtype="42" fill="hold" nodeType="withEffect">
                                  <p:stCondLst>
                                    <p:cond delay="0"/>
                                  </p:stCondLst>
                                  <p:childTnLst>
                                    <p:set>
                                      <p:cBhvr>
                                        <p:cTn id="20" dur="1" fill="hold">
                                          <p:stCondLst>
                                            <p:cond delay="0"/>
                                          </p:stCondLst>
                                        </p:cTn>
                                        <p:tgtEl>
                                          <p:spTgt spid="63492"/>
                                        </p:tgtEl>
                                        <p:attrNameLst>
                                          <p:attrName>style.visibility</p:attrName>
                                        </p:attrNameLst>
                                      </p:cBhvr>
                                      <p:to>
                                        <p:strVal val="visible"/>
                                      </p:to>
                                    </p:set>
                                    <p:animEffect transition="in" filter="barn(outHorizontal)">
                                      <p:cBhvr>
                                        <p:cTn id="21" dur="75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538" name="Picture 2" descr="notepad 2">
            <a:extLst>
              <a:ext uri="{FF2B5EF4-FFF2-40B4-BE49-F238E27FC236}">
                <a16:creationId xmlns:a16="http://schemas.microsoft.com/office/drawing/2014/main" id="{DA1453AB-08BE-4200-AC92-B5741D40E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3" r="2083"/>
          <a:stretch>
            <a:fillRect/>
          </a:stretch>
        </p:blipFill>
        <p:spPr bwMode="auto">
          <a:xfrm>
            <a:off x="6172200" y="2286000"/>
            <a:ext cx="44958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5539" name="Picture 3" descr="notepad 2">
            <a:extLst>
              <a:ext uri="{FF2B5EF4-FFF2-40B4-BE49-F238E27FC236}">
                <a16:creationId xmlns:a16="http://schemas.microsoft.com/office/drawing/2014/main" id="{5896D30B-BC6E-4D95-98B1-FBF162652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 r="2083"/>
          <a:stretch>
            <a:fillRect/>
          </a:stretch>
        </p:blipFill>
        <p:spPr bwMode="auto">
          <a:xfrm>
            <a:off x="1524000" y="22860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5540" name="Picture 4" descr="Samuel a man">
            <a:extLst>
              <a:ext uri="{FF2B5EF4-FFF2-40B4-BE49-F238E27FC236}">
                <a16:creationId xmlns:a16="http://schemas.microsoft.com/office/drawing/2014/main" id="{A49E2CD7-9960-4834-A52A-ABE7AC530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158"/>
          <a:stretch>
            <a:fillRect/>
          </a:stretch>
        </p:blipFill>
        <p:spPr bwMode="auto">
          <a:xfrm>
            <a:off x="1524000" y="0"/>
            <a:ext cx="2514600" cy="2452688"/>
          </a:xfrm>
          <a:prstGeom prst="rect">
            <a:avLst/>
          </a:prstGeom>
          <a:noFill/>
          <a:extLst>
            <a:ext uri="{909E8E84-426E-40DD-AFC4-6F175D3DCCD1}">
              <a14:hiddenFill xmlns:a14="http://schemas.microsoft.com/office/drawing/2010/main">
                <a:solidFill>
                  <a:srgbClr val="FFFFFF"/>
                </a:solidFill>
              </a14:hiddenFill>
            </a:ext>
          </a:extLst>
        </p:spPr>
      </p:pic>
      <p:pic>
        <p:nvPicPr>
          <p:cNvPr id="65541" name="Picture 5" descr="Jewish woman">
            <a:extLst>
              <a:ext uri="{FF2B5EF4-FFF2-40B4-BE49-F238E27FC236}">
                <a16:creationId xmlns:a16="http://schemas.microsoft.com/office/drawing/2014/main" id="{48323C8A-A669-4822-8BE9-D56CF7169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3390"/>
          <a:stretch>
            <a:fillRect/>
          </a:stretch>
        </p:blipFill>
        <p:spPr bwMode="auto">
          <a:xfrm>
            <a:off x="8696326" y="1"/>
            <a:ext cx="1971675" cy="2492375"/>
          </a:xfrm>
          <a:prstGeom prst="rect">
            <a:avLst/>
          </a:prstGeom>
          <a:noFill/>
          <a:extLst>
            <a:ext uri="{909E8E84-426E-40DD-AFC4-6F175D3DCCD1}">
              <a14:hiddenFill xmlns:a14="http://schemas.microsoft.com/office/drawing/2010/main">
                <a:solidFill>
                  <a:srgbClr val="FFFFFF"/>
                </a:solidFill>
              </a14:hiddenFill>
            </a:ext>
          </a:extLst>
        </p:spPr>
      </p:pic>
      <p:sp>
        <p:nvSpPr>
          <p:cNvPr id="65543" name="Rectangle 7">
            <a:extLst>
              <a:ext uri="{FF2B5EF4-FFF2-40B4-BE49-F238E27FC236}">
                <a16:creationId xmlns:a16="http://schemas.microsoft.com/office/drawing/2014/main" id="{A0261460-E1B7-45BF-B647-E9714B0853F1}"/>
              </a:ext>
            </a:extLst>
          </p:cNvPr>
          <p:cNvSpPr>
            <a:spLocks noChangeArrowheads="1"/>
          </p:cNvSpPr>
          <p:nvPr/>
        </p:nvSpPr>
        <p:spPr bwMode="auto">
          <a:xfrm>
            <a:off x="10439400" y="5257800"/>
            <a:ext cx="228600" cy="1600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8" name="Text Box 12">
            <a:extLst>
              <a:ext uri="{FF2B5EF4-FFF2-40B4-BE49-F238E27FC236}">
                <a16:creationId xmlns:a16="http://schemas.microsoft.com/office/drawing/2014/main" id="{C1BD49CF-C0D0-4D09-BBD9-D868298DE7B2}"/>
              </a:ext>
            </a:extLst>
          </p:cNvPr>
          <p:cNvSpPr txBox="1">
            <a:spLocks noChangeArrowheads="1"/>
          </p:cNvSpPr>
          <p:nvPr/>
        </p:nvSpPr>
        <p:spPr bwMode="auto">
          <a:xfrm rot="21366240">
            <a:off x="1865485" y="3416109"/>
            <a:ext cx="3746500"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s-ES" altLang="en-US" sz="2800" b="1" dirty="0">
                <a:latin typeface="Tempus Sans ITC" panose="04020404030D07020202" pitchFamily="82" charset="0"/>
              </a:rPr>
              <a:t>Las bendiciones vienen del dar, no del guardar</a:t>
            </a:r>
            <a:r>
              <a:rPr lang="es-CO" altLang="en-US" sz="2800" b="1" dirty="0">
                <a:latin typeface="Tempus Sans ITC" panose="04020404030D07020202" pitchFamily="82" charset="0"/>
              </a:rPr>
              <a:t>.</a:t>
            </a:r>
            <a:endParaRPr lang="en-US" altLang="en-US" sz="2800" b="1" dirty="0">
              <a:latin typeface="Tempus Sans ITC" panose="04020404030D07020202" pitchFamily="82" charset="0"/>
            </a:endParaRPr>
          </a:p>
        </p:txBody>
      </p:sp>
      <p:sp>
        <p:nvSpPr>
          <p:cNvPr id="65549" name="Text Box 13">
            <a:extLst>
              <a:ext uri="{FF2B5EF4-FFF2-40B4-BE49-F238E27FC236}">
                <a16:creationId xmlns:a16="http://schemas.microsoft.com/office/drawing/2014/main" id="{D6EE1C12-7A7F-4050-9170-B2EE6669718F}"/>
              </a:ext>
            </a:extLst>
          </p:cNvPr>
          <p:cNvSpPr txBox="1">
            <a:spLocks noChangeArrowheads="1"/>
          </p:cNvSpPr>
          <p:nvPr/>
        </p:nvSpPr>
        <p:spPr bwMode="auto">
          <a:xfrm rot="21366240">
            <a:off x="2030353" y="4925306"/>
            <a:ext cx="3724275" cy="157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800" b="1" dirty="0">
                <a:solidFill>
                  <a:srgbClr val="800000"/>
                </a:solidFill>
                <a:latin typeface="Tempus Sans ITC" panose="04020404030D07020202" pitchFamily="82" charset="0"/>
              </a:rPr>
              <a:t>Mateo 6:20f</a:t>
            </a:r>
          </a:p>
          <a:p>
            <a:pPr algn="ctr">
              <a:lnSpc>
                <a:spcPct val="85000"/>
              </a:lnSpc>
            </a:pPr>
            <a:r>
              <a:rPr lang="en-US" altLang="en-US" sz="2800" b="1" dirty="0">
                <a:solidFill>
                  <a:srgbClr val="800000"/>
                </a:solidFill>
                <a:latin typeface="Tempus Sans ITC" panose="04020404030D07020202" pitchFamily="82" charset="0"/>
              </a:rPr>
              <a:t>2Cor. 9:6-10</a:t>
            </a:r>
          </a:p>
          <a:p>
            <a:pPr algn="ctr">
              <a:lnSpc>
                <a:spcPct val="85000"/>
              </a:lnSpc>
            </a:pPr>
            <a:r>
              <a:rPr lang="en-US" altLang="en-US" sz="2800" b="1" dirty="0">
                <a:solidFill>
                  <a:srgbClr val="800000"/>
                </a:solidFill>
                <a:latin typeface="Tempus Sans ITC" panose="04020404030D07020202" pitchFamily="82" charset="0"/>
              </a:rPr>
              <a:t>Prov. 3:9-10</a:t>
            </a:r>
          </a:p>
          <a:p>
            <a:pPr algn="ctr">
              <a:lnSpc>
                <a:spcPct val="85000"/>
              </a:lnSpc>
            </a:pPr>
            <a:r>
              <a:rPr lang="en-US" altLang="en-US" sz="2800" b="1" dirty="0">
                <a:solidFill>
                  <a:srgbClr val="800000"/>
                </a:solidFill>
                <a:latin typeface="Tempus Sans ITC" panose="04020404030D07020202" pitchFamily="82" charset="0"/>
              </a:rPr>
              <a:t>Lucas 6:38</a:t>
            </a:r>
          </a:p>
        </p:txBody>
      </p:sp>
      <p:sp>
        <p:nvSpPr>
          <p:cNvPr id="65550" name="AutoShape 14">
            <a:extLst>
              <a:ext uri="{FF2B5EF4-FFF2-40B4-BE49-F238E27FC236}">
                <a16:creationId xmlns:a16="http://schemas.microsoft.com/office/drawing/2014/main" id="{2E266B40-4474-4D84-B00F-C9C81890777B}"/>
              </a:ext>
            </a:extLst>
          </p:cNvPr>
          <p:cNvSpPr>
            <a:spLocks noChangeArrowheads="1"/>
          </p:cNvSpPr>
          <p:nvPr/>
        </p:nvSpPr>
        <p:spPr bwMode="auto">
          <a:xfrm>
            <a:off x="4114800" y="0"/>
            <a:ext cx="4343400" cy="1143000"/>
          </a:xfrm>
          <a:prstGeom prst="wedgeRoundRectCallout">
            <a:avLst>
              <a:gd name="adj1" fmla="val -63269"/>
              <a:gd name="adj2" fmla="val 18611"/>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b="1" dirty="0">
                <a:latin typeface="Tempus Sans ITC" panose="04020404030D07020202" pitchFamily="82" charset="0"/>
              </a:rPr>
              <a:t>¿Qué aprendemos de esa madre desesperada?</a:t>
            </a:r>
            <a:endParaRPr lang="en-US" altLang="en-US" sz="2800" b="1" dirty="0">
              <a:latin typeface="Tempus Sans ITC" panose="04020404030D07020202" pitchFamily="8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iterate type="wd">
                                    <p:tmPct val="2000"/>
                                  </p:iterate>
                                  <p:childTnLst>
                                    <p:set>
                                      <p:cBhvr>
                                        <p:cTn id="6" dur="1" fill="hold">
                                          <p:stCondLst>
                                            <p:cond delay="0"/>
                                          </p:stCondLst>
                                        </p:cTn>
                                        <p:tgtEl>
                                          <p:spTgt spid="65548"/>
                                        </p:tgtEl>
                                        <p:attrNameLst>
                                          <p:attrName>style.visibility</p:attrName>
                                        </p:attrNameLst>
                                      </p:cBhvr>
                                      <p:to>
                                        <p:strVal val="visible"/>
                                      </p:to>
                                    </p:set>
                                    <p:animEffect transition="in" filter="slide(fromTop)">
                                      <p:cBhvr>
                                        <p:cTn id="7" dur="1000"/>
                                        <p:tgtEl>
                                          <p:spTgt spid="65548"/>
                                        </p:tgtEl>
                                      </p:cBhvr>
                                    </p:animEffect>
                                  </p:childTnLst>
                                </p:cTn>
                              </p:par>
                              <p:par>
                                <p:cTn id="8" presetID="12" presetClass="entr" presetSubtype="4" fill="hold" grpId="0" nodeType="withEffect">
                                  <p:stCondLst>
                                    <p:cond delay="0"/>
                                  </p:stCondLst>
                                  <p:iterate type="wd">
                                    <p:tmPct val="2000"/>
                                  </p:iterate>
                                  <p:childTnLst>
                                    <p:set>
                                      <p:cBhvr>
                                        <p:cTn id="9" dur="1" fill="hold">
                                          <p:stCondLst>
                                            <p:cond delay="0"/>
                                          </p:stCondLst>
                                        </p:cTn>
                                        <p:tgtEl>
                                          <p:spTgt spid="65549"/>
                                        </p:tgtEl>
                                        <p:attrNameLst>
                                          <p:attrName>style.visibility</p:attrName>
                                        </p:attrNameLst>
                                      </p:cBhvr>
                                      <p:to>
                                        <p:strVal val="visible"/>
                                      </p:to>
                                    </p:set>
                                    <p:animEffect transition="in" filter="slide(fromBottom)">
                                      <p:cBhvr>
                                        <p:cTn id="10" dur="10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8" grpId="0"/>
      <p:bldP spid="655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B820B08-3AB6-4E82-9F57-3571FB037D31}"/>
              </a:ext>
            </a:extLst>
          </p:cNvPr>
          <p:cNvSpPr>
            <a:spLocks noChangeArrowheads="1"/>
          </p:cNvSpPr>
          <p:nvPr/>
        </p:nvSpPr>
        <p:spPr bwMode="auto">
          <a:xfrm>
            <a:off x="267070" y="1752600"/>
            <a:ext cx="5638796"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800" b="1" dirty="0">
                <a:solidFill>
                  <a:srgbClr val="FFFF00"/>
                </a:solidFill>
                <a:latin typeface="Tempus Sans ITC" panose="04020404030D07020202" pitchFamily="82" charset="0"/>
              </a:rPr>
              <a:t>Mat 6:21 -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donde estuviere vuestro tesoro, allí estará vuestro corazón.</a:t>
            </a:r>
            <a:r>
              <a:rPr lang="en-US" altLang="en-US" sz="2800" b="1" dirty="0">
                <a:solidFill>
                  <a:schemeClr val="bg1"/>
                </a:solidFill>
                <a:latin typeface="Tempus Sans ITC" panose="04020404030D07020202" pitchFamily="82" charset="0"/>
              </a:rPr>
              <a:t>.</a:t>
            </a:r>
          </a:p>
        </p:txBody>
      </p:sp>
      <p:sp>
        <p:nvSpPr>
          <p:cNvPr id="66564" name="Line 4">
            <a:extLst>
              <a:ext uri="{FF2B5EF4-FFF2-40B4-BE49-F238E27FC236}">
                <a16:creationId xmlns:a16="http://schemas.microsoft.com/office/drawing/2014/main" id="{59B8FFEC-B022-4DB9-B4D2-B2DE1E74CB4F}"/>
              </a:ext>
            </a:extLst>
          </p:cNvPr>
          <p:cNvSpPr>
            <a:spLocks noChangeShapeType="1"/>
          </p:cNvSpPr>
          <p:nvPr/>
        </p:nvSpPr>
        <p:spPr bwMode="auto">
          <a:xfrm flipH="1">
            <a:off x="6248400" y="1371600"/>
            <a:ext cx="0" cy="5474563"/>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b="1" dirty="0">
              <a:latin typeface="Tempus Sans ITC" panose="04020404030D07020202" pitchFamily="82" charset="0"/>
            </a:endParaRPr>
          </a:p>
        </p:txBody>
      </p:sp>
      <p:sp>
        <p:nvSpPr>
          <p:cNvPr id="66565" name="Rectangle 5">
            <a:extLst>
              <a:ext uri="{FF2B5EF4-FFF2-40B4-BE49-F238E27FC236}">
                <a16:creationId xmlns:a16="http://schemas.microsoft.com/office/drawing/2014/main" id="{CA94C11E-6535-489D-93E5-33F75578D324}"/>
              </a:ext>
            </a:extLst>
          </p:cNvPr>
          <p:cNvSpPr>
            <a:spLocks noChangeArrowheads="1"/>
          </p:cNvSpPr>
          <p:nvPr/>
        </p:nvSpPr>
        <p:spPr bwMode="auto">
          <a:xfrm>
            <a:off x="135384" y="3064358"/>
            <a:ext cx="5902168" cy="378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800" b="1" dirty="0">
                <a:solidFill>
                  <a:srgbClr val="FFFF00"/>
                </a:solidFill>
                <a:latin typeface="Tempus Sans ITC" panose="04020404030D07020202" pitchFamily="82" charset="0"/>
              </a:rPr>
              <a:t>2 Cor 9:6-9 -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El que siembra escasamente, también segará escasamente; y el que siembra generosamente, generosamente también segará … Y poderoso es Dios para hacer que abunde en vosotros toda gracia; a fin de que, teniendo siempre en todas las cosas todo lo que basta, abundéis para toda buena obra</a:t>
            </a:r>
            <a:endParaRPr lang="en-US" altLang="en-US" sz="2800" b="1" dirty="0">
              <a:solidFill>
                <a:schemeClr val="bg1"/>
              </a:solidFill>
              <a:latin typeface="Tempus Sans ITC" panose="04020404030D07020202" pitchFamily="82" charset="0"/>
            </a:endParaRPr>
          </a:p>
        </p:txBody>
      </p:sp>
      <p:sp>
        <p:nvSpPr>
          <p:cNvPr id="66567" name="Rectangle 7">
            <a:extLst>
              <a:ext uri="{FF2B5EF4-FFF2-40B4-BE49-F238E27FC236}">
                <a16:creationId xmlns:a16="http://schemas.microsoft.com/office/drawing/2014/main" id="{85CED529-B81A-429E-936A-E598CE80D176}"/>
              </a:ext>
            </a:extLst>
          </p:cNvPr>
          <p:cNvSpPr>
            <a:spLocks noChangeArrowheads="1"/>
          </p:cNvSpPr>
          <p:nvPr/>
        </p:nvSpPr>
        <p:spPr bwMode="auto">
          <a:xfrm>
            <a:off x="6328268" y="2133600"/>
            <a:ext cx="586739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empus Sans ITC" panose="04020404030D07020202" pitchFamily="82" charset="0"/>
              </a:rPr>
              <a:t>Prov 3:9-10 -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Honra a Jehová de tus bienes, Y de las primicias de todos tus frutos; Y serán llenas tus canastas con abundancia, Y tus lagares rebosarán de mosto</a:t>
            </a:r>
            <a:endParaRPr lang="en-US" altLang="en-US" sz="2800" b="1" dirty="0">
              <a:solidFill>
                <a:schemeClr val="bg1"/>
              </a:solidFill>
              <a:latin typeface="Tempus Sans ITC" panose="04020404030D07020202" pitchFamily="82" charset="0"/>
            </a:endParaRPr>
          </a:p>
        </p:txBody>
      </p:sp>
      <p:sp>
        <p:nvSpPr>
          <p:cNvPr id="66568" name="Rectangle 8">
            <a:extLst>
              <a:ext uri="{FF2B5EF4-FFF2-40B4-BE49-F238E27FC236}">
                <a16:creationId xmlns:a16="http://schemas.microsoft.com/office/drawing/2014/main" id="{0C672E12-C241-48D0-8415-360666BDAD8E}"/>
              </a:ext>
            </a:extLst>
          </p:cNvPr>
          <p:cNvSpPr>
            <a:spLocks noChangeArrowheads="1"/>
          </p:cNvSpPr>
          <p:nvPr/>
        </p:nvSpPr>
        <p:spPr bwMode="auto">
          <a:xfrm>
            <a:off x="6404470" y="4562818"/>
            <a:ext cx="571499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err="1">
                <a:solidFill>
                  <a:srgbClr val="FFFF00"/>
                </a:solidFill>
                <a:latin typeface="Tempus Sans ITC" panose="04020404030D07020202" pitchFamily="82" charset="0"/>
              </a:rPr>
              <a:t>Lc</a:t>
            </a:r>
            <a:r>
              <a:rPr lang="en-US" altLang="en-US" sz="2800" b="1" dirty="0">
                <a:solidFill>
                  <a:srgbClr val="FFFF00"/>
                </a:solidFill>
                <a:latin typeface="Tempus Sans ITC" panose="04020404030D07020202" pitchFamily="82" charset="0"/>
              </a:rPr>
              <a:t>. 6:38 -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Dad, y se os dará; medida buena, apretada, remecida, y rebosando darán en vuestro seno: porque con la misma medida que midiereis, os será vuelto a medir</a:t>
            </a:r>
            <a:endParaRPr lang="en-US" altLang="en-US" sz="2800" b="1" dirty="0">
              <a:solidFill>
                <a:schemeClr val="bg1"/>
              </a:solidFill>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checkerboard(across)">
                                      <p:cBhvr>
                                        <p:cTn id="7" dur="1000"/>
                                        <p:tgtEl>
                                          <p:spTgt spid="66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6565"/>
                                        </p:tgtEl>
                                        <p:attrNameLst>
                                          <p:attrName>style.visibility</p:attrName>
                                        </p:attrNameLst>
                                      </p:cBhvr>
                                      <p:to>
                                        <p:strVal val="visible"/>
                                      </p:to>
                                    </p:set>
                                    <p:animEffect transition="in" filter="checkerboard(down)">
                                      <p:cBhvr>
                                        <p:cTn id="12" dur="1000"/>
                                        <p:tgtEl>
                                          <p:spTgt spid="66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arn(inHorizontal)">
                                      <p:cBhvr>
                                        <p:cTn id="17" dur="1000"/>
                                        <p:tgtEl>
                                          <p:spTgt spid="665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6568"/>
                                        </p:tgtEl>
                                        <p:attrNameLst>
                                          <p:attrName>style.visibility</p:attrName>
                                        </p:attrNameLst>
                                      </p:cBhvr>
                                      <p:to>
                                        <p:strVal val="visible"/>
                                      </p:to>
                                    </p:set>
                                    <p:animEffect transition="in" filter="barn(outHorizontal)">
                                      <p:cBhvr>
                                        <p:cTn id="22" dur="10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5" grpId="0"/>
      <p:bldP spid="66567" grpId="0"/>
      <p:bldP spid="6656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8610" name="Picture 2" descr="notepad 2">
            <a:extLst>
              <a:ext uri="{FF2B5EF4-FFF2-40B4-BE49-F238E27FC236}">
                <a16:creationId xmlns:a16="http://schemas.microsoft.com/office/drawing/2014/main" id="{5AB67EE2-1375-4FE2-A370-1B77A1759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3" r="2083"/>
          <a:stretch>
            <a:fillRect/>
          </a:stretch>
        </p:blipFill>
        <p:spPr bwMode="auto">
          <a:xfrm>
            <a:off x="6172200" y="2286000"/>
            <a:ext cx="48768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8611" name="Picture 3" descr="notepad 2">
            <a:extLst>
              <a:ext uri="{FF2B5EF4-FFF2-40B4-BE49-F238E27FC236}">
                <a16:creationId xmlns:a16="http://schemas.microsoft.com/office/drawing/2014/main" id="{C783BC1E-FE52-4F97-9BA2-21BD54F29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 r="2083"/>
          <a:stretch>
            <a:fillRect/>
          </a:stretch>
        </p:blipFill>
        <p:spPr bwMode="auto">
          <a:xfrm>
            <a:off x="1524000" y="22860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8612" name="Picture 4" descr="Samuel a man">
            <a:extLst>
              <a:ext uri="{FF2B5EF4-FFF2-40B4-BE49-F238E27FC236}">
                <a16:creationId xmlns:a16="http://schemas.microsoft.com/office/drawing/2014/main" id="{132D0BD8-0718-47EB-8B7F-D30E3E4CD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158"/>
          <a:stretch>
            <a:fillRect/>
          </a:stretch>
        </p:blipFill>
        <p:spPr bwMode="auto">
          <a:xfrm>
            <a:off x="1524000" y="0"/>
            <a:ext cx="2514600" cy="2452688"/>
          </a:xfrm>
          <a:prstGeom prst="rect">
            <a:avLst/>
          </a:prstGeom>
          <a:noFill/>
          <a:extLst>
            <a:ext uri="{909E8E84-426E-40DD-AFC4-6F175D3DCCD1}">
              <a14:hiddenFill xmlns:a14="http://schemas.microsoft.com/office/drawing/2010/main">
                <a:solidFill>
                  <a:srgbClr val="FFFFFF"/>
                </a:solidFill>
              </a14:hiddenFill>
            </a:ext>
          </a:extLst>
        </p:spPr>
      </p:pic>
      <p:pic>
        <p:nvPicPr>
          <p:cNvPr id="68613" name="Picture 5" descr="Jewish woman">
            <a:extLst>
              <a:ext uri="{FF2B5EF4-FFF2-40B4-BE49-F238E27FC236}">
                <a16:creationId xmlns:a16="http://schemas.microsoft.com/office/drawing/2014/main" id="{BB615397-31AF-4E43-ACB4-6B968514BE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3390"/>
          <a:stretch>
            <a:fillRect/>
          </a:stretch>
        </p:blipFill>
        <p:spPr bwMode="auto">
          <a:xfrm>
            <a:off x="8696326" y="1"/>
            <a:ext cx="1971675" cy="2492375"/>
          </a:xfrm>
          <a:prstGeom prst="rect">
            <a:avLst/>
          </a:prstGeom>
          <a:noFill/>
          <a:extLst>
            <a:ext uri="{909E8E84-426E-40DD-AFC4-6F175D3DCCD1}">
              <a14:hiddenFill xmlns:a14="http://schemas.microsoft.com/office/drawing/2010/main">
                <a:solidFill>
                  <a:srgbClr val="FFFFFF"/>
                </a:solidFill>
              </a14:hiddenFill>
            </a:ext>
          </a:extLst>
        </p:spPr>
      </p:pic>
      <p:sp>
        <p:nvSpPr>
          <p:cNvPr id="68617" name="Text Box 9">
            <a:extLst>
              <a:ext uri="{FF2B5EF4-FFF2-40B4-BE49-F238E27FC236}">
                <a16:creationId xmlns:a16="http://schemas.microsoft.com/office/drawing/2014/main" id="{8E78681B-BBFE-4CCA-8AFC-577E0B1AF9EE}"/>
              </a:ext>
            </a:extLst>
          </p:cNvPr>
          <p:cNvSpPr txBox="1">
            <a:spLocks noChangeArrowheads="1"/>
          </p:cNvSpPr>
          <p:nvPr/>
        </p:nvSpPr>
        <p:spPr bwMode="auto">
          <a:xfrm rot="21366240">
            <a:off x="1748041" y="3288573"/>
            <a:ext cx="3916654"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800" b="1" dirty="0">
                <a:latin typeface="Tempus Sans ITC" panose="04020404030D07020202" pitchFamily="82" charset="0"/>
              </a:rPr>
              <a:t>Las bendiciones vienen del dar, no del guardar</a:t>
            </a:r>
            <a:r>
              <a:rPr lang="es-CO" altLang="en-US" sz="2800" b="1" dirty="0">
                <a:latin typeface="Tempus Sans ITC" panose="04020404030D07020202" pitchFamily="82" charset="0"/>
              </a:rPr>
              <a:t>.</a:t>
            </a:r>
            <a:endParaRPr lang="en-US" altLang="en-US" sz="2800" b="1" dirty="0">
              <a:latin typeface="Tempus Sans ITC" panose="04020404030D07020202" pitchFamily="82" charset="0"/>
            </a:endParaRPr>
          </a:p>
        </p:txBody>
      </p:sp>
      <p:sp>
        <p:nvSpPr>
          <p:cNvPr id="68619" name="Text Box 11">
            <a:extLst>
              <a:ext uri="{FF2B5EF4-FFF2-40B4-BE49-F238E27FC236}">
                <a16:creationId xmlns:a16="http://schemas.microsoft.com/office/drawing/2014/main" id="{67F93E01-CF64-49E4-B52F-4BD13C568BCA}"/>
              </a:ext>
            </a:extLst>
          </p:cNvPr>
          <p:cNvSpPr txBox="1">
            <a:spLocks noChangeArrowheads="1"/>
          </p:cNvSpPr>
          <p:nvPr/>
        </p:nvSpPr>
        <p:spPr bwMode="auto">
          <a:xfrm rot="219153">
            <a:off x="6398979" y="4217768"/>
            <a:ext cx="428303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latin typeface="Tempus Sans ITC" panose="04020404030D07020202" pitchFamily="82" charset="0"/>
              </a:rPr>
              <a:t>Nos </a:t>
            </a:r>
            <a:r>
              <a:rPr lang="en-US" altLang="en-US" sz="2800" b="1" dirty="0" err="1">
                <a:latin typeface="Tempus Sans ITC" panose="04020404030D07020202" pitchFamily="82" charset="0"/>
              </a:rPr>
              <a:t>guía</a:t>
            </a:r>
            <a:r>
              <a:rPr lang="en-US" altLang="en-US" sz="2800" b="1" dirty="0">
                <a:latin typeface="Tempus Sans ITC" panose="04020404030D07020202" pitchFamily="82" charset="0"/>
              </a:rPr>
              <a:t> a la </a:t>
            </a:r>
            <a:r>
              <a:rPr lang="en-US" altLang="en-US" sz="2800" b="1" dirty="0" err="1">
                <a:latin typeface="Tempus Sans ITC" panose="04020404030D07020202" pitchFamily="82" charset="0"/>
              </a:rPr>
              <a:t>pregunta</a:t>
            </a:r>
            <a:r>
              <a:rPr lang="en-US" altLang="en-US" sz="2800" b="1" dirty="0">
                <a:latin typeface="Tempus Sans ITC" panose="04020404030D07020202" pitchFamily="82" charset="0"/>
              </a:rPr>
              <a:t> de </a:t>
            </a:r>
            <a:r>
              <a:rPr lang="en-US" altLang="en-US" sz="2800" b="1" dirty="0" err="1">
                <a:latin typeface="Tempus Sans ITC" panose="04020404030D07020202" pitchFamily="82" charset="0"/>
              </a:rPr>
              <a:t>fe</a:t>
            </a:r>
            <a:r>
              <a:rPr lang="en-US" altLang="en-US" sz="2800" b="1" dirty="0">
                <a:latin typeface="Tempus Sans ITC" panose="04020404030D07020202" pitchFamily="82" charset="0"/>
              </a:rPr>
              <a:t>:  </a:t>
            </a:r>
            <a:r>
              <a:rPr lang="en-US" altLang="en-US" sz="2800" b="1" dirty="0">
                <a:solidFill>
                  <a:srgbClr val="C00000"/>
                </a:solidFill>
                <a:latin typeface="Tempus Sans ITC" panose="04020404030D07020202" pitchFamily="82" charset="0"/>
              </a:rPr>
              <a:t>¿la </a:t>
            </a:r>
            <a:r>
              <a:rPr lang="en-US" altLang="en-US" sz="2800" b="1" dirty="0" err="1">
                <a:solidFill>
                  <a:srgbClr val="C00000"/>
                </a:solidFill>
                <a:latin typeface="Tempus Sans ITC" panose="04020404030D07020202" pitchFamily="82" charset="0"/>
              </a:rPr>
              <a:t>tenemos</a:t>
            </a:r>
            <a:r>
              <a:rPr lang="en-US" altLang="en-US" sz="2800" b="1" dirty="0">
                <a:solidFill>
                  <a:srgbClr val="C00000"/>
                </a:solidFill>
                <a:latin typeface="Tempus Sans ITC" panose="04020404030D07020202" pitchFamily="82" charset="0"/>
              </a:rPr>
              <a:t> o no?</a:t>
            </a:r>
          </a:p>
        </p:txBody>
      </p:sp>
      <p:sp>
        <p:nvSpPr>
          <p:cNvPr id="68621" name="Text Box 13">
            <a:extLst>
              <a:ext uri="{FF2B5EF4-FFF2-40B4-BE49-F238E27FC236}">
                <a16:creationId xmlns:a16="http://schemas.microsoft.com/office/drawing/2014/main" id="{FA371056-C35E-44E3-86CF-5FA8DBF78590}"/>
              </a:ext>
            </a:extLst>
          </p:cNvPr>
          <p:cNvSpPr txBox="1">
            <a:spLocks noChangeArrowheads="1"/>
          </p:cNvSpPr>
          <p:nvPr/>
        </p:nvSpPr>
        <p:spPr bwMode="auto">
          <a:xfrm rot="158795">
            <a:off x="6503812" y="2708497"/>
            <a:ext cx="4213577" cy="120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800" b="1" dirty="0">
                <a:latin typeface="Tempus Sans ITC" panose="04020404030D07020202" pitchFamily="82" charset="0"/>
              </a:rPr>
              <a:t>La adversidad puede conducirnos a</a:t>
            </a:r>
          </a:p>
          <a:p>
            <a:pPr algn="ctr">
              <a:lnSpc>
                <a:spcPct val="85000"/>
              </a:lnSpc>
            </a:pPr>
            <a:r>
              <a:rPr lang="es-ES" altLang="en-US" sz="2800" b="1" dirty="0">
                <a:latin typeface="Tempus Sans ITC" panose="04020404030D07020202" pitchFamily="82" charset="0"/>
              </a:rPr>
              <a:t>crecimiento espiritual.</a:t>
            </a:r>
            <a:endParaRPr lang="en-US" altLang="en-US" sz="2800" b="1" dirty="0">
              <a:latin typeface="Tempus Sans ITC" panose="04020404030D07020202" pitchFamily="82" charset="0"/>
            </a:endParaRPr>
          </a:p>
        </p:txBody>
      </p:sp>
      <p:sp>
        <p:nvSpPr>
          <p:cNvPr id="68623" name="Text Box 15">
            <a:extLst>
              <a:ext uri="{FF2B5EF4-FFF2-40B4-BE49-F238E27FC236}">
                <a16:creationId xmlns:a16="http://schemas.microsoft.com/office/drawing/2014/main" id="{AD2BA632-6C95-4540-9E79-AF1D5A93741F}"/>
              </a:ext>
            </a:extLst>
          </p:cNvPr>
          <p:cNvSpPr txBox="1">
            <a:spLocks noChangeArrowheads="1"/>
          </p:cNvSpPr>
          <p:nvPr/>
        </p:nvSpPr>
        <p:spPr bwMode="auto">
          <a:xfrm rot="21366240">
            <a:off x="2023447" y="4743241"/>
            <a:ext cx="37242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rgbClr val="800000"/>
                </a:solidFill>
                <a:latin typeface="Tempus Sans ITC" panose="04020404030D07020202" pitchFamily="82" charset="0"/>
              </a:rPr>
              <a:t>Mateo 6:20f</a:t>
            </a:r>
          </a:p>
          <a:p>
            <a:pPr algn="ctr"/>
            <a:r>
              <a:rPr lang="en-US" altLang="en-US" sz="2800" b="1" dirty="0">
                <a:solidFill>
                  <a:srgbClr val="800000"/>
                </a:solidFill>
                <a:latin typeface="Tempus Sans ITC" panose="04020404030D07020202" pitchFamily="82" charset="0"/>
              </a:rPr>
              <a:t>2Cor. 9:6-10</a:t>
            </a:r>
          </a:p>
          <a:p>
            <a:pPr algn="ctr"/>
            <a:r>
              <a:rPr lang="en-US" altLang="en-US" sz="2800" b="1" dirty="0">
                <a:solidFill>
                  <a:srgbClr val="800000"/>
                </a:solidFill>
                <a:latin typeface="Tempus Sans ITC" panose="04020404030D07020202" pitchFamily="82" charset="0"/>
              </a:rPr>
              <a:t>Prov. 3:9-10</a:t>
            </a:r>
          </a:p>
          <a:p>
            <a:pPr algn="ctr"/>
            <a:r>
              <a:rPr lang="en-US" altLang="en-US" sz="2800" b="1" dirty="0">
                <a:solidFill>
                  <a:srgbClr val="800000"/>
                </a:solidFill>
                <a:latin typeface="Tempus Sans ITC" panose="04020404030D07020202" pitchFamily="82" charset="0"/>
              </a:rPr>
              <a:t>Lucas 6:38</a:t>
            </a:r>
          </a:p>
        </p:txBody>
      </p:sp>
      <p:sp>
        <p:nvSpPr>
          <p:cNvPr id="68624" name="Text Box 16">
            <a:extLst>
              <a:ext uri="{FF2B5EF4-FFF2-40B4-BE49-F238E27FC236}">
                <a16:creationId xmlns:a16="http://schemas.microsoft.com/office/drawing/2014/main" id="{E4617417-1854-4AB2-AB17-D2685A814475}"/>
              </a:ext>
            </a:extLst>
          </p:cNvPr>
          <p:cNvSpPr txBox="1">
            <a:spLocks noChangeArrowheads="1"/>
          </p:cNvSpPr>
          <p:nvPr/>
        </p:nvSpPr>
        <p:spPr bwMode="auto">
          <a:xfrm rot="219153">
            <a:off x="6293074" y="5390170"/>
            <a:ext cx="42407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latin typeface="Tempus Sans ITC" panose="04020404030D07020202" pitchFamily="82" charset="0"/>
              </a:rPr>
              <a:t>Revela la capacidad infinita de Dios de proveer nuestras necesidades</a:t>
            </a:r>
            <a:endParaRPr lang="en-US" altLang="en-US" sz="2800" b="1" dirty="0">
              <a:latin typeface="Tempus Sans ITC" panose="04020404030D07020202" pitchFamily="82" charset="0"/>
            </a:endParaRPr>
          </a:p>
        </p:txBody>
      </p:sp>
      <p:sp>
        <p:nvSpPr>
          <p:cNvPr id="68626" name="AutoShape 18">
            <a:extLst>
              <a:ext uri="{FF2B5EF4-FFF2-40B4-BE49-F238E27FC236}">
                <a16:creationId xmlns:a16="http://schemas.microsoft.com/office/drawing/2014/main" id="{AE119F02-A78C-46B1-876F-E98EFEE37A50}"/>
              </a:ext>
            </a:extLst>
          </p:cNvPr>
          <p:cNvSpPr>
            <a:spLocks noChangeArrowheads="1"/>
          </p:cNvSpPr>
          <p:nvPr/>
        </p:nvSpPr>
        <p:spPr bwMode="auto">
          <a:xfrm>
            <a:off x="4114800" y="0"/>
            <a:ext cx="4343400" cy="1143000"/>
          </a:xfrm>
          <a:prstGeom prst="wedgeRoundRectCallout">
            <a:avLst>
              <a:gd name="adj1" fmla="val -63269"/>
              <a:gd name="adj2" fmla="val 18611"/>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b="1" dirty="0">
                <a:latin typeface="Tempus Sans ITC" panose="04020404030D07020202" pitchFamily="82" charset="0"/>
              </a:rPr>
              <a:t>¿Qué aprendemos de esa madre desesperada?</a:t>
            </a:r>
            <a:endParaRPr lang="en-US" altLang="en-US" sz="2800" b="1" dirty="0">
              <a:latin typeface="Tempus Sans ITC" panose="04020404030D07020202" pitchFamily="82"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8621"/>
                                        </p:tgtEl>
                                        <p:attrNameLst>
                                          <p:attrName>style.visibility</p:attrName>
                                        </p:attrNameLst>
                                      </p:cBhvr>
                                      <p:to>
                                        <p:strVal val="visible"/>
                                      </p:to>
                                    </p:set>
                                    <p:animEffect transition="in" filter="dissolve">
                                      <p:cBhvr>
                                        <p:cTn id="7" dur="1000"/>
                                        <p:tgtEl>
                                          <p:spTgt spid="686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88" fill="hold" grpId="0" nodeType="clickEffect">
                                  <p:stCondLst>
                                    <p:cond delay="0"/>
                                  </p:stCondLst>
                                  <p:iterate type="wd">
                                    <p:tmPct val="2000"/>
                                  </p:iterate>
                                  <p:childTnLst>
                                    <p:set>
                                      <p:cBhvr>
                                        <p:cTn id="11" dur="1" fill="hold">
                                          <p:stCondLst>
                                            <p:cond delay="0"/>
                                          </p:stCondLst>
                                        </p:cTn>
                                        <p:tgtEl>
                                          <p:spTgt spid="68619"/>
                                        </p:tgtEl>
                                        <p:attrNameLst>
                                          <p:attrName>style.visibility</p:attrName>
                                        </p:attrNameLst>
                                      </p:cBhvr>
                                      <p:to>
                                        <p:strVal val="visible"/>
                                      </p:to>
                                    </p:set>
                                    <p:anim calcmode="lin" valueType="num">
                                      <p:cBhvr>
                                        <p:cTn id="12" dur="1000" fill="hold"/>
                                        <p:tgtEl>
                                          <p:spTgt spid="68619"/>
                                        </p:tgtEl>
                                        <p:attrNameLst>
                                          <p:attrName>ppt_w</p:attrName>
                                        </p:attrNameLst>
                                      </p:cBhvr>
                                      <p:tavLst>
                                        <p:tav tm="0">
                                          <p:val>
                                            <p:strVal val="4/3*#ppt_w"/>
                                          </p:val>
                                        </p:tav>
                                        <p:tav tm="100000">
                                          <p:val>
                                            <p:strVal val="#ppt_w"/>
                                          </p:val>
                                        </p:tav>
                                      </p:tavLst>
                                    </p:anim>
                                    <p:anim calcmode="lin" valueType="num">
                                      <p:cBhvr>
                                        <p:cTn id="13" dur="1000" fill="hold"/>
                                        <p:tgtEl>
                                          <p:spTgt spid="68619"/>
                                        </p:tgtEl>
                                        <p:attrNameLst>
                                          <p:attrName>ppt_h</p:attrName>
                                        </p:attrNameLst>
                                      </p:cBhvr>
                                      <p:tavLst>
                                        <p:tav tm="0">
                                          <p:val>
                                            <p:strVal val="4/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88" fill="hold" grpId="0" nodeType="clickEffect">
                                  <p:stCondLst>
                                    <p:cond delay="0"/>
                                  </p:stCondLst>
                                  <p:iterate type="wd">
                                    <p:tmPct val="2000"/>
                                  </p:iterate>
                                  <p:childTnLst>
                                    <p:set>
                                      <p:cBhvr>
                                        <p:cTn id="17" dur="1" fill="hold">
                                          <p:stCondLst>
                                            <p:cond delay="0"/>
                                          </p:stCondLst>
                                        </p:cTn>
                                        <p:tgtEl>
                                          <p:spTgt spid="68624"/>
                                        </p:tgtEl>
                                        <p:attrNameLst>
                                          <p:attrName>style.visibility</p:attrName>
                                        </p:attrNameLst>
                                      </p:cBhvr>
                                      <p:to>
                                        <p:strVal val="visible"/>
                                      </p:to>
                                    </p:set>
                                    <p:anim calcmode="lin" valueType="num">
                                      <p:cBhvr>
                                        <p:cTn id="18" dur="1000" fill="hold"/>
                                        <p:tgtEl>
                                          <p:spTgt spid="68624"/>
                                        </p:tgtEl>
                                        <p:attrNameLst>
                                          <p:attrName>ppt_w</p:attrName>
                                        </p:attrNameLst>
                                      </p:cBhvr>
                                      <p:tavLst>
                                        <p:tav tm="0">
                                          <p:val>
                                            <p:strVal val="4/3*#ppt_w"/>
                                          </p:val>
                                        </p:tav>
                                        <p:tav tm="100000">
                                          <p:val>
                                            <p:strVal val="#ppt_w"/>
                                          </p:val>
                                        </p:tav>
                                      </p:tavLst>
                                    </p:anim>
                                    <p:anim calcmode="lin" valueType="num">
                                      <p:cBhvr>
                                        <p:cTn id="19" dur="1000" fill="hold"/>
                                        <p:tgtEl>
                                          <p:spTgt spid="6862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P spid="68621" grpId="0"/>
      <p:bldP spid="686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8" name="Rectangle 4">
            <a:extLst>
              <a:ext uri="{FF2B5EF4-FFF2-40B4-BE49-F238E27FC236}">
                <a16:creationId xmlns:a16="http://schemas.microsoft.com/office/drawing/2014/main" id="{2B5832E6-3D61-4121-92DC-7225FF3E79E9}"/>
              </a:ext>
            </a:extLst>
          </p:cNvPr>
          <p:cNvSpPr>
            <a:spLocks noChangeArrowheads="1"/>
          </p:cNvSpPr>
          <p:nvPr/>
        </p:nvSpPr>
        <p:spPr bwMode="auto">
          <a:xfrm>
            <a:off x="9728" y="0"/>
            <a:ext cx="3649980" cy="5693866"/>
          </a:xfrm>
          <a:prstGeom prst="rect">
            <a:avLst/>
          </a:prstGeom>
          <a:solidFill>
            <a:srgbClr val="F7F7D9"/>
          </a:solidFill>
          <a:ln>
            <a:noFill/>
          </a:ln>
          <a:effectLst/>
        </p:spPr>
        <p:txBody>
          <a:bodyPr wrap="square" anchor="ctr">
            <a:spAutoFit/>
          </a:bodyPr>
          <a:lstStyle/>
          <a:p>
            <a:pPr algn="ctr"/>
            <a:r>
              <a:rPr lang="es-ES" altLang="en-US" sz="2800" b="1" dirty="0">
                <a:latin typeface="Tempus Sans ITC" panose="04020404030D07020202" pitchFamily="82" charset="0"/>
              </a:rPr>
              <a:t>Los 2 primeros episodios en la historia de Elías debían prepararlo para lo que estaría más adelante: asignaciones arduas y difíciles</a:t>
            </a:r>
            <a:r>
              <a:rPr lang="en-US" altLang="en-US" sz="2800" b="1" dirty="0">
                <a:latin typeface="Tempus Sans ITC" panose="04020404030D07020202" pitchFamily="82" charset="0"/>
              </a:rPr>
              <a:t>.  </a:t>
            </a:r>
          </a:p>
          <a:p>
            <a:pPr algn="ctr"/>
            <a:r>
              <a:rPr lang="es-ES" altLang="en-US" sz="2800" b="1" dirty="0">
                <a:latin typeface="Tempus Sans ITC" panose="04020404030D07020202" pitchFamily="82" charset="0"/>
              </a:rPr>
              <a:t>A fin de afrontar aquellas tareas con coraje y la fe completa, el profeta tenía que ser refinado para estar preparado.</a:t>
            </a:r>
            <a:endParaRPr lang="en-US" altLang="en-US" sz="2800" b="1" dirty="0">
              <a:latin typeface="Tempus Sans ITC" panose="04020404030D07020202" pitchFamily="82" charset="0"/>
            </a:endParaRPr>
          </a:p>
        </p:txBody>
      </p:sp>
      <p:sp>
        <p:nvSpPr>
          <p:cNvPr id="77829" name="Rectangle 5">
            <a:extLst>
              <a:ext uri="{FF2B5EF4-FFF2-40B4-BE49-F238E27FC236}">
                <a16:creationId xmlns:a16="http://schemas.microsoft.com/office/drawing/2014/main" id="{7F98CE12-A201-45BA-8531-E373FFB7D2F3}"/>
              </a:ext>
            </a:extLst>
          </p:cNvPr>
          <p:cNvSpPr>
            <a:spLocks noChangeArrowheads="1"/>
          </p:cNvSpPr>
          <p:nvPr/>
        </p:nvSpPr>
        <p:spPr bwMode="auto">
          <a:xfrm>
            <a:off x="3834384" y="-55066"/>
            <a:ext cx="4191000" cy="5693866"/>
          </a:xfrm>
          <a:prstGeom prst="rect">
            <a:avLst/>
          </a:prstGeom>
          <a:solidFill>
            <a:srgbClr val="F7F7D9"/>
          </a:solidFill>
          <a:ln>
            <a:noFill/>
          </a:ln>
          <a:effectLst/>
        </p:spPr>
        <p:txBody>
          <a:bodyPr wrap="square" anchor="ctr">
            <a:spAutoFit/>
          </a:bodyPr>
          <a:lstStyle/>
          <a:p>
            <a:pPr algn="ctr"/>
            <a:r>
              <a:rPr lang="es-ES" altLang="en-US" sz="2800" b="1" dirty="0">
                <a:latin typeface="Tempus Sans ITC" panose="04020404030D07020202" pitchFamily="82" charset="0"/>
              </a:rPr>
              <a:t>Como un soldado debe soportar el entrenamiento básico, Elías necesitó el entrenamiento especial a fin de demostrar en público la fe y la fuerza necesaria para representar a Jehová en Su desafío contra a </a:t>
            </a:r>
            <a:r>
              <a:rPr lang="es-ES" altLang="en-US" sz="2800" b="1" dirty="0" err="1">
                <a:latin typeface="Tempus Sans ITC" panose="04020404030D07020202" pitchFamily="82" charset="0"/>
              </a:rPr>
              <a:t>Acab</a:t>
            </a:r>
            <a:r>
              <a:rPr lang="es-ES" altLang="en-US" sz="2800" b="1" dirty="0">
                <a:latin typeface="Tempus Sans ITC" panose="04020404030D07020202" pitchFamily="82" charset="0"/>
              </a:rPr>
              <a:t> y </a:t>
            </a:r>
            <a:r>
              <a:rPr lang="es-ES" altLang="en-US" sz="2800" b="1" dirty="0" err="1">
                <a:latin typeface="Tempus Sans ITC" panose="04020404030D07020202" pitchFamily="82" charset="0"/>
              </a:rPr>
              <a:t>Jezebel</a:t>
            </a:r>
            <a:r>
              <a:rPr lang="es-ES" altLang="en-US" sz="2800" b="1" dirty="0">
                <a:latin typeface="Tempus Sans ITC" panose="04020404030D07020202" pitchFamily="82" charset="0"/>
              </a:rPr>
              <a:t> y contra de la corrupción moral y espiritual firmemente enraizada de la nación.</a:t>
            </a:r>
            <a:endParaRPr lang="en-US" altLang="en-US" sz="2800" b="1" dirty="0">
              <a:latin typeface="Tempus Sans ITC" panose="04020404030D07020202" pitchFamily="82" charset="0"/>
            </a:endParaRPr>
          </a:p>
        </p:txBody>
      </p:sp>
      <p:sp>
        <p:nvSpPr>
          <p:cNvPr id="77830" name="Rectangle 6">
            <a:extLst>
              <a:ext uri="{FF2B5EF4-FFF2-40B4-BE49-F238E27FC236}">
                <a16:creationId xmlns:a16="http://schemas.microsoft.com/office/drawing/2014/main" id="{F8466E4B-FAD5-413C-A4F7-64FFBB084E99}"/>
              </a:ext>
            </a:extLst>
          </p:cNvPr>
          <p:cNvSpPr>
            <a:spLocks noChangeArrowheads="1"/>
          </p:cNvSpPr>
          <p:nvPr/>
        </p:nvSpPr>
        <p:spPr bwMode="auto">
          <a:xfrm>
            <a:off x="8598983" y="545942"/>
            <a:ext cx="3505200" cy="2246769"/>
          </a:xfrm>
          <a:prstGeom prst="rect">
            <a:avLst/>
          </a:prstGeom>
          <a:noFill/>
          <a:ln>
            <a:noFill/>
          </a:ln>
          <a:effectLst/>
        </p:spPr>
        <p:txBody>
          <a:bodyPr wrap="square" anchor="ctr">
            <a:spAutoFit/>
          </a:bodyPr>
          <a:lstStyle/>
          <a:p>
            <a:pPr algn="ctr"/>
            <a:r>
              <a:rPr lang="es-ES" altLang="en-US" sz="2800" b="1" dirty="0">
                <a:solidFill>
                  <a:schemeClr val="bg1"/>
                </a:solidFill>
                <a:latin typeface="Tempus Sans ITC" panose="04020404030D07020202" pitchFamily="82" charset="0"/>
              </a:rPr>
              <a:t>Primero Elías tenía que ser </a:t>
            </a:r>
            <a:r>
              <a:rPr lang="en-US" altLang="en-US" sz="2800" b="1" dirty="0" err="1">
                <a:solidFill>
                  <a:schemeClr val="bg1"/>
                </a:solidFill>
                <a:latin typeface="Tempus Sans ITC" panose="04020404030D07020202" pitchFamily="82" charset="0"/>
              </a:rPr>
              <a:t>podado</a:t>
            </a:r>
            <a:endParaRPr lang="en-US" altLang="en-US" sz="2800" b="1" dirty="0">
              <a:solidFill>
                <a:srgbClr val="FFFF00"/>
              </a:solidFill>
              <a:latin typeface="Tempus Sans ITC" panose="04020404030D07020202" pitchFamily="82" charset="0"/>
            </a:endParaRPr>
          </a:p>
          <a:p>
            <a:pPr algn="ctr"/>
            <a:r>
              <a:rPr lang="en-US" altLang="en-US" sz="2800" b="1" dirty="0">
                <a:solidFill>
                  <a:schemeClr val="bg1"/>
                </a:solidFill>
                <a:latin typeface="Tempus Sans ITC" panose="04020404030D07020202" pitchFamily="82" charset="0"/>
              </a:rPr>
              <a:t>(</a:t>
            </a:r>
            <a:r>
              <a:rPr lang="en-US" altLang="en-US" sz="2800" b="1" i="1" dirty="0">
                <a:solidFill>
                  <a:srgbClr val="FFFF00"/>
                </a:solidFill>
                <a:latin typeface="Tempus Sans ITC" panose="04020404030D07020202" pitchFamily="82" charset="0"/>
              </a:rPr>
              <a:t>Cherith</a:t>
            </a:r>
            <a:r>
              <a:rPr lang="en-US" altLang="en-US" sz="2800" b="1" dirty="0">
                <a:solidFill>
                  <a:schemeClr val="bg1"/>
                </a:solidFill>
                <a:latin typeface="Tempus Sans ITC" panose="04020404030D07020202" pitchFamily="82" charset="0"/>
              </a:rPr>
              <a:t>)</a:t>
            </a:r>
          </a:p>
          <a:p>
            <a:pPr algn="ctr"/>
            <a:r>
              <a:rPr lang="en-US" altLang="en-US" sz="2800" b="1" dirty="0">
                <a:solidFill>
                  <a:schemeClr val="bg1"/>
                </a:solidFill>
                <a:latin typeface="Tempus Sans ITC" panose="04020404030D07020202" pitchFamily="82" charset="0"/>
              </a:rPr>
              <a:t>y </a:t>
            </a:r>
            <a:r>
              <a:rPr lang="en-US" altLang="en-US" sz="2800" b="1" dirty="0" err="1">
                <a:solidFill>
                  <a:schemeClr val="bg1"/>
                </a:solidFill>
                <a:latin typeface="Tempus Sans ITC" panose="04020404030D07020202" pitchFamily="82" charset="0"/>
              </a:rPr>
              <a:t>refinado</a:t>
            </a:r>
            <a:r>
              <a:rPr lang="en-US" altLang="en-US" sz="2800" b="1" dirty="0">
                <a:solidFill>
                  <a:schemeClr val="bg1"/>
                </a:solidFill>
                <a:latin typeface="Tempus Sans ITC" panose="04020404030D07020202" pitchFamily="82" charset="0"/>
              </a:rPr>
              <a:t> por </a:t>
            </a:r>
            <a:r>
              <a:rPr lang="en-US" altLang="en-US" sz="2800" b="1" dirty="0" err="1">
                <a:solidFill>
                  <a:schemeClr val="bg1"/>
                </a:solidFill>
                <a:latin typeface="Tempus Sans ITC" panose="04020404030D07020202" pitchFamily="82" charset="0"/>
              </a:rPr>
              <a:t>fuego</a:t>
            </a:r>
            <a:endParaRPr lang="en-US" altLang="en-US" sz="2800" b="1" i="1" dirty="0">
              <a:solidFill>
                <a:srgbClr val="FFFF00"/>
              </a:solidFill>
              <a:latin typeface="Tempus Sans ITC" panose="04020404030D07020202" pitchFamily="82" charset="0"/>
            </a:endParaRPr>
          </a:p>
          <a:p>
            <a:pPr algn="ctr"/>
            <a:r>
              <a:rPr lang="en-US" altLang="en-US" sz="2800" b="1" dirty="0">
                <a:solidFill>
                  <a:schemeClr val="bg1"/>
                </a:solidFill>
                <a:latin typeface="Tempus Sans ITC" panose="04020404030D07020202" pitchFamily="82" charset="0"/>
              </a:rPr>
              <a:t>(</a:t>
            </a:r>
            <a:r>
              <a:rPr lang="en-US" altLang="en-US" sz="2800" b="1" i="1" dirty="0">
                <a:solidFill>
                  <a:srgbClr val="FFFF00"/>
                </a:solidFill>
                <a:latin typeface="Tempus Sans ITC" panose="04020404030D07020202" pitchFamily="82" charset="0"/>
              </a:rPr>
              <a:t>Sarepta</a:t>
            </a:r>
            <a:r>
              <a:rPr lang="en-US" altLang="en-US" sz="2800" b="1" dirty="0">
                <a:solidFill>
                  <a:schemeClr val="bg1"/>
                </a:solidFill>
                <a:latin typeface="Tempus Sans ITC" panose="04020404030D07020202" pitchFamily="82" charset="0"/>
              </a:rPr>
              <a:t>)</a:t>
            </a:r>
          </a:p>
        </p:txBody>
      </p:sp>
      <p:sp>
        <p:nvSpPr>
          <p:cNvPr id="77831" name="Rectangle 7">
            <a:extLst>
              <a:ext uri="{FF2B5EF4-FFF2-40B4-BE49-F238E27FC236}">
                <a16:creationId xmlns:a16="http://schemas.microsoft.com/office/drawing/2014/main" id="{C5D57F8D-BE11-4028-8A13-310C93143388}"/>
              </a:ext>
            </a:extLst>
          </p:cNvPr>
          <p:cNvSpPr>
            <a:spLocks noChangeArrowheads="1"/>
          </p:cNvSpPr>
          <p:nvPr/>
        </p:nvSpPr>
        <p:spPr bwMode="auto">
          <a:xfrm>
            <a:off x="8839200" y="2935608"/>
            <a:ext cx="3111230" cy="2881558"/>
          </a:xfrm>
          <a:prstGeom prst="rect">
            <a:avLst/>
          </a:prstGeom>
          <a:noFill/>
          <a:ln>
            <a:noFill/>
          </a:ln>
          <a:effectLst/>
        </p:spPr>
        <p:txBody>
          <a:bodyPr wrap="square" anchor="ctr">
            <a:spAutoFit/>
          </a:bodyPr>
          <a:lstStyle/>
          <a:p>
            <a:pPr algn="ctr">
              <a:lnSpc>
                <a:spcPct val="85000"/>
              </a:lnSpc>
            </a:pPr>
            <a:r>
              <a:rPr lang="es-ES" altLang="en-US" sz="2800" b="1" dirty="0">
                <a:solidFill>
                  <a:schemeClr val="bg1"/>
                </a:solidFill>
                <a:latin typeface="Tempus Sans ITC" panose="04020404030D07020202" pitchFamily="82" charset="0"/>
              </a:rPr>
              <a:t>1a la poda,</a:t>
            </a:r>
          </a:p>
          <a:p>
            <a:pPr algn="ctr">
              <a:lnSpc>
                <a:spcPct val="85000"/>
              </a:lnSpc>
            </a:pPr>
            <a:r>
              <a:rPr lang="es-ES" altLang="en-US" sz="2800" b="1" dirty="0">
                <a:solidFill>
                  <a:schemeClr val="bg1"/>
                </a:solidFill>
                <a:latin typeface="Tempus Sans ITC" panose="04020404030D07020202" pitchFamily="82" charset="0"/>
              </a:rPr>
              <a:t>después la fruta </a:t>
            </a:r>
          </a:p>
          <a:p>
            <a:pPr algn="ctr">
              <a:lnSpc>
                <a:spcPct val="85000"/>
              </a:lnSpc>
            </a:pPr>
            <a:endParaRPr lang="es-ES" altLang="en-US" sz="2000" b="1" dirty="0">
              <a:solidFill>
                <a:schemeClr val="bg1"/>
              </a:solidFill>
              <a:latin typeface="Tempus Sans ITC" panose="04020404030D07020202" pitchFamily="82" charset="0"/>
            </a:endParaRPr>
          </a:p>
          <a:p>
            <a:pPr algn="ctr">
              <a:lnSpc>
                <a:spcPct val="85000"/>
              </a:lnSpc>
            </a:pPr>
            <a:r>
              <a:rPr lang="es-ES" altLang="en-US" sz="2800" b="1" dirty="0">
                <a:solidFill>
                  <a:schemeClr val="bg1"/>
                </a:solidFill>
                <a:latin typeface="Tempus Sans ITC" panose="04020404030D07020202" pitchFamily="82" charset="0"/>
              </a:rPr>
              <a:t>1r el fuego,</a:t>
            </a:r>
          </a:p>
          <a:p>
            <a:pPr algn="ctr">
              <a:lnSpc>
                <a:spcPct val="85000"/>
              </a:lnSpc>
            </a:pPr>
            <a:r>
              <a:rPr lang="es-ES" altLang="en-US" sz="2800" b="1" dirty="0">
                <a:solidFill>
                  <a:schemeClr val="bg1"/>
                </a:solidFill>
                <a:latin typeface="Tempus Sans ITC" panose="04020404030D07020202" pitchFamily="82" charset="0"/>
              </a:rPr>
              <a:t>después el oro</a:t>
            </a:r>
          </a:p>
          <a:p>
            <a:pPr algn="ctr">
              <a:lnSpc>
                <a:spcPct val="85000"/>
              </a:lnSpc>
            </a:pPr>
            <a:endParaRPr lang="es-ES" altLang="en-US" sz="2000" b="1" dirty="0">
              <a:solidFill>
                <a:schemeClr val="bg1"/>
              </a:solidFill>
              <a:latin typeface="Tempus Sans ITC" panose="04020404030D07020202" pitchFamily="82" charset="0"/>
            </a:endParaRPr>
          </a:p>
          <a:p>
            <a:pPr algn="ctr">
              <a:lnSpc>
                <a:spcPct val="85000"/>
              </a:lnSpc>
            </a:pPr>
            <a:r>
              <a:rPr lang="es-ES" altLang="en-US" sz="2800" b="1" dirty="0">
                <a:solidFill>
                  <a:schemeClr val="bg1"/>
                </a:solidFill>
                <a:latin typeface="Tempus Sans ITC" panose="04020404030D07020202" pitchFamily="82" charset="0"/>
              </a:rPr>
              <a:t>1r la cruz,</a:t>
            </a:r>
          </a:p>
          <a:p>
            <a:pPr algn="ctr">
              <a:lnSpc>
                <a:spcPct val="85000"/>
              </a:lnSpc>
            </a:pPr>
            <a:r>
              <a:rPr lang="es-ES" altLang="en-US" sz="2800" b="1" dirty="0">
                <a:solidFill>
                  <a:schemeClr val="bg1"/>
                </a:solidFill>
                <a:latin typeface="Tempus Sans ITC" panose="04020404030D07020202" pitchFamily="82" charset="0"/>
              </a:rPr>
              <a:t>después la corona</a:t>
            </a:r>
            <a:endParaRPr lang="en-US" altLang="en-US" sz="2800" b="1" dirty="0">
              <a:solidFill>
                <a:schemeClr val="bg1"/>
              </a:solidFill>
              <a:latin typeface="Tempus Sans ITC" panose="04020404030D07020202" pitchFamily="82" charset="0"/>
            </a:endParaRPr>
          </a:p>
        </p:txBody>
      </p:sp>
      <p:sp>
        <p:nvSpPr>
          <p:cNvPr id="77832" name="Text Box 8">
            <a:extLst>
              <a:ext uri="{FF2B5EF4-FFF2-40B4-BE49-F238E27FC236}">
                <a16:creationId xmlns:a16="http://schemas.microsoft.com/office/drawing/2014/main" id="{2C4B0D95-DAEB-4FB8-808C-6EB544B49512}"/>
              </a:ext>
            </a:extLst>
          </p:cNvPr>
          <p:cNvSpPr txBox="1">
            <a:spLocks noChangeArrowheads="1"/>
          </p:cNvSpPr>
          <p:nvPr/>
        </p:nvSpPr>
        <p:spPr bwMode="auto">
          <a:xfrm>
            <a:off x="0" y="5979298"/>
            <a:ext cx="9372600" cy="87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800" b="1" u="sng" dirty="0">
                <a:solidFill>
                  <a:srgbClr val="FFFF00"/>
                </a:solidFill>
                <a:latin typeface="Tempus Sans ITC" panose="04020404030D07020202" pitchFamily="82" charset="0"/>
              </a:rPr>
              <a:t>Después, el examen final</a:t>
            </a:r>
            <a:r>
              <a:rPr lang="es-ES" altLang="en-US" sz="2800" b="1" dirty="0">
                <a:solidFill>
                  <a:srgbClr val="FFFF00"/>
                </a:solidFill>
                <a:latin typeface="Tempus Sans ITC" panose="04020404030D07020202" pitchFamily="82" charset="0"/>
              </a:rPr>
              <a:t>: </a:t>
            </a:r>
            <a:r>
              <a:rPr lang="es-ES" altLang="en-US" sz="2800" b="1" dirty="0">
                <a:solidFill>
                  <a:schemeClr val="bg1"/>
                </a:solidFill>
                <a:latin typeface="Tempus Sans ITC" panose="04020404030D07020202" pitchFamily="82" charset="0"/>
              </a:rPr>
              <a:t>la muerte del hijo de la viuda … </a:t>
            </a:r>
          </a:p>
          <a:p>
            <a:pPr algn="ctr">
              <a:lnSpc>
                <a:spcPct val="90000"/>
              </a:lnSpc>
            </a:pPr>
            <a:r>
              <a:rPr lang="es-ES" altLang="en-US" sz="2800" b="1" dirty="0">
                <a:solidFill>
                  <a:schemeClr val="bg1"/>
                </a:solidFill>
                <a:latin typeface="Tempus Sans ITC" panose="04020404030D07020202" pitchFamily="82" charset="0"/>
              </a:rPr>
              <a:t>antes de poner a Elías en el foco de la atención pública.</a:t>
            </a:r>
            <a:endParaRPr lang="en-US" altLang="en-US" sz="2800" b="1" dirty="0">
              <a:solidFill>
                <a:schemeClr val="bg1"/>
              </a:solidFill>
              <a:latin typeface="Tempus Sans ITC" panose="04020404030D07020202" pitchFamily="82" charset="0"/>
            </a:endParaRPr>
          </a:p>
        </p:txBody>
      </p:sp>
      <p:sp>
        <p:nvSpPr>
          <p:cNvPr id="2" name="TextBox 1">
            <a:extLst>
              <a:ext uri="{FF2B5EF4-FFF2-40B4-BE49-F238E27FC236}">
                <a16:creationId xmlns:a16="http://schemas.microsoft.com/office/drawing/2014/main" id="{1369883D-FFD2-46ED-A91A-69406057B733}"/>
              </a:ext>
            </a:extLst>
          </p:cNvPr>
          <p:cNvSpPr txBox="1"/>
          <p:nvPr/>
        </p:nvSpPr>
        <p:spPr>
          <a:xfrm>
            <a:off x="5562600" y="3054096"/>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CDA087A4-F1A9-4D0A-BC01-35556C6A2952}"/>
              </a:ext>
            </a:extLst>
          </p:cNvPr>
          <p:cNvSpPr txBox="1"/>
          <p:nvPr/>
        </p:nvSpPr>
        <p:spPr>
          <a:xfrm>
            <a:off x="0" y="2986880"/>
            <a:ext cx="3852672" cy="2798250"/>
          </a:xfrm>
          <a:prstGeom prst="rect">
            <a:avLst/>
          </a:prstGeom>
          <a:solidFill>
            <a:schemeClr val="tx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strips(downLeft)">
                                      <p:cBhvr>
                                        <p:cTn id="7" dur="1000"/>
                                        <p:tgtEl>
                                          <p:spTgt spid="77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7829"/>
                                        </p:tgtEl>
                                        <p:attrNameLst>
                                          <p:attrName>style.visibility</p:attrName>
                                        </p:attrNameLst>
                                      </p:cBhvr>
                                      <p:to>
                                        <p:strVal val="visible"/>
                                      </p:to>
                                    </p:set>
                                    <p:animEffect transition="in" filter="strips(downRight)">
                                      <p:cBhvr>
                                        <p:cTn id="17" dur="1000"/>
                                        <p:tgtEl>
                                          <p:spTgt spid="7782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7830"/>
                                        </p:tgtEl>
                                        <p:attrNameLst>
                                          <p:attrName>style.visibility</p:attrName>
                                        </p:attrNameLst>
                                      </p:cBhvr>
                                      <p:to>
                                        <p:strVal val="visible"/>
                                      </p:to>
                                    </p:set>
                                    <p:animEffect transition="in" filter="wheel(4)">
                                      <p:cBhvr>
                                        <p:cTn id="22" dur="1000"/>
                                        <p:tgtEl>
                                          <p:spTgt spid="778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7831"/>
                                        </p:tgtEl>
                                        <p:attrNameLst>
                                          <p:attrName>style.visibility</p:attrName>
                                        </p:attrNameLst>
                                      </p:cBhvr>
                                      <p:to>
                                        <p:strVal val="visible"/>
                                      </p:to>
                                    </p:set>
                                    <p:animEffect transition="in" filter="wheel(4)">
                                      <p:cBhvr>
                                        <p:cTn id="27" dur="1000"/>
                                        <p:tgtEl>
                                          <p:spTgt spid="778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iterate type="wd">
                                    <p:tmPct val="2000"/>
                                  </p:iterate>
                                  <p:childTnLst>
                                    <p:set>
                                      <p:cBhvr>
                                        <p:cTn id="31" dur="1" fill="hold">
                                          <p:stCondLst>
                                            <p:cond delay="0"/>
                                          </p:stCondLst>
                                        </p:cTn>
                                        <p:tgtEl>
                                          <p:spTgt spid="77832"/>
                                        </p:tgtEl>
                                        <p:attrNameLst>
                                          <p:attrName>style.visibility</p:attrName>
                                        </p:attrNameLst>
                                      </p:cBhvr>
                                      <p:to>
                                        <p:strVal val="visible"/>
                                      </p:to>
                                    </p:set>
                                    <p:animEffect transition="in" filter="barn(inVertical)">
                                      <p:cBhvr>
                                        <p:cTn id="32" dur="10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p:bldP spid="77829" grpId="0" animBg="1"/>
      <p:bldP spid="77830" grpId="0"/>
      <p:bldP spid="77831" grpId="0"/>
      <p:bldP spid="7783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8853" name="Picture 5" descr="Stage curtain">
            <a:extLst>
              <a:ext uri="{FF2B5EF4-FFF2-40B4-BE49-F238E27FC236}">
                <a16:creationId xmlns:a16="http://schemas.microsoft.com/office/drawing/2014/main" id="{B8EADF38-9E33-4E34-AD70-D7A387A0D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8852" name="Text Box 4">
            <a:extLst>
              <a:ext uri="{FF2B5EF4-FFF2-40B4-BE49-F238E27FC236}">
                <a16:creationId xmlns:a16="http://schemas.microsoft.com/office/drawing/2014/main" id="{BC365522-E275-45C4-AF0E-D389A270624C}"/>
              </a:ext>
            </a:extLst>
          </p:cNvPr>
          <p:cNvSpPr txBox="1">
            <a:spLocks noChangeArrowheads="1"/>
          </p:cNvSpPr>
          <p:nvPr/>
        </p:nvSpPr>
        <p:spPr bwMode="auto">
          <a:xfrm>
            <a:off x="1524000" y="990600"/>
            <a:ext cx="9372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u="sng" dirty="0">
                <a:solidFill>
                  <a:srgbClr val="990000"/>
                </a:solidFill>
                <a:latin typeface="Tempus Sans ITC" panose="04020404030D07020202" pitchFamily="82" charset="0"/>
              </a:rPr>
              <a:t>Preparando la Escena</a:t>
            </a:r>
            <a:endParaRPr lang="es-ES" altLang="en-US" sz="2800" b="1" dirty="0">
              <a:latin typeface="Tempus Sans ITC" panose="04020404030D07020202" pitchFamily="82" charset="0"/>
            </a:endParaRPr>
          </a:p>
          <a:p>
            <a:pPr algn="ctr"/>
            <a:r>
              <a:rPr lang="es-ES" altLang="en-US" sz="2800" b="1" dirty="0">
                <a:latin typeface="Tempus Sans ITC" panose="04020404030D07020202" pitchFamily="82" charset="0"/>
              </a:rPr>
              <a:t>para la confrontación principal Elías estuvo a punto de iniciar</a:t>
            </a:r>
            <a:endParaRPr lang="en-US" altLang="en-US" sz="2800" b="1" dirty="0">
              <a:latin typeface="Tempus Sans ITC" panose="04020404030D07020202" pitchFamily="82" charset="0"/>
            </a:endParaRPr>
          </a:p>
        </p:txBody>
      </p:sp>
      <p:sp>
        <p:nvSpPr>
          <p:cNvPr id="78854" name="Text Box 6">
            <a:extLst>
              <a:ext uri="{FF2B5EF4-FFF2-40B4-BE49-F238E27FC236}">
                <a16:creationId xmlns:a16="http://schemas.microsoft.com/office/drawing/2014/main" id="{A80ECCE1-A3ED-4ECD-A2D0-55D1F69F1F70}"/>
              </a:ext>
            </a:extLst>
          </p:cNvPr>
          <p:cNvSpPr txBox="1">
            <a:spLocks noChangeArrowheads="1"/>
          </p:cNvSpPr>
          <p:nvPr/>
        </p:nvSpPr>
        <p:spPr bwMode="auto">
          <a:xfrm>
            <a:off x="1828800" y="2371427"/>
            <a:ext cx="92202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lang="en-US" altLang="en-US" sz="2800" b="1" dirty="0">
                <a:solidFill>
                  <a:srgbClr val="C00000"/>
                </a:solidFill>
                <a:latin typeface="Tempus Sans ITC" panose="04020404030D07020202" pitchFamily="82" charset="0"/>
              </a:rPr>
              <a:t>Dios lo </a:t>
            </a:r>
            <a:r>
              <a:rPr lang="en-US" altLang="en-US" sz="2800" b="1" dirty="0" err="1">
                <a:solidFill>
                  <a:srgbClr val="C00000"/>
                </a:solidFill>
                <a:latin typeface="Tempus Sans ITC" panose="04020404030D07020202" pitchFamily="82" charset="0"/>
              </a:rPr>
              <a:t>escondió</a:t>
            </a:r>
            <a:r>
              <a:rPr lang="en-US" altLang="en-US" sz="2800" b="1" dirty="0">
                <a:solidFill>
                  <a:srgbClr val="990000"/>
                </a:solidFill>
                <a:latin typeface="Tempus Sans ITC" panose="04020404030D07020202" pitchFamily="82" charset="0"/>
              </a:rPr>
              <a:t>:</a:t>
            </a:r>
            <a:endParaRPr lang="en-US" altLang="en-US" sz="2800" b="1" dirty="0">
              <a:latin typeface="Tempus Sans ITC" panose="04020404030D07020202" pitchFamily="82" charset="0"/>
            </a:endParaRPr>
          </a:p>
          <a:p>
            <a:pPr>
              <a:lnSpc>
                <a:spcPct val="90000"/>
              </a:lnSpc>
            </a:pPr>
            <a:r>
              <a:rPr lang="en-US" altLang="en-US" sz="2800" b="1" dirty="0">
                <a:latin typeface="Tempus Sans ITC" panose="04020404030D07020202" pitchFamily="82" charset="0"/>
              </a:rPr>
              <a:t>  - </a:t>
            </a:r>
            <a:r>
              <a:rPr lang="en-US" altLang="en-US" sz="2800" b="1" dirty="0" err="1">
                <a:latin typeface="Tempus Sans ITC" panose="04020404030D07020202" pitchFamily="82" charset="0"/>
              </a:rPr>
              <a:t>en</a:t>
            </a:r>
            <a:r>
              <a:rPr lang="en-US" altLang="en-US" sz="2800" b="1" dirty="0">
                <a:latin typeface="Tempus Sans ITC" panose="04020404030D07020202" pitchFamily="82" charset="0"/>
              </a:rPr>
              <a:t> </a:t>
            </a:r>
            <a:r>
              <a:rPr lang="en-US" altLang="en-US" sz="2800" b="1" dirty="0" err="1">
                <a:latin typeface="Tempus Sans ITC" panose="04020404030D07020202" pitchFamily="82" charset="0"/>
              </a:rPr>
              <a:t>Querit</a:t>
            </a:r>
            <a:endParaRPr lang="en-US" altLang="en-US" sz="2800" b="1" dirty="0">
              <a:latin typeface="Tempus Sans ITC" panose="04020404030D07020202" pitchFamily="82" charset="0"/>
            </a:endParaRPr>
          </a:p>
          <a:p>
            <a:pPr>
              <a:lnSpc>
                <a:spcPct val="90000"/>
              </a:lnSpc>
            </a:pPr>
            <a:r>
              <a:rPr lang="en-US" altLang="en-US" sz="2800" b="1" dirty="0">
                <a:latin typeface="Tempus Sans ITC" panose="04020404030D07020202" pitchFamily="82" charset="0"/>
              </a:rPr>
              <a:t>  - </a:t>
            </a:r>
            <a:r>
              <a:rPr lang="en-US" altLang="en-US" sz="2800" b="1" dirty="0" err="1">
                <a:latin typeface="Tempus Sans ITC" panose="04020404030D07020202" pitchFamily="82" charset="0"/>
              </a:rPr>
              <a:t>en</a:t>
            </a:r>
            <a:r>
              <a:rPr lang="en-US" altLang="en-US" sz="2800" b="1" dirty="0">
                <a:latin typeface="Tempus Sans ITC" panose="04020404030D07020202" pitchFamily="82" charset="0"/>
              </a:rPr>
              <a:t> Sarepta</a:t>
            </a:r>
          </a:p>
          <a:p>
            <a:pPr>
              <a:lnSpc>
                <a:spcPct val="90000"/>
              </a:lnSpc>
            </a:pPr>
            <a:endParaRPr lang="en-US" altLang="en-US" sz="1600" b="1" dirty="0">
              <a:latin typeface="Tempus Sans ITC" panose="04020404030D07020202" pitchFamily="82" charset="0"/>
            </a:endParaRPr>
          </a:p>
          <a:p>
            <a:r>
              <a:rPr lang="en-US" altLang="en-US" sz="2800" b="1" u="sng" dirty="0">
                <a:solidFill>
                  <a:srgbClr val="990000"/>
                </a:solidFill>
                <a:latin typeface="Tempus Sans ITC" panose="04020404030D07020202" pitchFamily="82" charset="0"/>
              </a:rPr>
              <a:t>Dios lo </a:t>
            </a:r>
            <a:r>
              <a:rPr lang="en-US" altLang="en-US" sz="2800" b="1" u="sng" dirty="0" err="1">
                <a:solidFill>
                  <a:srgbClr val="990000"/>
                </a:solidFill>
                <a:latin typeface="Tempus Sans ITC" panose="04020404030D07020202" pitchFamily="82" charset="0"/>
              </a:rPr>
              <a:t>preparó</a:t>
            </a:r>
            <a:r>
              <a:rPr lang="en-US" altLang="en-US" sz="2800" b="1" dirty="0">
                <a:solidFill>
                  <a:srgbClr val="990000"/>
                </a:solidFill>
                <a:latin typeface="Tempus Sans ITC" panose="04020404030D07020202" pitchFamily="82" charset="0"/>
              </a:rPr>
              <a:t>:</a:t>
            </a:r>
            <a:endParaRPr lang="en-US" altLang="en-US" sz="2800" b="1" dirty="0">
              <a:latin typeface="Tempus Sans ITC" panose="04020404030D07020202" pitchFamily="82" charset="0"/>
            </a:endParaRPr>
          </a:p>
          <a:p>
            <a:r>
              <a:rPr lang="en-US" altLang="en-US" sz="2800" b="1" dirty="0">
                <a:latin typeface="Tempus Sans ITC" panose="04020404030D07020202" pitchFamily="82" charset="0"/>
              </a:rPr>
              <a:t>- </a:t>
            </a:r>
            <a:r>
              <a:rPr lang="es-ES" altLang="en-US" sz="2800" b="1" dirty="0">
                <a:latin typeface="Tempus Sans ITC" panose="04020404030D07020202" pitchFamily="82" charset="0"/>
              </a:rPr>
              <a:t>confiar en Dios para proporcionar sus necesidades</a:t>
            </a:r>
          </a:p>
          <a:p>
            <a:r>
              <a:rPr lang="es-ES" altLang="en-US" sz="2800" b="1" dirty="0">
                <a:latin typeface="Tempus Sans ITC" panose="04020404030D07020202" pitchFamily="82" charset="0"/>
              </a:rPr>
              <a:t>- confiar en el método de Dios (cuervos/viuda pobre)</a:t>
            </a:r>
          </a:p>
          <a:p>
            <a:r>
              <a:rPr lang="es-ES" altLang="en-US" sz="2800" b="1" dirty="0">
                <a:latin typeface="Tempus Sans ITC" panose="04020404030D07020202" pitchFamily="82" charset="0"/>
              </a:rPr>
              <a:t>- confiar en la respuesta de Dios a sus peticiones</a:t>
            </a:r>
          </a:p>
          <a:p>
            <a:endParaRPr lang="es-ES" altLang="en-US" sz="1200" b="1" dirty="0">
              <a:solidFill>
                <a:srgbClr val="990000"/>
              </a:solidFill>
              <a:latin typeface="Tempus Sans ITC" panose="04020404030D07020202" pitchFamily="82" charset="0"/>
            </a:endParaRPr>
          </a:p>
          <a:p>
            <a:r>
              <a:rPr lang="en-US" altLang="en-US" sz="2800" b="1" dirty="0">
                <a:solidFill>
                  <a:srgbClr val="990000"/>
                </a:solidFill>
                <a:latin typeface="Tempus Sans ITC" panose="04020404030D07020202" pitchFamily="82" charset="0"/>
              </a:rPr>
              <a:t>- </a:t>
            </a:r>
            <a:r>
              <a:rPr lang="en-US" sz="2800" b="1" i="1" dirty="0" err="1">
                <a:solidFill>
                  <a:srgbClr val="C00000"/>
                </a:solidFill>
                <a:latin typeface="Tempus Sans ITC" panose="04020404030D07020202" pitchFamily="82" charset="0"/>
              </a:rPr>
              <a:t>Después</a:t>
            </a:r>
            <a:r>
              <a:rPr lang="en-US" sz="2800" b="1" i="1" dirty="0">
                <a:solidFill>
                  <a:srgbClr val="C00000"/>
                </a:solidFill>
                <a:latin typeface="Tempus Sans ITC" panose="04020404030D07020202" pitchFamily="82" charset="0"/>
              </a:rPr>
              <a:t> de </a:t>
            </a:r>
            <a:r>
              <a:rPr lang="en-US" sz="2800" b="1" i="1" dirty="0" err="1">
                <a:solidFill>
                  <a:srgbClr val="C00000"/>
                </a:solidFill>
                <a:latin typeface="Tempus Sans ITC" panose="04020404030D07020202" pitchFamily="82" charset="0"/>
              </a:rPr>
              <a:t>estas</a:t>
            </a:r>
            <a:r>
              <a:rPr lang="en-US" sz="2800" b="1" i="1" dirty="0">
                <a:solidFill>
                  <a:srgbClr val="C00000"/>
                </a:solidFill>
                <a:latin typeface="Tempus Sans ITC" panose="04020404030D07020202" pitchFamily="82" charset="0"/>
              </a:rPr>
              <a:t> </a:t>
            </a:r>
            <a:r>
              <a:rPr lang="en-US" sz="2800" b="1" i="1" dirty="0" err="1">
                <a:solidFill>
                  <a:srgbClr val="C00000"/>
                </a:solidFill>
                <a:latin typeface="Tempus Sans ITC" panose="04020404030D07020202" pitchFamily="82" charset="0"/>
              </a:rPr>
              <a:t>cosas</a:t>
            </a:r>
            <a:r>
              <a:rPr lang="en-US" sz="2800" b="1" i="1" dirty="0">
                <a:solidFill>
                  <a:srgbClr val="C00000"/>
                </a:solidFill>
                <a:latin typeface="Tempus Sans ITC" panose="04020404030D07020202" pitchFamily="82" charset="0"/>
              </a:rPr>
              <a:t> </a:t>
            </a:r>
            <a:r>
              <a:rPr lang="en-US" altLang="en-US" sz="2800" b="1" i="1" dirty="0">
                <a:solidFill>
                  <a:srgbClr val="C00000"/>
                </a:solidFill>
                <a:latin typeface="Tempus Sans ITC" panose="04020404030D07020202" pitchFamily="82" charset="0"/>
              </a:rPr>
              <a:t>…” </a:t>
            </a:r>
            <a:r>
              <a:rPr lang="en-US" altLang="en-US" sz="2800" b="1" dirty="0">
                <a:solidFill>
                  <a:srgbClr val="990000"/>
                </a:solidFill>
                <a:latin typeface="Tempus Sans ITC" panose="04020404030D07020202" pitchFamily="82" charset="0"/>
              </a:rPr>
              <a:t>(v. 17) -</a:t>
            </a:r>
          </a:p>
          <a:p>
            <a:r>
              <a:rPr lang="en-US" altLang="en-US" sz="2800" b="1" dirty="0">
                <a:latin typeface="Tempus Sans ITC" panose="04020404030D07020202" pitchFamily="82" charset="0"/>
              </a:rPr>
              <a:t>- </a:t>
            </a:r>
            <a:r>
              <a:rPr lang="es-ES" altLang="en-US" sz="2800" b="1" dirty="0">
                <a:latin typeface="Tempus Sans ITC" panose="04020404030D07020202" pitchFamily="82" charset="0"/>
              </a:rPr>
              <a:t>confiar que el poder de Dios está dentro de él</a:t>
            </a:r>
            <a:endParaRPr lang="en-US" altLang="en-US" sz="2800" b="1" dirty="0">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barn(outVertical)">
                                      <p:cBhvr>
                                        <p:cTn id="7" dur="1000"/>
                                        <p:tgtEl>
                                          <p:spTgt spid="78853"/>
                                        </p:tgtEl>
                                      </p:cBhvr>
                                    </p:animEffect>
                                  </p:childTnLst>
                                </p:cTn>
                              </p:par>
                            </p:childTnLst>
                          </p:cTn>
                        </p:par>
                        <p:par>
                          <p:cTn id="8" fill="hold" nodeType="afterGroup">
                            <p:stCondLst>
                              <p:cond delay="1000"/>
                            </p:stCondLst>
                            <p:childTnLst>
                              <p:par>
                                <p:cTn id="9" presetID="12" presetClass="entr" presetSubtype="2" fill="hold" nodeType="afterEffect">
                                  <p:stCondLst>
                                    <p:cond delay="0"/>
                                  </p:stCondLst>
                                  <p:iterate type="lt">
                                    <p:tmPct val="2000"/>
                                  </p:iterate>
                                  <p:childTnLst>
                                    <p:set>
                                      <p:cBhvr>
                                        <p:cTn id="10" dur="1" fill="hold">
                                          <p:stCondLst>
                                            <p:cond delay="0"/>
                                          </p:stCondLst>
                                        </p:cTn>
                                        <p:tgtEl>
                                          <p:spTgt spid="78854">
                                            <p:txEl>
                                              <p:pRg st="0" end="0"/>
                                            </p:txEl>
                                          </p:spTgt>
                                        </p:tgtEl>
                                        <p:attrNameLst>
                                          <p:attrName>style.visibility</p:attrName>
                                        </p:attrNameLst>
                                      </p:cBhvr>
                                      <p:to>
                                        <p:strVal val="visible"/>
                                      </p:to>
                                    </p:set>
                                    <p:animEffect transition="in" filter="slide(fromRight)">
                                      <p:cBhvr>
                                        <p:cTn id="11" dur="1000"/>
                                        <p:tgtEl>
                                          <p:spTgt spid="78854">
                                            <p:txEl>
                                              <p:pRg st="0" end="0"/>
                                            </p:txEl>
                                          </p:spTgt>
                                        </p:tgtEl>
                                      </p:cBhvr>
                                    </p:animEffect>
                                  </p:childTnLst>
                                </p:cTn>
                              </p:par>
                              <p:par>
                                <p:cTn id="12" presetID="12" presetClass="entr" presetSubtype="2" fill="hold" nodeType="withEffect">
                                  <p:stCondLst>
                                    <p:cond delay="0"/>
                                  </p:stCondLst>
                                  <p:iterate type="lt">
                                    <p:tmPct val="2000"/>
                                  </p:iterate>
                                  <p:childTnLst>
                                    <p:set>
                                      <p:cBhvr>
                                        <p:cTn id="13" dur="1" fill="hold">
                                          <p:stCondLst>
                                            <p:cond delay="0"/>
                                          </p:stCondLst>
                                        </p:cTn>
                                        <p:tgtEl>
                                          <p:spTgt spid="78854">
                                            <p:txEl>
                                              <p:pRg st="1" end="1"/>
                                            </p:txEl>
                                          </p:spTgt>
                                        </p:tgtEl>
                                        <p:attrNameLst>
                                          <p:attrName>style.visibility</p:attrName>
                                        </p:attrNameLst>
                                      </p:cBhvr>
                                      <p:to>
                                        <p:strVal val="visible"/>
                                      </p:to>
                                    </p:set>
                                    <p:animEffect transition="in" filter="slide(fromRight)">
                                      <p:cBhvr>
                                        <p:cTn id="14" dur="1000"/>
                                        <p:tgtEl>
                                          <p:spTgt spid="78854">
                                            <p:txEl>
                                              <p:pRg st="1" end="1"/>
                                            </p:txEl>
                                          </p:spTgt>
                                        </p:tgtEl>
                                      </p:cBhvr>
                                    </p:animEffect>
                                  </p:childTnLst>
                                </p:cTn>
                              </p:par>
                              <p:par>
                                <p:cTn id="15" presetID="12" presetClass="entr" presetSubtype="2" fill="hold" nodeType="withEffect">
                                  <p:stCondLst>
                                    <p:cond delay="0"/>
                                  </p:stCondLst>
                                  <p:iterate type="lt">
                                    <p:tmPct val="2000"/>
                                  </p:iterate>
                                  <p:childTnLst>
                                    <p:set>
                                      <p:cBhvr>
                                        <p:cTn id="16" dur="1" fill="hold">
                                          <p:stCondLst>
                                            <p:cond delay="0"/>
                                          </p:stCondLst>
                                        </p:cTn>
                                        <p:tgtEl>
                                          <p:spTgt spid="78854">
                                            <p:txEl>
                                              <p:pRg st="2" end="2"/>
                                            </p:txEl>
                                          </p:spTgt>
                                        </p:tgtEl>
                                        <p:attrNameLst>
                                          <p:attrName>style.visibility</p:attrName>
                                        </p:attrNameLst>
                                      </p:cBhvr>
                                      <p:to>
                                        <p:strVal val="visible"/>
                                      </p:to>
                                    </p:set>
                                    <p:animEffect transition="in" filter="slide(fromRight)">
                                      <p:cBhvr>
                                        <p:cTn id="17" dur="1000"/>
                                        <p:tgtEl>
                                          <p:spTgt spid="788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iterate type="lt">
                                    <p:tmPct val="2000"/>
                                  </p:iterate>
                                  <p:childTnLst>
                                    <p:set>
                                      <p:cBhvr>
                                        <p:cTn id="21" dur="1" fill="hold">
                                          <p:stCondLst>
                                            <p:cond delay="0"/>
                                          </p:stCondLst>
                                        </p:cTn>
                                        <p:tgtEl>
                                          <p:spTgt spid="78854">
                                            <p:txEl>
                                              <p:pRg st="4" end="4"/>
                                            </p:txEl>
                                          </p:spTgt>
                                        </p:tgtEl>
                                        <p:attrNameLst>
                                          <p:attrName>style.visibility</p:attrName>
                                        </p:attrNameLst>
                                      </p:cBhvr>
                                      <p:to>
                                        <p:strVal val="visible"/>
                                      </p:to>
                                    </p:set>
                                    <p:anim calcmode="lin" valueType="num">
                                      <p:cBhvr>
                                        <p:cTn id="22" dur="1000" fill="hold"/>
                                        <p:tgtEl>
                                          <p:spTgt spid="78854">
                                            <p:txEl>
                                              <p:pRg st="4" end="4"/>
                                            </p:txEl>
                                          </p:spTgt>
                                        </p:tgtEl>
                                        <p:attrNameLst>
                                          <p:attrName>ppt_x</p:attrName>
                                        </p:attrNameLst>
                                      </p:cBhvr>
                                      <p:tavLst>
                                        <p:tav tm="0">
                                          <p:val>
                                            <p:strVal val="#ppt_x-.2"/>
                                          </p:val>
                                        </p:tav>
                                        <p:tav tm="100000">
                                          <p:val>
                                            <p:strVal val="#ppt_x"/>
                                          </p:val>
                                        </p:tav>
                                      </p:tavLst>
                                    </p:anim>
                                    <p:anim calcmode="lin" valueType="num">
                                      <p:cBhvr>
                                        <p:cTn id="23" dur="1000" fill="hold"/>
                                        <p:tgtEl>
                                          <p:spTgt spid="7885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8854">
                                            <p:txEl>
                                              <p:pRg st="4" end="4"/>
                                            </p:txEl>
                                          </p:spTgt>
                                        </p:tgtEl>
                                      </p:cBhvr>
                                    </p:animEffect>
                                  </p:childTnLst>
                                </p:cTn>
                              </p:par>
                            </p:childTnLst>
                          </p:cTn>
                        </p:par>
                        <p:par>
                          <p:cTn id="25" fill="hold" nodeType="afterGroup">
                            <p:stCondLst>
                              <p:cond delay="1260"/>
                            </p:stCondLst>
                            <p:childTnLst>
                              <p:par>
                                <p:cTn id="26" presetID="9" presetClass="entr" presetSubtype="0" fill="hold" nodeType="afterEffect">
                                  <p:stCondLst>
                                    <p:cond delay="0"/>
                                  </p:stCondLst>
                                  <p:childTnLst>
                                    <p:set>
                                      <p:cBhvr>
                                        <p:cTn id="27" dur="1" fill="hold">
                                          <p:stCondLst>
                                            <p:cond delay="0"/>
                                          </p:stCondLst>
                                        </p:cTn>
                                        <p:tgtEl>
                                          <p:spTgt spid="78854">
                                            <p:txEl>
                                              <p:pRg st="5" end="5"/>
                                            </p:txEl>
                                          </p:spTgt>
                                        </p:tgtEl>
                                        <p:attrNameLst>
                                          <p:attrName>style.visibility</p:attrName>
                                        </p:attrNameLst>
                                      </p:cBhvr>
                                      <p:to>
                                        <p:strVal val="visible"/>
                                      </p:to>
                                    </p:set>
                                    <p:animEffect transition="in" filter="dissolve">
                                      <p:cBhvr>
                                        <p:cTn id="28" dur="1000"/>
                                        <p:tgtEl>
                                          <p:spTgt spid="78854">
                                            <p:txEl>
                                              <p:pRg st="5" end="5"/>
                                            </p:txEl>
                                          </p:spTgt>
                                        </p:tgtEl>
                                      </p:cBhvr>
                                    </p:animEffect>
                                  </p:childTnLst>
                                </p:cTn>
                              </p:par>
                            </p:childTnLst>
                          </p:cTn>
                        </p:par>
                        <p:par>
                          <p:cTn id="29" fill="hold">
                            <p:stCondLst>
                              <p:cond delay="2260"/>
                            </p:stCondLst>
                            <p:childTnLst>
                              <p:par>
                                <p:cTn id="30" presetID="9" presetClass="entr" presetSubtype="0" fill="hold" nodeType="afterEffect">
                                  <p:stCondLst>
                                    <p:cond delay="0"/>
                                  </p:stCondLst>
                                  <p:childTnLst>
                                    <p:set>
                                      <p:cBhvr>
                                        <p:cTn id="31" dur="1" fill="hold">
                                          <p:stCondLst>
                                            <p:cond delay="0"/>
                                          </p:stCondLst>
                                        </p:cTn>
                                        <p:tgtEl>
                                          <p:spTgt spid="78854">
                                            <p:txEl>
                                              <p:pRg st="6" end="6"/>
                                            </p:txEl>
                                          </p:spTgt>
                                        </p:tgtEl>
                                        <p:attrNameLst>
                                          <p:attrName>style.visibility</p:attrName>
                                        </p:attrNameLst>
                                      </p:cBhvr>
                                      <p:to>
                                        <p:strVal val="visible"/>
                                      </p:to>
                                    </p:set>
                                    <p:animEffect transition="in" filter="dissolve">
                                      <p:cBhvr>
                                        <p:cTn id="32" dur="1000"/>
                                        <p:tgtEl>
                                          <p:spTgt spid="78854">
                                            <p:txEl>
                                              <p:pRg st="6" end="6"/>
                                            </p:txEl>
                                          </p:spTgt>
                                        </p:tgtEl>
                                      </p:cBhvr>
                                    </p:animEffect>
                                  </p:childTnLst>
                                </p:cTn>
                              </p:par>
                            </p:childTnLst>
                          </p:cTn>
                        </p:par>
                        <p:par>
                          <p:cTn id="33" fill="hold">
                            <p:stCondLst>
                              <p:cond delay="3260"/>
                            </p:stCondLst>
                            <p:childTnLst>
                              <p:par>
                                <p:cTn id="34" presetID="9" presetClass="entr" presetSubtype="0" fill="hold" nodeType="afterEffect">
                                  <p:stCondLst>
                                    <p:cond delay="0"/>
                                  </p:stCondLst>
                                  <p:childTnLst>
                                    <p:set>
                                      <p:cBhvr>
                                        <p:cTn id="35" dur="1" fill="hold">
                                          <p:stCondLst>
                                            <p:cond delay="0"/>
                                          </p:stCondLst>
                                        </p:cTn>
                                        <p:tgtEl>
                                          <p:spTgt spid="78854">
                                            <p:txEl>
                                              <p:pRg st="7" end="7"/>
                                            </p:txEl>
                                          </p:spTgt>
                                        </p:tgtEl>
                                        <p:attrNameLst>
                                          <p:attrName>style.visibility</p:attrName>
                                        </p:attrNameLst>
                                      </p:cBhvr>
                                      <p:to>
                                        <p:strVal val="visible"/>
                                      </p:to>
                                    </p:set>
                                    <p:animEffect transition="in" filter="dissolve">
                                      <p:cBhvr>
                                        <p:cTn id="36" dur="1000"/>
                                        <p:tgtEl>
                                          <p:spTgt spid="78854">
                                            <p:txEl>
                                              <p:pRg st="7" end="7"/>
                                            </p:txEl>
                                          </p:spTgt>
                                        </p:tgtEl>
                                      </p:cBhvr>
                                    </p:animEffect>
                                  </p:childTnLst>
                                </p:cTn>
                              </p:par>
                            </p:childTnLst>
                          </p:cTn>
                        </p:par>
                        <p:par>
                          <p:cTn id="37" fill="hold">
                            <p:stCondLst>
                              <p:cond delay="4260"/>
                            </p:stCondLst>
                            <p:childTnLst>
                              <p:par>
                                <p:cTn id="38" presetID="9" presetClass="entr" presetSubtype="0" fill="hold" nodeType="afterEffect">
                                  <p:stCondLst>
                                    <p:cond delay="0"/>
                                  </p:stCondLst>
                                  <p:childTnLst>
                                    <p:set>
                                      <p:cBhvr>
                                        <p:cTn id="39" dur="1" fill="hold">
                                          <p:stCondLst>
                                            <p:cond delay="0"/>
                                          </p:stCondLst>
                                        </p:cTn>
                                        <p:tgtEl>
                                          <p:spTgt spid="78854">
                                            <p:txEl>
                                              <p:pRg st="9" end="9"/>
                                            </p:txEl>
                                          </p:spTgt>
                                        </p:tgtEl>
                                        <p:attrNameLst>
                                          <p:attrName>style.visibility</p:attrName>
                                        </p:attrNameLst>
                                      </p:cBhvr>
                                      <p:to>
                                        <p:strVal val="visible"/>
                                      </p:to>
                                    </p:set>
                                    <p:animEffect transition="in" filter="dissolve">
                                      <p:cBhvr>
                                        <p:cTn id="40" dur="1000"/>
                                        <p:tgtEl>
                                          <p:spTgt spid="78854">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6" fill="hold" nodeType="clickEffect">
                                  <p:stCondLst>
                                    <p:cond delay="0"/>
                                  </p:stCondLst>
                                  <p:iterate type="wd">
                                    <p:tmPct val="2000"/>
                                  </p:iterate>
                                  <p:childTnLst>
                                    <p:set>
                                      <p:cBhvr>
                                        <p:cTn id="44" dur="1" fill="hold">
                                          <p:stCondLst>
                                            <p:cond delay="0"/>
                                          </p:stCondLst>
                                        </p:cTn>
                                        <p:tgtEl>
                                          <p:spTgt spid="78854">
                                            <p:txEl>
                                              <p:pRg st="10" end="10"/>
                                            </p:txEl>
                                          </p:spTgt>
                                        </p:tgtEl>
                                        <p:attrNameLst>
                                          <p:attrName>style.visibility</p:attrName>
                                        </p:attrNameLst>
                                      </p:cBhvr>
                                      <p:to>
                                        <p:strVal val="visible"/>
                                      </p:to>
                                    </p:set>
                                    <p:anim calcmode="lin" valueType="num">
                                      <p:cBhvr additive="base">
                                        <p:cTn id="45" dur="1000" fill="hold"/>
                                        <p:tgtEl>
                                          <p:spTgt spid="78854">
                                            <p:txEl>
                                              <p:pRg st="10" end="1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7885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9874" name="Picture 2" descr="Stage curtain">
            <a:extLst>
              <a:ext uri="{FF2B5EF4-FFF2-40B4-BE49-F238E27FC236}">
                <a16:creationId xmlns:a16="http://schemas.microsoft.com/office/drawing/2014/main" id="{7B0C19DC-81B9-45E5-AE4F-4C762784A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7" name="Text Box 5">
            <a:extLst>
              <a:ext uri="{FF2B5EF4-FFF2-40B4-BE49-F238E27FC236}">
                <a16:creationId xmlns:a16="http://schemas.microsoft.com/office/drawing/2014/main" id="{0B3C98CF-0B7D-4184-ACA9-43FD69968AF7}"/>
              </a:ext>
            </a:extLst>
          </p:cNvPr>
          <p:cNvSpPr txBox="1">
            <a:spLocks noChangeArrowheads="1"/>
          </p:cNvSpPr>
          <p:nvPr/>
        </p:nvSpPr>
        <p:spPr bwMode="auto">
          <a:xfrm>
            <a:off x="1828800" y="3209059"/>
            <a:ext cx="8763000" cy="1467709"/>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600" b="1" dirty="0">
                <a:solidFill>
                  <a:srgbClr val="C00000"/>
                </a:solidFill>
                <a:latin typeface="Tempus Sans ITC" panose="04020404030D07020202" pitchFamily="82" charset="0"/>
              </a:rPr>
              <a:t>Por sus experiencias en el arroyo y con la viuda - lejos de la observación pública - Elías aprendió a ser absolutamente confidente en la presencia y el poder de Dios: que Dios “protegía su espalda.”</a:t>
            </a:r>
            <a:endParaRPr lang="en-US" altLang="en-US" sz="2600" b="1" dirty="0">
              <a:solidFill>
                <a:srgbClr val="C00000"/>
              </a:solidFill>
              <a:latin typeface="Tempus Sans ITC" panose="04020404030D07020202" pitchFamily="82" charset="0"/>
            </a:endParaRPr>
          </a:p>
        </p:txBody>
      </p:sp>
      <p:sp>
        <p:nvSpPr>
          <p:cNvPr id="79878" name="Text Box 6">
            <a:extLst>
              <a:ext uri="{FF2B5EF4-FFF2-40B4-BE49-F238E27FC236}">
                <a16:creationId xmlns:a16="http://schemas.microsoft.com/office/drawing/2014/main" id="{7565270F-7DCC-4789-BC71-E3C0ED7BCC6F}"/>
              </a:ext>
            </a:extLst>
          </p:cNvPr>
          <p:cNvSpPr txBox="1">
            <a:spLocks noChangeArrowheads="1"/>
          </p:cNvSpPr>
          <p:nvPr/>
        </p:nvSpPr>
        <p:spPr bwMode="auto">
          <a:xfrm>
            <a:off x="1646623" y="1998207"/>
            <a:ext cx="8898754" cy="112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600" b="1" dirty="0">
                <a:solidFill>
                  <a:srgbClr val="C00000"/>
                </a:solidFill>
                <a:latin typeface="Tempus Sans ITC" panose="04020404030D07020202" pitchFamily="82" charset="0"/>
              </a:rPr>
              <a:t>Dios le envió a la viuda para enseñarle, antes de su gran conflicto con la idolatría, que él tenía a su disposición un poder Divino al cual nadie podría resistir</a:t>
            </a:r>
            <a:r>
              <a:rPr lang="en-US" altLang="en-US" sz="2600" b="1" dirty="0">
                <a:solidFill>
                  <a:srgbClr val="C00000"/>
                </a:solidFill>
                <a:latin typeface="Tempus Sans ITC" panose="04020404030D07020202" pitchFamily="82" charset="0"/>
              </a:rPr>
              <a:t>.</a:t>
            </a:r>
          </a:p>
        </p:txBody>
      </p:sp>
      <p:sp>
        <p:nvSpPr>
          <p:cNvPr id="79880" name="Text Box 8">
            <a:extLst>
              <a:ext uri="{FF2B5EF4-FFF2-40B4-BE49-F238E27FC236}">
                <a16:creationId xmlns:a16="http://schemas.microsoft.com/office/drawing/2014/main" id="{579CE9DD-9019-4ED0-A544-5370D13252FC}"/>
              </a:ext>
            </a:extLst>
          </p:cNvPr>
          <p:cNvSpPr txBox="1">
            <a:spLocks noChangeArrowheads="1"/>
          </p:cNvSpPr>
          <p:nvPr/>
        </p:nvSpPr>
        <p:spPr bwMode="auto">
          <a:xfrm>
            <a:off x="1066800" y="4836835"/>
            <a:ext cx="10058400" cy="752514"/>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pPr>
            <a:r>
              <a:rPr lang="en-US" altLang="en-US" sz="2600" b="1" dirty="0">
                <a:solidFill>
                  <a:srgbClr val="C00000"/>
                </a:solidFill>
                <a:latin typeface="Tempus Sans ITC" panose="04020404030D07020202" pitchFamily="82" charset="0"/>
              </a:rPr>
              <a:t>Y… </a:t>
            </a:r>
            <a:r>
              <a:rPr lang="es-ES" altLang="en-US" sz="2600" b="1" dirty="0">
                <a:solidFill>
                  <a:srgbClr val="C00000"/>
                </a:solidFill>
                <a:latin typeface="Tempus Sans ITC" panose="04020404030D07020202" pitchFamily="82" charset="0"/>
              </a:rPr>
              <a:t>Dios permitió que el hijo de la viuda muriera</a:t>
            </a:r>
          </a:p>
          <a:p>
            <a:pPr algn="ctr">
              <a:lnSpc>
                <a:spcPct val="80000"/>
              </a:lnSpc>
            </a:pPr>
            <a:r>
              <a:rPr lang="es-ES" altLang="en-US" sz="2600" b="1" dirty="0">
                <a:solidFill>
                  <a:srgbClr val="C00000"/>
                </a:solidFill>
                <a:latin typeface="Tempus Sans ITC" panose="04020404030D07020202" pitchFamily="82" charset="0"/>
              </a:rPr>
              <a:t>y Él puso a Elías contra la madre apenada.</a:t>
            </a:r>
            <a:endParaRPr lang="en-US" altLang="en-US" sz="2600" b="1" dirty="0">
              <a:solidFill>
                <a:srgbClr val="C00000"/>
              </a:solidFill>
              <a:latin typeface="Tempus Sans ITC" panose="04020404030D07020202" pitchFamily="82" charset="0"/>
            </a:endParaRPr>
          </a:p>
        </p:txBody>
      </p:sp>
      <p:sp>
        <p:nvSpPr>
          <p:cNvPr id="79881" name="Text Box 9">
            <a:extLst>
              <a:ext uri="{FF2B5EF4-FFF2-40B4-BE49-F238E27FC236}">
                <a16:creationId xmlns:a16="http://schemas.microsoft.com/office/drawing/2014/main" id="{0BB65B1A-C664-49E5-8418-957C61DF9167}"/>
              </a:ext>
            </a:extLst>
          </p:cNvPr>
          <p:cNvSpPr txBox="1">
            <a:spLocks noChangeArrowheads="1"/>
          </p:cNvSpPr>
          <p:nvPr/>
        </p:nvSpPr>
        <p:spPr bwMode="auto">
          <a:xfrm>
            <a:off x="1447800" y="5749417"/>
            <a:ext cx="9296400" cy="1167435"/>
          </a:xfrm>
          <a:prstGeom prst="rect">
            <a:avLst/>
          </a:prstGeom>
          <a:noFill/>
          <a:ln>
            <a:noFill/>
          </a:ln>
          <a:effectLst/>
        </p:spPr>
        <p:txBody>
          <a:bodyPr wrap="square">
            <a:spAutoFit/>
          </a:bodyPr>
          <a:lstStyle/>
          <a:p>
            <a:pPr algn="ctr">
              <a:lnSpc>
                <a:spcPct val="85000"/>
              </a:lnSpc>
            </a:pPr>
            <a:r>
              <a:rPr lang="es-ES" altLang="en-US" sz="2700" b="1" dirty="0">
                <a:latin typeface="Tempus Sans ITC" panose="04020404030D07020202" pitchFamily="82" charset="0"/>
              </a:rPr>
              <a:t>En respuesta, Elías 'prueba' a Dios en un modo que</a:t>
            </a:r>
          </a:p>
          <a:p>
            <a:pPr algn="ctr">
              <a:lnSpc>
                <a:spcPct val="85000"/>
              </a:lnSpc>
            </a:pPr>
            <a:r>
              <a:rPr lang="es-ES" altLang="en-US" sz="2700" b="1" dirty="0">
                <a:latin typeface="Tempus Sans ITC" panose="04020404030D07020202" pitchFamily="82" charset="0"/>
              </a:rPr>
              <a:t>ningún hombre antes de él había hecho:</a:t>
            </a:r>
          </a:p>
          <a:p>
            <a:pPr algn="ctr">
              <a:lnSpc>
                <a:spcPct val="85000"/>
              </a:lnSpc>
            </a:pPr>
            <a:r>
              <a:rPr lang="es-ES" altLang="en-US" sz="2700" b="1" dirty="0">
                <a:latin typeface="Tempus Sans ITC" panose="04020404030D07020202" pitchFamily="82" charset="0"/>
              </a:rPr>
              <a:t>él le pide levantar al muchacho de la muerte.</a:t>
            </a:r>
            <a:endParaRPr lang="en-US" altLang="en-US" sz="2700" b="1" dirty="0">
              <a:latin typeface="Tempus Sans ITC" panose="04020404030D07020202" pitchFamily="82" charset="0"/>
            </a:endParaRPr>
          </a:p>
        </p:txBody>
      </p:sp>
      <p:sp>
        <p:nvSpPr>
          <p:cNvPr id="8" name="Text Box 4">
            <a:extLst>
              <a:ext uri="{FF2B5EF4-FFF2-40B4-BE49-F238E27FC236}">
                <a16:creationId xmlns:a16="http://schemas.microsoft.com/office/drawing/2014/main" id="{B5C82F41-2A6F-4385-A27F-5DEFE9A4854E}"/>
              </a:ext>
            </a:extLst>
          </p:cNvPr>
          <p:cNvSpPr txBox="1">
            <a:spLocks noChangeArrowheads="1"/>
          </p:cNvSpPr>
          <p:nvPr/>
        </p:nvSpPr>
        <p:spPr bwMode="auto">
          <a:xfrm>
            <a:off x="1524000" y="990600"/>
            <a:ext cx="9372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u="sng" dirty="0">
                <a:solidFill>
                  <a:srgbClr val="990000"/>
                </a:solidFill>
                <a:latin typeface="Tempus Sans ITC" panose="04020404030D07020202" pitchFamily="82" charset="0"/>
              </a:rPr>
              <a:t>Preparando la Escena</a:t>
            </a:r>
            <a:endParaRPr lang="es-ES" altLang="en-US" sz="2800" b="1" dirty="0">
              <a:latin typeface="Tempus Sans ITC" panose="04020404030D07020202" pitchFamily="82" charset="0"/>
            </a:endParaRPr>
          </a:p>
          <a:p>
            <a:pPr algn="ctr"/>
            <a:r>
              <a:rPr lang="es-ES" altLang="en-US" sz="2800" b="1" dirty="0">
                <a:latin typeface="Tempus Sans ITC" panose="04020404030D07020202" pitchFamily="82" charset="0"/>
              </a:rPr>
              <a:t>para la confrontación principal Elías estuvo a punto de iniciar</a:t>
            </a:r>
            <a:endParaRPr lang="en-US" altLang="en-US" sz="2800" b="1" dirty="0">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iterate type="wd">
                                    <p:tmPct val="1000"/>
                                  </p:iterate>
                                  <p:childTnLst>
                                    <p:set>
                                      <p:cBhvr>
                                        <p:cTn id="6" dur="1" fill="hold">
                                          <p:stCondLst>
                                            <p:cond delay="0"/>
                                          </p:stCondLst>
                                        </p:cTn>
                                        <p:tgtEl>
                                          <p:spTgt spid="79878"/>
                                        </p:tgtEl>
                                        <p:attrNameLst>
                                          <p:attrName>style.visibility</p:attrName>
                                        </p:attrNameLst>
                                      </p:cBhvr>
                                      <p:to>
                                        <p:strVal val="visible"/>
                                      </p:to>
                                    </p:set>
                                    <p:anim calcmode="lin" valueType="num">
                                      <p:cBhvr>
                                        <p:cTn id="7" dur="1000" fill="hold"/>
                                        <p:tgtEl>
                                          <p:spTgt spid="79878"/>
                                        </p:tgtEl>
                                        <p:attrNameLst>
                                          <p:attrName>ppt_w</p:attrName>
                                        </p:attrNameLst>
                                      </p:cBhvr>
                                      <p:tavLst>
                                        <p:tav tm="0">
                                          <p:val>
                                            <p:fltVal val="0"/>
                                          </p:val>
                                        </p:tav>
                                        <p:tav tm="100000">
                                          <p:val>
                                            <p:strVal val="#ppt_w"/>
                                          </p:val>
                                        </p:tav>
                                      </p:tavLst>
                                    </p:anim>
                                    <p:anim calcmode="lin" valueType="num">
                                      <p:cBhvr>
                                        <p:cTn id="8" dur="1000" fill="hold"/>
                                        <p:tgtEl>
                                          <p:spTgt spid="7987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4" fill="hold" grpId="0" nodeType="clickEffect">
                                  <p:stCondLst>
                                    <p:cond delay="0"/>
                                  </p:stCondLst>
                                  <p:iterate type="wd">
                                    <p:tmPct val="1000"/>
                                  </p:iterate>
                                  <p:childTnLst>
                                    <p:set>
                                      <p:cBhvr>
                                        <p:cTn id="12" dur="1" fill="hold">
                                          <p:stCondLst>
                                            <p:cond delay="0"/>
                                          </p:stCondLst>
                                        </p:cTn>
                                        <p:tgtEl>
                                          <p:spTgt spid="79877"/>
                                        </p:tgtEl>
                                        <p:attrNameLst>
                                          <p:attrName>style.visibility</p:attrName>
                                        </p:attrNameLst>
                                      </p:cBhvr>
                                      <p:to>
                                        <p:strVal val="visible"/>
                                      </p:to>
                                    </p:set>
                                    <p:anim calcmode="lin" valueType="num">
                                      <p:cBhvr>
                                        <p:cTn id="13" dur="1000" fill="hold"/>
                                        <p:tgtEl>
                                          <p:spTgt spid="79877"/>
                                        </p:tgtEl>
                                        <p:attrNameLst>
                                          <p:attrName>ppt_x</p:attrName>
                                        </p:attrNameLst>
                                      </p:cBhvr>
                                      <p:tavLst>
                                        <p:tav tm="0">
                                          <p:val>
                                            <p:strVal val="#ppt_x"/>
                                          </p:val>
                                        </p:tav>
                                        <p:tav tm="100000">
                                          <p:val>
                                            <p:strVal val="#ppt_x"/>
                                          </p:val>
                                        </p:tav>
                                      </p:tavLst>
                                    </p:anim>
                                    <p:anim calcmode="lin" valueType="num">
                                      <p:cBhvr>
                                        <p:cTn id="14" dur="1000" fill="hold"/>
                                        <p:tgtEl>
                                          <p:spTgt spid="79877"/>
                                        </p:tgtEl>
                                        <p:attrNameLst>
                                          <p:attrName>ppt_y</p:attrName>
                                        </p:attrNameLst>
                                      </p:cBhvr>
                                      <p:tavLst>
                                        <p:tav tm="0">
                                          <p:val>
                                            <p:strVal val="#ppt_y+#ppt_h/2"/>
                                          </p:val>
                                        </p:tav>
                                        <p:tav tm="100000">
                                          <p:val>
                                            <p:strVal val="#ppt_y"/>
                                          </p:val>
                                        </p:tav>
                                      </p:tavLst>
                                    </p:anim>
                                    <p:anim calcmode="lin" valueType="num">
                                      <p:cBhvr>
                                        <p:cTn id="15" dur="1000" fill="hold"/>
                                        <p:tgtEl>
                                          <p:spTgt spid="79877"/>
                                        </p:tgtEl>
                                        <p:attrNameLst>
                                          <p:attrName>ppt_w</p:attrName>
                                        </p:attrNameLst>
                                      </p:cBhvr>
                                      <p:tavLst>
                                        <p:tav tm="0">
                                          <p:val>
                                            <p:strVal val="#ppt_w"/>
                                          </p:val>
                                        </p:tav>
                                        <p:tav tm="100000">
                                          <p:val>
                                            <p:strVal val="#ppt_w"/>
                                          </p:val>
                                        </p:tav>
                                      </p:tavLst>
                                    </p:anim>
                                    <p:anim calcmode="lin" valueType="num">
                                      <p:cBhvr>
                                        <p:cTn id="16" dur="1000" fill="hold"/>
                                        <p:tgtEl>
                                          <p:spTgt spid="79877"/>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 fill="hold" grpId="0" nodeType="clickEffect">
                                  <p:stCondLst>
                                    <p:cond delay="0"/>
                                  </p:stCondLst>
                                  <p:iterate type="wd">
                                    <p:tmPct val="1000"/>
                                  </p:iterate>
                                  <p:childTnLst>
                                    <p:set>
                                      <p:cBhvr>
                                        <p:cTn id="20" dur="1" fill="hold">
                                          <p:stCondLst>
                                            <p:cond delay="0"/>
                                          </p:stCondLst>
                                        </p:cTn>
                                        <p:tgtEl>
                                          <p:spTgt spid="79880"/>
                                        </p:tgtEl>
                                        <p:attrNameLst>
                                          <p:attrName>style.visibility</p:attrName>
                                        </p:attrNameLst>
                                      </p:cBhvr>
                                      <p:to>
                                        <p:strVal val="visible"/>
                                      </p:to>
                                    </p:set>
                                    <p:anim calcmode="lin" valueType="num">
                                      <p:cBhvr>
                                        <p:cTn id="21" dur="1000" fill="hold"/>
                                        <p:tgtEl>
                                          <p:spTgt spid="79880"/>
                                        </p:tgtEl>
                                        <p:attrNameLst>
                                          <p:attrName>ppt_x</p:attrName>
                                        </p:attrNameLst>
                                      </p:cBhvr>
                                      <p:tavLst>
                                        <p:tav tm="0">
                                          <p:val>
                                            <p:strVal val="#ppt_x"/>
                                          </p:val>
                                        </p:tav>
                                        <p:tav tm="100000">
                                          <p:val>
                                            <p:strVal val="#ppt_x"/>
                                          </p:val>
                                        </p:tav>
                                      </p:tavLst>
                                    </p:anim>
                                    <p:anim calcmode="lin" valueType="num">
                                      <p:cBhvr>
                                        <p:cTn id="22" dur="1000" fill="hold"/>
                                        <p:tgtEl>
                                          <p:spTgt spid="79880"/>
                                        </p:tgtEl>
                                        <p:attrNameLst>
                                          <p:attrName>ppt_y</p:attrName>
                                        </p:attrNameLst>
                                      </p:cBhvr>
                                      <p:tavLst>
                                        <p:tav tm="0">
                                          <p:val>
                                            <p:strVal val="#ppt_y-#ppt_h/2"/>
                                          </p:val>
                                        </p:tav>
                                        <p:tav tm="100000">
                                          <p:val>
                                            <p:strVal val="#ppt_y"/>
                                          </p:val>
                                        </p:tav>
                                      </p:tavLst>
                                    </p:anim>
                                    <p:anim calcmode="lin" valueType="num">
                                      <p:cBhvr>
                                        <p:cTn id="23" dur="1000" fill="hold"/>
                                        <p:tgtEl>
                                          <p:spTgt spid="79880"/>
                                        </p:tgtEl>
                                        <p:attrNameLst>
                                          <p:attrName>ppt_w</p:attrName>
                                        </p:attrNameLst>
                                      </p:cBhvr>
                                      <p:tavLst>
                                        <p:tav tm="0">
                                          <p:val>
                                            <p:strVal val="#ppt_w"/>
                                          </p:val>
                                        </p:tav>
                                        <p:tav tm="100000">
                                          <p:val>
                                            <p:strVal val="#ppt_w"/>
                                          </p:val>
                                        </p:tav>
                                      </p:tavLst>
                                    </p:anim>
                                    <p:anim calcmode="lin" valueType="num">
                                      <p:cBhvr>
                                        <p:cTn id="24" dur="1000" fill="hold"/>
                                        <p:tgtEl>
                                          <p:spTgt spid="79880"/>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5" fill="hold" grpId="0" nodeType="clickEffect">
                                  <p:stCondLst>
                                    <p:cond delay="0"/>
                                  </p:stCondLst>
                                  <p:childTnLst>
                                    <p:set>
                                      <p:cBhvr>
                                        <p:cTn id="28" dur="1" fill="hold">
                                          <p:stCondLst>
                                            <p:cond delay="0"/>
                                          </p:stCondLst>
                                        </p:cTn>
                                        <p:tgtEl>
                                          <p:spTgt spid="79881"/>
                                        </p:tgtEl>
                                        <p:attrNameLst>
                                          <p:attrName>style.visibility</p:attrName>
                                        </p:attrNameLst>
                                      </p:cBhvr>
                                      <p:to>
                                        <p:strVal val="visible"/>
                                      </p:to>
                                    </p:set>
                                    <p:animEffect transition="in" filter="checkerboard(down)">
                                      <p:cBhvr>
                                        <p:cTn id="29" dur="1000"/>
                                        <p:tgtEl>
                                          <p:spTgt spid="79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P spid="79878" grpId="0"/>
      <p:bldP spid="79880" grpId="0"/>
      <p:bldP spid="798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4" name="Rectangle 4">
            <a:extLst>
              <a:ext uri="{FF2B5EF4-FFF2-40B4-BE49-F238E27FC236}">
                <a16:creationId xmlns:a16="http://schemas.microsoft.com/office/drawing/2014/main" id="{67242948-F2DB-4E36-B347-55D544930ADE}"/>
              </a:ext>
            </a:extLst>
          </p:cNvPr>
          <p:cNvSpPr>
            <a:spLocks noChangeArrowheads="1"/>
          </p:cNvSpPr>
          <p:nvPr/>
        </p:nvSpPr>
        <p:spPr bwMode="auto">
          <a:xfrm>
            <a:off x="4800600" y="2857202"/>
            <a:ext cx="5638800" cy="3970318"/>
          </a:xfrm>
          <a:prstGeom prst="rect">
            <a:avLst/>
          </a:prstGeom>
          <a:noFill/>
          <a:ln>
            <a:noFill/>
          </a:ln>
          <a:effectLst/>
          <a:extLst>
            <a:ext uri="{909E8E84-426E-40DD-AFC4-6F175D3DCCD1}">
              <a14:hiddenFill xmlns:a14="http://schemas.microsoft.com/office/drawing/2010/main">
                <a:solidFill>
                  <a:srgbClr val="DBD8A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800" b="1" dirty="0">
                <a:solidFill>
                  <a:srgbClr val="FFFF00"/>
                </a:solidFill>
                <a:latin typeface="Tempus Sans ITC" panose="04020404030D07020202" pitchFamily="82" charset="0"/>
              </a:rPr>
              <a:t>1 Reyes 17:17-18</a:t>
            </a:r>
            <a:endParaRPr lang="en-US" altLang="en-US" sz="2800" b="1" dirty="0">
              <a:solidFill>
                <a:schemeClr val="bg1"/>
              </a:solidFill>
              <a:latin typeface="Tempus Sans ITC" panose="04020404030D07020202" pitchFamily="82" charset="0"/>
            </a:endParaRPr>
          </a:p>
          <a:p>
            <a:pPr algn="ctr"/>
            <a:r>
              <a:rPr lang="es-ES" sz="2800" b="1" dirty="0">
                <a:solidFill>
                  <a:schemeClr val="bg1"/>
                </a:solidFill>
                <a:latin typeface="Tempus Sans ITC" panose="04020404030D07020202" pitchFamily="82" charset="0"/>
              </a:rPr>
              <a:t>Después de estas cosas aconteció que cayó enfermo el hijo del ama de la casa, y la enfermedad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tan grave, que no quedó en él aliento. Y ella dijo á Elías: ¿Qué tengo yo contigo, varón de Dios? ¿has venido á mí para traer en memoria mis iniquidades, y para hacerme morir mi hijo?</a:t>
            </a:r>
            <a:endParaRPr lang="en-US" altLang="en-US" sz="2800" b="1" dirty="0">
              <a:solidFill>
                <a:schemeClr val="bg1"/>
              </a:solidFill>
              <a:latin typeface="Tempus Sans ITC" panose="04020404030D07020202" pitchFamily="82" charset="0"/>
            </a:endParaRPr>
          </a:p>
        </p:txBody>
      </p:sp>
      <p:pic>
        <p:nvPicPr>
          <p:cNvPr id="71685" name="Picture 5" descr="Elijah raises widow's son 2">
            <a:extLst>
              <a:ext uri="{FF2B5EF4-FFF2-40B4-BE49-F238E27FC236}">
                <a16:creationId xmlns:a16="http://schemas.microsoft.com/office/drawing/2014/main" id="{ABF672FF-3676-439E-A48B-3D81B6952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338"/>
          <a:stretch>
            <a:fillRect/>
          </a:stretch>
        </p:blipFill>
        <p:spPr bwMode="auto">
          <a:xfrm>
            <a:off x="8138" y="0"/>
            <a:ext cx="42672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2" name="Picture 6" descr="0609018 by EL MALETIN DE FOTOS.">
            <a:extLst>
              <a:ext uri="{FF2B5EF4-FFF2-40B4-BE49-F238E27FC236}">
                <a16:creationId xmlns:a16="http://schemas.microsoft.com/office/drawing/2014/main" id="{1FA9D378-38FC-4CED-879F-A32B86682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ELIJAH FACE">
            <a:extLst>
              <a:ext uri="{FF2B5EF4-FFF2-40B4-BE49-F238E27FC236}">
                <a16:creationId xmlns:a16="http://schemas.microsoft.com/office/drawing/2014/main" id="{9115055F-B413-426C-AA69-BFCA697D4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244"/>
            <a:ext cx="2971800" cy="392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St. Elisha">
            <a:extLst>
              <a:ext uri="{FF2B5EF4-FFF2-40B4-BE49-F238E27FC236}">
                <a16:creationId xmlns:a16="http://schemas.microsoft.com/office/drawing/2014/main" id="{5A9EC5B6-6D14-49B6-A90C-93DD87048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763" y="2770503"/>
            <a:ext cx="3028237" cy="408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a:extLst>
              <a:ext uri="{FF2B5EF4-FFF2-40B4-BE49-F238E27FC236}">
                <a16:creationId xmlns:a16="http://schemas.microsoft.com/office/drawing/2014/main" id="{780EDFAB-5FA7-43FC-832C-065D4523D808}"/>
              </a:ext>
            </a:extLst>
          </p:cNvPr>
          <p:cNvSpPr txBox="1">
            <a:spLocks noChangeArrowheads="1"/>
          </p:cNvSpPr>
          <p:nvPr/>
        </p:nvSpPr>
        <p:spPr bwMode="auto">
          <a:xfrm>
            <a:off x="762000" y="4181127"/>
            <a:ext cx="2314575" cy="1384995"/>
          </a:xfrm>
          <a:prstGeom prst="rect">
            <a:avLst/>
          </a:prstGeom>
          <a:noFill/>
          <a:ln>
            <a:noFill/>
          </a:ln>
          <a:effectLst>
            <a:outerShdw dist="56796" dir="12393903" algn="ctr" rotWithShape="0">
              <a:srgbClr val="CC33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s-CO" altLang="en-US" sz="2800" i="1" dirty="0">
                <a:solidFill>
                  <a:srgbClr val="FFFF00"/>
                </a:solidFill>
                <a:cs typeface="Tahoma" panose="020B0604030504040204" pitchFamily="34" charset="0"/>
              </a:rPr>
              <a:t>La</a:t>
            </a:r>
          </a:p>
          <a:p>
            <a:pPr algn="ctr" eaLnBrk="1" hangingPunct="1"/>
            <a:r>
              <a:rPr lang="es-CO" altLang="en-US" sz="2800" i="1" dirty="0">
                <a:solidFill>
                  <a:srgbClr val="FFFF00"/>
                </a:solidFill>
                <a:cs typeface="Tahoma" panose="020B0604030504040204" pitchFamily="34" charset="0"/>
              </a:rPr>
              <a:t>obra de</a:t>
            </a:r>
            <a:endParaRPr lang="en-US" altLang="en-US" sz="2800" i="1" dirty="0">
              <a:solidFill>
                <a:srgbClr val="FFFF00"/>
              </a:solidFill>
              <a:cs typeface="Tahoma" panose="020B0604030504040204" pitchFamily="34" charset="0"/>
            </a:endParaRPr>
          </a:p>
          <a:p>
            <a:pPr algn="ctr" eaLnBrk="1" hangingPunct="1"/>
            <a:r>
              <a:rPr lang="en-US" altLang="en-US" sz="2800" i="1" dirty="0">
                <a:solidFill>
                  <a:srgbClr val="FFFF00"/>
                </a:solidFill>
                <a:cs typeface="Tahoma" panose="020B0604030504040204" pitchFamily="34" charset="0"/>
              </a:rPr>
              <a:t>Elías</a:t>
            </a:r>
          </a:p>
        </p:txBody>
      </p:sp>
      <p:sp>
        <p:nvSpPr>
          <p:cNvPr id="9225" name="Text Box 9">
            <a:extLst>
              <a:ext uri="{FF2B5EF4-FFF2-40B4-BE49-F238E27FC236}">
                <a16:creationId xmlns:a16="http://schemas.microsoft.com/office/drawing/2014/main" id="{5BC4BE9C-90D3-4310-BD04-C93DA4A34A2C}"/>
              </a:ext>
            </a:extLst>
          </p:cNvPr>
          <p:cNvSpPr txBox="1">
            <a:spLocks noChangeArrowheads="1"/>
          </p:cNvSpPr>
          <p:nvPr/>
        </p:nvSpPr>
        <p:spPr bwMode="auto">
          <a:xfrm>
            <a:off x="9486900" y="914400"/>
            <a:ext cx="1905000" cy="954107"/>
          </a:xfrm>
          <a:prstGeom prst="rect">
            <a:avLst/>
          </a:prstGeom>
          <a:noFill/>
          <a:ln>
            <a:noFill/>
          </a:ln>
          <a:effectLst>
            <a:outerShdw dist="53882" dir="13500000" algn="ctr" rotWithShape="0">
              <a:srgbClr val="CC33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s-CO" altLang="en-US" sz="2800" i="1" dirty="0">
                <a:solidFill>
                  <a:srgbClr val="FFFF00"/>
                </a:solidFill>
                <a:cs typeface="Tahoma" panose="020B0604030504040204" pitchFamily="34" charset="0"/>
              </a:rPr>
              <a:t> y de</a:t>
            </a:r>
            <a:endParaRPr lang="en-US" altLang="en-US" sz="2800" i="1" dirty="0">
              <a:solidFill>
                <a:srgbClr val="FFFF00"/>
              </a:solidFill>
              <a:cs typeface="Tahoma" panose="020B0604030504040204" pitchFamily="34" charset="0"/>
            </a:endParaRPr>
          </a:p>
          <a:p>
            <a:pPr algn="ctr" eaLnBrk="1" hangingPunct="1"/>
            <a:r>
              <a:rPr lang="en-US" altLang="en-US" sz="2800" i="1" dirty="0">
                <a:solidFill>
                  <a:srgbClr val="FFFF00"/>
                </a:solidFill>
                <a:cs typeface="Tahoma" panose="020B0604030504040204" pitchFamily="34" charset="0"/>
              </a:rPr>
              <a:t>Eliseo</a:t>
            </a:r>
          </a:p>
        </p:txBody>
      </p:sp>
      <p:sp>
        <p:nvSpPr>
          <p:cNvPr id="9226" name="Text Box 10">
            <a:extLst>
              <a:ext uri="{FF2B5EF4-FFF2-40B4-BE49-F238E27FC236}">
                <a16:creationId xmlns:a16="http://schemas.microsoft.com/office/drawing/2014/main" id="{4C64A873-F62C-49E8-8B81-EF7E93AC6EF3}"/>
              </a:ext>
            </a:extLst>
          </p:cNvPr>
          <p:cNvSpPr txBox="1">
            <a:spLocks noChangeArrowheads="1"/>
          </p:cNvSpPr>
          <p:nvPr/>
        </p:nvSpPr>
        <p:spPr bwMode="auto">
          <a:xfrm>
            <a:off x="533400" y="5791200"/>
            <a:ext cx="297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n-US" altLang="en-US" sz="2800" dirty="0">
                <a:solidFill>
                  <a:schemeClr val="bg1"/>
                </a:solidFill>
              </a:rPr>
              <a:t>I REYES 17:1 – </a:t>
            </a:r>
          </a:p>
          <a:p>
            <a:pPr algn="ctr" eaLnBrk="1" hangingPunct="1"/>
            <a:r>
              <a:rPr lang="en-US" altLang="en-US" sz="2800" dirty="0">
                <a:solidFill>
                  <a:schemeClr val="bg1"/>
                </a:solidFill>
              </a:rPr>
              <a:t>2 REYES 2:11</a:t>
            </a:r>
          </a:p>
        </p:txBody>
      </p:sp>
      <p:sp>
        <p:nvSpPr>
          <p:cNvPr id="9227" name="Text Box 11">
            <a:extLst>
              <a:ext uri="{FF2B5EF4-FFF2-40B4-BE49-F238E27FC236}">
                <a16:creationId xmlns:a16="http://schemas.microsoft.com/office/drawing/2014/main" id="{5BCE9037-4923-4866-9960-CBDAE5ACABA9}"/>
              </a:ext>
            </a:extLst>
          </p:cNvPr>
          <p:cNvSpPr txBox="1">
            <a:spLocks noChangeArrowheads="1"/>
          </p:cNvSpPr>
          <p:nvPr/>
        </p:nvSpPr>
        <p:spPr bwMode="auto">
          <a:xfrm>
            <a:off x="9067800" y="1816396"/>
            <a:ext cx="274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n-US" altLang="en-US" sz="2800" dirty="0">
                <a:solidFill>
                  <a:schemeClr val="bg1"/>
                </a:solidFill>
              </a:rPr>
              <a:t>2 REYES</a:t>
            </a:r>
          </a:p>
          <a:p>
            <a:pPr algn="ctr" eaLnBrk="1" hangingPunct="1"/>
            <a:r>
              <a:rPr lang="en-US" altLang="en-US" sz="2800" dirty="0">
                <a:solidFill>
                  <a:schemeClr val="bg1"/>
                </a:solidFill>
              </a:rPr>
              <a:t>2:12 – 13:20a</a:t>
            </a:r>
          </a:p>
        </p:txBody>
      </p:sp>
    </p:spTree>
    <p:extLst>
      <p:ext uri="{BB962C8B-B14F-4D97-AF65-F5344CB8AC3E}">
        <p14:creationId xmlns:p14="http://schemas.microsoft.com/office/powerpoint/2010/main" val="4214754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E1D851B-6E4A-4210-904E-6A8DE35A2B6A}"/>
              </a:ext>
            </a:extLst>
          </p:cNvPr>
          <p:cNvSpPr>
            <a:spLocks noChangeArrowheads="1"/>
          </p:cNvSpPr>
          <p:nvPr/>
        </p:nvSpPr>
        <p:spPr bwMode="auto">
          <a:xfrm>
            <a:off x="7010400" y="1138409"/>
            <a:ext cx="5105400" cy="5693866"/>
          </a:xfrm>
          <a:prstGeom prst="rect">
            <a:avLst/>
          </a:prstGeom>
          <a:noFill/>
          <a:ln>
            <a:noFill/>
          </a:ln>
          <a:effectLst/>
          <a:extLst>
            <a:ext uri="{909E8E84-426E-40DD-AFC4-6F175D3DCCD1}">
              <a14:hiddenFill xmlns:a14="http://schemas.microsoft.com/office/drawing/2010/main">
                <a:solidFill>
                  <a:srgbClr val="DBD8A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800" b="1" dirty="0">
                <a:solidFill>
                  <a:srgbClr val="FFFF00"/>
                </a:solidFill>
                <a:latin typeface="Tempus Sans ITC" panose="04020404030D07020202" pitchFamily="82" charset="0"/>
              </a:rPr>
              <a:t>17:19-21 - </a:t>
            </a:r>
            <a:r>
              <a:rPr lang="es-ES" sz="2800" b="1" dirty="0">
                <a:solidFill>
                  <a:schemeClr val="bg1"/>
                </a:solidFill>
                <a:latin typeface="Tempus Sans ITC" panose="04020404030D07020202" pitchFamily="82" charset="0"/>
              </a:rPr>
              <a:t>Y él le dijo: Dame acá tu hijo. Entonces él lo tomó de su regazo, y lo llevó a la cámara donde él estaba, y lo puso sobre su cama; Y clamando a Jehová, dijo: Jehová Dios mío, ¿aun a la viuda en cuya casa yo estoy hospedado has afligido, matándole su hijo? Y se </a:t>
            </a:r>
            <a:r>
              <a:rPr lang="es-ES" sz="2800" b="1" dirty="0" err="1">
                <a:solidFill>
                  <a:schemeClr val="bg1"/>
                </a:solidFill>
                <a:latin typeface="Tempus Sans ITC" panose="04020404030D07020202" pitchFamily="82" charset="0"/>
              </a:rPr>
              <a:t>tendío</a:t>
            </a:r>
            <a:r>
              <a:rPr lang="es-ES" sz="2800" b="1" dirty="0">
                <a:solidFill>
                  <a:schemeClr val="bg1"/>
                </a:solidFill>
                <a:latin typeface="Tempus Sans ITC" panose="04020404030D07020202" pitchFamily="82" charset="0"/>
              </a:rPr>
              <a:t> sobre el niño tres veces, y clamó a Jehová, y dijo: Jehová Dios mío, te ruego que vuelva el alma de este niño a sus entrañas.</a:t>
            </a:r>
            <a:endParaRPr lang="en-US" altLang="en-US" sz="2800" b="1" dirty="0">
              <a:solidFill>
                <a:schemeClr val="bg1"/>
              </a:solidFill>
              <a:latin typeface="Tempus Sans ITC" panose="04020404030D07020202" pitchFamily="82" charset="0"/>
            </a:endParaRPr>
          </a:p>
        </p:txBody>
      </p:sp>
      <p:pic>
        <p:nvPicPr>
          <p:cNvPr id="72708" name="Picture 4" descr="Elijah raises widow's son 2">
            <a:extLst>
              <a:ext uri="{FF2B5EF4-FFF2-40B4-BE49-F238E27FC236}">
                <a16:creationId xmlns:a16="http://schemas.microsoft.com/office/drawing/2014/main" id="{24B564A9-D26E-4D14-BC64-88F3D9F3D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6955099"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0900" name="Picture 4" descr="ELIJAH FACE">
            <a:extLst>
              <a:ext uri="{FF2B5EF4-FFF2-40B4-BE49-F238E27FC236}">
                <a16:creationId xmlns:a16="http://schemas.microsoft.com/office/drawing/2014/main" id="{4D7B570A-6A90-48F1-99CB-312D2BF9C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23" b="30000"/>
          <a:stretch>
            <a:fillRect/>
          </a:stretch>
        </p:blipFill>
        <p:spPr bwMode="auto">
          <a:xfrm>
            <a:off x="0" y="3276600"/>
            <a:ext cx="3252639" cy="3581400"/>
          </a:xfrm>
          <a:prstGeom prst="rect">
            <a:avLst/>
          </a:prstGeom>
          <a:noFill/>
          <a:extLst>
            <a:ext uri="{909E8E84-426E-40DD-AFC4-6F175D3DCCD1}">
              <a14:hiddenFill xmlns:a14="http://schemas.microsoft.com/office/drawing/2010/main">
                <a:solidFill>
                  <a:srgbClr val="FFFFFF"/>
                </a:solidFill>
              </a14:hiddenFill>
            </a:ext>
          </a:extLst>
        </p:spPr>
      </p:pic>
      <p:sp>
        <p:nvSpPr>
          <p:cNvPr id="80901" name="Text Box 5">
            <a:extLst>
              <a:ext uri="{FF2B5EF4-FFF2-40B4-BE49-F238E27FC236}">
                <a16:creationId xmlns:a16="http://schemas.microsoft.com/office/drawing/2014/main" id="{E17D0B0D-4EF7-4C5C-B228-712915EDDC44}"/>
              </a:ext>
            </a:extLst>
          </p:cNvPr>
          <p:cNvSpPr txBox="1">
            <a:spLocks noChangeArrowheads="1"/>
          </p:cNvSpPr>
          <p:nvPr/>
        </p:nvSpPr>
        <p:spPr bwMode="auto">
          <a:xfrm>
            <a:off x="3645408" y="1295400"/>
            <a:ext cx="8534400" cy="954107"/>
          </a:xfrm>
          <a:prstGeom prst="rect">
            <a:avLst/>
          </a:prstGeom>
          <a:solidFill>
            <a:srgbClr val="F7F7D9"/>
          </a:solidFill>
          <a:ln>
            <a:noFill/>
          </a:ln>
          <a:effectLst/>
        </p:spPr>
        <p:txBody>
          <a:bodyPr wrap="square">
            <a:spAutoFit/>
          </a:bodyPr>
          <a:lstStyle/>
          <a:p>
            <a:pPr algn="ctr"/>
            <a:r>
              <a:rPr lang="es-ES" altLang="en-US" sz="2800" b="1" u="sng" dirty="0">
                <a:latin typeface="Tempus Sans ITC" panose="04020404030D07020202" pitchFamily="82" charset="0"/>
              </a:rPr>
              <a:t>Desarrollando su fe</a:t>
            </a:r>
            <a:r>
              <a:rPr lang="es-ES" altLang="en-US" sz="2800" b="1" dirty="0">
                <a:latin typeface="Tempus Sans ITC" panose="04020404030D07020202" pitchFamily="82" charset="0"/>
              </a:rPr>
              <a:t>: sin instrucciones, Elías tenía que decidir cómo responder en respuesta a cada crisis.</a:t>
            </a:r>
            <a:endParaRPr lang="en-US" altLang="en-US" sz="2800" b="1" dirty="0">
              <a:latin typeface="Tempus Sans ITC" panose="04020404030D07020202" pitchFamily="82" charset="0"/>
            </a:endParaRPr>
          </a:p>
        </p:txBody>
      </p:sp>
      <p:sp>
        <p:nvSpPr>
          <p:cNvPr id="80902" name="Text Box 6">
            <a:extLst>
              <a:ext uri="{FF2B5EF4-FFF2-40B4-BE49-F238E27FC236}">
                <a16:creationId xmlns:a16="http://schemas.microsoft.com/office/drawing/2014/main" id="{8CBFC0FD-9715-4027-9330-DA6F8542240B}"/>
              </a:ext>
            </a:extLst>
          </p:cNvPr>
          <p:cNvSpPr txBox="1">
            <a:spLocks noChangeArrowheads="1"/>
          </p:cNvSpPr>
          <p:nvPr/>
        </p:nvSpPr>
        <p:spPr bwMode="auto">
          <a:xfrm>
            <a:off x="3422904" y="2820531"/>
            <a:ext cx="877519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solidFill>
                  <a:schemeClr val="bg1"/>
                </a:solidFill>
                <a:latin typeface="Tempus Sans ITC" panose="04020404030D07020202" pitchFamily="82" charset="0"/>
              </a:rPr>
              <a:t>En </a:t>
            </a:r>
            <a:r>
              <a:rPr lang="es-ES" altLang="en-US" sz="2800" b="1" dirty="0" err="1">
                <a:solidFill>
                  <a:schemeClr val="bg1"/>
                </a:solidFill>
                <a:latin typeface="Tempus Sans ITC" panose="04020404030D07020202" pitchFamily="82" charset="0"/>
              </a:rPr>
              <a:t>Querit</a:t>
            </a:r>
            <a:r>
              <a:rPr lang="es-ES" altLang="en-US" sz="2800" b="1" dirty="0">
                <a:solidFill>
                  <a:schemeClr val="bg1"/>
                </a:solidFill>
                <a:latin typeface="Tempus Sans ITC" panose="04020404030D07020202" pitchFamily="82" charset="0"/>
              </a:rPr>
              <a:t>, él tuvo que preguntarse sobre lo que pasaría cuando el agua desaparece, pero Dios no le dio ninguna dirección antes de que el arroyo ya no podía sostenerlo.  Sus opciones: preocuparse, o creer que Dios proporcionaría una solución.</a:t>
            </a:r>
            <a:endParaRPr lang="en-US" altLang="en-US" sz="2800" b="1" dirty="0">
              <a:solidFill>
                <a:schemeClr val="bg1"/>
              </a:solidFill>
              <a:latin typeface="Tempus Sans ITC" panose="04020404030D07020202" pitchFamily="82" charset="0"/>
            </a:endParaRPr>
          </a:p>
        </p:txBody>
      </p:sp>
      <p:sp>
        <p:nvSpPr>
          <p:cNvPr id="80903" name="Text Box 7">
            <a:extLst>
              <a:ext uri="{FF2B5EF4-FFF2-40B4-BE49-F238E27FC236}">
                <a16:creationId xmlns:a16="http://schemas.microsoft.com/office/drawing/2014/main" id="{BF8917D9-C16B-4F35-B750-0943EA59A712}"/>
              </a:ext>
            </a:extLst>
          </p:cNvPr>
          <p:cNvSpPr txBox="1">
            <a:spLocks noChangeArrowheads="1"/>
          </p:cNvSpPr>
          <p:nvPr/>
        </p:nvSpPr>
        <p:spPr bwMode="auto">
          <a:xfrm>
            <a:off x="3441192" y="5562600"/>
            <a:ext cx="876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solidFill>
                  <a:schemeClr val="bg1"/>
                </a:solidFill>
                <a:latin typeface="Tempus Sans ITC" panose="04020404030D07020202" pitchFamily="82" charset="0"/>
              </a:rPr>
              <a:t>En Sarepta, él vio que el muchacho murió</a:t>
            </a:r>
            <a:r>
              <a:rPr lang="en-US" altLang="en-US" sz="2800" b="1" dirty="0">
                <a:solidFill>
                  <a:schemeClr val="bg1"/>
                </a:solidFill>
                <a:latin typeface="Tempus Sans ITC" panose="04020404030D07020202" pitchFamily="82" charset="0"/>
              </a:rPr>
              <a:t>.  </a:t>
            </a:r>
            <a:r>
              <a:rPr lang="es-ES" altLang="en-US" sz="2800" b="1" dirty="0">
                <a:solidFill>
                  <a:schemeClr val="bg1"/>
                </a:solidFill>
                <a:latin typeface="Tempus Sans ITC" panose="04020404030D07020202" pitchFamily="82" charset="0"/>
              </a:rPr>
              <a:t>Dios proveyó cuándo el arroyo se secó, ¿pero qué con el muchacho?</a:t>
            </a:r>
            <a:endParaRPr lang="en-US" altLang="en-US" sz="2800" b="1" dirty="0">
              <a:solidFill>
                <a:schemeClr val="bg1"/>
              </a:solidFill>
              <a:latin typeface="Tempus Sans ITC" panose="04020404030D07020202" pitchFamily="8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dissolve">
                                      <p:cBhvr>
                                        <p:cTn id="7" dur="1000"/>
                                        <p:tgtEl>
                                          <p:spTgt spid="80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903"/>
                                        </p:tgtEl>
                                        <p:attrNameLst>
                                          <p:attrName>style.visibility</p:attrName>
                                        </p:attrNameLst>
                                      </p:cBhvr>
                                      <p:to>
                                        <p:strVal val="visible"/>
                                      </p:to>
                                    </p:set>
                                    <p:animEffect transition="in" filter="dissolve">
                                      <p:cBhvr>
                                        <p:cTn id="12" dur="10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p:bldP spid="8090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0900" name="Picture 4" descr="ELIJAH FACE">
            <a:extLst>
              <a:ext uri="{FF2B5EF4-FFF2-40B4-BE49-F238E27FC236}">
                <a16:creationId xmlns:a16="http://schemas.microsoft.com/office/drawing/2014/main" id="{4D7B570A-6A90-48F1-99CB-312D2BF9C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23" b="30000"/>
          <a:stretch>
            <a:fillRect/>
          </a:stretch>
        </p:blipFill>
        <p:spPr bwMode="auto">
          <a:xfrm>
            <a:off x="0" y="3276600"/>
            <a:ext cx="3252639"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1A71D1E8-A7B8-4F4A-8F8A-9DF0E69704A0}"/>
              </a:ext>
            </a:extLst>
          </p:cNvPr>
          <p:cNvSpPr>
            <a:spLocks noChangeArrowheads="1"/>
          </p:cNvSpPr>
          <p:nvPr/>
        </p:nvSpPr>
        <p:spPr bwMode="auto">
          <a:xfrm>
            <a:off x="3252639" y="2458253"/>
            <a:ext cx="89154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solidFill>
                  <a:srgbClr val="FFFF00"/>
                </a:solidFill>
                <a:latin typeface="Tempus Sans ITC" panose="04020404030D07020202" pitchFamily="82" charset="0"/>
              </a:rPr>
              <a:t>Ella culpó a Elías.  </a:t>
            </a:r>
            <a:r>
              <a:rPr lang="es-ES" altLang="en-US" sz="2800" b="1" i="1" dirty="0">
                <a:solidFill>
                  <a:schemeClr val="bg1"/>
                </a:solidFill>
                <a:latin typeface="Tempus Sans ITC" panose="04020404030D07020202" pitchFamily="82" charset="0"/>
              </a:rPr>
              <a:t>¿Qué tiene usted contra mí?  ¿Vino usted para recordarme de mi pecado y matar a mi hijo?</a:t>
            </a:r>
            <a:endParaRPr lang="en-US" altLang="en-US" sz="2800" b="1" i="1" dirty="0">
              <a:solidFill>
                <a:schemeClr val="bg1"/>
              </a:solidFill>
              <a:latin typeface="Tempus Sans ITC" panose="04020404030D07020202" pitchFamily="82" charset="0"/>
            </a:endParaRPr>
          </a:p>
        </p:txBody>
      </p:sp>
      <p:sp>
        <p:nvSpPr>
          <p:cNvPr id="7" name="Rectangle 9">
            <a:extLst>
              <a:ext uri="{FF2B5EF4-FFF2-40B4-BE49-F238E27FC236}">
                <a16:creationId xmlns:a16="http://schemas.microsoft.com/office/drawing/2014/main" id="{9554240C-D87B-4AAF-8937-6A9039A2A304}"/>
              </a:ext>
            </a:extLst>
          </p:cNvPr>
          <p:cNvSpPr>
            <a:spLocks noChangeArrowheads="1"/>
          </p:cNvSpPr>
          <p:nvPr/>
        </p:nvSpPr>
        <p:spPr bwMode="auto">
          <a:xfrm>
            <a:off x="3291781" y="3652918"/>
            <a:ext cx="89154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solidFill>
                  <a:srgbClr val="FFFF00"/>
                </a:solidFill>
                <a:latin typeface="Tempus Sans ITC" panose="04020404030D07020202" pitchFamily="82" charset="0"/>
              </a:rPr>
              <a:t>¿Cómo se sintió Elías?  </a:t>
            </a:r>
            <a:r>
              <a:rPr lang="es-ES" altLang="en-US" sz="2800" b="1" dirty="0">
                <a:solidFill>
                  <a:schemeClr val="bg1"/>
                </a:solidFill>
                <a:latin typeface="Tempus Sans ITC" panose="04020404030D07020202" pitchFamily="82" charset="0"/>
              </a:rPr>
              <a:t>El desastre lo sigue: la sequía vino, su arroyo se secó, el hijo de la mujer que lo alimenta murió. Sabemos que él tenía la tendencia de compadecerse y estar deprimido (19:1-4). Estas circunstancias eran perfectas para hacer que él se compadeciera, estar frustrado, y desafiar a Dios para dejarle pasar.</a:t>
            </a:r>
          </a:p>
          <a:p>
            <a:pPr algn="ctr"/>
            <a:r>
              <a:rPr lang="es-ES" altLang="en-US" sz="2800" b="1" dirty="0">
                <a:solidFill>
                  <a:srgbClr val="FFFF00"/>
                </a:solidFill>
                <a:latin typeface="Tempus Sans ITC" panose="04020404030D07020202" pitchFamily="82" charset="0"/>
              </a:rPr>
              <a:t>¡Y, en un nivel, esto es exactamente lo que él hizo!</a:t>
            </a:r>
            <a:endParaRPr lang="en-US" altLang="en-US" sz="2800" b="1" dirty="0">
              <a:solidFill>
                <a:srgbClr val="FFFF00"/>
              </a:solidFill>
              <a:latin typeface="Tempus Sans ITC" panose="04020404030D07020202" pitchFamily="82" charset="0"/>
            </a:endParaRPr>
          </a:p>
        </p:txBody>
      </p:sp>
      <p:sp>
        <p:nvSpPr>
          <p:cNvPr id="9" name="Text Box 5">
            <a:extLst>
              <a:ext uri="{FF2B5EF4-FFF2-40B4-BE49-F238E27FC236}">
                <a16:creationId xmlns:a16="http://schemas.microsoft.com/office/drawing/2014/main" id="{E72CF8B5-472E-4EFB-B1DA-B6E746BCB80A}"/>
              </a:ext>
            </a:extLst>
          </p:cNvPr>
          <p:cNvSpPr txBox="1">
            <a:spLocks noChangeArrowheads="1"/>
          </p:cNvSpPr>
          <p:nvPr/>
        </p:nvSpPr>
        <p:spPr bwMode="auto">
          <a:xfrm>
            <a:off x="3645408" y="1295400"/>
            <a:ext cx="8534400" cy="954107"/>
          </a:xfrm>
          <a:prstGeom prst="rect">
            <a:avLst/>
          </a:prstGeom>
          <a:solidFill>
            <a:srgbClr val="F7F7D9"/>
          </a:solidFill>
          <a:ln>
            <a:noFill/>
          </a:ln>
          <a:effectLst/>
        </p:spPr>
        <p:txBody>
          <a:bodyPr wrap="square">
            <a:spAutoFit/>
          </a:bodyPr>
          <a:lstStyle/>
          <a:p>
            <a:pPr algn="ctr"/>
            <a:r>
              <a:rPr lang="es-ES" altLang="en-US" sz="2800" b="1" u="sng" dirty="0">
                <a:latin typeface="Tempus Sans ITC" panose="04020404030D07020202" pitchFamily="82" charset="0"/>
              </a:rPr>
              <a:t>Desarrollando su fe</a:t>
            </a:r>
            <a:r>
              <a:rPr lang="es-ES" altLang="en-US" sz="2800" b="1" dirty="0">
                <a:latin typeface="Tempus Sans ITC" panose="04020404030D07020202" pitchFamily="82" charset="0"/>
              </a:rPr>
              <a:t>: sin instrucciones, Elías tenía que decidir como responder en respuesta a cada crisis.</a:t>
            </a:r>
            <a:endParaRPr lang="en-US" altLang="en-US" sz="2800" b="1" dirty="0">
              <a:latin typeface="Tempus Sans ITC" panose="04020404030D07020202" pitchFamily="82" charset="0"/>
            </a:endParaRPr>
          </a:p>
        </p:txBody>
      </p:sp>
      <p:sp>
        <p:nvSpPr>
          <p:cNvPr id="11" name="Rectangle 10">
            <a:extLst>
              <a:ext uri="{FF2B5EF4-FFF2-40B4-BE49-F238E27FC236}">
                <a16:creationId xmlns:a16="http://schemas.microsoft.com/office/drawing/2014/main" id="{C1002F83-A011-4CD2-8DF6-A5390AD1E176}"/>
              </a:ext>
            </a:extLst>
          </p:cNvPr>
          <p:cNvSpPr/>
          <p:nvPr/>
        </p:nvSpPr>
        <p:spPr>
          <a:xfrm>
            <a:off x="3556592" y="6248400"/>
            <a:ext cx="858664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8112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1000"/>
                                        <p:tgtEl>
                                          <p:spTgt spid="11"/>
                                        </p:tgtEl>
                                      </p:cBhvr>
                                    </p:animEffect>
                                    <p:set>
                                      <p:cBhvr>
                                        <p:cTn id="17"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5" name="Picture 5" descr="elijah">
            <a:extLst>
              <a:ext uri="{FF2B5EF4-FFF2-40B4-BE49-F238E27FC236}">
                <a16:creationId xmlns:a16="http://schemas.microsoft.com/office/drawing/2014/main" id="{F04DFAD1-1D8A-42F3-8743-71175C224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6"/>
            <a:ext cx="5715000" cy="3589832"/>
          </a:xfrm>
          <a:prstGeom prst="rect">
            <a:avLst/>
          </a:prstGeom>
          <a:noFill/>
          <a:extLst>
            <a:ext uri="{909E8E84-426E-40DD-AFC4-6F175D3DCCD1}">
              <a14:hiddenFill xmlns:a14="http://schemas.microsoft.com/office/drawing/2010/main">
                <a:solidFill>
                  <a:srgbClr val="FFFFFF"/>
                </a:solidFill>
              </a14:hiddenFill>
            </a:ext>
          </a:extLst>
        </p:spPr>
      </p:pic>
      <p:sp>
        <p:nvSpPr>
          <p:cNvPr id="81928" name="Rectangle 8">
            <a:extLst>
              <a:ext uri="{FF2B5EF4-FFF2-40B4-BE49-F238E27FC236}">
                <a16:creationId xmlns:a16="http://schemas.microsoft.com/office/drawing/2014/main" id="{BFAC4207-2012-4B97-9F65-79A92EE49DDB}"/>
              </a:ext>
            </a:extLst>
          </p:cNvPr>
          <p:cNvSpPr>
            <a:spLocks noChangeArrowheads="1"/>
          </p:cNvSpPr>
          <p:nvPr/>
        </p:nvSpPr>
        <p:spPr bwMode="auto">
          <a:xfrm>
            <a:off x="6061996" y="737085"/>
            <a:ext cx="6096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solidFill>
                  <a:schemeClr val="bg1"/>
                </a:solidFill>
                <a:latin typeface="Tempus Sans ITC" panose="04020404030D07020202" pitchFamily="82" charset="0"/>
              </a:rPr>
              <a:t>Elías tomó al muchacho a su cuarto y desahogó su corazón a Dios en un grito emocional:  </a:t>
            </a:r>
            <a:r>
              <a:rPr lang="es-ES" altLang="en-US" sz="2800" b="1" i="1" dirty="0">
                <a:solidFill>
                  <a:schemeClr val="bg1"/>
                </a:solidFill>
                <a:latin typeface="Tempus Sans ITC" panose="04020404030D07020202" pitchFamily="82" charset="0"/>
              </a:rPr>
              <a:t>O Señor mi Dios, ha traído usted la tragedia también sobre esta viuda que me cuida, causando la muerte  a su hijo? ¿Por qué hizo esto?</a:t>
            </a:r>
            <a:endParaRPr lang="en-US" altLang="en-US" sz="2800" b="1" i="1" dirty="0">
              <a:solidFill>
                <a:schemeClr val="bg1"/>
              </a:solidFill>
              <a:latin typeface="Tempus Sans ITC" panose="04020404030D07020202" pitchFamily="82" charset="0"/>
            </a:endParaRPr>
          </a:p>
        </p:txBody>
      </p:sp>
      <p:sp>
        <p:nvSpPr>
          <p:cNvPr id="81929" name="Rectangle 9">
            <a:extLst>
              <a:ext uri="{FF2B5EF4-FFF2-40B4-BE49-F238E27FC236}">
                <a16:creationId xmlns:a16="http://schemas.microsoft.com/office/drawing/2014/main" id="{C9E187BA-672C-49C4-BAED-C1EE4D493780}"/>
              </a:ext>
            </a:extLst>
          </p:cNvPr>
          <p:cNvSpPr>
            <a:spLocks noChangeArrowheads="1"/>
          </p:cNvSpPr>
          <p:nvPr/>
        </p:nvSpPr>
        <p:spPr bwMode="auto">
          <a:xfrm>
            <a:off x="6096" y="3567606"/>
            <a:ext cx="12192000" cy="1538883"/>
          </a:xfrm>
          <a:prstGeom prst="rect">
            <a:avLst/>
          </a:prstGeom>
          <a:solidFill>
            <a:srgbClr val="F8F7EE"/>
          </a:solidFill>
          <a:ln>
            <a:noFill/>
          </a:ln>
          <a:effectLst/>
        </p:spPr>
        <p:txBody>
          <a:bodyPr wrap="square">
            <a:spAutoFit/>
          </a:bodyPr>
          <a:lstStyle/>
          <a:p>
            <a:pPr algn="ctr"/>
            <a:r>
              <a:rPr lang="es-ES" altLang="en-US" sz="2800" b="1" dirty="0">
                <a:latin typeface="Tempus Sans ITC" panose="04020404030D07020202" pitchFamily="82" charset="0"/>
              </a:rPr>
              <a:t>Es un torrente honesto de frustración, confusión, e ira</a:t>
            </a:r>
            <a:r>
              <a:rPr lang="en-US" altLang="en-US" sz="2800" b="1" dirty="0">
                <a:latin typeface="Tempus Sans ITC" panose="04020404030D07020202" pitchFamily="82" charset="0"/>
              </a:rPr>
              <a:t>. </a:t>
            </a:r>
            <a:r>
              <a:rPr lang="es-ES" altLang="en-US" sz="2800" b="1" dirty="0">
                <a:latin typeface="Tempus Sans ITC" panose="04020404030D07020202" pitchFamily="82" charset="0"/>
              </a:rPr>
              <a:t>Él no entiende por qué Dios permitió pasar todo esto … ¡y Dios no le explica nada!</a:t>
            </a:r>
          </a:p>
          <a:p>
            <a:pPr algn="ctr"/>
            <a:endParaRPr lang="en-US" altLang="en-US" sz="1000" b="1" dirty="0">
              <a:latin typeface="Tempus Sans ITC" panose="04020404030D07020202" pitchFamily="82" charset="0"/>
            </a:endParaRPr>
          </a:p>
          <a:p>
            <a:pPr algn="ctr"/>
            <a:r>
              <a:rPr lang="es-ES" altLang="en-US" sz="2800" b="1" dirty="0">
                <a:latin typeface="Tempus Sans ITC" panose="04020404030D07020202" pitchFamily="82" charset="0"/>
              </a:rPr>
              <a:t>Sin ninguna instrucción sobre qué hacer después, Elías debe iniciarlo sólo</a:t>
            </a:r>
            <a:r>
              <a:rPr lang="en-US" altLang="en-US" sz="2800" b="1" dirty="0">
                <a:latin typeface="Tempus Sans ITC" panose="04020404030D07020202" pitchFamily="82" charset="0"/>
              </a:rPr>
              <a:t>.</a:t>
            </a:r>
          </a:p>
        </p:txBody>
      </p:sp>
      <p:sp>
        <p:nvSpPr>
          <p:cNvPr id="81930" name="Rectangle 10">
            <a:extLst>
              <a:ext uri="{FF2B5EF4-FFF2-40B4-BE49-F238E27FC236}">
                <a16:creationId xmlns:a16="http://schemas.microsoft.com/office/drawing/2014/main" id="{67CACBEB-37EF-458C-B9CD-6CAC8D9CCAE8}"/>
              </a:ext>
            </a:extLst>
          </p:cNvPr>
          <p:cNvSpPr>
            <a:spLocks noChangeArrowheads="1"/>
          </p:cNvSpPr>
          <p:nvPr/>
        </p:nvSpPr>
        <p:spPr bwMode="auto">
          <a:xfrm>
            <a:off x="0" y="5269723"/>
            <a:ext cx="1234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rgbClr val="FFFF00"/>
                </a:solidFill>
                <a:latin typeface="Tempus Sans ITC" panose="04020404030D07020202" pitchFamily="82" charset="0"/>
              </a:rPr>
              <a:t>17:21 -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Y se </a:t>
            </a:r>
            <a:r>
              <a:rPr lang="es-ES" sz="2800" b="1" dirty="0" err="1">
                <a:solidFill>
                  <a:schemeClr val="bg1"/>
                </a:solidFill>
                <a:latin typeface="Tempus Sans ITC" panose="04020404030D07020202" pitchFamily="82" charset="0"/>
              </a:rPr>
              <a:t>tendío</a:t>
            </a:r>
            <a:r>
              <a:rPr lang="es-ES" sz="2800" b="1" dirty="0">
                <a:solidFill>
                  <a:schemeClr val="bg1"/>
                </a:solidFill>
                <a:latin typeface="Tempus Sans ITC" panose="04020404030D07020202" pitchFamily="82" charset="0"/>
              </a:rPr>
              <a:t> sobre el niño tres veces, y clamó á Jehová, y dijo: Jehová Dios mío, </a:t>
            </a:r>
            <a:r>
              <a:rPr lang="es-ES" sz="2800" b="1" dirty="0" err="1">
                <a:solidFill>
                  <a:schemeClr val="bg1"/>
                </a:solidFill>
                <a:latin typeface="Tempus Sans ITC" panose="04020404030D07020202" pitchFamily="82" charset="0"/>
              </a:rPr>
              <a:t>ruégote</a:t>
            </a:r>
            <a:r>
              <a:rPr lang="es-ES" sz="2800" b="1" dirty="0">
                <a:solidFill>
                  <a:schemeClr val="bg1"/>
                </a:solidFill>
                <a:latin typeface="Tempus Sans ITC" panose="04020404030D07020202" pitchFamily="82" charset="0"/>
              </a:rPr>
              <a:t> que vuelva el alma de este niño á sus entrañas</a:t>
            </a:r>
            <a:endParaRPr lang="en-US" altLang="en-US" sz="2800" b="1" dirty="0">
              <a:solidFill>
                <a:schemeClr val="bg1"/>
              </a:solidFill>
              <a:latin typeface="Tempus Sans ITC" panose="04020404030D07020202" pitchFamily="82" charset="0"/>
            </a:endParaRPr>
          </a:p>
        </p:txBody>
      </p:sp>
      <p:sp>
        <p:nvSpPr>
          <p:cNvPr id="81933" name="Rectangle 13">
            <a:extLst>
              <a:ext uri="{FF2B5EF4-FFF2-40B4-BE49-F238E27FC236}">
                <a16:creationId xmlns:a16="http://schemas.microsoft.com/office/drawing/2014/main" id="{C213404C-BC28-4147-81C5-976155EA26BC}"/>
              </a:ext>
            </a:extLst>
          </p:cNvPr>
          <p:cNvSpPr>
            <a:spLocks noChangeArrowheads="1"/>
          </p:cNvSpPr>
          <p:nvPr/>
        </p:nvSpPr>
        <p:spPr bwMode="auto">
          <a:xfrm>
            <a:off x="0" y="6334780"/>
            <a:ext cx="88312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n-US" sz="2800" b="1" dirty="0">
                <a:solidFill>
                  <a:schemeClr val="bg1"/>
                </a:solidFill>
                <a:latin typeface="Tempus Sans ITC" panose="04020404030D07020202" pitchFamily="82" charset="0"/>
              </a:rPr>
              <a:t>Después de la 3a vez, Dios restauró el muchacho a la vida.</a:t>
            </a:r>
            <a:endParaRPr lang="en-US" altLang="en-US" sz="2800" b="1" dirty="0">
              <a:solidFill>
                <a:schemeClr val="bg1"/>
              </a:solidFill>
              <a:latin typeface="Tempus Sans ITC" panose="04020404030D07020202" pitchFamily="82" charset="0"/>
            </a:endParaRPr>
          </a:p>
        </p:txBody>
      </p:sp>
      <p:sp>
        <p:nvSpPr>
          <p:cNvPr id="81934" name="Rectangle 14">
            <a:extLst>
              <a:ext uri="{FF2B5EF4-FFF2-40B4-BE49-F238E27FC236}">
                <a16:creationId xmlns:a16="http://schemas.microsoft.com/office/drawing/2014/main" id="{E73E9945-DBA2-4EB1-B769-B81EFD033BC0}"/>
              </a:ext>
            </a:extLst>
          </p:cNvPr>
          <p:cNvSpPr>
            <a:spLocks noChangeArrowheads="1"/>
          </p:cNvSpPr>
          <p:nvPr/>
        </p:nvSpPr>
        <p:spPr bwMode="auto">
          <a:xfrm>
            <a:off x="0" y="4390677"/>
            <a:ext cx="12192000" cy="762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2" name="AutoShape 12">
            <a:extLst>
              <a:ext uri="{FF2B5EF4-FFF2-40B4-BE49-F238E27FC236}">
                <a16:creationId xmlns:a16="http://schemas.microsoft.com/office/drawing/2014/main" id="{566EFB44-69B0-4443-9FFC-95FD4182663C}"/>
              </a:ext>
            </a:extLst>
          </p:cNvPr>
          <p:cNvSpPr>
            <a:spLocks noChangeArrowheads="1"/>
          </p:cNvSpPr>
          <p:nvPr/>
        </p:nvSpPr>
        <p:spPr bwMode="auto">
          <a:xfrm>
            <a:off x="8991600" y="4958010"/>
            <a:ext cx="3048000" cy="1943100"/>
          </a:xfrm>
          <a:prstGeom prst="irregularSeal1">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70000"/>
              </a:lnSpc>
            </a:pPr>
            <a:endParaRPr lang="en-US" altLang="en-US" sz="2800" b="1" dirty="0">
              <a:solidFill>
                <a:srgbClr val="FFFF00"/>
              </a:solidFill>
              <a:latin typeface="Tempus Sans ITC" panose="04020404030D07020202" pitchFamily="82" charset="0"/>
            </a:endParaRPr>
          </a:p>
          <a:p>
            <a:pPr algn="ctr">
              <a:lnSpc>
                <a:spcPct val="70000"/>
              </a:lnSpc>
            </a:pPr>
            <a:r>
              <a:rPr lang="en-US" altLang="en-US" sz="3200" b="1" dirty="0">
                <a:solidFill>
                  <a:srgbClr val="FFFF00"/>
                </a:solidFill>
                <a:latin typeface="Tempus Sans ITC" panose="04020404030D07020202" pitchFamily="82" charset="0"/>
              </a:rPr>
              <a:t>3</a:t>
            </a:r>
          </a:p>
          <a:p>
            <a:pPr algn="ctr">
              <a:lnSpc>
                <a:spcPct val="70000"/>
              </a:lnSpc>
            </a:pPr>
            <a:r>
              <a:rPr lang="en-US" altLang="en-US" sz="3200" b="1" dirty="0" err="1">
                <a:solidFill>
                  <a:srgbClr val="FFFF00"/>
                </a:solidFill>
                <a:latin typeface="Tempus Sans ITC" panose="04020404030D07020202" pitchFamily="82" charset="0"/>
              </a:rPr>
              <a:t>veces</a:t>
            </a:r>
            <a:r>
              <a:rPr lang="en-US" altLang="en-US" sz="2800" b="1" dirty="0">
                <a:solidFill>
                  <a:srgbClr val="FFFF00"/>
                </a:solidFill>
                <a:latin typeface="Tempus Sans ITC" panose="04020404030D07020202" pitchFamily="82" charset="0"/>
              </a:rPr>
              <a:t>!</a:t>
            </a:r>
          </a:p>
          <a:p>
            <a:pPr algn="ctr">
              <a:lnSpc>
                <a:spcPct val="70000"/>
              </a:lnSpc>
            </a:pPr>
            <a:endParaRPr lang="en-US" altLang="en-US" sz="2800" b="1" dirty="0">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with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slide(fromRight)">
                                      <p:cBhvr>
                                        <p:cTn id="7" dur="1000"/>
                                        <p:tgtEl>
                                          <p:spTgt spid="81925"/>
                                        </p:tgtEl>
                                      </p:cBhvr>
                                    </p:animEffect>
                                  </p:childTnLst>
                                </p:cTn>
                              </p:par>
                              <p:par>
                                <p:cTn id="8" presetID="12" presetClass="entr" presetSubtype="8" fill="hold" grpId="0" nodeType="withEffect">
                                  <p:stCondLst>
                                    <p:cond delay="0"/>
                                  </p:stCondLst>
                                  <p:iterate type="wd">
                                    <p:tmPct val="1000"/>
                                  </p:iterate>
                                  <p:childTnLst>
                                    <p:set>
                                      <p:cBhvr>
                                        <p:cTn id="9" dur="1" fill="hold">
                                          <p:stCondLst>
                                            <p:cond delay="0"/>
                                          </p:stCondLst>
                                        </p:cTn>
                                        <p:tgtEl>
                                          <p:spTgt spid="81928"/>
                                        </p:tgtEl>
                                        <p:attrNameLst>
                                          <p:attrName>style.visibility</p:attrName>
                                        </p:attrNameLst>
                                      </p:cBhvr>
                                      <p:to>
                                        <p:strVal val="visible"/>
                                      </p:to>
                                    </p:set>
                                    <p:animEffect transition="in" filter="slide(fromLeft)">
                                      <p:cBhvr>
                                        <p:cTn id="10" dur="1000"/>
                                        <p:tgtEl>
                                          <p:spTgt spid="819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81929"/>
                                        </p:tgtEl>
                                        <p:attrNameLst>
                                          <p:attrName>style.visibility</p:attrName>
                                        </p:attrNameLst>
                                      </p:cBhvr>
                                      <p:to>
                                        <p:strVal val="visible"/>
                                      </p:to>
                                    </p:set>
                                    <p:animEffect transition="in" filter="barn(outVertical)">
                                      <p:cBhvr>
                                        <p:cTn id="15" dur="1000"/>
                                        <p:tgtEl>
                                          <p:spTgt spid="819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xit" presetSubtype="0" fill="hold" nodeType="clickEffect">
                                  <p:stCondLst>
                                    <p:cond delay="0"/>
                                  </p:stCondLst>
                                  <p:childTnLst>
                                    <p:anim calcmode="lin" valueType="num">
                                      <p:cBhvr>
                                        <p:cTn id="19" dur="2000"/>
                                        <p:tgtEl>
                                          <p:spTgt spid="81934"/>
                                        </p:tgtEl>
                                        <p:attrNameLst>
                                          <p:attrName>ppt_x</p:attrName>
                                        </p:attrNameLst>
                                      </p:cBhvr>
                                      <p:tavLst>
                                        <p:tav tm="0">
                                          <p:val>
                                            <p:strVal val="ppt_x"/>
                                          </p:val>
                                        </p:tav>
                                        <p:tav tm="100000">
                                          <p:val>
                                            <p:strVal val="ppt_x-.2"/>
                                          </p:val>
                                        </p:tav>
                                      </p:tavLst>
                                    </p:anim>
                                    <p:anim calcmode="lin" valueType="num">
                                      <p:cBhvr>
                                        <p:cTn id="20" dur="2000"/>
                                        <p:tgtEl>
                                          <p:spTgt spid="81934"/>
                                        </p:tgtEl>
                                        <p:attrNameLst>
                                          <p:attrName>ppt_y</p:attrName>
                                        </p:attrNameLst>
                                      </p:cBhvr>
                                      <p:tavLst>
                                        <p:tav tm="0">
                                          <p:val>
                                            <p:strVal val="ppt_y"/>
                                          </p:val>
                                        </p:tav>
                                        <p:tav tm="100000">
                                          <p:val>
                                            <p:strVal val="ppt_y"/>
                                          </p:val>
                                        </p:tav>
                                      </p:tavLst>
                                    </p:anim>
                                    <p:animEffect transition="out" filter="fade">
                                      <p:cBhvr>
                                        <p:cTn id="21" dur="2000"/>
                                        <p:tgtEl>
                                          <p:spTgt spid="81934"/>
                                        </p:tgtEl>
                                      </p:cBhvr>
                                    </p:animEffect>
                                    <p:set>
                                      <p:cBhvr>
                                        <p:cTn id="22" dur="1" fill="hold">
                                          <p:stCondLst>
                                            <p:cond delay="1999"/>
                                          </p:stCondLst>
                                        </p:cTn>
                                        <p:tgtEl>
                                          <p:spTgt spid="8193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iterate type="wd">
                                    <p:tmPct val="1000"/>
                                  </p:iterate>
                                  <p:childTnLst>
                                    <p:set>
                                      <p:cBhvr>
                                        <p:cTn id="26" dur="1" fill="hold">
                                          <p:stCondLst>
                                            <p:cond delay="0"/>
                                          </p:stCondLst>
                                        </p:cTn>
                                        <p:tgtEl>
                                          <p:spTgt spid="81930"/>
                                        </p:tgtEl>
                                        <p:attrNameLst>
                                          <p:attrName>style.visibility</p:attrName>
                                        </p:attrNameLst>
                                      </p:cBhvr>
                                      <p:to>
                                        <p:strVal val="visible"/>
                                      </p:to>
                                    </p:set>
                                    <p:animEffect transition="in" filter="blinds(vertical)">
                                      <p:cBhvr>
                                        <p:cTn id="27" dur="1000"/>
                                        <p:tgtEl>
                                          <p:spTgt spid="819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81932"/>
                                        </p:tgtEl>
                                        <p:attrNameLst>
                                          <p:attrName>style.visibility</p:attrName>
                                        </p:attrNameLst>
                                      </p:cBhvr>
                                      <p:to>
                                        <p:strVal val="visible"/>
                                      </p:to>
                                    </p:set>
                                    <p:animEffect transition="in" filter="wedge">
                                      <p:cBhvr>
                                        <p:cTn id="32" dur="1000"/>
                                        <p:tgtEl>
                                          <p:spTgt spid="819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88" fill="hold" grpId="0" nodeType="clickEffect">
                                  <p:stCondLst>
                                    <p:cond delay="0"/>
                                  </p:stCondLst>
                                  <p:iterate type="wd">
                                    <p:tmPct val="1000"/>
                                  </p:iterate>
                                  <p:childTnLst>
                                    <p:set>
                                      <p:cBhvr>
                                        <p:cTn id="36" dur="1" fill="hold">
                                          <p:stCondLst>
                                            <p:cond delay="0"/>
                                          </p:stCondLst>
                                        </p:cTn>
                                        <p:tgtEl>
                                          <p:spTgt spid="81933"/>
                                        </p:tgtEl>
                                        <p:attrNameLst>
                                          <p:attrName>style.visibility</p:attrName>
                                        </p:attrNameLst>
                                      </p:cBhvr>
                                      <p:to>
                                        <p:strVal val="visible"/>
                                      </p:to>
                                    </p:set>
                                    <p:anim calcmode="lin" valueType="num">
                                      <p:cBhvr>
                                        <p:cTn id="37" dur="1000" fill="hold"/>
                                        <p:tgtEl>
                                          <p:spTgt spid="81933"/>
                                        </p:tgtEl>
                                        <p:attrNameLst>
                                          <p:attrName>ppt_w</p:attrName>
                                        </p:attrNameLst>
                                      </p:cBhvr>
                                      <p:tavLst>
                                        <p:tav tm="0">
                                          <p:val>
                                            <p:strVal val="4/3*#ppt_w"/>
                                          </p:val>
                                        </p:tav>
                                        <p:tav tm="100000">
                                          <p:val>
                                            <p:strVal val="#ppt_w"/>
                                          </p:val>
                                        </p:tav>
                                      </p:tavLst>
                                    </p:anim>
                                    <p:anim calcmode="lin" valueType="num">
                                      <p:cBhvr>
                                        <p:cTn id="38" dur="1000" fill="hold"/>
                                        <p:tgtEl>
                                          <p:spTgt spid="8193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p:bldP spid="81929" grpId="0" animBg="1"/>
      <p:bldP spid="81930" grpId="0"/>
      <p:bldP spid="81933" grpId="0"/>
      <p:bldP spid="819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A7AD2ED-4FA3-477C-A290-D9ACFA277DDA}"/>
              </a:ext>
            </a:extLst>
          </p:cNvPr>
          <p:cNvSpPr>
            <a:spLocks noChangeArrowheads="1"/>
          </p:cNvSpPr>
          <p:nvPr/>
        </p:nvSpPr>
        <p:spPr bwMode="auto">
          <a:xfrm>
            <a:off x="8384220" y="2672238"/>
            <a:ext cx="3769680" cy="3970318"/>
          </a:xfrm>
          <a:prstGeom prst="rect">
            <a:avLst/>
          </a:prstGeom>
          <a:noFill/>
          <a:ln>
            <a:noFill/>
          </a:ln>
          <a:effectLst/>
          <a:extLst>
            <a:ext uri="{909E8E84-426E-40DD-AFC4-6F175D3DCCD1}">
              <a14:hiddenFill xmlns:a14="http://schemas.microsoft.com/office/drawing/2010/main">
                <a:solidFill>
                  <a:srgbClr val="DBD8A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800" b="1" dirty="0">
                <a:solidFill>
                  <a:srgbClr val="FFFF00"/>
                </a:solidFill>
                <a:latin typeface="Tempus Sans ITC" panose="04020404030D07020202" pitchFamily="82" charset="0"/>
              </a:rPr>
              <a:t>17:22-23 - </a:t>
            </a:r>
            <a:r>
              <a:rPr lang="es-ES" sz="2800" b="1" dirty="0">
                <a:solidFill>
                  <a:schemeClr val="bg1"/>
                </a:solidFill>
                <a:latin typeface="Tempus Sans ITC" panose="04020404030D07020202" pitchFamily="82" charset="0"/>
              </a:rPr>
              <a:t>Y Jehová oyó la voz de Elías, y el alma del niño volvió a sus entrañas, y revivió. Tomando luego Elías al niño, lo trajo de la cámara a la casa, y lo dio a su madre, y le dijo Elías: Mira, tu hijo vive</a:t>
            </a:r>
            <a:endParaRPr lang="en-US" altLang="en-US" sz="2800" b="1" dirty="0">
              <a:solidFill>
                <a:schemeClr val="bg1"/>
              </a:solidFill>
              <a:latin typeface="Tempus Sans ITC" panose="04020404030D07020202" pitchFamily="82" charset="0"/>
            </a:endParaRPr>
          </a:p>
        </p:txBody>
      </p:sp>
      <p:pic>
        <p:nvPicPr>
          <p:cNvPr id="75780" name="Picture 4" descr="Elijah raises widow's son 2">
            <a:extLst>
              <a:ext uri="{FF2B5EF4-FFF2-40B4-BE49-F238E27FC236}">
                <a16:creationId xmlns:a16="http://schemas.microsoft.com/office/drawing/2014/main" id="{99B91AA0-9CF5-412C-B7C0-61693CD49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834612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86CC1890-0AB9-4B21-860D-D9F59A0D51AC}"/>
              </a:ext>
            </a:extLst>
          </p:cNvPr>
          <p:cNvSpPr>
            <a:spLocks noChangeArrowheads="1"/>
          </p:cNvSpPr>
          <p:nvPr/>
        </p:nvSpPr>
        <p:spPr bwMode="auto">
          <a:xfrm>
            <a:off x="6858000" y="1676400"/>
            <a:ext cx="4953000" cy="4832092"/>
          </a:xfrm>
          <a:prstGeom prst="rect">
            <a:avLst/>
          </a:prstGeom>
          <a:noFill/>
          <a:ln>
            <a:noFill/>
          </a:ln>
          <a:effectLst/>
          <a:extLst>
            <a:ext uri="{909E8E84-426E-40DD-AFC4-6F175D3DCCD1}">
              <a14:hiddenFill xmlns:a14="http://schemas.microsoft.com/office/drawing/2010/main">
                <a:solidFill>
                  <a:srgbClr val="DBD8A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800" b="1" dirty="0">
                <a:solidFill>
                  <a:srgbClr val="FFFF00"/>
                </a:solidFill>
                <a:latin typeface="Tempus Sans ITC" panose="04020404030D07020202" pitchFamily="82" charset="0"/>
              </a:rPr>
              <a:t>17:23-24 - </a:t>
            </a:r>
            <a:r>
              <a:rPr lang="es-ES" sz="2800" b="1" dirty="0">
                <a:solidFill>
                  <a:schemeClr val="bg1"/>
                </a:solidFill>
                <a:latin typeface="Tempus Sans ITC" panose="04020404030D07020202" pitchFamily="82" charset="0"/>
              </a:rPr>
              <a:t>Y Jehová oyó la voz de Elías, y el alma del niño volvió a sus entrañas, y revivió. Tomando luego Elías al niño, lo trajo de la cámara a la casa, y lo dio a su madre, y le dijo Elías: Mira, tu hijo vive. Entonces la mujer dijo á Elías: </a:t>
            </a:r>
            <a:r>
              <a:rPr lang="es-ES" sz="2800" b="1" dirty="0">
                <a:solidFill>
                  <a:srgbClr val="FFFF00"/>
                </a:solidFill>
                <a:latin typeface="Tempus Sans ITC" panose="04020404030D07020202" pitchFamily="82" charset="0"/>
              </a:rPr>
              <a:t>Ahora conozco </a:t>
            </a:r>
            <a:r>
              <a:rPr lang="es-ES" sz="2800" b="1" dirty="0">
                <a:solidFill>
                  <a:schemeClr val="bg1"/>
                </a:solidFill>
                <a:latin typeface="Tempus Sans ITC" panose="04020404030D07020202" pitchFamily="82" charset="0"/>
              </a:rPr>
              <a:t>que tú eres varón de Dios, y que la palabra de Jehová es verdad en tu boca.</a:t>
            </a:r>
            <a:endParaRPr lang="en-US" altLang="en-US" sz="2800" b="1" dirty="0">
              <a:solidFill>
                <a:schemeClr val="bg1"/>
              </a:solidFill>
              <a:latin typeface="Tempus Sans ITC" panose="04020404030D07020202" pitchFamily="82" charset="0"/>
            </a:endParaRPr>
          </a:p>
        </p:txBody>
      </p:sp>
      <p:pic>
        <p:nvPicPr>
          <p:cNvPr id="73732" name="Picture 4" descr="Elijah raises widow's son 3">
            <a:extLst>
              <a:ext uri="{FF2B5EF4-FFF2-40B4-BE49-F238E27FC236}">
                <a16:creationId xmlns:a16="http://schemas.microsoft.com/office/drawing/2014/main" id="{3B5AEA53-FEB0-4E5F-96C8-7CF3A57D3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678" t="21538" r="12515"/>
          <a:stretch>
            <a:fillRect/>
          </a:stretch>
        </p:blipFill>
        <p:spPr bwMode="auto">
          <a:xfrm>
            <a:off x="1447800" y="-31072"/>
            <a:ext cx="510381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wedge">
                                      <p:cBhvr>
                                        <p:cTn id="7" dur="1000"/>
                                        <p:tgtEl>
                                          <p:spTgt spid="73732"/>
                                        </p:tgtEl>
                                      </p:cBhvr>
                                    </p:animEffect>
                                  </p:childTnLst>
                                </p:cTn>
                              </p:par>
                              <p:par>
                                <p:cTn id="8" presetID="20" presetClass="entr" presetSubtype="0" fill="hold" grpId="0" nodeType="withEffect">
                                  <p:stCondLst>
                                    <p:cond delay="0"/>
                                  </p:stCondLst>
                                  <p:iterate type="wd">
                                    <p:tmPct val="1000"/>
                                  </p:iterate>
                                  <p:childTnLst>
                                    <p:set>
                                      <p:cBhvr>
                                        <p:cTn id="9" dur="1" fill="hold">
                                          <p:stCondLst>
                                            <p:cond delay="0"/>
                                          </p:stCondLst>
                                        </p:cTn>
                                        <p:tgtEl>
                                          <p:spTgt spid="73730"/>
                                        </p:tgtEl>
                                        <p:attrNameLst>
                                          <p:attrName>style.visibility</p:attrName>
                                        </p:attrNameLst>
                                      </p:cBhvr>
                                      <p:to>
                                        <p:strVal val="visible"/>
                                      </p:to>
                                    </p:set>
                                    <p:animEffect transition="in" filter="wedge">
                                      <p:cBhvr>
                                        <p:cTn id="10" dur="10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84630B0-F281-4608-BC0F-CCDC08E1E4B5}"/>
              </a:ext>
            </a:extLst>
          </p:cNvPr>
          <p:cNvSpPr>
            <a:spLocks noChangeArrowheads="1"/>
          </p:cNvSpPr>
          <p:nvPr/>
        </p:nvSpPr>
        <p:spPr bwMode="auto">
          <a:xfrm>
            <a:off x="3312892" y="1949179"/>
            <a:ext cx="8904261"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s-ES" altLang="en-US" sz="2800" b="1" dirty="0">
                <a:solidFill>
                  <a:schemeClr val="bg1"/>
                </a:solidFill>
                <a:latin typeface="Tempus Sans ITC" panose="04020404030D07020202" pitchFamily="82" charset="0"/>
              </a:rPr>
              <a:t>¿Por qué permitió Dios que esto pasara?</a:t>
            </a:r>
          </a:p>
          <a:p>
            <a:pPr algn="ctr"/>
            <a:r>
              <a:rPr lang="es-ES" altLang="en-US" sz="2800" b="1" dirty="0">
                <a:solidFill>
                  <a:schemeClr val="bg1"/>
                </a:solidFill>
                <a:latin typeface="Tempus Sans ITC" panose="04020404030D07020202" pitchFamily="82" charset="0"/>
              </a:rPr>
              <a:t>Él podía prevenirlo, pero no lo hizo</a:t>
            </a:r>
            <a:r>
              <a:rPr lang="en-US" altLang="en-US" sz="2800" b="1" dirty="0">
                <a:solidFill>
                  <a:schemeClr val="bg1"/>
                </a:solidFill>
                <a:latin typeface="Tempus Sans ITC" panose="04020404030D07020202" pitchFamily="82" charset="0"/>
              </a:rPr>
              <a:t>.</a:t>
            </a:r>
          </a:p>
          <a:p>
            <a:pPr algn="ctr"/>
            <a:endParaRPr lang="en-US" altLang="en-US" b="1" dirty="0">
              <a:solidFill>
                <a:schemeClr val="bg1"/>
              </a:solidFill>
              <a:latin typeface="Tempus Sans ITC" panose="04020404030D07020202" pitchFamily="82" charset="0"/>
            </a:endParaRPr>
          </a:p>
          <a:p>
            <a:pPr algn="ctr"/>
            <a:r>
              <a:rPr lang="es-ES" altLang="en-US" sz="2800" b="1" dirty="0">
                <a:solidFill>
                  <a:srgbClr val="FFFF00"/>
                </a:solidFill>
                <a:latin typeface="Tempus Sans ITC" panose="04020404030D07020202" pitchFamily="82" charset="0"/>
              </a:rPr>
              <a:t>Dios tiene buenas razones para permitir las crisis:</a:t>
            </a:r>
          </a:p>
          <a:p>
            <a:pPr algn="ctr"/>
            <a:r>
              <a:rPr lang="es-ES" altLang="en-US" sz="2800" b="1" dirty="0">
                <a:solidFill>
                  <a:srgbClr val="FFFF00"/>
                </a:solidFill>
                <a:latin typeface="Tempus Sans ITC" panose="04020404030D07020202" pitchFamily="82" charset="0"/>
              </a:rPr>
              <a:t>motivos que tienen que ver con nuestro crecimiento </a:t>
            </a:r>
          </a:p>
          <a:p>
            <a:pPr algn="ctr"/>
            <a:r>
              <a:rPr lang="es-ES" altLang="en-US" sz="2800" b="1" dirty="0">
                <a:solidFill>
                  <a:srgbClr val="FFFF00"/>
                </a:solidFill>
                <a:latin typeface="Tempus Sans ITC" panose="04020404030D07020202" pitchFamily="82" charset="0"/>
              </a:rPr>
              <a:t>y Su gloria</a:t>
            </a:r>
            <a:r>
              <a:rPr lang="en-US" altLang="en-US" sz="2800" b="1" dirty="0">
                <a:solidFill>
                  <a:srgbClr val="FFFF00"/>
                </a:solidFill>
                <a:latin typeface="Tempus Sans ITC" panose="04020404030D07020202" pitchFamily="82" charset="0"/>
              </a:rPr>
              <a:t>.</a:t>
            </a:r>
          </a:p>
          <a:p>
            <a:pPr algn="ctr"/>
            <a:endParaRPr lang="en-US" altLang="en-US" b="1" dirty="0">
              <a:solidFill>
                <a:schemeClr val="bg1"/>
              </a:solidFill>
              <a:latin typeface="Tempus Sans ITC" panose="04020404030D07020202" pitchFamily="82" charset="0"/>
            </a:endParaRPr>
          </a:p>
          <a:p>
            <a:pPr algn="ctr"/>
            <a:r>
              <a:rPr lang="es-ES" altLang="en-US" sz="2800" b="1" u="sng" dirty="0">
                <a:solidFill>
                  <a:srgbClr val="FFFF00"/>
                </a:solidFill>
                <a:latin typeface="Tempus Sans ITC" panose="04020404030D07020202" pitchFamily="82" charset="0"/>
              </a:rPr>
              <a:t>La viuda</a:t>
            </a:r>
            <a:r>
              <a:rPr lang="es-ES" altLang="en-US" sz="2800" b="1" dirty="0">
                <a:solidFill>
                  <a:srgbClr val="FFFF00"/>
                </a:solidFill>
                <a:latin typeface="Tempus Sans ITC" panose="04020404030D07020202" pitchFamily="82" charset="0"/>
              </a:rPr>
              <a:t> </a:t>
            </a:r>
            <a:r>
              <a:rPr lang="es-ES" altLang="en-US" sz="2800" b="1" dirty="0">
                <a:solidFill>
                  <a:schemeClr val="bg1"/>
                </a:solidFill>
                <a:latin typeface="Tempus Sans ITC" panose="04020404030D07020202" pitchFamily="82" charset="0"/>
              </a:rPr>
              <a:t>necesitó esto para saber sin duda que Elías era un profeta del único Dios verdadero (v.24).</a:t>
            </a:r>
            <a:endParaRPr lang="en-US" altLang="en-US" sz="2800" b="1" dirty="0">
              <a:solidFill>
                <a:schemeClr val="bg1"/>
              </a:solidFill>
              <a:latin typeface="Tempus Sans ITC" panose="04020404030D07020202" pitchFamily="82" charset="0"/>
            </a:endParaRPr>
          </a:p>
        </p:txBody>
      </p:sp>
      <p:pic>
        <p:nvPicPr>
          <p:cNvPr id="76803" name="Picture 3" descr="Me Holy">
            <a:extLst>
              <a:ext uri="{FF2B5EF4-FFF2-40B4-BE49-F238E27FC236}">
                <a16:creationId xmlns:a16="http://schemas.microsoft.com/office/drawing/2014/main" id="{9809CBFE-A600-4228-947B-2C912817E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28" b="19679"/>
          <a:stretch>
            <a:fillRect/>
          </a:stretch>
        </p:blipFill>
        <p:spPr bwMode="auto">
          <a:xfrm>
            <a:off x="21454" y="1610583"/>
            <a:ext cx="3378264" cy="4100718"/>
          </a:xfrm>
          <a:prstGeom prst="rect">
            <a:avLst/>
          </a:prstGeom>
          <a:noFill/>
          <a:extLst>
            <a:ext uri="{909E8E84-426E-40DD-AFC4-6F175D3DCCD1}">
              <a14:hiddenFill xmlns:a14="http://schemas.microsoft.com/office/drawing/2010/main">
                <a:solidFill>
                  <a:srgbClr val="FFFFFF"/>
                </a:solidFill>
              </a14:hiddenFill>
            </a:ext>
          </a:extLst>
        </p:spPr>
      </p:pic>
      <p:sp>
        <p:nvSpPr>
          <p:cNvPr id="76805" name="Rectangle 5">
            <a:extLst>
              <a:ext uri="{FF2B5EF4-FFF2-40B4-BE49-F238E27FC236}">
                <a16:creationId xmlns:a16="http://schemas.microsoft.com/office/drawing/2014/main" id="{5F06AC32-F831-4BC1-9096-C1DCB1AA3701}"/>
              </a:ext>
            </a:extLst>
          </p:cNvPr>
          <p:cNvSpPr>
            <a:spLocks noChangeArrowheads="1"/>
          </p:cNvSpPr>
          <p:nvPr/>
        </p:nvSpPr>
        <p:spPr bwMode="auto">
          <a:xfrm>
            <a:off x="35241" y="5715000"/>
            <a:ext cx="121301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u="sng" dirty="0">
                <a:solidFill>
                  <a:srgbClr val="FFFF00"/>
                </a:solidFill>
                <a:latin typeface="Tempus Sans ITC" panose="04020404030D07020202" pitchFamily="82" charset="0"/>
              </a:rPr>
              <a:t>Elías</a:t>
            </a:r>
            <a:r>
              <a:rPr lang="en-US" altLang="en-US" sz="2800" b="1" dirty="0">
                <a:solidFill>
                  <a:srgbClr val="FFFF00"/>
                </a:solidFill>
                <a:latin typeface="Tempus Sans ITC" panose="04020404030D07020202" pitchFamily="82" charset="0"/>
              </a:rPr>
              <a:t> </a:t>
            </a:r>
            <a:r>
              <a:rPr lang="en-US" altLang="en-US" sz="2800" b="1" dirty="0">
                <a:solidFill>
                  <a:schemeClr val="bg1"/>
                </a:solidFill>
                <a:latin typeface="Tempus Sans ITC" panose="04020404030D07020202" pitchFamily="82" charset="0"/>
              </a:rPr>
              <a:t>lo necesito para </a:t>
            </a:r>
            <a:r>
              <a:rPr lang="en-US" altLang="en-US" sz="2800" b="1" dirty="0" err="1">
                <a:solidFill>
                  <a:schemeClr val="bg1"/>
                </a:solidFill>
                <a:latin typeface="Tempus Sans ITC" panose="04020404030D07020202" pitchFamily="82" charset="0"/>
              </a:rPr>
              <a:t>ver</a:t>
            </a:r>
            <a:r>
              <a:rPr lang="en-US" altLang="en-US" sz="2800" b="1" dirty="0">
                <a:solidFill>
                  <a:schemeClr val="bg1"/>
                </a:solidFill>
                <a:latin typeface="Tempus Sans ITC" panose="04020404030D07020202" pitchFamily="82" charset="0"/>
              </a:rPr>
              <a:t> que el </a:t>
            </a:r>
            <a:r>
              <a:rPr lang="en-US" altLang="en-US" sz="2800" b="1" dirty="0" err="1">
                <a:solidFill>
                  <a:schemeClr val="bg1"/>
                </a:solidFill>
                <a:latin typeface="Tempus Sans ITC" panose="04020404030D07020202" pitchFamily="82" charset="0"/>
              </a:rPr>
              <a:t>poder</a:t>
            </a:r>
            <a:r>
              <a:rPr lang="en-US" altLang="en-US" sz="2800" b="1" dirty="0">
                <a:solidFill>
                  <a:schemeClr val="bg1"/>
                </a:solidFill>
                <a:latin typeface="Tempus Sans ITC" panose="04020404030D07020202" pitchFamily="82" charset="0"/>
              </a:rPr>
              <a:t> de Dios es sin </a:t>
            </a:r>
            <a:r>
              <a:rPr lang="en-US" altLang="en-US" sz="2800" b="1" dirty="0" err="1">
                <a:solidFill>
                  <a:schemeClr val="bg1"/>
                </a:solidFill>
                <a:latin typeface="Tempus Sans ITC" panose="04020404030D07020202" pitchFamily="82" charset="0"/>
              </a:rPr>
              <a:t>límites</a:t>
            </a:r>
            <a:r>
              <a:rPr lang="en-US" altLang="en-US" sz="2800" b="1" dirty="0">
                <a:solidFill>
                  <a:schemeClr val="bg1"/>
                </a:solidFill>
                <a:latin typeface="Tempus Sans ITC" panose="04020404030D07020202" pitchFamily="82" charset="0"/>
              </a:rPr>
              <a:t> y </a:t>
            </a:r>
            <a:r>
              <a:rPr lang="en-US" altLang="en-US" sz="2800" b="1" dirty="0" err="1">
                <a:solidFill>
                  <a:schemeClr val="bg1"/>
                </a:solidFill>
                <a:latin typeface="Tempus Sans ITC" panose="04020404030D07020202" pitchFamily="82" charset="0"/>
              </a:rPr>
              <a:t>cuan</a:t>
            </a:r>
            <a:r>
              <a:rPr lang="en-US" altLang="en-US" sz="2800" b="1" dirty="0">
                <a:solidFill>
                  <a:schemeClr val="bg1"/>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importante</a:t>
            </a:r>
            <a:r>
              <a:rPr lang="en-US" altLang="en-US" sz="2800" b="1" dirty="0">
                <a:solidFill>
                  <a:schemeClr val="bg1"/>
                </a:solidFill>
                <a:latin typeface="Tempus Sans ITC" panose="04020404030D07020202" pitchFamily="82" charset="0"/>
              </a:rPr>
              <a:t> es </a:t>
            </a:r>
            <a:r>
              <a:rPr lang="en-US" altLang="en-US" sz="2800" b="1" dirty="0" err="1">
                <a:solidFill>
                  <a:schemeClr val="bg1"/>
                </a:solidFill>
                <a:latin typeface="Tempus Sans ITC" panose="04020404030D07020202" pitchFamily="82" charset="0"/>
              </a:rPr>
              <a:t>pedirle</a:t>
            </a:r>
            <a:r>
              <a:rPr lang="en-US" altLang="en-US" sz="2800" b="1" dirty="0">
                <a:solidFill>
                  <a:schemeClr val="bg1"/>
                </a:solidFill>
                <a:latin typeface="Tempus Sans ITC" panose="04020404030D07020202" pitchFamily="82" charset="0"/>
              </a:rPr>
              <a:t> a El </a:t>
            </a:r>
            <a:r>
              <a:rPr lang="en-US" altLang="en-US" sz="2800" b="1" dirty="0" err="1">
                <a:solidFill>
                  <a:schemeClr val="bg1"/>
                </a:solidFill>
                <a:latin typeface="Tempus Sans ITC" panose="04020404030D07020202" pitchFamily="82" charset="0"/>
              </a:rPr>
              <a:t>cosas</a:t>
            </a:r>
            <a:r>
              <a:rPr lang="en-US" altLang="en-US" sz="2800" b="1" dirty="0">
                <a:solidFill>
                  <a:schemeClr val="bg1"/>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extraordinarias</a:t>
            </a:r>
            <a:r>
              <a:rPr lang="en-US" altLang="en-US" sz="2800" b="1" dirty="0">
                <a:solidFill>
                  <a:schemeClr val="bg1"/>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en</a:t>
            </a:r>
            <a:r>
              <a:rPr lang="en-US" altLang="en-US" sz="2800" b="1" dirty="0">
                <a:solidFill>
                  <a:schemeClr val="bg1"/>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circunstancias</a:t>
            </a:r>
            <a:r>
              <a:rPr lang="en-US" altLang="en-US" sz="2800" b="1" dirty="0">
                <a:solidFill>
                  <a:schemeClr val="bg1"/>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extraordinarias</a:t>
            </a:r>
            <a:r>
              <a:rPr lang="en-US" altLang="en-US" sz="2800" b="1" dirty="0">
                <a:solidFill>
                  <a:schemeClr val="bg1"/>
                </a:solidFill>
                <a:latin typeface="Tempus Sans ITC" panose="04020404030D07020202" pitchFamily="82"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iterate type="wd">
                                    <p:tmPct val="2000"/>
                                  </p:iterate>
                                  <p:childTnLst>
                                    <p:set>
                                      <p:cBhvr>
                                        <p:cTn id="6" dur="1" fill="hold">
                                          <p:stCondLst>
                                            <p:cond delay="0"/>
                                          </p:stCondLst>
                                        </p:cTn>
                                        <p:tgtEl>
                                          <p:spTgt spid="76802">
                                            <p:txEl>
                                              <p:pRg st="3" end="3"/>
                                            </p:txEl>
                                          </p:spTgt>
                                        </p:tgtEl>
                                        <p:attrNameLst>
                                          <p:attrName>style.visibility</p:attrName>
                                        </p:attrNameLst>
                                      </p:cBhvr>
                                      <p:to>
                                        <p:strVal val="visible"/>
                                      </p:to>
                                    </p:set>
                                    <p:animEffect transition="in" filter="barn(inVertical)">
                                      <p:cBhvr>
                                        <p:cTn id="7" dur="1000"/>
                                        <p:tgtEl>
                                          <p:spTgt spid="76802">
                                            <p:txEl>
                                              <p:pRg st="3" end="3"/>
                                            </p:txEl>
                                          </p:spTgt>
                                        </p:tgtEl>
                                      </p:cBhvr>
                                    </p:animEffect>
                                  </p:childTnLst>
                                </p:cTn>
                              </p:par>
                              <p:par>
                                <p:cTn id="8" presetID="16" presetClass="entr" presetSubtype="21" fill="hold" nodeType="withEffect">
                                  <p:stCondLst>
                                    <p:cond delay="0"/>
                                  </p:stCondLst>
                                  <p:iterate type="wd">
                                    <p:tmPct val="2000"/>
                                  </p:iterate>
                                  <p:childTnLst>
                                    <p:set>
                                      <p:cBhvr>
                                        <p:cTn id="9" dur="1" fill="hold">
                                          <p:stCondLst>
                                            <p:cond delay="0"/>
                                          </p:stCondLst>
                                        </p:cTn>
                                        <p:tgtEl>
                                          <p:spTgt spid="76802">
                                            <p:txEl>
                                              <p:pRg st="4" end="4"/>
                                            </p:txEl>
                                          </p:spTgt>
                                        </p:tgtEl>
                                        <p:attrNameLst>
                                          <p:attrName>style.visibility</p:attrName>
                                        </p:attrNameLst>
                                      </p:cBhvr>
                                      <p:to>
                                        <p:strVal val="visible"/>
                                      </p:to>
                                    </p:set>
                                    <p:animEffect transition="in" filter="barn(inVertical)">
                                      <p:cBhvr>
                                        <p:cTn id="10" dur="1000"/>
                                        <p:tgtEl>
                                          <p:spTgt spid="76802">
                                            <p:txEl>
                                              <p:pRg st="4" end="4"/>
                                            </p:txEl>
                                          </p:spTgt>
                                        </p:tgtEl>
                                      </p:cBhvr>
                                    </p:animEffect>
                                  </p:childTnLst>
                                </p:cTn>
                              </p:par>
                              <p:par>
                                <p:cTn id="11" presetID="16" presetClass="entr" presetSubtype="21" fill="hold" nodeType="withEffect">
                                  <p:stCondLst>
                                    <p:cond delay="0"/>
                                  </p:stCondLst>
                                  <p:iterate type="wd">
                                    <p:tmPct val="2000"/>
                                  </p:iterate>
                                  <p:childTnLst>
                                    <p:set>
                                      <p:cBhvr>
                                        <p:cTn id="12" dur="1" fill="hold">
                                          <p:stCondLst>
                                            <p:cond delay="0"/>
                                          </p:stCondLst>
                                        </p:cTn>
                                        <p:tgtEl>
                                          <p:spTgt spid="76802">
                                            <p:txEl>
                                              <p:pRg st="5" end="5"/>
                                            </p:txEl>
                                          </p:spTgt>
                                        </p:tgtEl>
                                        <p:attrNameLst>
                                          <p:attrName>style.visibility</p:attrName>
                                        </p:attrNameLst>
                                      </p:cBhvr>
                                      <p:to>
                                        <p:strVal val="visible"/>
                                      </p:to>
                                    </p:set>
                                    <p:animEffect transition="in" filter="barn(inVertical)">
                                      <p:cBhvr>
                                        <p:cTn id="13" dur="1000"/>
                                        <p:tgtEl>
                                          <p:spTgt spid="76802">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76802">
                                            <p:txEl>
                                              <p:pRg st="7" end="7"/>
                                            </p:txEl>
                                          </p:spTgt>
                                        </p:tgtEl>
                                        <p:attrNameLst>
                                          <p:attrName>style.visibility</p:attrName>
                                        </p:attrNameLst>
                                      </p:cBhvr>
                                      <p:to>
                                        <p:strVal val="visible"/>
                                      </p:to>
                                    </p:set>
                                    <p:animEffect transition="in" filter="dissolve">
                                      <p:cBhvr>
                                        <p:cTn id="18" dur="1000"/>
                                        <p:tgtEl>
                                          <p:spTgt spid="7680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iterate type="wd">
                                    <p:tmPct val="1000"/>
                                  </p:iterate>
                                  <p:childTnLst>
                                    <p:set>
                                      <p:cBhvr>
                                        <p:cTn id="22" dur="1" fill="hold">
                                          <p:stCondLst>
                                            <p:cond delay="0"/>
                                          </p:stCondLst>
                                        </p:cTn>
                                        <p:tgtEl>
                                          <p:spTgt spid="76805"/>
                                        </p:tgtEl>
                                        <p:attrNameLst>
                                          <p:attrName>style.visibility</p:attrName>
                                        </p:attrNameLst>
                                      </p:cBhvr>
                                      <p:to>
                                        <p:strVal val="visible"/>
                                      </p:to>
                                    </p:set>
                                    <p:animEffect transition="in" filter="slide(fromRight)">
                                      <p:cBhvr>
                                        <p:cTn id="23" dur="10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3" descr="Me Holy">
            <a:extLst>
              <a:ext uri="{FF2B5EF4-FFF2-40B4-BE49-F238E27FC236}">
                <a16:creationId xmlns:a16="http://schemas.microsoft.com/office/drawing/2014/main" id="{79D50073-8110-41A9-B76D-C3539B89B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28" b="19679"/>
          <a:stretch>
            <a:fillRect/>
          </a:stretch>
        </p:blipFill>
        <p:spPr bwMode="auto">
          <a:xfrm>
            <a:off x="21454" y="1610583"/>
            <a:ext cx="3378264" cy="4100718"/>
          </a:xfrm>
          <a:prstGeom prst="rect">
            <a:avLst/>
          </a:prstGeom>
          <a:noFill/>
          <a:extLst>
            <a:ext uri="{909E8E84-426E-40DD-AFC4-6F175D3DCCD1}">
              <a14:hiddenFill xmlns:a14="http://schemas.microsoft.com/office/drawing/2010/main">
                <a:solidFill>
                  <a:srgbClr val="FFFFFF"/>
                </a:solidFill>
              </a14:hiddenFill>
            </a:ext>
          </a:extLst>
        </p:spPr>
      </p:pic>
      <p:sp>
        <p:nvSpPr>
          <p:cNvPr id="76804" name="Rectangle 4">
            <a:extLst>
              <a:ext uri="{FF2B5EF4-FFF2-40B4-BE49-F238E27FC236}">
                <a16:creationId xmlns:a16="http://schemas.microsoft.com/office/drawing/2014/main" id="{1BCDC146-88A2-46A5-A211-0C5DD217C38B}"/>
              </a:ext>
            </a:extLst>
          </p:cNvPr>
          <p:cNvSpPr>
            <a:spLocks noChangeArrowheads="1"/>
          </p:cNvSpPr>
          <p:nvPr/>
        </p:nvSpPr>
        <p:spPr bwMode="auto">
          <a:xfrm>
            <a:off x="3556898" y="2025908"/>
            <a:ext cx="8610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u="sng" dirty="0" err="1">
                <a:solidFill>
                  <a:srgbClr val="FFFF00"/>
                </a:solidFill>
                <a:latin typeface="Tempus Sans ITC" panose="04020404030D07020202" pitchFamily="82" charset="0"/>
              </a:rPr>
              <a:t>Nosotros</a:t>
            </a:r>
            <a:r>
              <a:rPr lang="en-US" altLang="en-US" sz="2800" b="1" dirty="0">
                <a:solidFill>
                  <a:srgbClr val="FFFF00"/>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necesitamos</a:t>
            </a:r>
            <a:r>
              <a:rPr lang="en-US" altLang="en-US" sz="2800" b="1" dirty="0">
                <a:solidFill>
                  <a:schemeClr val="bg1"/>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esto</a:t>
            </a:r>
            <a:r>
              <a:rPr lang="en-US" altLang="en-US" sz="2800" b="1" dirty="0">
                <a:solidFill>
                  <a:schemeClr val="bg1"/>
                </a:solidFill>
                <a:latin typeface="Tempus Sans ITC" panose="04020404030D07020202" pitchFamily="82" charset="0"/>
              </a:rPr>
              <a:t> para ser </a:t>
            </a:r>
            <a:r>
              <a:rPr lang="en-US" altLang="en-US" sz="2800" b="1" dirty="0" err="1">
                <a:solidFill>
                  <a:schemeClr val="bg1"/>
                </a:solidFill>
                <a:latin typeface="Tempus Sans ITC" panose="04020404030D07020202" pitchFamily="82" charset="0"/>
              </a:rPr>
              <a:t>impactados</a:t>
            </a:r>
            <a:r>
              <a:rPr lang="en-US" altLang="en-US" sz="2800" b="1" dirty="0">
                <a:solidFill>
                  <a:schemeClr val="bg1"/>
                </a:solidFill>
                <a:latin typeface="Tempus Sans ITC" panose="04020404030D07020202" pitchFamily="82" charset="0"/>
              </a:rPr>
              <a:t> </a:t>
            </a:r>
          </a:p>
          <a:p>
            <a:r>
              <a:rPr lang="en-US" altLang="en-US" sz="2800" b="1" dirty="0">
                <a:solidFill>
                  <a:schemeClr val="bg1"/>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suficientemente</a:t>
            </a:r>
            <a:r>
              <a:rPr lang="en-US" altLang="en-US" sz="2800" b="1" dirty="0">
                <a:solidFill>
                  <a:schemeClr val="bg1"/>
                </a:solidFill>
                <a:latin typeface="Tempus Sans ITC" panose="04020404030D07020202" pitchFamily="82" charset="0"/>
              </a:rPr>
              <a:t> por Sant. 5:16-18 :</a:t>
            </a:r>
            <a:endParaRPr lang="en-US" altLang="en-US" sz="2800" b="1" i="1" dirty="0">
              <a:solidFill>
                <a:srgbClr val="FFFF00"/>
              </a:solidFill>
              <a:latin typeface="Tempus Sans ITC" panose="04020404030D07020202" pitchFamily="82" charset="0"/>
            </a:endParaRPr>
          </a:p>
          <a:p>
            <a:pPr algn="ctr"/>
            <a:r>
              <a:rPr lang="es-ES" sz="2800" b="1" i="1" dirty="0">
                <a:solidFill>
                  <a:srgbClr val="FFFF00"/>
                </a:solidFill>
                <a:latin typeface="Tempus Sans ITC" panose="04020404030D07020202" pitchFamily="82" charset="0"/>
              </a:rPr>
              <a:t>la oración del justo, obrando eficazmente, puede mucho. Elías era hombre sujeto a semejantes pasiones que nosotros, y rogó con oración que no lloviese, y no llovió sobre la tierra en tres años y seis meses. Y otra vez oró, y el cielo </a:t>
            </a:r>
            <a:r>
              <a:rPr lang="es-ES" sz="2800" b="1" i="1" dirty="0" err="1">
                <a:solidFill>
                  <a:srgbClr val="FFFF00"/>
                </a:solidFill>
                <a:latin typeface="Tempus Sans ITC" panose="04020404030D07020202" pitchFamily="82" charset="0"/>
              </a:rPr>
              <a:t>dió</a:t>
            </a:r>
            <a:r>
              <a:rPr lang="es-ES" sz="2800" b="1" i="1" dirty="0">
                <a:solidFill>
                  <a:srgbClr val="FFFF00"/>
                </a:solidFill>
                <a:latin typeface="Tempus Sans ITC" panose="04020404030D07020202" pitchFamily="82" charset="0"/>
              </a:rPr>
              <a:t> lluvia, y la tierra produjo su fruto</a:t>
            </a:r>
          </a:p>
          <a:p>
            <a:pPr algn="ctr"/>
            <a:endParaRPr lang="en-US" altLang="en-US" sz="2800" b="1" i="1" dirty="0">
              <a:solidFill>
                <a:srgbClr val="FFFF00"/>
              </a:solidFill>
              <a:latin typeface="Tempus Sans ITC" panose="04020404030D07020202" pitchFamily="82" charset="0"/>
            </a:endParaRPr>
          </a:p>
          <a:p>
            <a:pPr algn="ctr"/>
            <a:r>
              <a:rPr lang="es-ES" altLang="en-US" sz="2800" b="1" dirty="0">
                <a:solidFill>
                  <a:schemeClr val="bg1"/>
                </a:solidFill>
                <a:latin typeface="Tempus Sans ITC" panose="04020404030D07020202" pitchFamily="82" charset="0"/>
              </a:rPr>
              <a:t>Dios permite situaciones de crisis para ayudarnos a aprender a orar con la urgencia y con la fe de Elías en las promesas que Dios proporcionará lo que necesitamos.</a:t>
            </a:r>
            <a:endParaRPr lang="en-US" altLang="en-US" sz="2800" b="1" dirty="0">
              <a:latin typeface="Tempus Sans ITC" panose="04020404030D07020202" pitchFamily="82" charset="0"/>
            </a:endParaRPr>
          </a:p>
        </p:txBody>
      </p:sp>
    </p:spTree>
    <p:extLst>
      <p:ext uri="{BB962C8B-B14F-4D97-AF65-F5344CB8AC3E}">
        <p14:creationId xmlns:p14="http://schemas.microsoft.com/office/powerpoint/2010/main" val="2924138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iterate type="wd">
                                    <p:tmPct val="1000"/>
                                  </p:iterate>
                                  <p:childTnLst>
                                    <p:set>
                                      <p:cBhvr>
                                        <p:cTn id="6" dur="1" fill="hold">
                                          <p:stCondLst>
                                            <p:cond delay="0"/>
                                          </p:stCondLst>
                                        </p:cTn>
                                        <p:tgtEl>
                                          <p:spTgt spid="76804">
                                            <p:txEl>
                                              <p:pRg st="0" end="0"/>
                                            </p:txEl>
                                          </p:spTgt>
                                        </p:tgtEl>
                                        <p:attrNameLst>
                                          <p:attrName>style.visibility</p:attrName>
                                        </p:attrNameLst>
                                      </p:cBhvr>
                                      <p:to>
                                        <p:strVal val="visible"/>
                                      </p:to>
                                    </p:set>
                                    <p:anim calcmode="lin" valueType="num">
                                      <p:cBhvr>
                                        <p:cTn id="7" dur="1000" fill="hold"/>
                                        <p:tgtEl>
                                          <p:spTgt spid="7680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6804">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iterate type="wd">
                                    <p:tmPct val="1000"/>
                                  </p:iterate>
                                  <p:childTnLst>
                                    <p:set>
                                      <p:cBhvr>
                                        <p:cTn id="10" dur="1" fill="hold">
                                          <p:stCondLst>
                                            <p:cond delay="0"/>
                                          </p:stCondLst>
                                        </p:cTn>
                                        <p:tgtEl>
                                          <p:spTgt spid="76804">
                                            <p:txEl>
                                              <p:pRg st="1" end="1"/>
                                            </p:txEl>
                                          </p:spTgt>
                                        </p:tgtEl>
                                        <p:attrNameLst>
                                          <p:attrName>style.visibility</p:attrName>
                                        </p:attrNameLst>
                                      </p:cBhvr>
                                      <p:to>
                                        <p:strVal val="visible"/>
                                      </p:to>
                                    </p:set>
                                    <p:anim calcmode="lin" valueType="num">
                                      <p:cBhvr>
                                        <p:cTn id="11" dur="1000" fill="hold"/>
                                        <p:tgtEl>
                                          <p:spTgt spid="76804">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7680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6804">
                                            <p:txEl>
                                              <p:pRg st="2" end="2"/>
                                            </p:txEl>
                                          </p:spTgt>
                                        </p:tgtEl>
                                        <p:attrNameLst>
                                          <p:attrName>style.visibility</p:attrName>
                                        </p:attrNameLst>
                                      </p:cBhvr>
                                      <p:to>
                                        <p:strVal val="visible"/>
                                      </p:to>
                                    </p:set>
                                    <p:animEffect transition="in" filter="dissolve">
                                      <p:cBhvr>
                                        <p:cTn id="17" dur="1000"/>
                                        <p:tgtEl>
                                          <p:spTgt spid="768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6804">
                                            <p:txEl>
                                              <p:pRg st="4" end="4"/>
                                            </p:txEl>
                                          </p:spTgt>
                                        </p:tgtEl>
                                        <p:attrNameLst>
                                          <p:attrName>style.visibility</p:attrName>
                                        </p:attrNameLst>
                                      </p:cBhvr>
                                      <p:to>
                                        <p:strVal val="visible"/>
                                      </p:to>
                                    </p:set>
                                    <p:animEffect transition="in" filter="dissolve">
                                      <p:cBhvr>
                                        <p:cTn id="22" dur="1000"/>
                                        <p:tgtEl>
                                          <p:spTgt spid="768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3970" name="Picture 2" descr="ELIJAH FACE">
            <a:extLst>
              <a:ext uri="{FF2B5EF4-FFF2-40B4-BE49-F238E27FC236}">
                <a16:creationId xmlns:a16="http://schemas.microsoft.com/office/drawing/2014/main" id="{0618E27F-698A-48FD-ABA6-EF3EFBEE8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23" b="30000"/>
          <a:stretch>
            <a:fillRect/>
          </a:stretch>
        </p:blipFill>
        <p:spPr bwMode="auto">
          <a:xfrm>
            <a:off x="1" y="0"/>
            <a:ext cx="3453766" cy="3733800"/>
          </a:xfrm>
          <a:prstGeom prst="rect">
            <a:avLst/>
          </a:prstGeom>
          <a:noFill/>
          <a:extLst>
            <a:ext uri="{909E8E84-426E-40DD-AFC4-6F175D3DCCD1}">
              <a14:hiddenFill xmlns:a14="http://schemas.microsoft.com/office/drawing/2010/main">
                <a:solidFill>
                  <a:srgbClr val="FFFFFF"/>
                </a:solidFill>
              </a14:hiddenFill>
            </a:ext>
          </a:extLst>
        </p:spPr>
      </p:pic>
      <p:sp>
        <p:nvSpPr>
          <p:cNvPr id="83971" name="Text Box 3">
            <a:extLst>
              <a:ext uri="{FF2B5EF4-FFF2-40B4-BE49-F238E27FC236}">
                <a16:creationId xmlns:a16="http://schemas.microsoft.com/office/drawing/2014/main" id="{FC9B2B3E-BCE0-430B-BE02-BE6D0B54FE97}"/>
              </a:ext>
            </a:extLst>
          </p:cNvPr>
          <p:cNvSpPr txBox="1">
            <a:spLocks noChangeArrowheads="1"/>
          </p:cNvSpPr>
          <p:nvPr/>
        </p:nvSpPr>
        <p:spPr bwMode="auto">
          <a:xfrm>
            <a:off x="3992456" y="1198978"/>
            <a:ext cx="7712285" cy="519113"/>
          </a:xfrm>
          <a:prstGeom prst="rect">
            <a:avLst/>
          </a:prstGeom>
          <a:solidFill>
            <a:srgbClr val="F7F7D9"/>
          </a:solidFill>
          <a:ln>
            <a:noFill/>
          </a:ln>
          <a:effectLst/>
        </p:spPr>
        <p:txBody>
          <a:bodyPr wrap="square">
            <a:spAutoFit/>
          </a:bodyPr>
          <a:lstStyle/>
          <a:p>
            <a:pPr algn="ctr"/>
            <a:r>
              <a:rPr lang="es-ES" altLang="en-US" sz="2800" b="1" dirty="0">
                <a:latin typeface="Tempus Sans ITC" panose="04020404030D07020202" pitchFamily="82" charset="0"/>
              </a:rPr>
              <a:t>Ahora, ¿cuál ventaja recibe Elías de todo esto?</a:t>
            </a:r>
            <a:endParaRPr lang="en-US" altLang="en-US" sz="2800" b="1" dirty="0">
              <a:latin typeface="Tempus Sans ITC" panose="04020404030D07020202" pitchFamily="82" charset="0"/>
            </a:endParaRPr>
          </a:p>
        </p:txBody>
      </p:sp>
      <p:sp>
        <p:nvSpPr>
          <p:cNvPr id="83972" name="Text Box 4">
            <a:extLst>
              <a:ext uri="{FF2B5EF4-FFF2-40B4-BE49-F238E27FC236}">
                <a16:creationId xmlns:a16="http://schemas.microsoft.com/office/drawing/2014/main" id="{7D228AB9-86D7-434F-B590-B2B5E5271D3A}"/>
              </a:ext>
            </a:extLst>
          </p:cNvPr>
          <p:cNvSpPr txBox="1">
            <a:spLocks noChangeArrowheads="1"/>
          </p:cNvSpPr>
          <p:nvPr/>
        </p:nvSpPr>
        <p:spPr bwMode="auto">
          <a:xfrm>
            <a:off x="3810000" y="1775566"/>
            <a:ext cx="8001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solidFill>
                  <a:schemeClr val="bg1"/>
                </a:solidFill>
                <a:latin typeface="Tempus Sans ITC" panose="04020404030D07020202" pitchFamily="82" charset="0"/>
              </a:rPr>
              <a:t>El profeta ahora tiene una seguridad completa que el gran poder de Dios sería manifestado en él cuando se enfrentara a </a:t>
            </a:r>
            <a:r>
              <a:rPr lang="es-ES" altLang="en-US" sz="2800" b="1" dirty="0" err="1">
                <a:solidFill>
                  <a:schemeClr val="bg1"/>
                </a:solidFill>
                <a:latin typeface="Tempus Sans ITC" panose="04020404030D07020202" pitchFamily="82" charset="0"/>
              </a:rPr>
              <a:t>Acab</a:t>
            </a:r>
            <a:r>
              <a:rPr lang="es-ES" altLang="en-US" sz="2800" b="1" dirty="0">
                <a:solidFill>
                  <a:schemeClr val="bg1"/>
                </a:solidFill>
                <a:latin typeface="Tempus Sans ITC" panose="04020404030D07020202" pitchFamily="82" charset="0"/>
              </a:rPr>
              <a:t>, no menos poderosamente que en la casa de la viuda.</a:t>
            </a:r>
            <a:endParaRPr lang="en-US" altLang="en-US" sz="2800" b="1" dirty="0">
              <a:solidFill>
                <a:schemeClr val="bg1"/>
              </a:solidFill>
              <a:latin typeface="Tempus Sans ITC" panose="04020404030D07020202" pitchFamily="82" charset="0"/>
            </a:endParaRPr>
          </a:p>
        </p:txBody>
      </p:sp>
      <p:sp>
        <p:nvSpPr>
          <p:cNvPr id="83976" name="Text Box 8">
            <a:extLst>
              <a:ext uri="{FF2B5EF4-FFF2-40B4-BE49-F238E27FC236}">
                <a16:creationId xmlns:a16="http://schemas.microsoft.com/office/drawing/2014/main" id="{27309CBC-6526-4D24-AB3E-5025428F8DF8}"/>
              </a:ext>
            </a:extLst>
          </p:cNvPr>
          <p:cNvSpPr txBox="1">
            <a:spLocks noChangeArrowheads="1"/>
          </p:cNvSpPr>
          <p:nvPr/>
        </p:nvSpPr>
        <p:spPr bwMode="auto">
          <a:xfrm>
            <a:off x="929936" y="3845635"/>
            <a:ext cx="10332128" cy="519113"/>
          </a:xfrm>
          <a:prstGeom prst="rect">
            <a:avLst/>
          </a:prstGeom>
          <a:solidFill>
            <a:srgbClr val="F7F7D9"/>
          </a:solidFill>
          <a:ln>
            <a:noFill/>
          </a:ln>
          <a:effectLst/>
        </p:spPr>
        <p:txBody>
          <a:bodyPr wrap="square">
            <a:spAutoFit/>
          </a:bodyPr>
          <a:lstStyle/>
          <a:p>
            <a:pPr algn="ctr"/>
            <a:r>
              <a:rPr lang="es-ES" altLang="en-US" sz="2800" b="1" dirty="0">
                <a:latin typeface="Tempus Sans ITC" panose="04020404030D07020202" pitchFamily="82" charset="0"/>
              </a:rPr>
              <a:t>¿Cómo nos benefician estas historias?</a:t>
            </a:r>
            <a:endParaRPr lang="en-US" altLang="en-US" sz="2800" b="1" dirty="0">
              <a:latin typeface="Tempus Sans ITC" panose="04020404030D07020202" pitchFamily="82" charset="0"/>
            </a:endParaRPr>
          </a:p>
        </p:txBody>
      </p:sp>
      <p:sp>
        <p:nvSpPr>
          <p:cNvPr id="83977" name="Text Box 9">
            <a:extLst>
              <a:ext uri="{FF2B5EF4-FFF2-40B4-BE49-F238E27FC236}">
                <a16:creationId xmlns:a16="http://schemas.microsoft.com/office/drawing/2014/main" id="{2EDB6708-BBE0-486E-86CC-94566E84801D}"/>
              </a:ext>
            </a:extLst>
          </p:cNvPr>
          <p:cNvSpPr txBox="1">
            <a:spLocks noChangeArrowheads="1"/>
          </p:cNvSpPr>
          <p:nvPr/>
        </p:nvSpPr>
        <p:spPr bwMode="auto">
          <a:xfrm>
            <a:off x="814237" y="4334232"/>
            <a:ext cx="108966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altLang="en-US" sz="2800" b="1" dirty="0">
                <a:solidFill>
                  <a:schemeClr val="bg1"/>
                </a:solidFill>
                <a:latin typeface="Tempus Sans ITC" panose="04020404030D07020202" pitchFamily="82" charset="0"/>
              </a:rPr>
              <a:t>¿Tenemos más confianza en la promesa que Dios</a:t>
            </a:r>
          </a:p>
          <a:p>
            <a:r>
              <a:rPr lang="es-ES" altLang="en-US" sz="2800" b="1" i="1" dirty="0">
                <a:solidFill>
                  <a:srgbClr val="FFFF00"/>
                </a:solidFill>
                <a:latin typeface="Tempus Sans ITC" panose="04020404030D07020202" pitchFamily="82" charset="0"/>
              </a:rPr>
              <a:t>¿… </a:t>
            </a:r>
            <a:r>
              <a:rPr lang="es-ES" sz="2800" b="1" i="1" dirty="0">
                <a:solidFill>
                  <a:srgbClr val="FFFF00"/>
                </a:solidFill>
                <a:latin typeface="Tempus Sans ITC" panose="04020404030D07020202" pitchFamily="82" charset="0"/>
              </a:rPr>
              <a:t>es poderoso para hacer todas las cosas mucho más abundantemente </a:t>
            </a:r>
          </a:p>
          <a:p>
            <a:r>
              <a:rPr lang="es-ES" sz="2800" b="1" i="1" dirty="0">
                <a:solidFill>
                  <a:srgbClr val="FFFF00"/>
                </a:solidFill>
                <a:latin typeface="Tempus Sans ITC" panose="04020404030D07020202" pitchFamily="82" charset="0"/>
              </a:rPr>
              <a:t>      de lo que pedimos o entendemos</a:t>
            </a:r>
            <a:r>
              <a:rPr lang="es-ES" altLang="en-US" sz="2800" b="1" dirty="0">
                <a:solidFill>
                  <a:srgbClr val="FFFF00"/>
                </a:solidFill>
                <a:latin typeface="Tempus Sans ITC" panose="04020404030D07020202" pitchFamily="82" charset="0"/>
              </a:rPr>
              <a:t>?</a:t>
            </a:r>
          </a:p>
          <a:p>
            <a:endParaRPr lang="en-US" altLang="en-US" sz="1600" b="1" dirty="0">
              <a:solidFill>
                <a:srgbClr val="FFFF00"/>
              </a:solidFill>
              <a:latin typeface="Tempus Sans ITC" panose="04020404030D07020202" pitchFamily="82" charset="0"/>
            </a:endParaRPr>
          </a:p>
          <a:p>
            <a:r>
              <a:rPr lang="en-US" altLang="en-US" sz="2800" b="1" dirty="0">
                <a:solidFill>
                  <a:schemeClr val="bg1"/>
                </a:solidFill>
                <a:latin typeface="Tempus Sans ITC" panose="04020404030D07020202" pitchFamily="82" charset="0"/>
              </a:rPr>
              <a:t>Y que El </a:t>
            </a:r>
            <a:r>
              <a:rPr lang="en-US" altLang="en-US" sz="2800" b="1" dirty="0" err="1">
                <a:solidFill>
                  <a:schemeClr val="bg1"/>
                </a:solidFill>
                <a:latin typeface="Tempus Sans ITC" panose="04020404030D07020202" pitchFamily="82" charset="0"/>
              </a:rPr>
              <a:t>hará</a:t>
            </a:r>
            <a:r>
              <a:rPr lang="en-US" altLang="en-US" sz="2800" b="1" dirty="0">
                <a:solidFill>
                  <a:schemeClr val="bg1"/>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cosas</a:t>
            </a:r>
            <a:r>
              <a:rPr lang="en-US" altLang="en-US" sz="2800" b="1" dirty="0">
                <a:solidFill>
                  <a:schemeClr val="bg1"/>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extraordinarias</a:t>
            </a:r>
            <a:r>
              <a:rPr lang="en-US" altLang="en-US" sz="2800" b="1" dirty="0">
                <a:solidFill>
                  <a:schemeClr val="bg1"/>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debido</a:t>
            </a:r>
            <a:r>
              <a:rPr lang="en-US" altLang="en-US" sz="2800" b="1" dirty="0">
                <a:solidFill>
                  <a:schemeClr val="bg1"/>
                </a:solidFill>
                <a:latin typeface="Tempus Sans ITC" panose="04020404030D07020202" pitchFamily="82" charset="0"/>
              </a:rPr>
              <a:t> a </a:t>
            </a:r>
            <a:r>
              <a:rPr lang="en-US" altLang="en-US" sz="2800" b="1" dirty="0" err="1">
                <a:solidFill>
                  <a:schemeClr val="bg1"/>
                </a:solidFill>
                <a:latin typeface="Tempus Sans ITC" panose="04020404030D07020202" pitchFamily="82" charset="0"/>
              </a:rPr>
              <a:t>nuestras</a:t>
            </a:r>
            <a:r>
              <a:rPr lang="en-US" altLang="en-US" sz="2800" b="1" dirty="0">
                <a:solidFill>
                  <a:schemeClr val="bg1"/>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oraciones</a:t>
            </a:r>
            <a:endParaRPr lang="en-US" altLang="en-US" sz="2800" b="1" dirty="0">
              <a:solidFill>
                <a:schemeClr val="bg1"/>
              </a:solidFill>
              <a:latin typeface="Tempus Sans ITC" panose="04020404030D07020202" pitchFamily="82" charset="0"/>
            </a:endParaRPr>
          </a:p>
          <a:p>
            <a:r>
              <a:rPr lang="en-US" altLang="en-US" sz="2800" b="1" i="1" dirty="0">
                <a:solidFill>
                  <a:srgbClr val="FFFF00"/>
                </a:solidFill>
                <a:latin typeface="Tempus Sans ITC" panose="04020404030D07020202" pitchFamily="82" charset="0"/>
              </a:rPr>
              <a:t>… </a:t>
            </a:r>
            <a:r>
              <a:rPr lang="es-ES" sz="2800" b="1" i="1" dirty="0">
                <a:solidFill>
                  <a:srgbClr val="FFFF00"/>
                </a:solidFill>
                <a:latin typeface="Tempus Sans ITC" panose="04020404030D07020202" pitchFamily="82" charset="0"/>
              </a:rPr>
              <a:t>por la potencia que obra en nosotros </a:t>
            </a:r>
            <a:r>
              <a:rPr lang="en-US" altLang="en-US" sz="2800" b="1" dirty="0">
                <a:solidFill>
                  <a:srgbClr val="FFFF00"/>
                </a:solidFill>
                <a:latin typeface="Tempus Sans ITC" panose="04020404030D07020202" pitchFamily="82" charset="0"/>
              </a:rPr>
              <a:t>(</a:t>
            </a:r>
            <a:r>
              <a:rPr lang="en-US" altLang="en-US" sz="2800" b="1" dirty="0" err="1">
                <a:solidFill>
                  <a:srgbClr val="FFFF00"/>
                </a:solidFill>
                <a:latin typeface="Tempus Sans ITC" panose="04020404030D07020202" pitchFamily="82" charset="0"/>
              </a:rPr>
              <a:t>Ef</a:t>
            </a:r>
            <a:r>
              <a:rPr lang="en-US" altLang="en-US" sz="2800" b="1" dirty="0">
                <a:solidFill>
                  <a:srgbClr val="FFFF00"/>
                </a:solidFill>
                <a:latin typeface="Tempus Sans ITC" panose="04020404030D07020202" pitchFamily="82" charset="0"/>
              </a:rPr>
              <a:t>. 3:20)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iterate type="wd">
                                    <p:tmPct val="1000"/>
                                  </p:iterate>
                                  <p:childTnLst>
                                    <p:set>
                                      <p:cBhvr>
                                        <p:cTn id="6" dur="1" fill="hold">
                                          <p:stCondLst>
                                            <p:cond delay="0"/>
                                          </p:stCondLst>
                                        </p:cTn>
                                        <p:tgtEl>
                                          <p:spTgt spid="83972">
                                            <p:txEl>
                                              <p:pRg st="0" end="0"/>
                                            </p:txEl>
                                          </p:spTgt>
                                        </p:tgtEl>
                                        <p:attrNameLst>
                                          <p:attrName>style.visibility</p:attrName>
                                        </p:attrNameLst>
                                      </p:cBhvr>
                                      <p:to>
                                        <p:strVal val="visible"/>
                                      </p:to>
                                    </p:set>
                                    <p:animEffect transition="in" filter="wedge">
                                      <p:cBhvr>
                                        <p:cTn id="7" dur="1000"/>
                                        <p:tgtEl>
                                          <p:spTgt spid="839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3976"/>
                                        </p:tgtEl>
                                        <p:attrNameLst>
                                          <p:attrName>style.visibility</p:attrName>
                                        </p:attrNameLst>
                                      </p:cBhvr>
                                      <p:to>
                                        <p:strVal val="visible"/>
                                      </p:to>
                                    </p:set>
                                    <p:animEffect transition="in" filter="slide(fromTop)">
                                      <p:cBhvr>
                                        <p:cTn id="12" dur="1000"/>
                                        <p:tgtEl>
                                          <p:spTgt spid="839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3977">
                                            <p:txEl>
                                              <p:pRg st="0" end="0"/>
                                            </p:txEl>
                                          </p:spTgt>
                                        </p:tgtEl>
                                        <p:attrNameLst>
                                          <p:attrName>style.visibility</p:attrName>
                                        </p:attrNameLst>
                                      </p:cBhvr>
                                      <p:to>
                                        <p:strVal val="visible"/>
                                      </p:to>
                                    </p:set>
                                    <p:animEffect transition="in" filter="dissolve">
                                      <p:cBhvr>
                                        <p:cTn id="17" dur="1000"/>
                                        <p:tgtEl>
                                          <p:spTgt spid="83977">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83977">
                                            <p:txEl>
                                              <p:pRg st="1" end="1"/>
                                            </p:txEl>
                                          </p:spTgt>
                                        </p:tgtEl>
                                        <p:attrNameLst>
                                          <p:attrName>style.visibility</p:attrName>
                                        </p:attrNameLst>
                                      </p:cBhvr>
                                      <p:to>
                                        <p:strVal val="visible"/>
                                      </p:to>
                                    </p:set>
                                    <p:animEffect transition="in" filter="dissolve">
                                      <p:cBhvr>
                                        <p:cTn id="20" dur="1000"/>
                                        <p:tgtEl>
                                          <p:spTgt spid="83977">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83977">
                                            <p:txEl>
                                              <p:pRg st="2" end="2"/>
                                            </p:txEl>
                                          </p:spTgt>
                                        </p:tgtEl>
                                        <p:attrNameLst>
                                          <p:attrName>style.visibility</p:attrName>
                                        </p:attrNameLst>
                                      </p:cBhvr>
                                      <p:to>
                                        <p:strVal val="visible"/>
                                      </p:to>
                                    </p:set>
                                    <p:animEffect transition="in" filter="dissolve">
                                      <p:cBhvr>
                                        <p:cTn id="23" dur="1000"/>
                                        <p:tgtEl>
                                          <p:spTgt spid="8397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iterate type="wd">
                                    <p:tmPct val="1000"/>
                                  </p:iterate>
                                  <p:childTnLst>
                                    <p:set>
                                      <p:cBhvr>
                                        <p:cTn id="27" dur="1" fill="hold">
                                          <p:stCondLst>
                                            <p:cond delay="0"/>
                                          </p:stCondLst>
                                        </p:cTn>
                                        <p:tgtEl>
                                          <p:spTgt spid="83977">
                                            <p:txEl>
                                              <p:pRg st="4" end="4"/>
                                            </p:txEl>
                                          </p:spTgt>
                                        </p:tgtEl>
                                        <p:attrNameLst>
                                          <p:attrName>style.visibility</p:attrName>
                                        </p:attrNameLst>
                                      </p:cBhvr>
                                      <p:to>
                                        <p:strVal val="visible"/>
                                      </p:to>
                                    </p:set>
                                    <p:animEffect transition="in" filter="wedge">
                                      <p:cBhvr>
                                        <p:cTn id="28" dur="1000"/>
                                        <p:tgtEl>
                                          <p:spTgt spid="83977">
                                            <p:txEl>
                                              <p:pRg st="4" end="4"/>
                                            </p:txEl>
                                          </p:spTgt>
                                        </p:tgtEl>
                                      </p:cBhvr>
                                    </p:animEffect>
                                  </p:childTnLst>
                                </p:cTn>
                              </p:par>
                              <p:par>
                                <p:cTn id="29" presetID="20" presetClass="entr" presetSubtype="0" fill="hold" nodeType="withEffect">
                                  <p:stCondLst>
                                    <p:cond delay="0"/>
                                  </p:stCondLst>
                                  <p:iterate type="wd">
                                    <p:tmPct val="1000"/>
                                  </p:iterate>
                                  <p:childTnLst>
                                    <p:set>
                                      <p:cBhvr>
                                        <p:cTn id="30" dur="1" fill="hold">
                                          <p:stCondLst>
                                            <p:cond delay="0"/>
                                          </p:stCondLst>
                                        </p:cTn>
                                        <p:tgtEl>
                                          <p:spTgt spid="83977">
                                            <p:txEl>
                                              <p:pRg st="5" end="5"/>
                                            </p:txEl>
                                          </p:spTgt>
                                        </p:tgtEl>
                                        <p:attrNameLst>
                                          <p:attrName>style.visibility</p:attrName>
                                        </p:attrNameLst>
                                      </p:cBhvr>
                                      <p:to>
                                        <p:strVal val="visible"/>
                                      </p:to>
                                    </p:set>
                                    <p:animEffect transition="in" filter="wedge">
                                      <p:cBhvr>
                                        <p:cTn id="31" dur="1000"/>
                                        <p:tgtEl>
                                          <p:spTgt spid="839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5" name="Text Box 3">
            <a:extLst>
              <a:ext uri="{FF2B5EF4-FFF2-40B4-BE49-F238E27FC236}">
                <a16:creationId xmlns:a16="http://schemas.microsoft.com/office/drawing/2014/main" id="{A79D5050-AD9D-46E1-92D5-E858AB42C26A}"/>
              </a:ext>
            </a:extLst>
          </p:cNvPr>
          <p:cNvSpPr txBox="1">
            <a:spLocks noChangeArrowheads="1"/>
          </p:cNvSpPr>
          <p:nvPr/>
        </p:nvSpPr>
        <p:spPr bwMode="auto">
          <a:xfrm>
            <a:off x="4318214" y="3733800"/>
            <a:ext cx="6934200" cy="954107"/>
          </a:xfrm>
          <a:prstGeom prst="rect">
            <a:avLst/>
          </a:prstGeom>
          <a:solidFill>
            <a:srgbClr val="F7F7D9"/>
          </a:solidFill>
          <a:ln>
            <a:noFill/>
          </a:ln>
          <a:effectLst/>
        </p:spPr>
        <p:txBody>
          <a:bodyPr>
            <a:spAutoFit/>
          </a:bodyPr>
          <a:lstStyle/>
          <a:p>
            <a:pPr algn="ctr"/>
            <a:r>
              <a:rPr lang="es-ES" altLang="en-US" sz="2800" b="1" dirty="0">
                <a:latin typeface="Tempus Sans ITC" panose="04020404030D07020202" pitchFamily="82" charset="0"/>
              </a:rPr>
              <a:t>Después de todo esto, ¿cuál es la asignación siguiente para Elías?</a:t>
            </a:r>
            <a:endParaRPr lang="en-US" altLang="en-US" sz="2800" b="1" dirty="0">
              <a:latin typeface="Tempus Sans ITC" panose="04020404030D07020202" pitchFamily="82" charset="0"/>
            </a:endParaRPr>
          </a:p>
        </p:txBody>
      </p:sp>
      <p:sp>
        <p:nvSpPr>
          <p:cNvPr id="84996" name="Text Box 4">
            <a:extLst>
              <a:ext uri="{FF2B5EF4-FFF2-40B4-BE49-F238E27FC236}">
                <a16:creationId xmlns:a16="http://schemas.microsoft.com/office/drawing/2014/main" id="{109EC1B5-9648-47D9-AED3-091FFF0231F0}"/>
              </a:ext>
            </a:extLst>
          </p:cNvPr>
          <p:cNvSpPr txBox="1">
            <a:spLocks noChangeArrowheads="1"/>
          </p:cNvSpPr>
          <p:nvPr/>
        </p:nvSpPr>
        <p:spPr bwMode="auto">
          <a:xfrm>
            <a:off x="3481879" y="4963668"/>
            <a:ext cx="858248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empus Sans ITC" panose="04020404030D07020202" pitchFamily="82" charset="0"/>
              </a:rPr>
              <a:t>18:1-2 -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Pasados muchos días,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palabra de Jehová a Elías en el tercer año, diciendo: Ve, muéstrate a </a:t>
            </a:r>
            <a:r>
              <a:rPr lang="es-ES" sz="2800" b="1" dirty="0" err="1">
                <a:solidFill>
                  <a:schemeClr val="bg1"/>
                </a:solidFill>
                <a:latin typeface="Tempus Sans ITC" panose="04020404030D07020202" pitchFamily="82" charset="0"/>
              </a:rPr>
              <a:t>Acab</a:t>
            </a:r>
            <a:r>
              <a:rPr lang="es-ES" sz="2800" b="1" dirty="0">
                <a:solidFill>
                  <a:schemeClr val="bg1"/>
                </a:solidFill>
                <a:latin typeface="Tempus Sans ITC" panose="04020404030D07020202" pitchFamily="82" charset="0"/>
              </a:rPr>
              <a:t>, y yo daré lluvia sobre la faz de la tierra.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pues Elías a mostrarse a </a:t>
            </a:r>
            <a:r>
              <a:rPr lang="es-ES" sz="2800" b="1" dirty="0" err="1">
                <a:solidFill>
                  <a:schemeClr val="bg1"/>
                </a:solidFill>
                <a:latin typeface="Tempus Sans ITC" panose="04020404030D07020202" pitchFamily="82" charset="0"/>
              </a:rPr>
              <a:t>Acab</a:t>
            </a:r>
            <a:r>
              <a:rPr lang="es-ES" sz="2800" b="1" dirty="0">
                <a:solidFill>
                  <a:schemeClr val="bg1"/>
                </a:solidFill>
                <a:latin typeface="Tempus Sans ITC" panose="04020404030D07020202" pitchFamily="82" charset="0"/>
              </a:rPr>
              <a:t>.</a:t>
            </a:r>
            <a:endParaRPr lang="en-US" altLang="en-US" sz="2800" b="1" dirty="0">
              <a:solidFill>
                <a:schemeClr val="bg1"/>
              </a:solidFill>
              <a:latin typeface="Tempus Sans ITC" panose="04020404030D07020202" pitchFamily="82" charset="0"/>
            </a:endParaRPr>
          </a:p>
        </p:txBody>
      </p:sp>
      <p:pic>
        <p:nvPicPr>
          <p:cNvPr id="5" name="Picture 2" descr="ELIJAH FACE">
            <a:extLst>
              <a:ext uri="{FF2B5EF4-FFF2-40B4-BE49-F238E27FC236}">
                <a16:creationId xmlns:a16="http://schemas.microsoft.com/office/drawing/2014/main" id="{D8C9F9E1-55D3-4E2E-A144-349019356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23" b="30000"/>
          <a:stretch>
            <a:fillRect/>
          </a:stretch>
        </p:blipFill>
        <p:spPr bwMode="auto">
          <a:xfrm>
            <a:off x="28113" y="3124200"/>
            <a:ext cx="3453766"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dissolve">
                                      <p:cBhvr>
                                        <p:cTn id="7" dur="1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B27C04-3A86-4413-A74C-C572EAFC8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501" y="-45720"/>
            <a:ext cx="7031499" cy="5486400"/>
          </a:xfrm>
          <a:prstGeom prst="rect">
            <a:avLst/>
          </a:prstGeom>
        </p:spPr>
      </p:pic>
      <p:sp>
        <p:nvSpPr>
          <p:cNvPr id="50179" name="Rectangle 3">
            <a:extLst>
              <a:ext uri="{FF2B5EF4-FFF2-40B4-BE49-F238E27FC236}">
                <a16:creationId xmlns:a16="http://schemas.microsoft.com/office/drawing/2014/main" id="{F0444DF4-D77B-4844-B5A2-64B635A0F527}"/>
              </a:ext>
            </a:extLst>
          </p:cNvPr>
          <p:cNvSpPr>
            <a:spLocks noChangeArrowheads="1"/>
          </p:cNvSpPr>
          <p:nvPr/>
        </p:nvSpPr>
        <p:spPr bwMode="auto">
          <a:xfrm>
            <a:off x="-15240" y="3015341"/>
            <a:ext cx="5160501" cy="2416046"/>
          </a:xfrm>
          <a:prstGeom prst="rect">
            <a:avLst/>
          </a:prstGeom>
          <a:solidFill>
            <a:srgbClr val="F7F7D9"/>
          </a:solidFill>
          <a:ln>
            <a:noFill/>
          </a:ln>
          <a:effectLst/>
        </p:spPr>
        <p:txBody>
          <a:bodyPr wrap="square">
            <a:spAutoFit/>
          </a:bodyPr>
          <a:lstStyle/>
          <a:p>
            <a:pPr algn="ctr"/>
            <a:r>
              <a:rPr lang="es-ES" altLang="en-US" sz="2800" b="1" dirty="0">
                <a:latin typeface="Tempus Sans ITC" panose="04020404030D07020202" pitchFamily="82" charset="0"/>
              </a:rPr>
              <a:t>Al fin de su tiempo en </a:t>
            </a:r>
            <a:r>
              <a:rPr lang="es-ES" altLang="en-US" sz="2800" b="1" dirty="0" err="1">
                <a:latin typeface="Tempus Sans ITC" panose="04020404030D07020202" pitchFamily="82" charset="0"/>
              </a:rPr>
              <a:t>Querit</a:t>
            </a:r>
            <a:r>
              <a:rPr lang="es-ES" altLang="en-US" sz="2800" b="1" dirty="0">
                <a:latin typeface="Tempus Sans ITC" panose="04020404030D07020202" pitchFamily="82" charset="0"/>
              </a:rPr>
              <a:t>, Dios dio a Elías otra orden que produjo otra prueba</a:t>
            </a:r>
            <a:r>
              <a:rPr lang="en-US" altLang="en-US" sz="2800" b="1" dirty="0">
                <a:latin typeface="Tempus Sans ITC" panose="04020404030D07020202" pitchFamily="82" charset="0"/>
              </a:rPr>
              <a:t>:</a:t>
            </a:r>
            <a:endParaRPr lang="en-US" altLang="en-US" sz="1100" b="1" dirty="0">
              <a:latin typeface="Tempus Sans ITC" panose="04020404030D07020202" pitchFamily="82" charset="0"/>
            </a:endParaRPr>
          </a:p>
          <a:p>
            <a:r>
              <a:rPr lang="en-US" altLang="en-US" sz="1100" b="1" dirty="0">
                <a:latin typeface="Tempus Sans ITC" panose="04020404030D07020202" pitchFamily="82" charset="0"/>
              </a:rPr>
              <a:t> </a:t>
            </a:r>
            <a:endParaRPr lang="en-US" altLang="en-US" sz="2800" b="1" dirty="0">
              <a:latin typeface="Tempus Sans ITC" panose="04020404030D07020202" pitchFamily="82" charset="0"/>
            </a:endParaRPr>
          </a:p>
          <a:p>
            <a:pPr algn="ctr"/>
            <a:r>
              <a:rPr lang="es-ES" altLang="en-US" sz="2800" b="1" i="1" dirty="0">
                <a:latin typeface="Tempus Sans ITC" panose="04020404030D07020202" pitchFamily="82" charset="0"/>
              </a:rPr>
              <a:t>Sarepta significa 'crisol’ </a:t>
            </a:r>
          </a:p>
          <a:p>
            <a:pPr algn="ctr"/>
            <a:r>
              <a:rPr lang="es-ES" altLang="en-US" sz="2800" b="1" i="1" dirty="0">
                <a:latin typeface="Tempus Sans ITC" panose="04020404030D07020202" pitchFamily="82" charset="0"/>
              </a:rPr>
              <a:t>o ’lugar de fusión.'</a:t>
            </a:r>
            <a:endParaRPr lang="en-US" altLang="en-US" sz="2800" b="1" dirty="0">
              <a:latin typeface="Tempus Sans ITC" panose="04020404030D070202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2" name="Picture 6" descr="0609018 by EL MALETIN DE FOTOS.">
            <a:extLst>
              <a:ext uri="{FF2B5EF4-FFF2-40B4-BE49-F238E27FC236}">
                <a16:creationId xmlns:a16="http://schemas.microsoft.com/office/drawing/2014/main" id="{1FA9D378-38FC-4CED-879F-A32B86682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ELIJAH FACE">
            <a:extLst>
              <a:ext uri="{FF2B5EF4-FFF2-40B4-BE49-F238E27FC236}">
                <a16:creationId xmlns:a16="http://schemas.microsoft.com/office/drawing/2014/main" id="{9115055F-B413-426C-AA69-BFCA697D4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244"/>
            <a:ext cx="2971800" cy="392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St. Elisha">
            <a:extLst>
              <a:ext uri="{FF2B5EF4-FFF2-40B4-BE49-F238E27FC236}">
                <a16:creationId xmlns:a16="http://schemas.microsoft.com/office/drawing/2014/main" id="{5A9EC5B6-6D14-49B6-A90C-93DD87048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763" y="2770503"/>
            <a:ext cx="3028237" cy="408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a:extLst>
              <a:ext uri="{FF2B5EF4-FFF2-40B4-BE49-F238E27FC236}">
                <a16:creationId xmlns:a16="http://schemas.microsoft.com/office/drawing/2014/main" id="{780EDFAB-5FA7-43FC-832C-065D4523D808}"/>
              </a:ext>
            </a:extLst>
          </p:cNvPr>
          <p:cNvSpPr txBox="1">
            <a:spLocks noChangeArrowheads="1"/>
          </p:cNvSpPr>
          <p:nvPr/>
        </p:nvSpPr>
        <p:spPr bwMode="auto">
          <a:xfrm>
            <a:off x="762000" y="4181127"/>
            <a:ext cx="2314575" cy="1384995"/>
          </a:xfrm>
          <a:prstGeom prst="rect">
            <a:avLst/>
          </a:prstGeom>
          <a:noFill/>
          <a:ln>
            <a:noFill/>
          </a:ln>
          <a:effectLst>
            <a:outerShdw dist="56796" dir="12393903" algn="ctr" rotWithShape="0">
              <a:srgbClr val="CC33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s-CO" altLang="en-US" sz="2800" i="1" dirty="0">
                <a:solidFill>
                  <a:srgbClr val="FFFF00"/>
                </a:solidFill>
                <a:cs typeface="Tahoma" panose="020B0604030504040204" pitchFamily="34" charset="0"/>
              </a:rPr>
              <a:t>La</a:t>
            </a:r>
          </a:p>
          <a:p>
            <a:pPr algn="ctr" eaLnBrk="1" hangingPunct="1"/>
            <a:r>
              <a:rPr lang="es-CO" altLang="en-US" sz="2800" i="1" dirty="0">
                <a:solidFill>
                  <a:srgbClr val="FFFF00"/>
                </a:solidFill>
                <a:cs typeface="Tahoma" panose="020B0604030504040204" pitchFamily="34" charset="0"/>
              </a:rPr>
              <a:t>obra de</a:t>
            </a:r>
            <a:endParaRPr lang="en-US" altLang="en-US" sz="2800" i="1" dirty="0">
              <a:solidFill>
                <a:srgbClr val="FFFF00"/>
              </a:solidFill>
              <a:cs typeface="Tahoma" panose="020B0604030504040204" pitchFamily="34" charset="0"/>
            </a:endParaRPr>
          </a:p>
          <a:p>
            <a:pPr algn="ctr" eaLnBrk="1" hangingPunct="1"/>
            <a:r>
              <a:rPr lang="en-US" altLang="en-US" sz="2800" i="1" dirty="0">
                <a:solidFill>
                  <a:srgbClr val="FFFF00"/>
                </a:solidFill>
                <a:cs typeface="Tahoma" panose="020B0604030504040204" pitchFamily="34" charset="0"/>
              </a:rPr>
              <a:t>Elías</a:t>
            </a:r>
          </a:p>
        </p:txBody>
      </p:sp>
      <p:sp>
        <p:nvSpPr>
          <p:cNvPr id="9225" name="Text Box 9">
            <a:extLst>
              <a:ext uri="{FF2B5EF4-FFF2-40B4-BE49-F238E27FC236}">
                <a16:creationId xmlns:a16="http://schemas.microsoft.com/office/drawing/2014/main" id="{5BC4BE9C-90D3-4310-BD04-C93DA4A34A2C}"/>
              </a:ext>
            </a:extLst>
          </p:cNvPr>
          <p:cNvSpPr txBox="1">
            <a:spLocks noChangeArrowheads="1"/>
          </p:cNvSpPr>
          <p:nvPr/>
        </p:nvSpPr>
        <p:spPr bwMode="auto">
          <a:xfrm>
            <a:off x="9486900" y="914400"/>
            <a:ext cx="1905000" cy="954107"/>
          </a:xfrm>
          <a:prstGeom prst="rect">
            <a:avLst/>
          </a:prstGeom>
          <a:noFill/>
          <a:ln>
            <a:noFill/>
          </a:ln>
          <a:effectLst>
            <a:outerShdw dist="53882" dir="13500000" algn="ctr" rotWithShape="0">
              <a:srgbClr val="CC33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s-CO" altLang="en-US" sz="2800" i="1" dirty="0">
                <a:solidFill>
                  <a:srgbClr val="FFFF00"/>
                </a:solidFill>
                <a:cs typeface="Tahoma" panose="020B0604030504040204" pitchFamily="34" charset="0"/>
              </a:rPr>
              <a:t> y de</a:t>
            </a:r>
            <a:endParaRPr lang="en-US" altLang="en-US" sz="2800" i="1" dirty="0">
              <a:solidFill>
                <a:srgbClr val="FFFF00"/>
              </a:solidFill>
              <a:cs typeface="Tahoma" panose="020B0604030504040204" pitchFamily="34" charset="0"/>
            </a:endParaRPr>
          </a:p>
          <a:p>
            <a:pPr algn="ctr" eaLnBrk="1" hangingPunct="1"/>
            <a:r>
              <a:rPr lang="en-US" altLang="en-US" sz="2800" i="1" dirty="0">
                <a:solidFill>
                  <a:srgbClr val="FFFF00"/>
                </a:solidFill>
                <a:cs typeface="Tahoma" panose="020B0604030504040204" pitchFamily="34" charset="0"/>
              </a:rPr>
              <a:t>Eliseo</a:t>
            </a:r>
          </a:p>
        </p:txBody>
      </p:sp>
      <p:sp>
        <p:nvSpPr>
          <p:cNvPr id="9226" name="Text Box 10">
            <a:extLst>
              <a:ext uri="{FF2B5EF4-FFF2-40B4-BE49-F238E27FC236}">
                <a16:creationId xmlns:a16="http://schemas.microsoft.com/office/drawing/2014/main" id="{4C64A873-F62C-49E8-8B81-EF7E93AC6EF3}"/>
              </a:ext>
            </a:extLst>
          </p:cNvPr>
          <p:cNvSpPr txBox="1">
            <a:spLocks noChangeArrowheads="1"/>
          </p:cNvSpPr>
          <p:nvPr/>
        </p:nvSpPr>
        <p:spPr bwMode="auto">
          <a:xfrm>
            <a:off x="533400" y="5791200"/>
            <a:ext cx="297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n-US" altLang="en-US" sz="2800" dirty="0">
                <a:solidFill>
                  <a:schemeClr val="bg1"/>
                </a:solidFill>
              </a:rPr>
              <a:t>I REYES 17:1 – </a:t>
            </a:r>
          </a:p>
          <a:p>
            <a:pPr algn="ctr" eaLnBrk="1" hangingPunct="1"/>
            <a:r>
              <a:rPr lang="en-US" altLang="en-US" sz="2800" dirty="0">
                <a:solidFill>
                  <a:schemeClr val="bg1"/>
                </a:solidFill>
              </a:rPr>
              <a:t>2 REYES 2:11</a:t>
            </a:r>
          </a:p>
        </p:txBody>
      </p:sp>
      <p:sp>
        <p:nvSpPr>
          <p:cNvPr id="9227" name="Text Box 11">
            <a:extLst>
              <a:ext uri="{FF2B5EF4-FFF2-40B4-BE49-F238E27FC236}">
                <a16:creationId xmlns:a16="http://schemas.microsoft.com/office/drawing/2014/main" id="{5BCE9037-4923-4866-9960-CBDAE5ACABA9}"/>
              </a:ext>
            </a:extLst>
          </p:cNvPr>
          <p:cNvSpPr txBox="1">
            <a:spLocks noChangeArrowheads="1"/>
          </p:cNvSpPr>
          <p:nvPr/>
        </p:nvSpPr>
        <p:spPr bwMode="auto">
          <a:xfrm>
            <a:off x="9067800" y="1816396"/>
            <a:ext cx="274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n-US" altLang="en-US" sz="2800" dirty="0">
                <a:solidFill>
                  <a:schemeClr val="bg1"/>
                </a:solidFill>
              </a:rPr>
              <a:t>2 REYES</a:t>
            </a:r>
          </a:p>
          <a:p>
            <a:pPr algn="ctr" eaLnBrk="1" hangingPunct="1"/>
            <a:r>
              <a:rPr lang="en-US" altLang="en-US" sz="2800" dirty="0">
                <a:solidFill>
                  <a:schemeClr val="bg1"/>
                </a:solidFill>
              </a:rPr>
              <a:t>2:12 – 13:20a</a:t>
            </a:r>
          </a:p>
        </p:txBody>
      </p:sp>
    </p:spTree>
    <p:extLst>
      <p:ext uri="{BB962C8B-B14F-4D97-AF65-F5344CB8AC3E}">
        <p14:creationId xmlns:p14="http://schemas.microsoft.com/office/powerpoint/2010/main" val="243838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44" name="Rectangle 12">
            <a:extLst>
              <a:ext uri="{FF2B5EF4-FFF2-40B4-BE49-F238E27FC236}">
                <a16:creationId xmlns:a16="http://schemas.microsoft.com/office/drawing/2014/main" id="{300F3E03-AC3D-4614-B7E2-04A933AEB5D0}"/>
              </a:ext>
            </a:extLst>
          </p:cNvPr>
          <p:cNvSpPr>
            <a:spLocks noChangeArrowheads="1"/>
          </p:cNvSpPr>
          <p:nvPr/>
        </p:nvSpPr>
        <p:spPr bwMode="auto">
          <a:xfrm>
            <a:off x="4522555" y="3959352"/>
            <a:ext cx="7620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empus Sans ITC" panose="04020404030D07020202" pitchFamily="82" charset="0"/>
              </a:rPr>
              <a:t>1 Rey 17:7-9</a:t>
            </a:r>
            <a:endParaRPr lang="en-US" altLang="en-US" sz="2800" b="1" dirty="0">
              <a:solidFill>
                <a:schemeClr val="bg1"/>
              </a:solidFill>
              <a:latin typeface="Tempus Sans ITC" panose="04020404030D07020202" pitchFamily="82" charset="0"/>
            </a:endParaRPr>
          </a:p>
          <a:p>
            <a:pPr algn="ctr"/>
            <a:r>
              <a:rPr lang="es-ES" sz="2800" b="1" dirty="0">
                <a:solidFill>
                  <a:schemeClr val="bg1"/>
                </a:solidFill>
                <a:latin typeface="Tempus Sans ITC" panose="04020404030D07020202" pitchFamily="82" charset="0"/>
              </a:rPr>
              <a:t>Y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a él palabra de Jehová, diciendo: Levántate, vete a Sarepta de Sidón, y allí morarás: he aquí yo he mandado allí a una mujer viuda que te sustente.</a:t>
            </a:r>
            <a:endParaRPr lang="en-US" altLang="en-US" sz="2800" b="1" dirty="0">
              <a:solidFill>
                <a:schemeClr val="bg1"/>
              </a:solidFill>
              <a:latin typeface="Tempus Sans ITC" panose="04020404030D07020202" pitchFamily="82" charset="0"/>
            </a:endParaRPr>
          </a:p>
        </p:txBody>
      </p:sp>
      <p:pic>
        <p:nvPicPr>
          <p:cNvPr id="9" name="Picture 8">
            <a:extLst>
              <a:ext uri="{FF2B5EF4-FFF2-40B4-BE49-F238E27FC236}">
                <a16:creationId xmlns:a16="http://schemas.microsoft.com/office/drawing/2014/main" id="{3B9D013C-6129-448F-806A-123F197E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4504267" cy="5791200"/>
          </a:xfrm>
          <a:prstGeom prst="rect">
            <a:avLst/>
          </a:prstGeom>
        </p:spPr>
      </p:pic>
      <p:sp>
        <p:nvSpPr>
          <p:cNvPr id="44043" name="Line 11">
            <a:extLst>
              <a:ext uri="{FF2B5EF4-FFF2-40B4-BE49-F238E27FC236}">
                <a16:creationId xmlns:a16="http://schemas.microsoft.com/office/drawing/2014/main" id="{E345E551-EDED-4F89-A338-2E6FA52AD5B8}"/>
              </a:ext>
            </a:extLst>
          </p:cNvPr>
          <p:cNvSpPr>
            <a:spLocks noChangeShapeType="1"/>
          </p:cNvSpPr>
          <p:nvPr/>
        </p:nvSpPr>
        <p:spPr bwMode="auto">
          <a:xfrm flipH="1" flipV="1">
            <a:off x="457200" y="3962400"/>
            <a:ext cx="2819400" cy="1828800"/>
          </a:xfrm>
          <a:prstGeom prst="line">
            <a:avLst/>
          </a:prstGeom>
          <a:noFill/>
          <a:ln w="7620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1">
            <a:extLst>
              <a:ext uri="{FF2B5EF4-FFF2-40B4-BE49-F238E27FC236}">
                <a16:creationId xmlns:a16="http://schemas.microsoft.com/office/drawing/2014/main" id="{D7ADF7BA-1433-4E14-A9A6-DC21B8505F1A}"/>
              </a:ext>
            </a:extLst>
          </p:cNvPr>
          <p:cNvSpPr>
            <a:spLocks noChangeShapeType="1"/>
          </p:cNvSpPr>
          <p:nvPr/>
        </p:nvSpPr>
        <p:spPr bwMode="auto">
          <a:xfrm flipV="1">
            <a:off x="457200" y="1981200"/>
            <a:ext cx="457200" cy="1905000"/>
          </a:xfrm>
          <a:prstGeom prst="line">
            <a:avLst/>
          </a:prstGeom>
          <a:noFill/>
          <a:ln w="7620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62" name="Rectangle 6">
            <a:extLst>
              <a:ext uri="{FF2B5EF4-FFF2-40B4-BE49-F238E27FC236}">
                <a16:creationId xmlns:a16="http://schemas.microsoft.com/office/drawing/2014/main" id="{1690573E-1DD4-44A5-B809-8F6BBA8757CE}"/>
              </a:ext>
            </a:extLst>
          </p:cNvPr>
          <p:cNvSpPr>
            <a:spLocks noChangeArrowheads="1"/>
          </p:cNvSpPr>
          <p:nvPr/>
        </p:nvSpPr>
        <p:spPr bwMode="auto">
          <a:xfrm>
            <a:off x="31072" y="3470784"/>
            <a:ext cx="7569200" cy="2893100"/>
          </a:xfrm>
          <a:prstGeom prst="rect">
            <a:avLst/>
          </a:prstGeom>
          <a:noFill/>
          <a:ln>
            <a:noFill/>
          </a:ln>
          <a:effectLst/>
          <a:extLst>
            <a:ext uri="{909E8E84-426E-40DD-AFC4-6F175D3DCCD1}">
              <a14:hiddenFill xmlns:a14="http://schemas.microsoft.com/office/drawing/2010/main">
                <a:solidFill>
                  <a:srgbClr val="DBD8A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800" b="1" u="sng" dirty="0">
                <a:solidFill>
                  <a:srgbClr val="FFFF00"/>
                </a:solidFill>
                <a:latin typeface="Tempus Sans ITC" panose="04020404030D07020202" pitchFamily="82" charset="0"/>
              </a:rPr>
              <a:t>Al </a:t>
            </a:r>
            <a:r>
              <a:rPr lang="en-US" altLang="en-US" sz="2800" b="1" u="sng" dirty="0" err="1">
                <a:solidFill>
                  <a:srgbClr val="FFFF00"/>
                </a:solidFill>
                <a:latin typeface="Tempus Sans ITC" panose="04020404030D07020202" pitchFamily="82" charset="0"/>
              </a:rPr>
              <a:t>encontrarla</a:t>
            </a:r>
            <a:r>
              <a:rPr lang="en-US" altLang="en-US" sz="2800" b="1" u="sng" dirty="0">
                <a:solidFill>
                  <a:srgbClr val="FFFF00"/>
                </a:solidFill>
                <a:latin typeface="Tempus Sans ITC" panose="04020404030D07020202" pitchFamily="82" charset="0"/>
              </a:rPr>
              <a:t>, </a:t>
            </a:r>
            <a:r>
              <a:rPr lang="en-US" altLang="en-US" sz="2800" b="1" u="sng" dirty="0" err="1">
                <a:solidFill>
                  <a:srgbClr val="FFFF00"/>
                </a:solidFill>
                <a:latin typeface="Tempus Sans ITC" panose="04020404030D07020202" pitchFamily="82" charset="0"/>
              </a:rPr>
              <a:t>él</a:t>
            </a:r>
            <a:r>
              <a:rPr lang="en-US" altLang="en-US" sz="2800" b="1" u="sng" dirty="0">
                <a:solidFill>
                  <a:srgbClr val="FFFF00"/>
                </a:solidFill>
                <a:latin typeface="Tempus Sans ITC" panose="04020404030D07020202" pitchFamily="82" charset="0"/>
              </a:rPr>
              <a:t> </a:t>
            </a:r>
            <a:r>
              <a:rPr lang="en-US" altLang="en-US" sz="2800" b="1" u="sng" dirty="0" err="1">
                <a:solidFill>
                  <a:srgbClr val="FFFF00"/>
                </a:solidFill>
                <a:latin typeface="Tempus Sans ITC" panose="04020404030D07020202" pitchFamily="82" charset="0"/>
              </a:rPr>
              <a:t>entiende</a:t>
            </a:r>
            <a:r>
              <a:rPr lang="en-US" altLang="en-US" sz="2800" b="1" u="sng" dirty="0">
                <a:solidFill>
                  <a:srgbClr val="FFFF00"/>
                </a:solidFill>
                <a:latin typeface="Tempus Sans ITC" panose="04020404030D07020202" pitchFamily="82" charset="0"/>
              </a:rPr>
              <a:t> que</a:t>
            </a:r>
            <a:r>
              <a:rPr lang="en-US" altLang="en-US" sz="2800" b="1" dirty="0">
                <a:solidFill>
                  <a:srgbClr val="FFFF00"/>
                </a:solidFill>
                <a:latin typeface="Tempus Sans ITC" panose="04020404030D07020202" pitchFamily="82" charset="0"/>
              </a:rPr>
              <a:t>:</a:t>
            </a:r>
          </a:p>
          <a:p>
            <a:r>
              <a:rPr lang="en-US" altLang="en-US" sz="2800" b="1" dirty="0">
                <a:solidFill>
                  <a:schemeClr val="bg1"/>
                </a:solidFill>
                <a:latin typeface="Tempus Sans ITC" panose="04020404030D07020202" pitchFamily="82" charset="0"/>
              </a:rPr>
              <a:t>*</a:t>
            </a:r>
            <a:r>
              <a:rPr lang="es-ES" altLang="en-US" sz="2800" b="1" dirty="0">
                <a:solidFill>
                  <a:schemeClr val="bg1"/>
                </a:solidFill>
                <a:latin typeface="Tempus Sans ITC" panose="04020404030D07020202" pitchFamily="82" charset="0"/>
              </a:rPr>
              <a:t>él - extranjero y un forastero – tiene que</a:t>
            </a:r>
          </a:p>
          <a:p>
            <a:r>
              <a:rPr lang="es-ES" altLang="en-US" sz="2800" b="1" dirty="0">
                <a:solidFill>
                  <a:schemeClr val="bg1"/>
                </a:solidFill>
                <a:latin typeface="Tempus Sans ITC" panose="04020404030D07020202" pitchFamily="82" charset="0"/>
              </a:rPr>
              <a:t>  convencerla de confiar en Jehová, en vez de sus </a:t>
            </a:r>
          </a:p>
          <a:p>
            <a:r>
              <a:rPr lang="es-ES" altLang="en-US" sz="2800" b="1" dirty="0">
                <a:solidFill>
                  <a:schemeClr val="bg1"/>
                </a:solidFill>
                <a:latin typeface="Tempus Sans ITC" panose="04020404030D07020202" pitchFamily="82" charset="0"/>
              </a:rPr>
              <a:t>  propios dioses</a:t>
            </a:r>
          </a:p>
          <a:p>
            <a:endParaRPr lang="en-US" altLang="en-US" sz="1400" b="1" dirty="0">
              <a:solidFill>
                <a:schemeClr val="bg1"/>
              </a:solidFill>
              <a:latin typeface="Tempus Sans ITC" panose="04020404030D07020202" pitchFamily="82" charset="0"/>
            </a:endParaRPr>
          </a:p>
          <a:p>
            <a:r>
              <a:rPr lang="en-US" altLang="en-US" sz="2800" b="1" dirty="0">
                <a:solidFill>
                  <a:schemeClr val="bg1"/>
                </a:solidFill>
                <a:latin typeface="Tempus Sans ITC" panose="04020404030D07020202" pitchFamily="82" charset="0"/>
              </a:rPr>
              <a:t>*</a:t>
            </a:r>
            <a:r>
              <a:rPr lang="es-ES" altLang="en-US" sz="2800" b="1" dirty="0">
                <a:solidFill>
                  <a:schemeClr val="bg1"/>
                </a:solidFill>
                <a:latin typeface="Tempus Sans ITC" panose="04020404030D07020202" pitchFamily="82" charset="0"/>
              </a:rPr>
              <a:t>y convencerla en la mitad de su momento m</a:t>
            </a:r>
            <a:r>
              <a:rPr lang="es-CO" altLang="en-US" sz="2800" b="1" dirty="0" err="1">
                <a:solidFill>
                  <a:schemeClr val="bg1"/>
                </a:solidFill>
                <a:latin typeface="Tempus Sans ITC" panose="04020404030D07020202" pitchFamily="82" charset="0"/>
              </a:rPr>
              <a:t>ás</a:t>
            </a:r>
            <a:r>
              <a:rPr lang="es-CO" altLang="en-US" sz="2800" b="1" dirty="0">
                <a:solidFill>
                  <a:schemeClr val="bg1"/>
                </a:solidFill>
                <a:latin typeface="Tempus Sans ITC" panose="04020404030D07020202" pitchFamily="82" charset="0"/>
              </a:rPr>
              <a:t> </a:t>
            </a:r>
            <a:r>
              <a:rPr lang="es-ES" altLang="en-US" sz="2800" b="1" dirty="0">
                <a:solidFill>
                  <a:schemeClr val="bg1"/>
                </a:solidFill>
                <a:latin typeface="Tempus Sans ITC" panose="04020404030D07020202" pitchFamily="82" charset="0"/>
              </a:rPr>
              <a:t>difícil de su vida</a:t>
            </a:r>
            <a:r>
              <a:rPr lang="en-US" altLang="en-US" sz="2800" b="1" dirty="0">
                <a:solidFill>
                  <a:schemeClr val="bg1"/>
                </a:solidFill>
                <a:latin typeface="Tempus Sans ITC" panose="04020404030D07020202" pitchFamily="82" charset="0"/>
              </a:rPr>
              <a:t>.</a:t>
            </a:r>
            <a:endParaRPr lang="es-ES" altLang="en-US" sz="2800" b="1" dirty="0">
              <a:solidFill>
                <a:schemeClr val="bg1"/>
              </a:solidFill>
              <a:latin typeface="Tempus Sans ITC" panose="04020404030D07020202" pitchFamily="82" charset="0"/>
            </a:endParaRPr>
          </a:p>
        </p:txBody>
      </p:sp>
      <p:pic>
        <p:nvPicPr>
          <p:cNvPr id="45064" name="Picture 8" descr="Widow of Zarephath 1">
            <a:extLst>
              <a:ext uri="{FF2B5EF4-FFF2-40B4-BE49-F238E27FC236}">
                <a16:creationId xmlns:a16="http://schemas.microsoft.com/office/drawing/2014/main" id="{0DED35E6-D747-45DB-AD05-56A2FFD66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513"/>
          <a:stretch>
            <a:fillRect/>
          </a:stretch>
        </p:blipFill>
        <p:spPr bwMode="auto">
          <a:xfrm>
            <a:off x="7569200" y="12192"/>
            <a:ext cx="4622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52DB6EB-D0AF-4338-8CDD-CDEE084BF25B}"/>
              </a:ext>
            </a:extLst>
          </p:cNvPr>
          <p:cNvSpPr>
            <a:spLocks noChangeArrowheads="1"/>
          </p:cNvSpPr>
          <p:nvPr/>
        </p:nvSpPr>
        <p:spPr bwMode="auto">
          <a:xfrm>
            <a:off x="8878" y="3352800"/>
            <a:ext cx="7357872" cy="3354765"/>
          </a:xfrm>
          <a:prstGeom prst="rect">
            <a:avLst/>
          </a:prstGeom>
          <a:noFill/>
          <a:ln>
            <a:noFill/>
          </a:ln>
          <a:effectLst/>
          <a:extLst>
            <a:ext uri="{909E8E84-426E-40DD-AFC4-6F175D3DCCD1}">
              <a14:hiddenFill xmlns:a14="http://schemas.microsoft.com/office/drawing/2010/main">
                <a:solidFill>
                  <a:srgbClr val="DBD8A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800" b="1" dirty="0">
                <a:solidFill>
                  <a:srgbClr val="FFFF00"/>
                </a:solidFill>
                <a:latin typeface="Tempus Sans ITC" panose="04020404030D07020202" pitchFamily="82" charset="0"/>
              </a:rPr>
              <a:t>17:10-12 -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 se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a Sarepta. Y como llegó a la puerta de la ciudad, he aquí una mujer viuda … y él la llamó, y </a:t>
            </a:r>
            <a:r>
              <a:rPr lang="es-ES" sz="2800" b="1" dirty="0" err="1">
                <a:solidFill>
                  <a:schemeClr val="bg1"/>
                </a:solidFill>
                <a:latin typeface="Tempus Sans ITC" panose="04020404030D07020202" pitchFamily="82" charset="0"/>
              </a:rPr>
              <a:t>díjole</a:t>
            </a:r>
            <a:r>
              <a:rPr lang="es-ES" sz="2800" b="1" dirty="0">
                <a:solidFill>
                  <a:schemeClr val="bg1"/>
                </a:solidFill>
                <a:latin typeface="Tempus Sans ITC" panose="04020404030D07020202" pitchFamily="82" charset="0"/>
              </a:rPr>
              <a:t>:… </a:t>
            </a:r>
            <a:r>
              <a:rPr lang="es-ES" sz="2800" b="1" dirty="0" err="1">
                <a:solidFill>
                  <a:schemeClr val="bg1"/>
                </a:solidFill>
                <a:latin typeface="Tempus Sans ITC" panose="04020404030D07020202" pitchFamily="82" charset="0"/>
              </a:rPr>
              <a:t>ruégote</a:t>
            </a:r>
            <a:r>
              <a:rPr lang="es-ES" sz="2800" b="1" dirty="0">
                <a:solidFill>
                  <a:schemeClr val="bg1"/>
                </a:solidFill>
                <a:latin typeface="Tempus Sans ITC" panose="04020404030D07020202" pitchFamily="82" charset="0"/>
              </a:rPr>
              <a:t> que me traigas también un bocado de pan en tu mano. </a:t>
            </a:r>
          </a:p>
          <a:p>
            <a:pPr algn="ctr"/>
            <a:endParaRPr lang="es-ES" sz="1600" b="1" dirty="0">
              <a:solidFill>
                <a:schemeClr val="bg1"/>
              </a:solidFill>
              <a:latin typeface="Tempus Sans ITC" panose="04020404030D07020202" pitchFamily="82" charset="0"/>
            </a:endParaRPr>
          </a:p>
          <a:p>
            <a:pPr algn="ctr"/>
            <a:r>
              <a:rPr lang="es-ES" sz="2800" b="1" dirty="0">
                <a:solidFill>
                  <a:schemeClr val="bg1"/>
                </a:solidFill>
                <a:latin typeface="Tempus Sans ITC" panose="04020404030D07020202" pitchFamily="82" charset="0"/>
              </a:rPr>
              <a:t>Y ella respondió: …ahora cogía madera, para entrarme y aderezarlo para mí y para mi hijo, y que lo comamos, y nos muramos</a:t>
            </a:r>
            <a:endParaRPr lang="en-US" altLang="en-US" sz="2800" b="1" dirty="0">
              <a:solidFill>
                <a:schemeClr val="bg1"/>
              </a:solidFill>
              <a:latin typeface="Tempus Sans ITC" panose="04020404030D07020202" pitchFamily="82" charset="0"/>
            </a:endParaRPr>
          </a:p>
        </p:txBody>
      </p:sp>
      <p:pic>
        <p:nvPicPr>
          <p:cNvPr id="4" name="Picture 8" descr="Widow of Zarephath 1">
            <a:extLst>
              <a:ext uri="{FF2B5EF4-FFF2-40B4-BE49-F238E27FC236}">
                <a16:creationId xmlns:a16="http://schemas.microsoft.com/office/drawing/2014/main" id="{CF051AF2-D675-4B8E-8168-C9F3BF7F5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513"/>
          <a:stretch>
            <a:fillRect/>
          </a:stretch>
        </p:blipFill>
        <p:spPr bwMode="auto">
          <a:xfrm>
            <a:off x="7569200" y="12192"/>
            <a:ext cx="4622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554A0D9-4290-402C-98F9-00C0D8CD519E}"/>
              </a:ext>
            </a:extLst>
          </p:cNvPr>
          <p:cNvSpPr>
            <a:spLocks noChangeArrowheads="1"/>
          </p:cNvSpPr>
          <p:nvPr/>
        </p:nvSpPr>
        <p:spPr bwMode="auto">
          <a:xfrm>
            <a:off x="28113" y="1447800"/>
            <a:ext cx="7569200" cy="5262979"/>
          </a:xfrm>
          <a:prstGeom prst="rect">
            <a:avLst/>
          </a:prstGeom>
          <a:noFill/>
          <a:ln>
            <a:noFill/>
          </a:ln>
          <a:effectLst/>
          <a:extLst>
            <a:ext uri="{909E8E84-426E-40DD-AFC4-6F175D3DCCD1}">
              <a14:hiddenFill xmlns:a14="http://schemas.microsoft.com/office/drawing/2010/main">
                <a:solidFill>
                  <a:srgbClr val="DBD8A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700" b="1" dirty="0">
                <a:solidFill>
                  <a:srgbClr val="FFFF00"/>
                </a:solidFill>
                <a:latin typeface="Tempus Sans ITC" panose="04020404030D07020202" pitchFamily="82" charset="0"/>
              </a:rPr>
              <a:t>17:13-14 -</a:t>
            </a:r>
            <a:r>
              <a:rPr lang="en-US" altLang="en-US" sz="2700" b="1" dirty="0">
                <a:solidFill>
                  <a:schemeClr val="bg1"/>
                </a:solidFill>
                <a:latin typeface="Tempus Sans ITC" panose="04020404030D07020202" pitchFamily="82" charset="0"/>
              </a:rPr>
              <a:t> </a:t>
            </a:r>
            <a:r>
              <a:rPr lang="es-ES" sz="2700" b="1" dirty="0">
                <a:solidFill>
                  <a:schemeClr val="bg1"/>
                </a:solidFill>
                <a:latin typeface="Tempus Sans ITC" panose="04020404030D07020202" pitchFamily="82" charset="0"/>
              </a:rPr>
              <a:t>Y Elías le dijo: No tengas temor; ve, haz como has dicho: … Porque Jehová Dios de Israel ha dicho así: La tinaja de la harina no escaseará, ni se disminuirá la botija del aceite, hasta aquel día que Jehová dará lluvia sobre la faz de la tierra.</a:t>
            </a:r>
            <a:endParaRPr lang="en-US" altLang="en-US" sz="2700" b="1" dirty="0">
              <a:solidFill>
                <a:schemeClr val="bg1"/>
              </a:solidFill>
              <a:latin typeface="Tempus Sans ITC" panose="04020404030D07020202" pitchFamily="82" charset="0"/>
            </a:endParaRPr>
          </a:p>
          <a:p>
            <a:pPr algn="ctr"/>
            <a:endParaRPr lang="en-US" altLang="en-US" sz="1200" b="1" dirty="0">
              <a:solidFill>
                <a:schemeClr val="bg1"/>
              </a:solidFill>
              <a:latin typeface="Tempus Sans ITC" panose="04020404030D07020202" pitchFamily="82" charset="0"/>
            </a:endParaRPr>
          </a:p>
          <a:p>
            <a:r>
              <a:rPr lang="es-ES" altLang="en-US" sz="2700" b="1" u="sng" dirty="0">
                <a:solidFill>
                  <a:srgbClr val="FFFF00"/>
                </a:solidFill>
                <a:latin typeface="Tempus Sans ITC" panose="04020404030D07020202" pitchFamily="82" charset="0"/>
              </a:rPr>
              <a:t>¿Por qué ella habría de confiar en él?</a:t>
            </a:r>
          </a:p>
          <a:p>
            <a:r>
              <a:rPr lang="en-US" altLang="en-US" sz="2700" b="1" dirty="0">
                <a:solidFill>
                  <a:srgbClr val="FFFF00"/>
                </a:solidFill>
                <a:latin typeface="Tempus Sans ITC" panose="04020404030D07020202" pitchFamily="82" charset="0"/>
              </a:rPr>
              <a:t>*</a:t>
            </a:r>
            <a:r>
              <a:rPr lang="es-ES" altLang="en-US" sz="2700" b="1" dirty="0">
                <a:solidFill>
                  <a:schemeClr val="bg1"/>
                </a:solidFill>
                <a:latin typeface="Tempus Sans ITC" panose="04020404030D07020202" pitchFamily="82" charset="0"/>
              </a:rPr>
              <a:t>él era un forastero</a:t>
            </a:r>
          </a:p>
          <a:p>
            <a:r>
              <a:rPr lang="es-ES" altLang="en-US" sz="2700" b="1" dirty="0">
                <a:solidFill>
                  <a:srgbClr val="FFFF00"/>
                </a:solidFill>
                <a:latin typeface="Tempus Sans ITC" panose="04020404030D07020202" pitchFamily="82" charset="0"/>
              </a:rPr>
              <a:t>*</a:t>
            </a:r>
            <a:r>
              <a:rPr lang="es-ES" altLang="en-US" sz="2700" b="1" dirty="0">
                <a:solidFill>
                  <a:schemeClr val="bg1"/>
                </a:solidFill>
                <a:latin typeface="Tempus Sans ITC" panose="04020404030D07020202" pitchFamily="82" charset="0"/>
              </a:rPr>
              <a:t>israelita</a:t>
            </a:r>
          </a:p>
          <a:p>
            <a:r>
              <a:rPr lang="es-ES" altLang="en-US" sz="2700" b="1" dirty="0">
                <a:solidFill>
                  <a:srgbClr val="FFFF00"/>
                </a:solidFill>
                <a:latin typeface="Tempus Sans ITC" panose="04020404030D07020202" pitchFamily="82" charset="0"/>
              </a:rPr>
              <a:t>*</a:t>
            </a:r>
            <a:r>
              <a:rPr lang="es-ES" altLang="en-US" sz="2700" b="1" dirty="0">
                <a:solidFill>
                  <a:schemeClr val="bg1"/>
                </a:solidFill>
                <a:latin typeface="Tempus Sans ITC" panose="04020404030D07020202" pitchFamily="82" charset="0"/>
              </a:rPr>
              <a:t>el hambre estaba en Israel, también</a:t>
            </a:r>
          </a:p>
          <a:p>
            <a:r>
              <a:rPr lang="es-ES" altLang="en-US" sz="2700" b="1" dirty="0">
                <a:solidFill>
                  <a:srgbClr val="FFFF00"/>
                </a:solidFill>
                <a:latin typeface="Tempus Sans ITC" panose="04020404030D07020202" pitchFamily="82" charset="0"/>
              </a:rPr>
              <a:t>*</a:t>
            </a:r>
            <a:r>
              <a:rPr lang="es-ES" altLang="en-US" sz="2700" b="1" dirty="0">
                <a:solidFill>
                  <a:schemeClr val="bg1"/>
                </a:solidFill>
                <a:latin typeface="Tempus Sans ITC" panose="04020404030D07020202" pitchFamily="82" charset="0"/>
              </a:rPr>
              <a:t>si el Dios de Israel no asegurara a este forastero en </a:t>
            </a:r>
          </a:p>
          <a:p>
            <a:r>
              <a:rPr lang="es-ES" altLang="en-US" sz="2700" b="1" dirty="0">
                <a:solidFill>
                  <a:schemeClr val="bg1"/>
                </a:solidFill>
                <a:latin typeface="Tempus Sans ITC" panose="04020404030D07020202" pitchFamily="82" charset="0"/>
              </a:rPr>
              <a:t>    Israel, ¿por qué lo haría Él aquí en </a:t>
            </a:r>
            <a:r>
              <a:rPr lang="es-ES" altLang="en-US" sz="2700" b="1" dirty="0" err="1">
                <a:solidFill>
                  <a:schemeClr val="bg1"/>
                </a:solidFill>
                <a:latin typeface="Tempus Sans ITC" panose="04020404030D07020202" pitchFamily="82" charset="0"/>
              </a:rPr>
              <a:t>Sidon</a:t>
            </a:r>
            <a:r>
              <a:rPr lang="es-ES" altLang="en-US" sz="2700" b="1" dirty="0">
                <a:solidFill>
                  <a:schemeClr val="bg1"/>
                </a:solidFill>
                <a:latin typeface="Tempus Sans ITC" panose="04020404030D07020202" pitchFamily="82" charset="0"/>
              </a:rPr>
              <a:t>?</a:t>
            </a:r>
          </a:p>
          <a:p>
            <a:r>
              <a:rPr lang="es-ES" altLang="en-US" sz="2700" b="1" dirty="0">
                <a:solidFill>
                  <a:srgbClr val="FFFF00"/>
                </a:solidFill>
                <a:latin typeface="Tempus Sans ITC" panose="04020404030D07020202" pitchFamily="82" charset="0"/>
              </a:rPr>
              <a:t>*</a:t>
            </a:r>
            <a:r>
              <a:rPr lang="es-ES" altLang="en-US" sz="2700" b="1" dirty="0">
                <a:solidFill>
                  <a:schemeClr val="bg1"/>
                </a:solidFill>
                <a:latin typeface="Tempus Sans ITC" panose="04020404030D07020202" pitchFamily="82" charset="0"/>
              </a:rPr>
              <a:t>tenía todas las señales de un hombre falso</a:t>
            </a:r>
            <a:endParaRPr lang="en-US" altLang="en-US" sz="2700" b="1" dirty="0">
              <a:solidFill>
                <a:schemeClr val="bg1"/>
              </a:solidFill>
              <a:latin typeface="Tempus Sans ITC" panose="04020404030D07020202" pitchFamily="82" charset="0"/>
            </a:endParaRPr>
          </a:p>
        </p:txBody>
      </p:sp>
      <p:pic>
        <p:nvPicPr>
          <p:cNvPr id="4" name="Picture 8" descr="Widow of Zarephath 1">
            <a:extLst>
              <a:ext uri="{FF2B5EF4-FFF2-40B4-BE49-F238E27FC236}">
                <a16:creationId xmlns:a16="http://schemas.microsoft.com/office/drawing/2014/main" id="{BE184E10-A77D-4E7B-ACE0-C09AB2679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513"/>
          <a:stretch>
            <a:fillRect/>
          </a:stretch>
        </p:blipFill>
        <p:spPr bwMode="auto">
          <a:xfrm>
            <a:off x="7569200" y="12192"/>
            <a:ext cx="4622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iterate type="wd">
                                    <p:tmPct val="1000"/>
                                  </p:iterate>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additive="base">
                                        <p:cTn id="7" dur="10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529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nodeType="clickEffect">
                                  <p:stCondLst>
                                    <p:cond delay="0"/>
                                  </p:stCondLst>
                                  <p:iterate type="lt">
                                    <p:tmPct val="1000"/>
                                  </p:iterate>
                                  <p:childTnLst>
                                    <p:set>
                                      <p:cBhvr>
                                        <p:cTn id="12" dur="1" fill="hold">
                                          <p:stCondLst>
                                            <p:cond delay="0"/>
                                          </p:stCondLst>
                                        </p:cTn>
                                        <p:tgtEl>
                                          <p:spTgt spid="55298">
                                            <p:txEl>
                                              <p:pRg st="2" end="2"/>
                                            </p:txEl>
                                          </p:spTgt>
                                        </p:tgtEl>
                                        <p:attrNameLst>
                                          <p:attrName>style.visibility</p:attrName>
                                        </p:attrNameLst>
                                      </p:cBhvr>
                                      <p:to>
                                        <p:strVal val="visible"/>
                                      </p:to>
                                    </p:set>
                                    <p:animEffect transition="in" filter="slide(fromRight)">
                                      <p:cBhvr>
                                        <p:cTn id="13" dur="1000"/>
                                        <p:tgtEl>
                                          <p:spTgt spid="5529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55298">
                                            <p:txEl>
                                              <p:pRg st="3" end="3"/>
                                            </p:txEl>
                                          </p:spTgt>
                                        </p:tgtEl>
                                        <p:attrNameLst>
                                          <p:attrName>style.visibility</p:attrName>
                                        </p:attrNameLst>
                                      </p:cBhvr>
                                      <p:to>
                                        <p:strVal val="visible"/>
                                      </p:to>
                                    </p:set>
                                    <p:anim calcmode="lin" valueType="num">
                                      <p:cBhvr additive="base">
                                        <p:cTn id="18" dur="1000"/>
                                        <p:tgtEl>
                                          <p:spTgt spid="55298">
                                            <p:txEl>
                                              <p:pRg st="3" end="3"/>
                                            </p:txEl>
                                          </p:spTgt>
                                        </p:tgtEl>
                                        <p:attrNameLst>
                                          <p:attrName>ppt_y</p:attrName>
                                        </p:attrNameLst>
                                      </p:cBhvr>
                                      <p:tavLst>
                                        <p:tav tm="0">
                                          <p:val>
                                            <p:strVal val="#ppt_y-#ppt_h*1.125000"/>
                                          </p:val>
                                        </p:tav>
                                        <p:tav tm="100000">
                                          <p:val>
                                            <p:strVal val="#ppt_y"/>
                                          </p:val>
                                        </p:tav>
                                      </p:tavLst>
                                    </p:anim>
                                    <p:animEffect transition="in" filter="wipe(down)">
                                      <p:cBhvr>
                                        <p:cTn id="19" dur="1000"/>
                                        <p:tgtEl>
                                          <p:spTgt spid="55298">
                                            <p:txEl>
                                              <p:pRg st="3" end="3"/>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55298">
                                            <p:txEl>
                                              <p:pRg st="4" end="4"/>
                                            </p:txEl>
                                          </p:spTgt>
                                        </p:tgtEl>
                                        <p:attrNameLst>
                                          <p:attrName>style.visibility</p:attrName>
                                        </p:attrNameLst>
                                      </p:cBhvr>
                                      <p:to>
                                        <p:strVal val="visible"/>
                                      </p:to>
                                    </p:set>
                                    <p:anim calcmode="lin" valueType="num">
                                      <p:cBhvr additive="base">
                                        <p:cTn id="22" dur="1000"/>
                                        <p:tgtEl>
                                          <p:spTgt spid="55298">
                                            <p:txEl>
                                              <p:pRg st="4" end="4"/>
                                            </p:txEl>
                                          </p:spTgt>
                                        </p:tgtEl>
                                        <p:attrNameLst>
                                          <p:attrName>ppt_y</p:attrName>
                                        </p:attrNameLst>
                                      </p:cBhvr>
                                      <p:tavLst>
                                        <p:tav tm="0">
                                          <p:val>
                                            <p:strVal val="#ppt_y-#ppt_h*1.125000"/>
                                          </p:val>
                                        </p:tav>
                                        <p:tav tm="100000">
                                          <p:val>
                                            <p:strVal val="#ppt_y"/>
                                          </p:val>
                                        </p:tav>
                                      </p:tavLst>
                                    </p:anim>
                                    <p:animEffect transition="in" filter="wipe(down)">
                                      <p:cBhvr>
                                        <p:cTn id="23" dur="1000"/>
                                        <p:tgtEl>
                                          <p:spTgt spid="55298">
                                            <p:txEl>
                                              <p:pRg st="4" end="4"/>
                                            </p:txEl>
                                          </p:spTgt>
                                        </p:tgtEl>
                                      </p:cBhvr>
                                    </p:animEffect>
                                  </p:childTnLst>
                                </p:cTn>
                              </p:par>
                              <p:par>
                                <p:cTn id="24" presetID="12" presetClass="entr" presetSubtype="1" fill="hold" nodeType="withEffect">
                                  <p:stCondLst>
                                    <p:cond delay="0"/>
                                  </p:stCondLst>
                                  <p:childTnLst>
                                    <p:set>
                                      <p:cBhvr>
                                        <p:cTn id="25" dur="1" fill="hold">
                                          <p:stCondLst>
                                            <p:cond delay="0"/>
                                          </p:stCondLst>
                                        </p:cTn>
                                        <p:tgtEl>
                                          <p:spTgt spid="55298">
                                            <p:txEl>
                                              <p:pRg st="5" end="5"/>
                                            </p:txEl>
                                          </p:spTgt>
                                        </p:tgtEl>
                                        <p:attrNameLst>
                                          <p:attrName>style.visibility</p:attrName>
                                        </p:attrNameLst>
                                      </p:cBhvr>
                                      <p:to>
                                        <p:strVal val="visible"/>
                                      </p:to>
                                    </p:set>
                                    <p:anim calcmode="lin" valueType="num">
                                      <p:cBhvr additive="base">
                                        <p:cTn id="26" dur="1000"/>
                                        <p:tgtEl>
                                          <p:spTgt spid="55298">
                                            <p:txEl>
                                              <p:pRg st="5" end="5"/>
                                            </p:txEl>
                                          </p:spTgt>
                                        </p:tgtEl>
                                        <p:attrNameLst>
                                          <p:attrName>ppt_y</p:attrName>
                                        </p:attrNameLst>
                                      </p:cBhvr>
                                      <p:tavLst>
                                        <p:tav tm="0">
                                          <p:val>
                                            <p:strVal val="#ppt_y-#ppt_h*1.125000"/>
                                          </p:val>
                                        </p:tav>
                                        <p:tav tm="100000">
                                          <p:val>
                                            <p:strVal val="#ppt_y"/>
                                          </p:val>
                                        </p:tav>
                                      </p:tavLst>
                                    </p:anim>
                                    <p:animEffect transition="in" filter="wipe(down)">
                                      <p:cBhvr>
                                        <p:cTn id="27" dur="1000"/>
                                        <p:tgtEl>
                                          <p:spTgt spid="55298">
                                            <p:txEl>
                                              <p:pRg st="5" end="5"/>
                                            </p:txEl>
                                          </p:spTgt>
                                        </p:tgtEl>
                                      </p:cBhvr>
                                    </p:animEffect>
                                  </p:childTnLst>
                                </p:cTn>
                              </p:par>
                              <p:par>
                                <p:cTn id="28" presetID="12" presetClass="entr" presetSubtype="1" fill="hold" nodeType="withEffect">
                                  <p:stCondLst>
                                    <p:cond delay="0"/>
                                  </p:stCondLst>
                                  <p:childTnLst>
                                    <p:set>
                                      <p:cBhvr>
                                        <p:cTn id="29" dur="1" fill="hold">
                                          <p:stCondLst>
                                            <p:cond delay="0"/>
                                          </p:stCondLst>
                                        </p:cTn>
                                        <p:tgtEl>
                                          <p:spTgt spid="55298">
                                            <p:txEl>
                                              <p:pRg st="6" end="6"/>
                                            </p:txEl>
                                          </p:spTgt>
                                        </p:tgtEl>
                                        <p:attrNameLst>
                                          <p:attrName>style.visibility</p:attrName>
                                        </p:attrNameLst>
                                      </p:cBhvr>
                                      <p:to>
                                        <p:strVal val="visible"/>
                                      </p:to>
                                    </p:set>
                                    <p:anim calcmode="lin" valueType="num">
                                      <p:cBhvr additive="base">
                                        <p:cTn id="30" dur="1000"/>
                                        <p:tgtEl>
                                          <p:spTgt spid="55298">
                                            <p:txEl>
                                              <p:pRg st="6" end="6"/>
                                            </p:txEl>
                                          </p:spTgt>
                                        </p:tgtEl>
                                        <p:attrNameLst>
                                          <p:attrName>ppt_y</p:attrName>
                                        </p:attrNameLst>
                                      </p:cBhvr>
                                      <p:tavLst>
                                        <p:tav tm="0">
                                          <p:val>
                                            <p:strVal val="#ppt_y-#ppt_h*1.125000"/>
                                          </p:val>
                                        </p:tav>
                                        <p:tav tm="100000">
                                          <p:val>
                                            <p:strVal val="#ppt_y"/>
                                          </p:val>
                                        </p:tav>
                                      </p:tavLst>
                                    </p:anim>
                                    <p:animEffect transition="in" filter="wipe(down)">
                                      <p:cBhvr>
                                        <p:cTn id="31" dur="1000"/>
                                        <p:tgtEl>
                                          <p:spTgt spid="55298">
                                            <p:txEl>
                                              <p:pRg st="6" end="6"/>
                                            </p:txEl>
                                          </p:spTgt>
                                        </p:tgtEl>
                                      </p:cBhvr>
                                    </p:animEffect>
                                  </p:childTnLst>
                                </p:cTn>
                              </p:par>
                              <p:par>
                                <p:cTn id="32" presetID="12" presetClass="entr" presetSubtype="1" fill="hold" nodeType="withEffect">
                                  <p:stCondLst>
                                    <p:cond delay="0"/>
                                  </p:stCondLst>
                                  <p:childTnLst>
                                    <p:set>
                                      <p:cBhvr>
                                        <p:cTn id="33" dur="1" fill="hold">
                                          <p:stCondLst>
                                            <p:cond delay="0"/>
                                          </p:stCondLst>
                                        </p:cTn>
                                        <p:tgtEl>
                                          <p:spTgt spid="55298">
                                            <p:txEl>
                                              <p:pRg st="7" end="7"/>
                                            </p:txEl>
                                          </p:spTgt>
                                        </p:tgtEl>
                                        <p:attrNameLst>
                                          <p:attrName>style.visibility</p:attrName>
                                        </p:attrNameLst>
                                      </p:cBhvr>
                                      <p:to>
                                        <p:strVal val="visible"/>
                                      </p:to>
                                    </p:set>
                                    <p:anim calcmode="lin" valueType="num">
                                      <p:cBhvr additive="base">
                                        <p:cTn id="34" dur="1000"/>
                                        <p:tgtEl>
                                          <p:spTgt spid="55298">
                                            <p:txEl>
                                              <p:pRg st="7" end="7"/>
                                            </p:txEl>
                                          </p:spTgt>
                                        </p:tgtEl>
                                        <p:attrNameLst>
                                          <p:attrName>ppt_y</p:attrName>
                                        </p:attrNameLst>
                                      </p:cBhvr>
                                      <p:tavLst>
                                        <p:tav tm="0">
                                          <p:val>
                                            <p:strVal val="#ppt_y-#ppt_h*1.125000"/>
                                          </p:val>
                                        </p:tav>
                                        <p:tav tm="100000">
                                          <p:val>
                                            <p:strVal val="#ppt_y"/>
                                          </p:val>
                                        </p:tav>
                                      </p:tavLst>
                                    </p:anim>
                                    <p:animEffect transition="in" filter="wipe(down)">
                                      <p:cBhvr>
                                        <p:cTn id="35" dur="1000"/>
                                        <p:tgtEl>
                                          <p:spTgt spid="55298">
                                            <p:txEl>
                                              <p:pRg st="7" end="7"/>
                                            </p:txEl>
                                          </p:spTgt>
                                        </p:tgtEl>
                                      </p:cBhvr>
                                    </p:animEffect>
                                  </p:childTnLst>
                                </p:cTn>
                              </p:par>
                              <p:par>
                                <p:cTn id="36" presetID="12" presetClass="entr" presetSubtype="1" fill="hold" nodeType="withEffect">
                                  <p:stCondLst>
                                    <p:cond delay="0"/>
                                  </p:stCondLst>
                                  <p:childTnLst>
                                    <p:set>
                                      <p:cBhvr>
                                        <p:cTn id="37" dur="1" fill="hold">
                                          <p:stCondLst>
                                            <p:cond delay="0"/>
                                          </p:stCondLst>
                                        </p:cTn>
                                        <p:tgtEl>
                                          <p:spTgt spid="55298">
                                            <p:txEl>
                                              <p:pRg st="8" end="8"/>
                                            </p:txEl>
                                          </p:spTgt>
                                        </p:tgtEl>
                                        <p:attrNameLst>
                                          <p:attrName>style.visibility</p:attrName>
                                        </p:attrNameLst>
                                      </p:cBhvr>
                                      <p:to>
                                        <p:strVal val="visible"/>
                                      </p:to>
                                    </p:set>
                                    <p:anim calcmode="lin" valueType="num">
                                      <p:cBhvr additive="base">
                                        <p:cTn id="38" dur="1000"/>
                                        <p:tgtEl>
                                          <p:spTgt spid="55298">
                                            <p:txEl>
                                              <p:pRg st="8" end="8"/>
                                            </p:txEl>
                                          </p:spTgt>
                                        </p:tgtEl>
                                        <p:attrNameLst>
                                          <p:attrName>ppt_y</p:attrName>
                                        </p:attrNameLst>
                                      </p:cBhvr>
                                      <p:tavLst>
                                        <p:tav tm="0">
                                          <p:val>
                                            <p:strVal val="#ppt_y-#ppt_h*1.125000"/>
                                          </p:val>
                                        </p:tav>
                                        <p:tav tm="100000">
                                          <p:val>
                                            <p:strVal val="#ppt_y"/>
                                          </p:val>
                                        </p:tav>
                                      </p:tavLst>
                                    </p:anim>
                                    <p:animEffect transition="in" filter="wipe(down)">
                                      <p:cBhvr>
                                        <p:cTn id="39" dur="1000"/>
                                        <p:tgtEl>
                                          <p:spTgt spid="552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8" descr="Widow of Zarephath 1">
            <a:extLst>
              <a:ext uri="{FF2B5EF4-FFF2-40B4-BE49-F238E27FC236}">
                <a16:creationId xmlns:a16="http://schemas.microsoft.com/office/drawing/2014/main" id="{FA7D7F6C-70AF-43EA-84E5-72A9962C4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513"/>
          <a:stretch>
            <a:fillRect/>
          </a:stretch>
        </p:blipFill>
        <p:spPr bwMode="auto">
          <a:xfrm>
            <a:off x="7569200" y="12192"/>
            <a:ext cx="462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346" name="Rectangle 2">
            <a:extLst>
              <a:ext uri="{FF2B5EF4-FFF2-40B4-BE49-F238E27FC236}">
                <a16:creationId xmlns:a16="http://schemas.microsoft.com/office/drawing/2014/main" id="{F309E488-6EA7-4630-80BD-4BAED46D5407}"/>
              </a:ext>
            </a:extLst>
          </p:cNvPr>
          <p:cNvSpPr>
            <a:spLocks noChangeArrowheads="1"/>
          </p:cNvSpPr>
          <p:nvPr/>
        </p:nvSpPr>
        <p:spPr bwMode="auto">
          <a:xfrm>
            <a:off x="1143000" y="3886200"/>
            <a:ext cx="6019800" cy="2677656"/>
          </a:xfrm>
          <a:prstGeom prst="rect">
            <a:avLst/>
          </a:prstGeom>
          <a:noFill/>
          <a:ln>
            <a:noFill/>
          </a:ln>
          <a:effectLst/>
          <a:extLst>
            <a:ext uri="{909E8E84-426E-40DD-AFC4-6F175D3DCCD1}">
              <a14:hiddenFill xmlns:a14="http://schemas.microsoft.com/office/drawing/2010/main">
                <a:solidFill>
                  <a:srgbClr val="DBD8A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800" b="1" dirty="0">
                <a:solidFill>
                  <a:srgbClr val="FFFF00"/>
                </a:solidFill>
                <a:latin typeface="Tempus Sans ITC" panose="04020404030D07020202" pitchFamily="82" charset="0"/>
              </a:rPr>
              <a:t>17:15-16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ella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e hizo como le dijo Elías; y comió él, y ella y su casa, muchos días. Y la tinaja de la harina no escaseó, ni menguó la botija del aceite, conforme a la palabra de Jehová que había dicho por Elías</a:t>
            </a:r>
            <a:r>
              <a:rPr lang="en-US" altLang="en-US" sz="2800" b="1" dirty="0">
                <a:solidFill>
                  <a:schemeClr val="bg1"/>
                </a:solidFill>
                <a:latin typeface="Tempus Sans ITC" panose="04020404030D07020202" pitchFamily="8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iterate type="wd">
                                    <p:tmPct val="1000"/>
                                  </p:iterate>
                                  <p:childTnLst>
                                    <p:set>
                                      <p:cBhvr>
                                        <p:cTn id="6" dur="1" fill="hold">
                                          <p:stCondLst>
                                            <p:cond delay="0"/>
                                          </p:stCondLst>
                                        </p:cTn>
                                        <p:tgtEl>
                                          <p:spTgt spid="57346"/>
                                        </p:tgtEl>
                                        <p:attrNameLst>
                                          <p:attrName>style.visibility</p:attrName>
                                        </p:attrNameLst>
                                      </p:cBhvr>
                                      <p:to>
                                        <p:strVal val="visible"/>
                                      </p:to>
                                    </p:set>
                                    <p:animEffect transition="in" filter="wedge">
                                      <p:cBhvr>
                                        <p:cTn id="7" dur="1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370" name="Picture 2" descr="notepad 2">
            <a:extLst>
              <a:ext uri="{FF2B5EF4-FFF2-40B4-BE49-F238E27FC236}">
                <a16:creationId xmlns:a16="http://schemas.microsoft.com/office/drawing/2014/main" id="{71007D1B-353F-4437-B826-36C43B90D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3" r="2083"/>
          <a:stretch>
            <a:fillRect/>
          </a:stretch>
        </p:blipFill>
        <p:spPr bwMode="auto">
          <a:xfrm>
            <a:off x="7467600" y="2290149"/>
            <a:ext cx="44958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descr="notepad 2">
            <a:extLst>
              <a:ext uri="{FF2B5EF4-FFF2-40B4-BE49-F238E27FC236}">
                <a16:creationId xmlns:a16="http://schemas.microsoft.com/office/drawing/2014/main" id="{677C09C0-D8E1-4F7A-A9BB-D9AAE5953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 r="2083"/>
          <a:stretch>
            <a:fillRect/>
          </a:stretch>
        </p:blipFill>
        <p:spPr bwMode="auto">
          <a:xfrm>
            <a:off x="0" y="228600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Samuel a man">
            <a:extLst>
              <a:ext uri="{FF2B5EF4-FFF2-40B4-BE49-F238E27FC236}">
                <a16:creationId xmlns:a16="http://schemas.microsoft.com/office/drawing/2014/main" id="{3CE7C508-8A8C-42A3-B189-21179B33C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158"/>
          <a:stretch>
            <a:fillRect/>
          </a:stretch>
        </p:blipFill>
        <p:spPr bwMode="auto">
          <a:xfrm>
            <a:off x="1524000" y="0"/>
            <a:ext cx="2514600" cy="2452688"/>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descr="Jewish woman">
            <a:extLst>
              <a:ext uri="{FF2B5EF4-FFF2-40B4-BE49-F238E27FC236}">
                <a16:creationId xmlns:a16="http://schemas.microsoft.com/office/drawing/2014/main" id="{317D1298-AB7A-4541-B302-18F83D6B34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3390"/>
          <a:stretch>
            <a:fillRect/>
          </a:stretch>
        </p:blipFill>
        <p:spPr bwMode="auto">
          <a:xfrm>
            <a:off x="9991726" y="4150"/>
            <a:ext cx="1971675" cy="2492375"/>
          </a:xfrm>
          <a:prstGeom prst="rect">
            <a:avLst/>
          </a:prstGeom>
          <a:noFill/>
          <a:extLst>
            <a:ext uri="{909E8E84-426E-40DD-AFC4-6F175D3DCCD1}">
              <a14:hiddenFill xmlns:a14="http://schemas.microsoft.com/office/drawing/2010/main">
                <a:solidFill>
                  <a:srgbClr val="FFFFFF"/>
                </a:solidFill>
              </a14:hiddenFill>
            </a:ext>
          </a:extLst>
        </p:spPr>
      </p:pic>
      <p:sp>
        <p:nvSpPr>
          <p:cNvPr id="58377" name="Text Box 9">
            <a:extLst>
              <a:ext uri="{FF2B5EF4-FFF2-40B4-BE49-F238E27FC236}">
                <a16:creationId xmlns:a16="http://schemas.microsoft.com/office/drawing/2014/main" id="{383A2606-97C6-4804-B293-CD5215B8DEC4}"/>
              </a:ext>
            </a:extLst>
          </p:cNvPr>
          <p:cNvSpPr txBox="1">
            <a:spLocks noChangeArrowheads="1"/>
          </p:cNvSpPr>
          <p:nvPr/>
        </p:nvSpPr>
        <p:spPr bwMode="auto">
          <a:xfrm rot="21366240">
            <a:off x="375585" y="2745442"/>
            <a:ext cx="5202986" cy="87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800" b="1" dirty="0">
                <a:latin typeface="Tempus Sans ITC" panose="04020404030D07020202" pitchFamily="82" charset="0"/>
              </a:rPr>
              <a:t>La fe verdadera responde a las </a:t>
            </a:r>
          </a:p>
          <a:p>
            <a:pPr algn="ctr">
              <a:lnSpc>
                <a:spcPct val="90000"/>
              </a:lnSpc>
            </a:pPr>
            <a:r>
              <a:rPr lang="es-ES" altLang="en-US" sz="2800" b="1" dirty="0">
                <a:latin typeface="Tempus Sans ITC" panose="04020404030D07020202" pitchFamily="82" charset="0"/>
              </a:rPr>
              <a:t>instrucciones de Dios.</a:t>
            </a:r>
            <a:endParaRPr lang="en-US" altLang="en-US" sz="2800" b="1" dirty="0">
              <a:latin typeface="Tempus Sans ITC" panose="04020404030D07020202" pitchFamily="82" charset="0"/>
            </a:endParaRPr>
          </a:p>
        </p:txBody>
      </p:sp>
      <p:sp>
        <p:nvSpPr>
          <p:cNvPr id="58379" name="Text Box 11">
            <a:extLst>
              <a:ext uri="{FF2B5EF4-FFF2-40B4-BE49-F238E27FC236}">
                <a16:creationId xmlns:a16="http://schemas.microsoft.com/office/drawing/2014/main" id="{905471EA-1854-4BAD-83A3-F33C08F8E030}"/>
              </a:ext>
            </a:extLst>
          </p:cNvPr>
          <p:cNvSpPr txBox="1">
            <a:spLocks noChangeArrowheads="1"/>
          </p:cNvSpPr>
          <p:nvPr/>
        </p:nvSpPr>
        <p:spPr bwMode="auto">
          <a:xfrm rot="21366240">
            <a:off x="669089" y="5502681"/>
            <a:ext cx="5147044"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800" b="1" dirty="0" err="1">
                <a:solidFill>
                  <a:srgbClr val="800000"/>
                </a:solidFill>
                <a:latin typeface="Tempus Sans ITC" panose="04020404030D07020202" pitchFamily="82" charset="0"/>
              </a:rPr>
              <a:t>Respondemos</a:t>
            </a:r>
            <a:r>
              <a:rPr lang="en-US" altLang="en-US" sz="2800" b="1" dirty="0">
                <a:solidFill>
                  <a:srgbClr val="800000"/>
                </a:solidFill>
                <a:latin typeface="Tempus Sans ITC" panose="04020404030D07020202" pitchFamily="82" charset="0"/>
              </a:rPr>
              <a:t> porque </a:t>
            </a:r>
            <a:r>
              <a:rPr lang="en-US" altLang="en-US" sz="2800" b="1" dirty="0" err="1">
                <a:solidFill>
                  <a:srgbClr val="800000"/>
                </a:solidFill>
                <a:latin typeface="Tempus Sans ITC" panose="04020404030D07020202" pitchFamily="82" charset="0"/>
              </a:rPr>
              <a:t>creemos</a:t>
            </a:r>
            <a:r>
              <a:rPr lang="en-US" altLang="en-US" sz="2800" b="1" dirty="0">
                <a:solidFill>
                  <a:srgbClr val="800000"/>
                </a:solidFill>
                <a:latin typeface="Tempus Sans ITC" panose="04020404030D07020202" pitchFamily="82" charset="0"/>
              </a:rPr>
              <a:t>, no porque </a:t>
            </a:r>
            <a:r>
              <a:rPr lang="en-US" altLang="en-US" sz="2800" b="1" dirty="0" err="1">
                <a:solidFill>
                  <a:srgbClr val="800000"/>
                </a:solidFill>
                <a:latin typeface="Tempus Sans ITC" panose="04020404030D07020202" pitchFamily="82" charset="0"/>
              </a:rPr>
              <a:t>entendemos</a:t>
            </a:r>
            <a:r>
              <a:rPr lang="en-US" altLang="en-US" sz="2800" b="1" dirty="0">
                <a:solidFill>
                  <a:srgbClr val="800000"/>
                </a:solidFill>
                <a:latin typeface="Tempus Sans ITC" panose="04020404030D07020202" pitchFamily="82" charset="0"/>
              </a:rPr>
              <a:t>.</a:t>
            </a:r>
          </a:p>
        </p:txBody>
      </p:sp>
      <p:sp>
        <p:nvSpPr>
          <p:cNvPr id="58381" name="Text Box 13">
            <a:extLst>
              <a:ext uri="{FF2B5EF4-FFF2-40B4-BE49-F238E27FC236}">
                <a16:creationId xmlns:a16="http://schemas.microsoft.com/office/drawing/2014/main" id="{B13BFB52-EEDF-43C8-968F-71A5FD1F4342}"/>
              </a:ext>
            </a:extLst>
          </p:cNvPr>
          <p:cNvSpPr txBox="1">
            <a:spLocks noChangeArrowheads="1"/>
          </p:cNvSpPr>
          <p:nvPr/>
        </p:nvSpPr>
        <p:spPr bwMode="auto">
          <a:xfrm rot="21366240">
            <a:off x="469041" y="4579861"/>
            <a:ext cx="5243307"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800" b="1" dirty="0">
                <a:latin typeface="Tempus Sans ITC" panose="04020404030D07020202" pitchFamily="82" charset="0"/>
              </a:rPr>
              <a:t>La fe requiere una respuesta que parece ser irrazonable (ilógica).</a:t>
            </a:r>
            <a:endParaRPr lang="en-US" altLang="en-US" sz="2800" b="1" dirty="0">
              <a:latin typeface="Tempus Sans ITC" panose="04020404030D07020202" pitchFamily="82" charset="0"/>
            </a:endParaRPr>
          </a:p>
        </p:txBody>
      </p:sp>
      <p:sp>
        <p:nvSpPr>
          <p:cNvPr id="58383" name="Text Box 15">
            <a:extLst>
              <a:ext uri="{FF2B5EF4-FFF2-40B4-BE49-F238E27FC236}">
                <a16:creationId xmlns:a16="http://schemas.microsoft.com/office/drawing/2014/main" id="{6707854F-8247-4C91-8E95-E85B285F62B2}"/>
              </a:ext>
            </a:extLst>
          </p:cNvPr>
          <p:cNvSpPr txBox="1">
            <a:spLocks noChangeArrowheads="1"/>
          </p:cNvSpPr>
          <p:nvPr/>
        </p:nvSpPr>
        <p:spPr bwMode="auto">
          <a:xfrm rot="21366240">
            <a:off x="475214" y="3709532"/>
            <a:ext cx="5145572"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800" b="1" dirty="0">
                <a:solidFill>
                  <a:srgbClr val="800000"/>
                </a:solidFill>
                <a:latin typeface="Tempus Sans ITC" panose="04020404030D07020202" pitchFamily="82" charset="0"/>
              </a:rPr>
              <a:t>Su esperanza descansó en la promesa de un forastero judío</a:t>
            </a:r>
            <a:r>
              <a:rPr lang="en-US" altLang="en-US" sz="2800" b="1" dirty="0">
                <a:solidFill>
                  <a:srgbClr val="800000"/>
                </a:solidFill>
                <a:latin typeface="Tempus Sans ITC" panose="04020404030D07020202" pitchFamily="82" charset="0"/>
              </a:rPr>
              <a:t>.</a:t>
            </a:r>
          </a:p>
        </p:txBody>
      </p:sp>
      <p:sp>
        <p:nvSpPr>
          <p:cNvPr id="58386" name="Text Box 18">
            <a:extLst>
              <a:ext uri="{FF2B5EF4-FFF2-40B4-BE49-F238E27FC236}">
                <a16:creationId xmlns:a16="http://schemas.microsoft.com/office/drawing/2014/main" id="{F0A64468-EB9F-434F-BE45-E7EDD54D6F1D}"/>
              </a:ext>
            </a:extLst>
          </p:cNvPr>
          <p:cNvSpPr txBox="1">
            <a:spLocks noChangeArrowheads="1"/>
          </p:cNvSpPr>
          <p:nvPr/>
        </p:nvSpPr>
        <p:spPr bwMode="auto">
          <a:xfrm rot="193741">
            <a:off x="7848244" y="2992733"/>
            <a:ext cx="3840755"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s-ES" altLang="en-US" sz="2800" b="1" dirty="0">
                <a:latin typeface="Tempus Sans ITC" panose="04020404030D07020202" pitchFamily="82" charset="0"/>
              </a:rPr>
              <a:t>Tal fe es encontrada en </a:t>
            </a:r>
          </a:p>
          <a:p>
            <a:pPr>
              <a:lnSpc>
                <a:spcPct val="85000"/>
              </a:lnSpc>
            </a:pPr>
            <a:r>
              <a:rPr lang="es-ES" altLang="en-US" sz="2800" b="1" dirty="0">
                <a:latin typeface="Tempus Sans ITC" panose="04020404030D07020202" pitchFamily="82" charset="0"/>
              </a:rPr>
              <a:t>   corazones inesperados.</a:t>
            </a:r>
            <a:endParaRPr lang="en-US" altLang="en-US" sz="2800" b="1" dirty="0">
              <a:latin typeface="Tempus Sans ITC" panose="04020404030D07020202" pitchFamily="82" charset="0"/>
            </a:endParaRPr>
          </a:p>
        </p:txBody>
      </p:sp>
      <p:sp>
        <p:nvSpPr>
          <p:cNvPr id="58387" name="Text Box 19">
            <a:extLst>
              <a:ext uri="{FF2B5EF4-FFF2-40B4-BE49-F238E27FC236}">
                <a16:creationId xmlns:a16="http://schemas.microsoft.com/office/drawing/2014/main" id="{EBC77DED-8BBC-40FD-A421-ADD0E998FEB0}"/>
              </a:ext>
            </a:extLst>
          </p:cNvPr>
          <p:cNvSpPr txBox="1">
            <a:spLocks noChangeArrowheads="1"/>
          </p:cNvSpPr>
          <p:nvPr/>
        </p:nvSpPr>
        <p:spPr bwMode="auto">
          <a:xfrm rot="193741">
            <a:off x="7967947" y="3740026"/>
            <a:ext cx="34480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dirty="0">
                <a:solidFill>
                  <a:srgbClr val="800000"/>
                </a:solidFill>
                <a:latin typeface="Tempus Sans ITC" panose="04020404030D07020202" pitchFamily="82" charset="0"/>
              </a:rPr>
              <a:t>*</a:t>
            </a:r>
            <a:r>
              <a:rPr lang="en-US" altLang="en-US" sz="2800" b="1" dirty="0" err="1">
                <a:solidFill>
                  <a:srgbClr val="800000"/>
                </a:solidFill>
                <a:latin typeface="Tempus Sans ITC" panose="04020404030D07020202" pitchFamily="82" charset="0"/>
              </a:rPr>
              <a:t>pero</a:t>
            </a:r>
            <a:r>
              <a:rPr lang="en-US" altLang="en-US" sz="2800" b="1" dirty="0">
                <a:solidFill>
                  <a:srgbClr val="800000"/>
                </a:solidFill>
                <a:latin typeface="Tempus Sans ITC" panose="04020404030D07020202" pitchFamily="82" charset="0"/>
              </a:rPr>
              <a:t>, entre gentiles?</a:t>
            </a:r>
          </a:p>
          <a:p>
            <a:r>
              <a:rPr lang="en-US" altLang="en-US" sz="2800" b="1" dirty="0">
                <a:solidFill>
                  <a:srgbClr val="800000"/>
                </a:solidFill>
                <a:latin typeface="Tempus Sans ITC" panose="04020404030D07020202" pitchFamily="82" charset="0"/>
              </a:rPr>
              <a:t>  (Lucas 4:24-27)</a:t>
            </a:r>
          </a:p>
        </p:txBody>
      </p:sp>
      <p:sp>
        <p:nvSpPr>
          <p:cNvPr id="58388" name="AutoShape 20">
            <a:extLst>
              <a:ext uri="{FF2B5EF4-FFF2-40B4-BE49-F238E27FC236}">
                <a16:creationId xmlns:a16="http://schemas.microsoft.com/office/drawing/2014/main" id="{8AA50D91-0A19-4682-93F5-5B7EB65D03E6}"/>
              </a:ext>
            </a:extLst>
          </p:cNvPr>
          <p:cNvSpPr>
            <a:spLocks noChangeArrowheads="1"/>
          </p:cNvSpPr>
          <p:nvPr/>
        </p:nvSpPr>
        <p:spPr bwMode="auto">
          <a:xfrm>
            <a:off x="4114800" y="0"/>
            <a:ext cx="4343400" cy="1143000"/>
          </a:xfrm>
          <a:prstGeom prst="wedgeRoundRectCallout">
            <a:avLst>
              <a:gd name="adj1" fmla="val -63269"/>
              <a:gd name="adj2" fmla="val 18611"/>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b="1" dirty="0">
                <a:latin typeface="Tempus Sans ITC" panose="04020404030D07020202" pitchFamily="82" charset="0"/>
              </a:rPr>
              <a:t>¿Qué aprendemos de esa madre desesperada?</a:t>
            </a:r>
            <a:endParaRPr lang="en-US" altLang="en-US" sz="2800" b="1" dirty="0">
              <a:latin typeface="Tempus Sans ITC" panose="04020404030D07020202" pitchFamily="82"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animEffect transition="in" filter="dissolve">
                                      <p:cBhvr>
                                        <p:cTn id="7" dur="1000"/>
                                        <p:tgtEl>
                                          <p:spTgt spid="583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iterate type="wd">
                                    <p:tmPct val="2000"/>
                                  </p:iterate>
                                  <p:childTnLst>
                                    <p:set>
                                      <p:cBhvr>
                                        <p:cTn id="11" dur="1" fill="hold">
                                          <p:stCondLst>
                                            <p:cond delay="0"/>
                                          </p:stCondLst>
                                        </p:cTn>
                                        <p:tgtEl>
                                          <p:spTgt spid="58383"/>
                                        </p:tgtEl>
                                        <p:attrNameLst>
                                          <p:attrName>style.visibility</p:attrName>
                                        </p:attrNameLst>
                                      </p:cBhvr>
                                      <p:to>
                                        <p:strVal val="visible"/>
                                      </p:to>
                                    </p:set>
                                    <p:animEffect transition="in" filter="slide(fromTop)">
                                      <p:cBhvr>
                                        <p:cTn id="12" dur="1000"/>
                                        <p:tgtEl>
                                          <p:spTgt spid="583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81"/>
                                        </p:tgtEl>
                                        <p:attrNameLst>
                                          <p:attrName>style.visibility</p:attrName>
                                        </p:attrNameLst>
                                      </p:cBhvr>
                                      <p:to>
                                        <p:strVal val="visible"/>
                                      </p:to>
                                    </p:set>
                                    <p:animEffect transition="in" filter="dissolve">
                                      <p:cBhvr>
                                        <p:cTn id="17" dur="1000"/>
                                        <p:tgtEl>
                                          <p:spTgt spid="583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iterate type="wd">
                                    <p:tmPct val="2000"/>
                                  </p:iterate>
                                  <p:childTnLst>
                                    <p:set>
                                      <p:cBhvr>
                                        <p:cTn id="21" dur="1" fill="hold">
                                          <p:stCondLst>
                                            <p:cond delay="0"/>
                                          </p:stCondLst>
                                        </p:cTn>
                                        <p:tgtEl>
                                          <p:spTgt spid="58379"/>
                                        </p:tgtEl>
                                        <p:attrNameLst>
                                          <p:attrName>style.visibility</p:attrName>
                                        </p:attrNameLst>
                                      </p:cBhvr>
                                      <p:to>
                                        <p:strVal val="visible"/>
                                      </p:to>
                                    </p:set>
                                    <p:animEffect transition="in" filter="slide(fromTop)">
                                      <p:cBhvr>
                                        <p:cTn id="22" dur="1000"/>
                                        <p:tgtEl>
                                          <p:spTgt spid="583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386"/>
                                        </p:tgtEl>
                                        <p:attrNameLst>
                                          <p:attrName>style.visibility</p:attrName>
                                        </p:attrNameLst>
                                      </p:cBhvr>
                                      <p:to>
                                        <p:strVal val="visible"/>
                                      </p:to>
                                    </p:set>
                                    <p:animEffect transition="in" filter="dissolve">
                                      <p:cBhvr>
                                        <p:cTn id="27" dur="1000"/>
                                        <p:tgtEl>
                                          <p:spTgt spid="583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1" fill="hold" grpId="0" nodeType="clickEffect">
                                  <p:stCondLst>
                                    <p:cond delay="0"/>
                                  </p:stCondLst>
                                  <p:iterate type="wd">
                                    <p:tmPct val="2000"/>
                                  </p:iterate>
                                  <p:childTnLst>
                                    <p:set>
                                      <p:cBhvr>
                                        <p:cTn id="31" dur="1" fill="hold">
                                          <p:stCondLst>
                                            <p:cond delay="0"/>
                                          </p:stCondLst>
                                        </p:cTn>
                                        <p:tgtEl>
                                          <p:spTgt spid="58387"/>
                                        </p:tgtEl>
                                        <p:attrNameLst>
                                          <p:attrName>style.visibility</p:attrName>
                                        </p:attrNameLst>
                                      </p:cBhvr>
                                      <p:to>
                                        <p:strVal val="visible"/>
                                      </p:to>
                                    </p:set>
                                    <p:animEffect transition="in" filter="slide(fromTop)">
                                      <p:cBhvr>
                                        <p:cTn id="32" dur="1000"/>
                                        <p:tgtEl>
                                          <p:spTgt spid="58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79" grpId="0"/>
      <p:bldP spid="58381" grpId="0"/>
      <p:bldP spid="58383" grpId="0"/>
      <p:bldP spid="58386" grpId="0"/>
      <p:bldP spid="58387"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4818</TotalTime>
  <Words>2398</Words>
  <Application>Microsoft Office PowerPoint</Application>
  <PresentationFormat>Widescreen</PresentationFormat>
  <Paragraphs>177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Tahoma</vt:lpstr>
      <vt:lpstr>Tempus Sans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ROYCE</dc:creator>
  <cp:lastModifiedBy>ROYCE CHANDLER</cp:lastModifiedBy>
  <cp:revision>365</cp:revision>
  <dcterms:created xsi:type="dcterms:W3CDTF">2008-12-31T00:13:26Z</dcterms:created>
  <dcterms:modified xsi:type="dcterms:W3CDTF">2024-10-26T18:42:55Z</dcterms:modified>
</cp:coreProperties>
</file>