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256" r:id="rId2"/>
    <p:sldId id="362" r:id="rId3"/>
    <p:sldId id="343" r:id="rId4"/>
    <p:sldId id="344" r:id="rId5"/>
    <p:sldId id="345" r:id="rId6"/>
    <p:sldId id="346" r:id="rId7"/>
    <p:sldId id="347" r:id="rId8"/>
    <p:sldId id="348" r:id="rId9"/>
    <p:sldId id="349" r:id="rId10"/>
    <p:sldId id="350" r:id="rId11"/>
    <p:sldId id="351" r:id="rId12"/>
    <p:sldId id="352" r:id="rId13"/>
    <p:sldId id="353" r:id="rId14"/>
    <p:sldId id="354" r:id="rId15"/>
    <p:sldId id="363" r:id="rId16"/>
    <p:sldId id="366" r:id="rId17"/>
    <p:sldId id="367" r:id="rId18"/>
    <p:sldId id="368" r:id="rId19"/>
    <p:sldId id="369" r:id="rId20"/>
    <p:sldId id="372" r:id="rId21"/>
    <p:sldId id="374" r:id="rId22"/>
    <p:sldId id="375" r:id="rId23"/>
    <p:sldId id="376" r:id="rId24"/>
    <p:sldId id="364" r:id="rId25"/>
    <p:sldId id="365" r:id="rId26"/>
    <p:sldId id="377" r:id="rId27"/>
    <p:sldId id="378" r:id="rId28"/>
    <p:sldId id="380" r:id="rId29"/>
    <p:sldId id="381" r:id="rId30"/>
    <p:sldId id="387" r:id="rId31"/>
    <p:sldId id="384" r:id="rId32"/>
    <p:sldId id="268" r:id="rId33"/>
    <p:sldId id="265" r:id="rId3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EFCC"/>
    <a:srgbClr val="FEFEF8"/>
    <a:srgbClr val="F8F7D1"/>
    <a:srgbClr val="C0C0C0"/>
    <a:srgbClr val="808080"/>
    <a:srgbClr val="A50021"/>
    <a:srgbClr val="FFCC00"/>
    <a:srgbClr val="800000"/>
    <a:srgbClr val="5F5F5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9" autoAdjust="0"/>
    <p:restoredTop sz="94660"/>
  </p:normalViewPr>
  <p:slideViewPr>
    <p:cSldViewPr showGuides="1">
      <p:cViewPr varScale="1">
        <p:scale>
          <a:sx n="99" d="100"/>
          <a:sy n="99" d="100"/>
        </p:scale>
        <p:origin x="930" y="9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7BFEFE-6C09-4F4B-982A-C4EEAC106CE7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95087D-6067-4317-8D0B-ABF900B862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946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27FD5-48BE-43FC-A8A5-1E321ACBF0D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0252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09848-3DF4-4F1E-8AF4-038B742186B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3299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3139B-8F37-4524-A776-84C4889559E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5019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8608-5DE3-49F8-8E0E-5B8F004241D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5312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E6697-D5BD-4A92-B973-F6485898EC2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633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C79C54-A666-4B64-9AB5-E5CA673794F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8094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584DD-48A4-4EF2-8B20-D1A48BE946F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8566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DAE5B-DB33-4171-BC50-0FEE9B3F454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1402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910D3-120F-4F3E-870F-6D068ECB491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7402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D0342-D7E1-41E5-AF1E-17340A44111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3758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561DB-A914-436F-8F90-574F389A151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6778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EDCE1-AE08-4874-8903-F6C9C847371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9029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biblegraphics.com/images/revelation/Revelation/Rev5w_JPG.html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biblegraphics.com/images/revelation/Revelation/Rev5w_JPG.html" TargetMode="Externa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1" name="Text Box 3">
            <a:extLst>
              <a:ext uri="{FF2B5EF4-FFF2-40B4-BE49-F238E27FC236}">
                <a16:creationId xmlns:a16="http://schemas.microsoft.com/office/drawing/2014/main" id="{5584D986-151C-DAB0-3891-26E295E547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53600" y="2209800"/>
            <a:ext cx="2362200" cy="4093428"/>
          </a:xfrm>
          <a:prstGeom prst="rect">
            <a:avLst/>
          </a:prstGeom>
          <a:solidFill>
            <a:srgbClr val="F8F7D1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s-ES" altLang="en-US" sz="2600" b="1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todo esto vemos al ángel de Dios hacer lo que él fue asignado hacer, con la autoridad de Dios para hacerlo.</a:t>
            </a:r>
            <a:endParaRPr lang="en-US" altLang="en-US" sz="2600" b="1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4692" name="Rectangle 4">
            <a:extLst>
              <a:ext uri="{FF2B5EF4-FFF2-40B4-BE49-F238E27FC236}">
                <a16:creationId xmlns:a16="http://schemas.microsoft.com/office/drawing/2014/main" id="{899FD369-1997-5532-AD9E-C50512F867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90600"/>
            <a:ext cx="9525000" cy="57938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altLang="en-US" sz="26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Núm</a:t>
            </a:r>
            <a:r>
              <a:rPr lang="en-U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22:29-33 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Balaam respondió al asna: Porque te has burlado de mí. ¡Ojalá tuviera espada en mi mano, que ahora te mataría!  Y el asna dijo a Balaam: ¿No soy yo tu asna? Sobre mí has cabalgado desde que tú me tienes hasta este día; ¿he acostumbrado hacerlo así contigo?  Y él respondió: No. 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Entonces Jehová abrió los ojos de Balaam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y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vio al ángel de Jehová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 estaba en el camino, y tenía su espada desnuda en su mano.  Y Balaam hizo reverencia, y se inclinó sobre su rostro.  Y</a:t>
            </a:r>
            <a:r>
              <a:rPr lang="es-E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ángel de Jehová le dijo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¿Por qué has azotado tu asna estas tres veces?  He aquí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 he salido para resistirte,</a:t>
            </a:r>
            <a:r>
              <a:rPr lang="es-E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porque tu camino es perverso delante de mí.  El asna me ha visto, y se ha apartado luego de delante de mí estas tres veces; y si de mí no se hubiera apartado, yo también ahora te mataría a ti, y a ella dejaría viva.</a:t>
            </a: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4E98F84B-A2EC-A419-E1D1-06C93831BD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79438"/>
          </a:xfrm>
          <a:prstGeom prst="rect">
            <a:avLst/>
          </a:prstGeom>
          <a:solidFill>
            <a:srgbClr val="F4EFCC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3200" b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Balaam…y el ángel del Señor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2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7" dur="500"/>
                                        <p:tgtEl>
                                          <p:spTgt spid="114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1000"/>
                                        <p:tgtEl>
                                          <p:spTgt spid="114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1" grpId="0" animBg="1"/>
      <p:bldP spid="114692" grpId="0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Text Box 2">
            <a:extLst>
              <a:ext uri="{FF2B5EF4-FFF2-40B4-BE49-F238E27FC236}">
                <a16:creationId xmlns:a16="http://schemas.microsoft.com/office/drawing/2014/main" id="{195281BE-9C3A-91F1-77A2-97B0E9F227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23220"/>
          </a:xfrm>
          <a:prstGeom prst="rect">
            <a:avLst/>
          </a:prstGeom>
          <a:solidFill>
            <a:srgbClr val="F4E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2800" b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 Jueces…y el ángel del Señor</a:t>
            </a:r>
          </a:p>
        </p:txBody>
      </p:sp>
      <p:sp>
        <p:nvSpPr>
          <p:cNvPr id="115715" name="Text Box 3">
            <a:extLst>
              <a:ext uri="{FF2B5EF4-FFF2-40B4-BE49-F238E27FC236}">
                <a16:creationId xmlns:a16="http://schemas.microsoft.com/office/drawing/2014/main" id="{8CFA781F-885D-FB03-C9F3-FEA0C6DC72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88424" y="3200400"/>
            <a:ext cx="2667000" cy="2893100"/>
          </a:xfrm>
          <a:prstGeom prst="rect">
            <a:avLst/>
          </a:prstGeom>
          <a:solidFill>
            <a:srgbClr val="F8F7D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s-ES" altLang="en-US" sz="2600" b="1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Literalmente era verdadero, ya que Dios había enviado a Su ángel para hacer aquella cosa.</a:t>
            </a:r>
            <a:endParaRPr lang="en-US" altLang="en-US" sz="2600" b="1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5716" name="Rectangle 4">
            <a:extLst>
              <a:ext uri="{FF2B5EF4-FFF2-40B4-BE49-F238E27FC236}">
                <a16:creationId xmlns:a16="http://schemas.microsoft.com/office/drawing/2014/main" id="{9862D24A-6B2B-E182-F558-85B7BD3477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066800"/>
            <a:ext cx="9067800" cy="5693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6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Juec</a:t>
            </a:r>
            <a:r>
              <a:rPr lang="en-U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2:1-5 -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ángel de Jehová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subió de </a:t>
            </a:r>
            <a:r>
              <a:rPr lang="es-E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Gilgal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es-E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Boquim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y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dijo: Yo os saqué de Egipto, y os introduje en la tierra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la cual había jurado a vuestros padres, diciendo: No invalidaré jamás mi pacto con vosotros, con tal que vosotros no hagáis pacto con los moradores de esta tierra, cuyos altares habéis de derribar; mas vosotros no habéis atendido a mi voz. ¿Por qué habéis hecho esto?  Por tanto, yo también digo: No los echaré de delante de vosotros, sino que serán azotes para vuestros costados, y sus dioses os serán tropezadero. 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Cuando el ángel de Jehová habló estas palabras</a:t>
            </a:r>
            <a:r>
              <a:rPr lang="es-E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todos los hijos de Israel, el pueblo alzó su voz y lloró.  Y llamaron el nombre de aquel lugar </a:t>
            </a:r>
            <a:r>
              <a:rPr lang="es-E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Boquim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y ofrecieron allí sacrificios a Jehová.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1000"/>
                                        <p:tgtEl>
                                          <p:spTgt spid="115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1000"/>
                                        <p:tgtEl>
                                          <p:spTgt spid="115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 animBg="1"/>
      <p:bldP spid="115715" grpId="0" animBg="1"/>
      <p:bldP spid="1157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Text Box 3">
            <a:extLst>
              <a:ext uri="{FF2B5EF4-FFF2-40B4-BE49-F238E27FC236}">
                <a16:creationId xmlns:a16="http://schemas.microsoft.com/office/drawing/2014/main" id="{ED67C5BD-A971-926F-25EE-D33057064F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01200" y="1795462"/>
            <a:ext cx="2590800" cy="4493538"/>
          </a:xfrm>
          <a:prstGeom prst="rect">
            <a:avLst/>
          </a:prstGeom>
          <a:solidFill>
            <a:srgbClr val="F4EFCC"/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/>
            <a:r>
              <a:rPr lang="es-ES" altLang="en-US" sz="2600" b="1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ambos casos el ángel apareció en forma humana, pero hizo algo que lo hizo evidente que él era “el ángel del Señor.”</a:t>
            </a:r>
            <a:endParaRPr lang="en-US" altLang="en-US" sz="2600" b="1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6740" name="Rectangle 4">
            <a:extLst>
              <a:ext uri="{FF2B5EF4-FFF2-40B4-BE49-F238E27FC236}">
                <a16:creationId xmlns:a16="http://schemas.microsoft.com/office/drawing/2014/main" id="{09487E7D-0739-2873-A42F-0BED17569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667000"/>
            <a:ext cx="8915400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todo el resto del período de los jueces, una visita o acción de un ángel es descrito sólo dos veces:</a:t>
            </a:r>
          </a:p>
          <a:p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la llamada de Gedeón, 6:11-23</a:t>
            </a:r>
          </a:p>
          <a:p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anuncio a Manoa y su esposa acerca del </a:t>
            </a:r>
          </a:p>
          <a:p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nacimiento de Sans</a:t>
            </a:r>
            <a:r>
              <a:rPr lang="es-CO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ón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de las cualidades </a:t>
            </a:r>
          </a:p>
          <a:p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‘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especiales' de él, 13:3-23</a:t>
            </a:r>
          </a:p>
          <a:p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- Hay algunas cosas particulares a notar</a:t>
            </a:r>
          </a:p>
          <a:p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en la visita con los padres de Sansón</a:t>
            </a:r>
            <a:endParaRPr lang="en-US" altLang="en-US" sz="2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F90E27FD-A307-C84E-11B1-9D8E8839A7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23220"/>
          </a:xfrm>
          <a:prstGeom prst="rect">
            <a:avLst/>
          </a:prstGeom>
          <a:solidFill>
            <a:srgbClr val="F4EFCC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2800" b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 Jueces…y el ángel del Señor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167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1167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1167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1167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1167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/>
                                        <p:tgtEl>
                                          <p:spTgt spid="1167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1167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/>
                                        <p:tgtEl>
                                          <p:spTgt spid="1167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9" dur="1000"/>
                                        <p:tgtEl>
                                          <p:spTgt spid="1167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4" dur="1000"/>
                                        <p:tgtEl>
                                          <p:spTgt spid="11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3" name="Text Box 3">
            <a:extLst>
              <a:ext uri="{FF2B5EF4-FFF2-40B4-BE49-F238E27FC236}">
                <a16:creationId xmlns:a16="http://schemas.microsoft.com/office/drawing/2014/main" id="{BCD7B63F-D5DA-DD4A-882F-D39CA2E944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00" y="1529853"/>
            <a:ext cx="2590800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ángel de Dios </a:t>
            </a:r>
          </a:p>
          <a:p>
            <a:pPr algn="ctr"/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pareció ser un varón</a:t>
            </a:r>
            <a:endParaRPr lang="en-US" altLang="en-US" sz="26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7764" name="Rectangle 4">
            <a:extLst>
              <a:ext uri="{FF2B5EF4-FFF2-40B4-BE49-F238E27FC236}">
                <a16:creationId xmlns:a16="http://schemas.microsoft.com/office/drawing/2014/main" id="{0B11B9F7-31C5-46AF-5FAB-FF81DBAF8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1066800"/>
            <a:ext cx="9067800" cy="5693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6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Juec</a:t>
            </a:r>
            <a:r>
              <a:rPr lang="en-U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13:9-16 -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el ángel de Dios volvió otra vez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la mujer, estando ella en el campo; mas su marido Manoa no estaba con ella.  Y la mujer corrió prontamente a avisarle a su marido, diciéndole: Mira que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 me ha aparecido aquel varón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 vino a mí el otro día. Y se levantó Manoa, y siguió a su mujer; y vino al varón y le dijo: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¿Eres tú aquel varón que habló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la mujer? Y él dijo: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 soy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…Entonces Manoa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dijo al ángel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Jehová: Te ruego nos permitas detenerte, y te prepararemos un cabrito.  Y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ángel de Jehová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respondió a Manoa: Aunque me detengas,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 comeré de tu pan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mas si quieres hacer holocausto, ofrécelo a Jehová. Y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 sabía Manoa que aquél fuese ángel de Jehová.</a:t>
            </a:r>
          </a:p>
        </p:txBody>
      </p:sp>
      <p:sp>
        <p:nvSpPr>
          <p:cNvPr id="117765" name="Text Box 5">
            <a:extLst>
              <a:ext uri="{FF2B5EF4-FFF2-40B4-BE49-F238E27FC236}">
                <a16:creationId xmlns:a16="http://schemas.microsoft.com/office/drawing/2014/main" id="{7A729DE7-7CBC-3C5D-597B-DCB0106002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00" y="3739654"/>
            <a:ext cx="2590800" cy="26130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Él rechazó la comida…pero los ángeles en Gen 18 comieron lo que Abraham les dio.</a:t>
            </a:r>
            <a:endParaRPr lang="en-US" altLang="en-US" sz="26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AA94BE5E-29D7-1781-647E-1ADC0027AA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23220"/>
          </a:xfrm>
          <a:prstGeom prst="rect">
            <a:avLst/>
          </a:prstGeom>
          <a:solidFill>
            <a:srgbClr val="F4EFCC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2800" b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 Jueces…y el ángel del Señor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17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1000"/>
                                        <p:tgtEl>
                                          <p:spTgt spid="117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1000"/>
                                        <p:tgtEl>
                                          <p:spTgt spid="117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3" grpId="0"/>
      <p:bldP spid="117764" grpId="0"/>
      <p:bldP spid="117765" grpId="0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Text Box 3">
            <a:extLst>
              <a:ext uri="{FF2B5EF4-FFF2-40B4-BE49-F238E27FC236}">
                <a16:creationId xmlns:a16="http://schemas.microsoft.com/office/drawing/2014/main" id="{B3172428-7E4A-8BFD-C56B-64719BA840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48800" y="1066800"/>
            <a:ext cx="2667000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600" b="1" u="sng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Otras</a:t>
            </a:r>
            <a:r>
              <a:rPr lang="en-US" altLang="en-US" sz="2600" b="1" u="sng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u="sng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versiones</a:t>
            </a:r>
            <a:r>
              <a:rPr lang="en-U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algn="ctr"/>
            <a:r>
              <a:rPr lang="en-US" altLang="en-US" sz="2600" b="1" i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‘</a:t>
            </a:r>
            <a:r>
              <a:rPr lang="en-US" altLang="en-US" sz="2600" b="1" i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secreto</a:t>
            </a:r>
            <a:r>
              <a:rPr lang="en-US" altLang="en-US" sz="2600" b="1" i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’</a:t>
            </a:r>
          </a:p>
          <a:p>
            <a:pPr algn="ctr"/>
            <a:r>
              <a:rPr lang="en-US" altLang="en-US" sz="2600" b="1" i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‘no </a:t>
            </a:r>
            <a:r>
              <a:rPr lang="en-US" altLang="en-US" sz="2600" b="1" i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puede</a:t>
            </a:r>
            <a:r>
              <a:rPr lang="en-US" altLang="en-US" sz="2600" b="1" i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ser </a:t>
            </a:r>
            <a:r>
              <a:rPr lang="en-US" altLang="en-US" sz="2600" b="1" i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entendido</a:t>
            </a:r>
            <a:r>
              <a:rPr lang="en-US" altLang="en-US" sz="2600" b="1" i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’</a:t>
            </a:r>
          </a:p>
        </p:txBody>
      </p:sp>
      <p:sp>
        <p:nvSpPr>
          <p:cNvPr id="118788" name="Rectangle 4">
            <a:extLst>
              <a:ext uri="{FF2B5EF4-FFF2-40B4-BE49-F238E27FC236}">
                <a16:creationId xmlns:a16="http://schemas.microsoft.com/office/drawing/2014/main" id="{DEB9DD01-C2A1-9D7F-3BD8-206F818908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697" y="1066800"/>
            <a:ext cx="8839200" cy="5693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6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Juec</a:t>
            </a:r>
            <a:r>
              <a:rPr lang="en-U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13:17-21 -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Entonces dijo Manoa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 ángel de Jehová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¿Cuál es tu nombre, para que cuando se cumpla tu palabra te honremos?  Y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ángel de Jehová respondió: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¿Por qué preguntas por mi nombre, que es admirable?  Y Manoa tomó un cabrito y una ofrenda, y los ofreció sobre una peña a Jehová; y el ángel hizo milagro ante los ojos de Manoa y de su mujer.  Porque aconteció que cuando la llama subía del altar hacia el cielo,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ángel de Jehová subió en la llama del altar ante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 ojos de Manoa y de su mujer, los cuales se postraron en tierra.  Y el ángel de Jehová no volvió a aparecer a Manoa ni a su mujer. Entonces conoció Manoa que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era el ángel de Jehová</a:t>
            </a:r>
            <a:r>
              <a:rPr lang="es-E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118789" name="Text Box 5">
            <a:extLst>
              <a:ext uri="{FF2B5EF4-FFF2-40B4-BE49-F238E27FC236}">
                <a16:creationId xmlns:a16="http://schemas.microsoft.com/office/drawing/2014/main" id="{84A15400-9467-D124-27C9-456C4C395F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6400" y="3306474"/>
            <a:ext cx="2819400" cy="1532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forma humana y aún subió en la llama</a:t>
            </a:r>
            <a:endParaRPr lang="en-US" altLang="en-US" sz="26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8790" name="Text Box 6">
            <a:extLst>
              <a:ext uri="{FF2B5EF4-FFF2-40B4-BE49-F238E27FC236}">
                <a16:creationId xmlns:a16="http://schemas.microsoft.com/office/drawing/2014/main" id="{90BF2B6F-4699-8075-B08A-28065EE72E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0" y="4953000"/>
            <a:ext cx="2971800" cy="1532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Sólo entonces </a:t>
            </a:r>
            <a:r>
              <a:rPr lang="es-ES" altLang="en-US" sz="26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conoci</a:t>
            </a:r>
            <a:r>
              <a:rPr lang="es-CO" altLang="en-US" sz="26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ó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Manoa que él era un ángel.</a:t>
            </a:r>
            <a:endParaRPr lang="en-US" altLang="en-US" sz="26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BB0AB71D-75BA-B895-CB61-2101E58F03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23220"/>
          </a:xfrm>
          <a:prstGeom prst="rect">
            <a:avLst/>
          </a:prstGeom>
          <a:solidFill>
            <a:srgbClr val="F4EFCC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2800" b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 Jueces…y el ángel del Señor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118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87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87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87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87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87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8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87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87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7" grpId="0"/>
      <p:bldP spid="118788" grpId="0"/>
      <p:bldP spid="118789" grpId="0"/>
      <p:bldP spid="118790" grpId="0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Text Box 2">
            <a:extLst>
              <a:ext uri="{FF2B5EF4-FFF2-40B4-BE49-F238E27FC236}">
                <a16:creationId xmlns:a16="http://schemas.microsoft.com/office/drawing/2014/main" id="{0FB59A9B-D2BD-01C7-2F44-9FCABFC961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23220"/>
          </a:xfrm>
          <a:prstGeom prst="rect">
            <a:avLst/>
          </a:prstGeom>
          <a:solidFill>
            <a:srgbClr val="F4EFCC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2800" b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Josué…y el Príncipe del ejercito de Jehová</a:t>
            </a:r>
          </a:p>
        </p:txBody>
      </p:sp>
      <p:sp>
        <p:nvSpPr>
          <p:cNvPr id="143363" name="Text Box 3">
            <a:extLst>
              <a:ext uri="{FF2B5EF4-FFF2-40B4-BE49-F238E27FC236}">
                <a16:creationId xmlns:a16="http://schemas.microsoft.com/office/drawing/2014/main" id="{937D7A73-0071-C2EB-B8E1-CDA0D9721E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12431" y="1371600"/>
            <a:ext cx="2667000" cy="1692771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s-E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Josué confundió al ángel como un </a:t>
            </a:r>
            <a:r>
              <a:rPr lang="es-E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varon</a:t>
            </a:r>
            <a:r>
              <a:rPr lang="es-E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altLang="en-US" sz="26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3365" name="Rectangle 5">
            <a:extLst>
              <a:ext uri="{FF2B5EF4-FFF2-40B4-BE49-F238E27FC236}">
                <a16:creationId xmlns:a16="http://schemas.microsoft.com/office/drawing/2014/main" id="{28EC05E7-8CEC-316B-A5F1-49EA17E036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667976"/>
            <a:ext cx="89916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Jos 5:13-15 -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Estando Josué cerca de Jericó, alzó sus ojos y vio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varón que estaba delante de él, el cual tenía una espada desenvainada en su mano. Y Josué, yendo hacia él, le dijo: ¿Eres de los nuestros, o de nuestros enemigos?  El respondió: No; mas como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Príncipe del ejército de Jehová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 venido ahora. Entonces Josué, postrándose sobre su rostro en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tierra, le adoró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y le dijo: ¿Qué dice mi Señor a su siervo?  Y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Príncipe del ejército de Jehová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respondió a Josué: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Quita el calzado de tus pies, porque el lugar donde estás es santo.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Josué así lo hizo.</a:t>
            </a:r>
          </a:p>
        </p:txBody>
      </p:sp>
      <p:sp>
        <p:nvSpPr>
          <p:cNvPr id="143367" name="Text Box 7">
            <a:extLst>
              <a:ext uri="{FF2B5EF4-FFF2-40B4-BE49-F238E27FC236}">
                <a16:creationId xmlns:a16="http://schemas.microsoft.com/office/drawing/2014/main" id="{B88185E1-31CD-DCCA-B739-91DFF19EA1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48800" y="1371600"/>
            <a:ext cx="2743200" cy="5097165"/>
          </a:xfrm>
          <a:prstGeom prst="rect">
            <a:avLst/>
          </a:prstGeom>
          <a:solidFill>
            <a:srgbClr val="F4EFCC"/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05000"/>
              </a:lnSpc>
            </a:pPr>
            <a:r>
              <a:rPr lang="es-ES" altLang="en-US" sz="2600" b="1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Hay sólo 1 mención más de ángeles durante el período de los 25 años de la conquista y los 17 años entre la muerte de Josué y Otoniel, el primer juez.</a:t>
            </a:r>
            <a:endParaRPr lang="en-US" altLang="en-US" sz="2600" b="1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43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14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1000"/>
                                        <p:tgtEl>
                                          <p:spTgt spid="143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" dur="1000"/>
                                        <p:tgtEl>
                                          <p:spTgt spid="143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2" grpId="0" animBg="1"/>
      <p:bldP spid="143363" grpId="0" animBg="1"/>
      <p:bldP spid="143365" grpId="0"/>
      <p:bldP spid="14336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5" name="Text Box 3">
            <a:extLst>
              <a:ext uri="{FF2B5EF4-FFF2-40B4-BE49-F238E27FC236}">
                <a16:creationId xmlns:a16="http://schemas.microsoft.com/office/drawing/2014/main" id="{E071551E-9D64-6636-8C7F-44C9D276D1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4158" y="3048000"/>
            <a:ext cx="4143080" cy="1692771"/>
          </a:xfrm>
          <a:prstGeom prst="rect">
            <a:avLst/>
          </a:prstGeom>
          <a:solidFill>
            <a:srgbClr val="F4EFCC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s-ES" altLang="en-US" sz="2600" b="1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Parece ser un intervalo de tiempo entre este profeta y lo que pasa en el verso siguiente</a:t>
            </a:r>
            <a:r>
              <a:rPr lang="en-US" altLang="en-US" sz="2600" b="1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</a:p>
        </p:txBody>
      </p:sp>
      <p:sp>
        <p:nvSpPr>
          <p:cNvPr id="146436" name="Rectangle 4">
            <a:extLst>
              <a:ext uri="{FF2B5EF4-FFF2-40B4-BE49-F238E27FC236}">
                <a16:creationId xmlns:a16="http://schemas.microsoft.com/office/drawing/2014/main" id="{C818D10A-BC54-5C88-046C-62BB69EFE9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164134"/>
            <a:ext cx="6858000" cy="5693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6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Juec</a:t>
            </a:r>
            <a:r>
              <a:rPr lang="en-U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6:7-10 -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cuando los hijos de Israel clamaron a Jehová, a causa de los madianitas, Jehová envió a los hijos de Israel un varón profeta, el cual les dijo: Así ha dicho Jehová Dios de Israel: Yo os hice salir de Egipto, y os saqué de la casa de servidumbre.  Os libré de mano de los egipcios, y de mano de todos los que os afligieron, a los cuales eché de delante de vosotros, y os di su tierra; y os dije: Yo soy Jehová vuestro Dios; no temáis a los dioses de los amorreos, en cuya tierra habitáis; pero no habéis obedecido a mi voz.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0F8FB34F-1FA8-992E-1B45-F138E76E70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58" y="0"/>
            <a:ext cx="12192000" cy="523220"/>
          </a:xfrm>
          <a:prstGeom prst="rect">
            <a:avLst/>
          </a:prstGeom>
          <a:solidFill>
            <a:srgbClr val="F4EFCC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2800" b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libro de los jueces…y el ángel del Señor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146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6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6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5" grpId="0" animBg="1"/>
      <p:bldP spid="146436" grpId="0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9" name="Text Box 3">
            <a:extLst>
              <a:ext uri="{FF2B5EF4-FFF2-40B4-BE49-F238E27FC236}">
                <a16:creationId xmlns:a16="http://schemas.microsoft.com/office/drawing/2014/main" id="{2739101C-FE13-8772-B149-1DD2A62318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58300" y="2971800"/>
            <a:ext cx="2819400" cy="2492990"/>
          </a:xfrm>
          <a:prstGeom prst="rect">
            <a:avLst/>
          </a:prstGeom>
          <a:solidFill>
            <a:srgbClr val="F4EFCC"/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/>
            <a:r>
              <a:rPr lang="en-US" altLang="en-US" sz="2600" b="1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</a:t>
            </a:r>
            <a:r>
              <a:rPr lang="en-US" altLang="en-US" sz="2600" b="1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US" altLang="en-US" sz="2600" b="1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</a:t>
            </a:r>
            <a:r>
              <a:rPr lang="en-US" altLang="en-US" sz="2600" b="1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del Se</a:t>
            </a:r>
            <a:r>
              <a:rPr lang="es-CO" altLang="en-US" sz="2600" b="1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ñor</a:t>
            </a:r>
            <a:r>
              <a:rPr lang="en-US" altLang="en-US" sz="2600" b="1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 y “</a:t>
            </a:r>
            <a:r>
              <a:rPr lang="en-US" altLang="en-US" sz="2600" b="1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US" altLang="en-US" sz="2600" b="1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</a:t>
            </a:r>
            <a:r>
              <a:rPr lang="en-US" altLang="en-US" sz="2600" b="1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 </a:t>
            </a:r>
            <a:r>
              <a:rPr lang="es-ES" altLang="en-US" sz="2600" b="1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son usados de modo intercambiable</a:t>
            </a:r>
            <a:endParaRPr lang="en-US" altLang="en-US" sz="2600" b="1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7460" name="Rectangle 4">
            <a:extLst>
              <a:ext uri="{FF2B5EF4-FFF2-40B4-BE49-F238E27FC236}">
                <a16:creationId xmlns:a16="http://schemas.microsoft.com/office/drawing/2014/main" id="{B8604459-36A4-338C-97F5-7AD6F159E5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" y="1295400"/>
            <a:ext cx="8953500" cy="5478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5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6:11-14 - </a:t>
            </a:r>
            <a:r>
              <a:rPr lang="es-ES" altLang="en-US" sz="25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vino el ángel de Jehová</a:t>
            </a:r>
            <a:r>
              <a:rPr lang="es-E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y se sentó debajo de la encina que está en </a:t>
            </a:r>
            <a:r>
              <a:rPr lang="es-E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Ofra</a:t>
            </a:r>
            <a:r>
              <a:rPr lang="es-E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la cual era de Joás </a:t>
            </a:r>
            <a:r>
              <a:rPr lang="es-ES" altLang="en-US" sz="25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abiezerita</a:t>
            </a:r>
            <a:r>
              <a:rPr lang="es-E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y su hijo Gedeón estaba sacudiendo el trigo en el lagar, para esconderlo de los madianitas.  Y </a:t>
            </a:r>
            <a:r>
              <a:rPr lang="es-ES" altLang="en-US" sz="25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ángel de Jehová se le apareció, y le dijo</a:t>
            </a:r>
            <a:r>
              <a:rPr lang="es-E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Jehová está contigo, varón esforzado y valiente.  Y Gedeón le respondió: Ah, señor mío, si Jehová está con nosotros, ¿por qué nos ha sobrevenido todo esto? ¿Y dónde están todas sus maravillas, que nuestros padres nos han contado, diciendo: ¿No nos sacó Jehová de Egipto? Y ahora Jehová nos ha desamparado, y nos ha entregado en mano de los madianitas. </a:t>
            </a:r>
            <a:r>
              <a:rPr lang="es-ES" altLang="en-US" sz="25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mirándole Jehová, le dijo</a:t>
            </a:r>
            <a:r>
              <a:rPr lang="es-E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es-ES" altLang="en-US" sz="2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 con esta tu fuerza, y salvarás a Israel de la mano de los madianitas. ¿No te envío </a:t>
            </a:r>
            <a:r>
              <a:rPr lang="es-ES" altLang="en-US" sz="25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</a:t>
            </a:r>
            <a:r>
              <a:rPr lang="es-CO" altLang="en-US" sz="25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r>
              <a:rPr lang="es-ES" altLang="en-US" sz="25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CD5D8513-6DFD-12CF-3ED0-26542A6538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23220"/>
          </a:xfrm>
          <a:prstGeom prst="rect">
            <a:avLst/>
          </a:prstGeom>
          <a:solidFill>
            <a:srgbClr val="F4EFCC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2800" b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libro de los jueces…y el ángel del Señor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147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147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9" grpId="0" animBg="1"/>
      <p:bldP spid="147460" grpId="0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3" name="Rectangle 3">
            <a:extLst>
              <a:ext uri="{FF2B5EF4-FFF2-40B4-BE49-F238E27FC236}">
                <a16:creationId xmlns:a16="http://schemas.microsoft.com/office/drawing/2014/main" id="{5D00C160-06F0-EB9E-D11B-1CED36EA0C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1447800"/>
            <a:ext cx="9753600" cy="5293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6:15-19</a:t>
            </a:r>
            <a:r>
              <a:rPr lang="en-US" altLang="en-US" sz="26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Entonces le respondió: Ah, señor mío, ¿con qué salvaré yo a Israel? He aquí que mi familia es pobre en Manasés, y yo el menor en la casa de mi padre. 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Jehová le dijo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Ciertamente yo estaré contigo, y derrotarás a los madianitas como a un solo hombre.  Y él respondió:  Yo te ruego que si he hallado gracia delante de ti, me des señal de que tú has hablado conmigo.  Te ruego que no te vayas de aquí hasta que vuelva a ti, y saque mi ofrenda y la ponga delante de ti. Y él respondió:  Yo esperaré hasta que vuelvas.  Y entrando Gedeón, preparó un cabrito, y panes sin levadura de un </a:t>
            </a:r>
            <a:r>
              <a:rPr lang="es-E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efa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harina; y puso la carne en un canastillo, y el caldo en una olla, y sacándolo se lo presentó debajo de aquella encina.</a:t>
            </a:r>
            <a:endParaRPr lang="en-US" altLang="en-US" sz="2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2C5D59F4-96F2-06B2-3AA9-A666F0E544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23220"/>
          </a:xfrm>
          <a:prstGeom prst="rect">
            <a:avLst/>
          </a:prstGeom>
          <a:solidFill>
            <a:srgbClr val="F4EFCC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2800" b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libro de los jueces…y el ángel del Señor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48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3" grpId="0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7" name="Text Box 3">
            <a:extLst>
              <a:ext uri="{FF2B5EF4-FFF2-40B4-BE49-F238E27FC236}">
                <a16:creationId xmlns:a16="http://schemas.microsoft.com/office/drawing/2014/main" id="{98F51FD8-2304-1D6B-3385-C61C397332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18320" y="1828800"/>
            <a:ext cx="2667000" cy="4493538"/>
          </a:xfrm>
          <a:prstGeom prst="rect">
            <a:avLst/>
          </a:prstGeom>
          <a:solidFill>
            <a:srgbClr val="F4EFCC"/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/>
            <a:r>
              <a:rPr lang="es-ES" altLang="en-US" sz="2600" b="1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ángel de Dios actuó por la autoridad de Dios, siguiendo realizando su asignación para “ir delante de” las tribus en la tierra.</a:t>
            </a:r>
            <a:endParaRPr lang="en-US" altLang="en-US" sz="2600" b="1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9508" name="Rectangle 4">
            <a:extLst>
              <a:ext uri="{FF2B5EF4-FFF2-40B4-BE49-F238E27FC236}">
                <a16:creationId xmlns:a16="http://schemas.microsoft.com/office/drawing/2014/main" id="{0AFA64B4-3384-386D-7272-4A7F67D195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752600"/>
            <a:ext cx="83058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6:20-24 -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Entonces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ángel de Dios le dijo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Toma la carne y los panes sin levadura, y ponlos sobre esta peña, y vierte el caldo. Y él lo hizo así. Y extendiendo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ángel de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Jehová el báculo que tenía en su mano, tocó con la punta la carne y los panes sin levadura; y subió fuego de la peña, el cual consumió la carne y los panes sin levadura. Y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ángel de Jehová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desapareció de su vista.  Viendo entonces Gedeón que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era el ángel de Jehová,</a:t>
            </a:r>
            <a:r>
              <a:rPr lang="es-E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dijo: Ah, Señor Jehová, que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 visto al ángel de Jehová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cara a cara.  Pero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Jehová le dijo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Paz a ti; no tengas temor, no morirás…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4D3A4AA4-1CA6-2C91-21C5-D3A6AC8266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23220"/>
          </a:xfrm>
          <a:prstGeom prst="rect">
            <a:avLst/>
          </a:prstGeom>
          <a:solidFill>
            <a:srgbClr val="F4EFCC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2800" b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libro de los jueces…y el ángel del Señor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9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9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49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9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28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495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495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7" grpId="0" animBg="1"/>
      <p:bldP spid="149508" grpId="0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9" name="AutoShape 13">
            <a:hlinkClick r:id="rId2"/>
            <a:extLst>
              <a:ext uri="{FF2B5EF4-FFF2-40B4-BE49-F238E27FC236}">
                <a16:creationId xmlns:a16="http://schemas.microsoft.com/office/drawing/2014/main" id="{9F459BA2-8E50-2623-65CD-0F9EBDB4EC1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1" name="AutoShape 15">
            <a:hlinkClick r:id="rId2"/>
            <a:extLst>
              <a:ext uri="{FF2B5EF4-FFF2-40B4-BE49-F238E27FC236}">
                <a16:creationId xmlns:a16="http://schemas.microsoft.com/office/drawing/2014/main" id="{4B2E56E5-14F6-11A8-3BF4-25D5A1CD05B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3" name="AutoShape 17">
            <a:hlinkClick r:id="rId2"/>
            <a:extLst>
              <a:ext uri="{FF2B5EF4-FFF2-40B4-BE49-F238E27FC236}">
                <a16:creationId xmlns:a16="http://schemas.microsoft.com/office/drawing/2014/main" id="{B3BBADC9-DC0E-3A44-6108-421E66F9191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4360" name="Picture 24">
            <a:extLst>
              <a:ext uri="{FF2B5EF4-FFF2-40B4-BE49-F238E27FC236}">
                <a16:creationId xmlns:a16="http://schemas.microsoft.com/office/drawing/2014/main" id="{5DBA9B1B-6421-E537-CB01-0D69B03BA3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6201"/>
            <a:ext cx="10953750" cy="6851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61" name="Text Box 25">
            <a:extLst>
              <a:ext uri="{FF2B5EF4-FFF2-40B4-BE49-F238E27FC236}">
                <a16:creationId xmlns:a16="http://schemas.microsoft.com/office/drawing/2014/main" id="{BFB867BF-2F17-99D8-0A45-ECAD03D785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381000"/>
            <a:ext cx="8686800" cy="1760610"/>
          </a:xfrm>
          <a:prstGeom prst="rect">
            <a:avLst/>
          </a:prstGeom>
          <a:noFill/>
          <a:ln>
            <a:noFill/>
          </a:ln>
          <a:effectLst>
            <a:outerShdw dist="89803" dir="2700000" algn="ctr" rotWithShape="0">
              <a:srgbClr val="8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75000"/>
              </a:lnSpc>
            </a:pPr>
            <a:r>
              <a:rPr lang="en-US" altLang="en-US" sz="4800" b="1" dirty="0">
                <a:solidFill>
                  <a:srgbClr val="FFFF00"/>
                </a:solidFill>
                <a:latin typeface="Harrington" panose="04040505050A02020702" pitchFamily="82" charset="0"/>
              </a:rPr>
              <a:t>Los ANGELES</a:t>
            </a:r>
          </a:p>
          <a:p>
            <a:pPr algn="ctr">
              <a:lnSpc>
                <a:spcPct val="75000"/>
              </a:lnSpc>
            </a:pPr>
            <a:r>
              <a:rPr lang="en-US" altLang="en-US" sz="4800" b="1" dirty="0">
                <a:solidFill>
                  <a:srgbClr val="FFFF00"/>
                </a:solidFill>
                <a:latin typeface="Harrington" panose="04040505050A02020702" pitchFamily="82" charset="0"/>
              </a:rPr>
              <a:t>y la </a:t>
            </a:r>
          </a:p>
          <a:p>
            <a:pPr algn="ctr">
              <a:lnSpc>
                <a:spcPct val="75000"/>
              </a:lnSpc>
            </a:pPr>
            <a:r>
              <a:rPr lang="en-US" altLang="en-US" sz="4800" b="1" dirty="0">
                <a:solidFill>
                  <a:srgbClr val="FFFF00"/>
                </a:solidFill>
                <a:latin typeface="Harrington" panose="04040505050A02020702" pitchFamily="82" charset="0"/>
              </a:rPr>
              <a:t>PROVIDENCIA  DE  DIOS</a:t>
            </a:r>
          </a:p>
        </p:txBody>
      </p:sp>
      <p:sp>
        <p:nvSpPr>
          <p:cNvPr id="14362" name="Rectangle 26">
            <a:extLst>
              <a:ext uri="{FF2B5EF4-FFF2-40B4-BE49-F238E27FC236}">
                <a16:creationId xmlns:a16="http://schemas.microsoft.com/office/drawing/2014/main" id="{4E520657-D4F2-E687-D41D-E361A32353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125" y="5039951"/>
            <a:ext cx="5867400" cy="1792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¿No son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todos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ellos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espíritus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ministradores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enviados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para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servir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causa de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que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heredarán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salvación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 – Heb. 1:14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Text Box 2">
            <a:extLst>
              <a:ext uri="{FF2B5EF4-FFF2-40B4-BE49-F238E27FC236}">
                <a16:creationId xmlns:a16="http://schemas.microsoft.com/office/drawing/2014/main" id="{3AEB8D2B-77C7-D03D-67EC-8FCE3602B9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2895600"/>
            <a:ext cx="7772400" cy="3599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10000"/>
              </a:lnSpc>
            </a:pPr>
            <a:r>
              <a:rPr lang="es-ES" altLang="en-US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Después de la historia de Sansón, no hay ninguna mención específica de un ángel hasta que uno apareció en el tiempo de David (+/- 100 años más tarde) para infligir castigo por el pecado de David cuando él censó a la gente, en 2 Sam 24.</a:t>
            </a:r>
            <a:endParaRPr lang="en-US" altLang="en-US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52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Text Box 2">
            <a:extLst>
              <a:ext uri="{FF2B5EF4-FFF2-40B4-BE49-F238E27FC236}">
                <a16:creationId xmlns:a16="http://schemas.microsoft.com/office/drawing/2014/main" id="{8A945040-91C8-060D-1310-B74E58A6A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79808" cy="492443"/>
          </a:xfrm>
          <a:prstGeom prst="rect">
            <a:avLst/>
          </a:prstGeom>
          <a:solidFill>
            <a:srgbClr val="F4EFCC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2600" b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David…y el ángel del Señor</a:t>
            </a:r>
          </a:p>
        </p:txBody>
      </p:sp>
      <p:sp>
        <p:nvSpPr>
          <p:cNvPr id="153603" name="Rectangle 3">
            <a:extLst>
              <a:ext uri="{FF2B5EF4-FFF2-40B4-BE49-F238E27FC236}">
                <a16:creationId xmlns:a16="http://schemas.microsoft.com/office/drawing/2014/main" id="{795BFFE7-5C46-01C8-75AF-38E61CD79C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79189"/>
            <a:ext cx="8153400" cy="4273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Sam 24:15-17 -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Jehová envió la peste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sobre Israel desde la mañana hasta el tiempo señalado; y murieron del pueblo, desde Dan hasta Beerseba, setenta mil hombres.  Y cuando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ángel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extendió su mano sobre Jerusalén para destruirla,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Jehová</a:t>
            </a:r>
            <a:r>
              <a:rPr lang="es-E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 arrepintió de aquel mal, y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dijo al ángel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 destruía al pueblo: Basta ahora; detén tu mano. Y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ángel de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Jehová estaba junto a la era de </a:t>
            </a:r>
            <a:r>
              <a:rPr lang="es-E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Arauna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jebuseo.  Y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David dijo a Jehová, cuando vio al ángel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 destruía al pueblo….</a:t>
            </a:r>
          </a:p>
        </p:txBody>
      </p:sp>
      <p:sp>
        <p:nvSpPr>
          <p:cNvPr id="153604" name="Text Box 4">
            <a:extLst>
              <a:ext uri="{FF2B5EF4-FFF2-40B4-BE49-F238E27FC236}">
                <a16:creationId xmlns:a16="http://schemas.microsoft.com/office/drawing/2014/main" id="{DD6CE28D-70C0-0BCC-5518-793D0D1871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56163" y="2442072"/>
            <a:ext cx="3505200" cy="1172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Parece que hay diferencia entre “Jehová” y el ángel</a:t>
            </a:r>
            <a:endParaRPr lang="en-US" altLang="en-US" sz="26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3605" name="Text Box 5">
            <a:extLst>
              <a:ext uri="{FF2B5EF4-FFF2-40B4-BE49-F238E27FC236}">
                <a16:creationId xmlns:a16="http://schemas.microsoft.com/office/drawing/2014/main" id="{8B21D7CD-DA8F-2870-C01A-0979E92D20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5118" y="3829613"/>
            <a:ext cx="3505200" cy="1172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</a:t>
            </a:r>
            <a:r>
              <a:rPr lang="en-US" altLang="en-US" sz="26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Jehová</a:t>
            </a:r>
            <a:r>
              <a:rPr lang="en-U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 </a:t>
            </a:r>
            <a:r>
              <a:rPr lang="en-US" altLang="en-US" sz="26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tenía</a:t>
            </a:r>
            <a:r>
              <a:rPr lang="en-U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autoridad</a:t>
            </a:r>
            <a:r>
              <a:rPr lang="en-U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sobre</a:t>
            </a:r>
            <a:r>
              <a:rPr lang="en-U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U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</a:t>
            </a:r>
            <a:endParaRPr lang="en-US" altLang="en-US" sz="26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3606" name="Line 6">
            <a:extLst>
              <a:ext uri="{FF2B5EF4-FFF2-40B4-BE49-F238E27FC236}">
                <a16:creationId xmlns:a16="http://schemas.microsoft.com/office/drawing/2014/main" id="{1175F20A-650C-BA3A-974B-36E7C9CE5A76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6096000"/>
            <a:ext cx="2286000" cy="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07" name="Text Box 7">
            <a:extLst>
              <a:ext uri="{FF2B5EF4-FFF2-40B4-BE49-F238E27FC236}">
                <a16:creationId xmlns:a16="http://schemas.microsoft.com/office/drawing/2014/main" id="{ADA65685-0025-3531-EDD2-C131A44A70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6800" y="5087410"/>
            <a:ext cx="3352800" cy="1532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</a:t>
            </a:r>
            <a:r>
              <a:rPr lang="en-US" altLang="en-US" sz="26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peste</a:t>
            </a:r>
            <a:r>
              <a:rPr lang="en-U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fue infligida por el poder que venía de la mano del ángel</a:t>
            </a:r>
            <a:endParaRPr lang="en-US" altLang="en-US" sz="26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53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50"/>
                            </p:stCondLst>
                            <p:childTnLst>
                              <p:par>
                                <p:cTn id="1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2000"/>
                                        <p:tgtEl>
                                          <p:spTgt spid="153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1000"/>
                                        <p:tgtEl>
                                          <p:spTgt spid="153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1000"/>
                                        <p:tgtEl>
                                          <p:spTgt spid="153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0" dur="1000"/>
                                        <p:tgtEl>
                                          <p:spTgt spid="153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1000"/>
                                        <p:tgtEl>
                                          <p:spTgt spid="153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 animBg="1"/>
      <p:bldP spid="153603" grpId="0"/>
      <p:bldP spid="153604" grpId="0"/>
      <p:bldP spid="153605" grpId="0"/>
      <p:bldP spid="15360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2" name="Rectangle 4">
            <a:extLst>
              <a:ext uri="{FF2B5EF4-FFF2-40B4-BE49-F238E27FC236}">
                <a16:creationId xmlns:a16="http://schemas.microsoft.com/office/drawing/2014/main" id="{E524E575-3668-13B4-FD66-11D40E92BA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" y="492443"/>
            <a:ext cx="8217408" cy="5033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</a:pPr>
            <a:r>
              <a:rPr lang="en-U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</a:t>
            </a:r>
            <a:r>
              <a:rPr lang="en-US" altLang="en-US" sz="26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Crón</a:t>
            </a:r>
            <a:r>
              <a:rPr lang="en-U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21:14-15 -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Así Jehová envió una peste en Israel, y murieron de Israel setenta mil hombres. Y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envió Jehová el ángel a Jerusalén para destruirla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pero cuando él estaba destruyendo, miró Jehová y se arrepintió de aquel mal, y dijo al ángel que destruía: Basta ya; detén tu mano. El ángel de Jehová estaba junto a la era de </a:t>
            </a:r>
            <a:r>
              <a:rPr lang="es-E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Ornán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jebuseo.  Y alzando David sus ojos, vio al ángel de Jehová, que estaba entre el cielo y la tierra, con una espada desnuda en su mano, extendida contra Jerusalén. Entonces David y los ancianos se postraron sobre sus rostros, cubiertos de cilicio.</a:t>
            </a:r>
          </a:p>
        </p:txBody>
      </p:sp>
      <p:sp>
        <p:nvSpPr>
          <p:cNvPr id="130053" name="Text Box 5">
            <a:extLst>
              <a:ext uri="{FF2B5EF4-FFF2-40B4-BE49-F238E27FC236}">
                <a16:creationId xmlns:a16="http://schemas.microsoft.com/office/drawing/2014/main" id="{5C0989B7-F91D-D8FE-AD2E-936C292EEB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2208" y="1725971"/>
            <a:ext cx="3581400" cy="189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Una diferencia clara entre Jehová y el ángel asignado a castigar; Jehová tenía la autoridad</a:t>
            </a:r>
            <a:endParaRPr lang="en-US" altLang="en-US" sz="2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0055" name="Text Box 7">
            <a:extLst>
              <a:ext uri="{FF2B5EF4-FFF2-40B4-BE49-F238E27FC236}">
                <a16:creationId xmlns:a16="http://schemas.microsoft.com/office/drawing/2014/main" id="{B5C3DB98-BA65-449F-B5A3-7DBB1ADDA6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0808" y="3752912"/>
            <a:ext cx="3352800" cy="111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Note: </a:t>
            </a:r>
            <a:r>
              <a:rPr lang="en-US" altLang="en-US" sz="26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</a:t>
            </a:r>
            <a:r>
              <a:rPr lang="en-US" altLang="en-US" sz="26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estaba</a:t>
            </a:r>
            <a:r>
              <a:rPr lang="en-US" altLang="en-US" sz="26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junto a la era de </a:t>
            </a:r>
            <a:r>
              <a:rPr lang="en-US" altLang="en-US" sz="26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Ornán</a:t>
            </a:r>
            <a:r>
              <a:rPr lang="en-US" altLang="en-US" sz="26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</a:t>
            </a:r>
          </a:p>
        </p:txBody>
      </p:sp>
      <p:sp>
        <p:nvSpPr>
          <p:cNvPr id="130058" name="Text Box 10">
            <a:extLst>
              <a:ext uri="{FF2B5EF4-FFF2-40B4-BE49-F238E27FC236}">
                <a16:creationId xmlns:a16="http://schemas.microsoft.com/office/drawing/2014/main" id="{17959CBD-2439-0712-7D09-C953D96F4B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2208" y="590491"/>
            <a:ext cx="3657600" cy="1172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</a:t>
            </a:r>
            <a:r>
              <a:rPr lang="en-U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intención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del </a:t>
            </a:r>
            <a:r>
              <a:rPr lang="en-U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</a:t>
            </a:r>
            <a:r>
              <a:rPr lang="en-U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destruir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 ciudad</a:t>
            </a:r>
          </a:p>
        </p:txBody>
      </p:sp>
      <p:sp>
        <p:nvSpPr>
          <p:cNvPr id="130059" name="Text Box 11">
            <a:extLst>
              <a:ext uri="{FF2B5EF4-FFF2-40B4-BE49-F238E27FC236}">
                <a16:creationId xmlns:a16="http://schemas.microsoft.com/office/drawing/2014/main" id="{E2FE2033-1F74-CA05-A58B-40104505F5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6800" y="5094880"/>
            <a:ext cx="3505200" cy="1172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¿el ángel se movió, o estuvo allí un segundo ángel?</a:t>
            </a:r>
            <a:endParaRPr lang="en-US" altLang="en-US" sz="2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0061" name="Rectangle 13">
            <a:extLst>
              <a:ext uri="{FF2B5EF4-FFF2-40B4-BE49-F238E27FC236}">
                <a16:creationId xmlns:a16="http://schemas.microsoft.com/office/drawing/2014/main" id="{94114E75-729B-3038-FA5A-66E00D5651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92" y="492443"/>
            <a:ext cx="8217408" cy="5033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</a:pPr>
            <a:r>
              <a:rPr lang="en-U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</a:t>
            </a:r>
            <a:r>
              <a:rPr lang="en-US" altLang="en-US" sz="26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Crón</a:t>
            </a:r>
            <a:r>
              <a:rPr lang="en-U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21:14-15 -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Así Jehová envió una peste en Israel, y murieron de Israel setenta mil hombres. Y envió Jehová el ángel a Jerusalén para destruirla; pero cuando él estaba destruyendo,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miró Jehová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se arrepintió de aquel mal,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dijo al ángel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 destruía: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Basta ya; detén tu mano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El ángel de Jehová estaba junto a la era de </a:t>
            </a:r>
            <a:r>
              <a:rPr lang="es-E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Ornán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jebuseo.  Y alzando David sus ojos, vio al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 de Jehová, que estaba entre el cielo y la tierra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con una espada desnuda en su mano, extendida contra Jerusalén. Entonces David y los ancianos se postraron sobre sus rostros, cubiertos de cilicio.</a:t>
            </a:r>
            <a:endParaRPr lang="en-US" altLang="en-US" sz="2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0062" name="Rectangle 14">
            <a:extLst>
              <a:ext uri="{FF2B5EF4-FFF2-40B4-BE49-F238E27FC236}">
                <a16:creationId xmlns:a16="http://schemas.microsoft.com/office/drawing/2014/main" id="{3987F3D7-9D71-CE70-7228-24E5449F45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96" y="492443"/>
            <a:ext cx="8217408" cy="5033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</a:pPr>
            <a:r>
              <a:rPr lang="en-U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</a:t>
            </a:r>
            <a:r>
              <a:rPr lang="en-US" altLang="en-US" sz="26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Crón</a:t>
            </a:r>
            <a:r>
              <a:rPr lang="en-U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21:14-15 -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Así Jehová envió una peste en Israel, y murieron de Israel setenta mil hombres. Y envió Jehová el ángel a Jerusalén para destruirla; pero cuando él estaba destruyendo, miró Jehová y se arrepintió de aquel mal, y dijo al ángel que destruía: Basta ya; detén tu mano.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El ángel de Jehová estaba junto a la era de </a:t>
            </a:r>
            <a:r>
              <a:rPr lang="es-ES" altLang="en-US" sz="26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Ornán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jebuseo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Y alzando David sus ojos, vio al ángel de Jehová, que estaba entre el cielo y la tierra, con una espada desnuda en su mano, extendida contra Jerusalén. Entonces David y los ancianos se postraron sobre sus rostros, cubiertos de cilicio.</a:t>
            </a:r>
            <a:endParaRPr lang="en-US" altLang="en-US" sz="2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0064" name="Rectangle 16">
            <a:extLst>
              <a:ext uri="{FF2B5EF4-FFF2-40B4-BE49-F238E27FC236}">
                <a16:creationId xmlns:a16="http://schemas.microsoft.com/office/drawing/2014/main" id="{514487BC-E789-1DA4-EFAF-C182134795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769" y="492443"/>
            <a:ext cx="8217408" cy="5033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F5F5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</a:pPr>
            <a:r>
              <a:rPr lang="en-U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</a:t>
            </a:r>
            <a:r>
              <a:rPr lang="en-US" altLang="en-US" sz="26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Crón</a:t>
            </a:r>
            <a:r>
              <a:rPr lang="en-U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21:14-15 -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Así Jehová envió una peste en Israel, y murieron de Israel setenta mil hombres. Y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envió Jehová el ángel a Jerusalén para destruirla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pero cuando él estaba destruyendo, miró Jehová y se arrepintió de aquel mal, y dijo al ángel que destruía: Basta ya; detén tu mano. El ángel de Jehová estaba junto a la era de </a:t>
            </a:r>
            <a:r>
              <a:rPr lang="es-E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Ornán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jebuseo. 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alzando David sus ojos, vio al ángel de Jehová, que estaba entre el cielo y la tierra,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 una espada desnuda en su mano, extendida contra Jerusalén. Entonces David y los ancianos se postraron sobre sus rostros, cubiertos de cilicio.</a:t>
            </a:r>
            <a:endParaRPr lang="en-US" altLang="en-US" sz="2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0065" name="Rectangle 17">
            <a:extLst>
              <a:ext uri="{FF2B5EF4-FFF2-40B4-BE49-F238E27FC236}">
                <a16:creationId xmlns:a16="http://schemas.microsoft.com/office/drawing/2014/main" id="{CC1ED8BD-8EFB-58C7-B30E-4E2FFE5D15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392" y="492443"/>
            <a:ext cx="8217785" cy="5033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A5002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</a:pPr>
            <a:r>
              <a:rPr lang="en-U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</a:t>
            </a:r>
            <a:r>
              <a:rPr lang="en-US" altLang="en-US" sz="26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Crón</a:t>
            </a:r>
            <a:r>
              <a:rPr lang="en-U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21:14-16 -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Así Jehová envió una peste en Israel, y murieron de Israel setenta mil hombres. Y envió Jehová el ángel a Jerusalén para destruirla; pero cuando él estaba destruyendo, miró Jehová y se arrepintió de aquel mal, y dijo al ángel que destruía: Basta ya; detén tu mano. El ángel de Jehová estaba junto a la era de </a:t>
            </a:r>
            <a:r>
              <a:rPr lang="es-E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Ornán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jebuseo.  Y alzando David sus ojos, vio al ángel de Jehová, que estaba entre el cielo y la tierra, con una espada desnuda en su mano, extendida contra Jerusalén.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Entonces David y los ancianos se postraron sobre sus rostros, cubiertos de cilicio.</a:t>
            </a:r>
            <a:endParaRPr lang="en-US" altLang="en-US" sz="26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02F9B1BF-A4CE-EC85-B20E-4F426B10D5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79808" cy="492443"/>
          </a:xfrm>
          <a:prstGeom prst="rect">
            <a:avLst/>
          </a:prstGeom>
          <a:solidFill>
            <a:srgbClr val="F4EFCC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2600" b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David…y el ángel del Señor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130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1000"/>
                                        <p:tgtEl>
                                          <p:spTgt spid="130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130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1000"/>
                                        <p:tgtEl>
                                          <p:spTgt spid="130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1000"/>
                                        <p:tgtEl>
                                          <p:spTgt spid="130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1000"/>
                                        <p:tgtEl>
                                          <p:spTgt spid="130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1000"/>
                                        <p:tgtEl>
                                          <p:spTgt spid="130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1000"/>
                                        <p:tgtEl>
                                          <p:spTgt spid="130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1000"/>
                                        <p:tgtEl>
                                          <p:spTgt spid="130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2" grpId="0"/>
      <p:bldP spid="130053" grpId="0"/>
      <p:bldP spid="130055" grpId="0"/>
      <p:bldP spid="130058" grpId="0"/>
      <p:bldP spid="130059" grpId="0"/>
      <p:bldP spid="130061" grpId="0"/>
      <p:bldP spid="130062" grpId="0"/>
      <p:bldP spid="130064" grpId="0"/>
      <p:bldP spid="130065" grpId="0"/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3" name="Rectangle 3">
            <a:extLst>
              <a:ext uri="{FF2B5EF4-FFF2-40B4-BE49-F238E27FC236}">
                <a16:creationId xmlns:a16="http://schemas.microsoft.com/office/drawing/2014/main" id="{A2DC3EF8-B45F-C109-5BF2-74F88F34A8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828800"/>
            <a:ext cx="79248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</a:t>
            </a:r>
            <a:r>
              <a:rPr lang="en-US" altLang="en-US" sz="26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Crón</a:t>
            </a:r>
            <a:r>
              <a:rPr lang="en-U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21:17-19 -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dijo David a Dios: ¿No soy yo el que hizo contar el pueblo? Yo mismo soy el que pequé, y ciertamente he hecho mal; pero estas ovejas, ¿qué han hecho? Jehová Dios mío, sea ahora tu mano contra mí, y contra la casa de mi padre, y no venga la peste sobre tu pueblo. 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el ángel de Jehová ordenó a Gad</a:t>
            </a:r>
            <a:r>
              <a:rPr lang="es-E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 dijese a David que subiese y construyese un altar a Jehová en la era de </a:t>
            </a:r>
            <a:r>
              <a:rPr lang="es-E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Ornán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jebuseo.  Entonces David subió, conforme a la palabra que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Gad le había dicho en nombre de Jehová.</a:t>
            </a:r>
          </a:p>
        </p:txBody>
      </p:sp>
      <p:sp>
        <p:nvSpPr>
          <p:cNvPr id="133124" name="Text Box 4">
            <a:extLst>
              <a:ext uri="{FF2B5EF4-FFF2-40B4-BE49-F238E27FC236}">
                <a16:creationId xmlns:a16="http://schemas.microsoft.com/office/drawing/2014/main" id="{6CA2914B-27E7-DAD9-97D6-0D8DE531C7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9200" y="2133600"/>
            <a:ext cx="3124200" cy="3908762"/>
          </a:xfrm>
          <a:prstGeom prst="rect">
            <a:avLst/>
          </a:prstGeom>
          <a:solidFill>
            <a:srgbClr val="F4EFCC"/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/>
            <a:r>
              <a:rPr lang="es-ES" altLang="en-US" sz="2600" b="1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Dios…el ángel… el profeta que habló en nombre del Señor:</a:t>
            </a:r>
            <a:endParaRPr lang="es-ES" altLang="en-US" sz="1050" b="1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es-ES" altLang="en-US" sz="1000" b="1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s-ES" altLang="en-US" sz="2600" b="1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progresión por 3 niveles no diluyó la autoridad de lo que fue dicho.</a:t>
            </a:r>
            <a:endParaRPr lang="en-US" altLang="en-US" sz="2600" b="1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BA378301-0C81-E5E0-6CAF-8987458030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79808" cy="492443"/>
          </a:xfrm>
          <a:prstGeom prst="rect">
            <a:avLst/>
          </a:prstGeom>
          <a:solidFill>
            <a:srgbClr val="F4EFCC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2600" b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David…y el ángel del Señor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133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133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3" grpId="0"/>
      <p:bldP spid="133124" grpId="0" animBg="1"/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Text Box 2">
            <a:extLst>
              <a:ext uri="{FF2B5EF4-FFF2-40B4-BE49-F238E27FC236}">
                <a16:creationId xmlns:a16="http://schemas.microsoft.com/office/drawing/2014/main" id="{356C3227-3FAD-F48D-A2EC-35D0081795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23220"/>
          </a:xfrm>
          <a:prstGeom prst="rect">
            <a:avLst/>
          </a:prstGeom>
          <a:solidFill>
            <a:srgbClr val="F4EFCC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2800" b="1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s-CO" altLang="en-US" sz="2800" b="1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ías</a:t>
            </a:r>
            <a:r>
              <a:rPr lang="en-US" altLang="en-US" sz="2800" b="1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…y </a:t>
            </a:r>
            <a:r>
              <a:rPr lang="en-US" altLang="en-US" sz="2800" b="1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US" altLang="en-US" sz="2800" b="1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</a:t>
            </a:r>
            <a:r>
              <a:rPr lang="en-US" altLang="en-US" sz="2800" b="1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del </a:t>
            </a:r>
            <a:r>
              <a:rPr lang="en-US" altLang="en-US" sz="2800" b="1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</a:t>
            </a:r>
            <a:endParaRPr lang="en-US" altLang="en-US" sz="2800" b="1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6196" name="Text Box 4">
            <a:extLst>
              <a:ext uri="{FF2B5EF4-FFF2-40B4-BE49-F238E27FC236}">
                <a16:creationId xmlns:a16="http://schemas.microsoft.com/office/drawing/2014/main" id="{0164DE68-7DE4-7DB8-EE00-84CF299814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82100" y="4419600"/>
            <a:ext cx="2971800" cy="892552"/>
          </a:xfrm>
          <a:prstGeom prst="rect">
            <a:avLst/>
          </a:prstGeom>
          <a:solidFill>
            <a:srgbClr val="F4EFCC"/>
          </a:solidFill>
          <a:ln>
            <a:noFill/>
          </a:ln>
          <a:effectLst/>
        </p:spPr>
        <p:txBody>
          <a:bodyPr>
            <a:spAutoFit/>
          </a:bodyPr>
          <a:lstStyle/>
          <a:p>
            <a:pPr algn="ctr"/>
            <a:r>
              <a:rPr lang="en-US" altLang="en-US" sz="2600" b="1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 </a:t>
            </a:r>
            <a:r>
              <a:rPr lang="en-US" altLang="en-US" sz="2600" b="1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</a:t>
            </a:r>
            <a:r>
              <a:rPr lang="en-US" altLang="en-US" sz="2600" b="1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le </a:t>
            </a:r>
            <a:r>
              <a:rPr lang="en-US" altLang="en-US" sz="2600" b="1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trajo</a:t>
            </a:r>
            <a:r>
              <a:rPr lang="en-US" altLang="en-US" sz="2600" b="1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una</a:t>
            </a:r>
            <a:r>
              <a:rPr lang="en-US" altLang="en-US" sz="2600" b="1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comida</a:t>
            </a:r>
          </a:p>
        </p:txBody>
      </p:sp>
      <p:sp>
        <p:nvSpPr>
          <p:cNvPr id="136197" name="Rectangle 5">
            <a:extLst>
              <a:ext uri="{FF2B5EF4-FFF2-40B4-BE49-F238E27FC236}">
                <a16:creationId xmlns:a16="http://schemas.microsoft.com/office/drawing/2014/main" id="{152F12B4-D1E3-843C-A8AA-151EE3B5A2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752600"/>
            <a:ext cx="84963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Rey 19:3-6 -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Viendo, pues, el peligro, se levantó y se fue para salvar su vida, y vino a Beerseba, que está en Judá, y dejó allí a su criado.  Y él se fue por el desierto un día de camino, y vino y se sentó debajo de un enebro; y deseando morirse, dijo: Basta ya, oh Jehová, quítame la vida, pues no soy yo mejor que mis padres.  Y echándose debajo del enebro, se quedó dormido; y he aquí luego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 ángel le tocó, y le dijo: Levántate, come. 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Entonces él miró, y he aquí a su cabecera una torta cocida sobre las ascuas, y una vasija de agua; y comió y bebió, y volvió a dormirse.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1000"/>
                                        <p:tgtEl>
                                          <p:spTgt spid="136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136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136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4" grpId="0" animBg="1"/>
      <p:bldP spid="136196" grpId="0" animBg="1"/>
      <p:bldP spid="13619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Text Box 2">
            <a:extLst>
              <a:ext uri="{FF2B5EF4-FFF2-40B4-BE49-F238E27FC236}">
                <a16:creationId xmlns:a16="http://schemas.microsoft.com/office/drawing/2014/main" id="{501CA9C9-0DB9-D691-A6F8-2EC1E1D13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0998" y="18422"/>
            <a:ext cx="12192000" cy="523220"/>
          </a:xfrm>
          <a:prstGeom prst="rect">
            <a:avLst/>
          </a:prstGeom>
          <a:solidFill>
            <a:srgbClr val="F4EFCC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2800" b="1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Ezequías</a:t>
            </a:r>
            <a:r>
              <a:rPr lang="en-US" altLang="en-US" sz="2800" b="1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…y </a:t>
            </a:r>
            <a:r>
              <a:rPr lang="en-US" altLang="en-US" sz="2800" b="1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US" altLang="en-US" sz="2800" b="1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</a:t>
            </a:r>
            <a:r>
              <a:rPr lang="en-US" altLang="en-US" sz="2800" b="1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del </a:t>
            </a:r>
            <a:r>
              <a:rPr lang="en-US" altLang="en-US" sz="2800" b="1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</a:t>
            </a:r>
            <a:endParaRPr lang="en-US" altLang="en-US" sz="2800" b="1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7219" name="Text Box 3">
            <a:extLst>
              <a:ext uri="{FF2B5EF4-FFF2-40B4-BE49-F238E27FC236}">
                <a16:creationId xmlns:a16="http://schemas.microsoft.com/office/drawing/2014/main" id="{10E2C770-07D3-0D2F-216E-3682F97CFF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94802" y="2107954"/>
            <a:ext cx="3886200" cy="1292662"/>
          </a:xfrm>
          <a:prstGeom prst="rect">
            <a:avLst/>
          </a:prstGeom>
          <a:solidFill>
            <a:srgbClr val="F4EFCC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2600" b="1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</a:t>
            </a:r>
            <a:r>
              <a:rPr lang="en-US" altLang="en-US" sz="2600" b="1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voluntad</a:t>
            </a:r>
            <a:r>
              <a:rPr lang="en-US" altLang="en-US" sz="2600" b="1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</a:t>
            </a:r>
            <a:r>
              <a:rPr lang="en-US" altLang="en-US" sz="2600" b="1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Jehov</a:t>
            </a:r>
            <a:r>
              <a:rPr lang="es-CO" altLang="en-US" sz="2600" b="1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</a:t>
            </a:r>
            <a:r>
              <a:rPr lang="en-US" altLang="en-US" sz="2600" b="1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defender </a:t>
            </a:r>
            <a:r>
              <a:rPr lang="en-US" altLang="en-US" sz="2600" b="1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Jerusalén</a:t>
            </a:r>
            <a:endParaRPr lang="en-US" altLang="en-US" sz="2600" b="1" i="1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7223" name="Rectangle 7">
            <a:extLst>
              <a:ext uri="{FF2B5EF4-FFF2-40B4-BE49-F238E27FC236}">
                <a16:creationId xmlns:a16="http://schemas.microsoft.com/office/drawing/2014/main" id="{83CD59BC-700B-3CF2-91DD-EA5632D9F4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25789"/>
            <a:ext cx="7924800" cy="6093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Rey 19:32-36 - …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así dice Jehová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acerca del rey de Asiria: No entrará en esta ciudad, ni echará saeta en ella; ni vendrá delante de ella con escudo, ni levantará contra ella baluarte.  Por el mismo camino que vino, volverá, y no entrará en esta ciudad, dice Jehová.  Porque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 ampararé esta ciudad para salvarla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por amor a mí mismo, y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 amor a David mi siervo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Y aconteció que aquella misma noche salió el ángel de Jehová, y mató en el campamento de los asirios a ciento ochenta y cinco mil; y cuando se levantaron por la mañana, he aquí que todo era cuerpos de muertos.  Entonces Senaquerib rey de Asiria se fue, y volvió a Nínive, donde se quedó.</a:t>
            </a:r>
            <a:endParaRPr lang="en-US" altLang="en-US" sz="2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7224" name="Text Box 8">
            <a:extLst>
              <a:ext uri="{FF2B5EF4-FFF2-40B4-BE49-F238E27FC236}">
                <a16:creationId xmlns:a16="http://schemas.microsoft.com/office/drawing/2014/main" id="{A2CFD152-6077-9CB6-A962-56FF7B7A7A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94802" y="4042700"/>
            <a:ext cx="3886200" cy="2252924"/>
          </a:xfrm>
          <a:prstGeom prst="rect">
            <a:avLst/>
          </a:prstGeom>
          <a:solidFill>
            <a:srgbClr val="F4EFCC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" altLang="en-US" sz="2600" b="1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 voluntad realizada por un ángel: un caso espectacular de un ángel “haciendo servicio” para los criados de Dios</a:t>
            </a:r>
            <a:endParaRPr lang="en-US" altLang="en-US" sz="2600" b="1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7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" presetClass="entr" presetSubtype="1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137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137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137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8" grpId="0" animBg="1"/>
      <p:bldP spid="137219" grpId="0" animBg="1"/>
      <p:bldP spid="137219" grpId="1" animBg="1"/>
      <p:bldP spid="137223" grpId="0"/>
      <p:bldP spid="137224" grpId="0" animBg="1"/>
      <p:bldP spid="137224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Text Box 2">
            <a:extLst>
              <a:ext uri="{FF2B5EF4-FFF2-40B4-BE49-F238E27FC236}">
                <a16:creationId xmlns:a16="http://schemas.microsoft.com/office/drawing/2014/main" id="{F5C8E2F3-86E8-D9E2-4C29-0ECA0F1C54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23220"/>
          </a:xfrm>
          <a:prstGeom prst="rect">
            <a:avLst/>
          </a:prstGeom>
          <a:solidFill>
            <a:srgbClr val="F4EFCC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2800" b="1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Ezequías</a:t>
            </a:r>
            <a:r>
              <a:rPr lang="en-US" altLang="en-US" sz="2800" b="1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…y </a:t>
            </a:r>
            <a:r>
              <a:rPr lang="en-US" altLang="en-US" sz="2800" b="1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US" altLang="en-US" sz="2800" b="1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</a:t>
            </a:r>
            <a:r>
              <a:rPr lang="en-US" altLang="en-US" sz="2800" b="1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del </a:t>
            </a:r>
            <a:r>
              <a:rPr lang="en-US" altLang="en-US" sz="2800" b="1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</a:t>
            </a:r>
            <a:endParaRPr lang="en-US" altLang="en-US" sz="2800" b="1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8243" name="Text Box 3">
            <a:extLst>
              <a:ext uri="{FF2B5EF4-FFF2-40B4-BE49-F238E27FC236}">
                <a16:creationId xmlns:a16="http://schemas.microsoft.com/office/drawing/2014/main" id="{6984ACFD-F7C9-969E-D28C-7E17E5ABED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91086" y="929974"/>
            <a:ext cx="3505200" cy="1292662"/>
          </a:xfrm>
          <a:prstGeom prst="rect">
            <a:avLst/>
          </a:prstGeom>
          <a:solidFill>
            <a:srgbClr val="F4EFCC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s-ES" altLang="en-US" sz="2600" b="1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versión de aquella historia en</a:t>
            </a:r>
          </a:p>
          <a:p>
            <a:pPr algn="ctr"/>
            <a:r>
              <a:rPr lang="es-ES" altLang="en-US" sz="2600" b="1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Crónicas</a:t>
            </a:r>
            <a:endParaRPr lang="en-US" altLang="en-US" sz="2600" b="1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8245" name="Text Box 5">
            <a:extLst>
              <a:ext uri="{FF2B5EF4-FFF2-40B4-BE49-F238E27FC236}">
                <a16:creationId xmlns:a16="http://schemas.microsoft.com/office/drawing/2014/main" id="{8FCBBCC0-4BAC-2980-061E-D2C92DE4AC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91086" y="2362200"/>
            <a:ext cx="3581400" cy="2092881"/>
          </a:xfrm>
          <a:prstGeom prst="rect">
            <a:avLst/>
          </a:prstGeom>
          <a:solidFill>
            <a:srgbClr val="F4EFCC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s-ES" altLang="en-US" sz="2600" b="1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¿Cómo sabía el ángel las capacidades y la fila de cada hombre en el campo de Asiria?</a:t>
            </a:r>
            <a:endParaRPr lang="en-US" altLang="en-US" sz="2600" b="1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8246" name="Rectangle 6">
            <a:extLst>
              <a:ext uri="{FF2B5EF4-FFF2-40B4-BE49-F238E27FC236}">
                <a16:creationId xmlns:a16="http://schemas.microsoft.com/office/drawing/2014/main" id="{6712B451-BE73-584D-346D-7AF12DB42E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196" y="1399939"/>
            <a:ext cx="7772400" cy="5293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</a:t>
            </a:r>
            <a:r>
              <a:rPr lang="en-US" altLang="en-US" sz="26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Crón</a:t>
            </a:r>
            <a:r>
              <a:rPr lang="en-U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32:20-22 -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Mas el rey Ezequías y el profeta Isaías hijo de </a:t>
            </a:r>
            <a:r>
              <a:rPr lang="es-E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Amoz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oraron por esto, y clamaron al cielo.  Y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Jehová envió un ángel, el cual destruyó a todo valiente y esforzado, y a los jefes y capitanes en el campamento del rey de Asiria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Este se volvió, por tanto, avergonzado a su tierra; y entrando en el templo de su dios, allí lo mataron a espada sus propios hijos.  Así salvó Jehová a Ezequías y a los moradores de Jerusalén de las manos de Senaquerib rey de Asiria, y de las manos de todos; y les dio reposo por todos lados.</a:t>
            </a:r>
          </a:p>
        </p:txBody>
      </p:sp>
      <p:sp>
        <p:nvSpPr>
          <p:cNvPr id="138247" name="Text Box 7">
            <a:extLst>
              <a:ext uri="{FF2B5EF4-FFF2-40B4-BE49-F238E27FC236}">
                <a16:creationId xmlns:a16="http://schemas.microsoft.com/office/drawing/2014/main" id="{DD475DBC-9FAB-9C71-8611-CB8673BD8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8200" y="5037769"/>
            <a:ext cx="3581400" cy="1692771"/>
          </a:xfrm>
          <a:prstGeom prst="rect">
            <a:avLst/>
          </a:prstGeom>
          <a:solidFill>
            <a:srgbClr val="F4EFCC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s-ES" altLang="en-US" sz="2600" b="1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¿Qué saben los ángeles acerca de cada uno de nosotros?</a:t>
            </a:r>
            <a:endParaRPr lang="en-US" altLang="en-US" sz="2600" b="1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38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138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138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138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 animBg="1"/>
      <p:bldP spid="138243" grpId="1" animBg="1"/>
      <p:bldP spid="138245" grpId="0" animBg="1"/>
      <p:bldP spid="138245" grpId="1" animBg="1"/>
      <p:bldP spid="138246" grpId="0"/>
      <p:bldP spid="138246" grpId="1"/>
      <p:bldP spid="138247" grpId="0" animBg="1"/>
      <p:bldP spid="138247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ext Box 2">
            <a:extLst>
              <a:ext uri="{FF2B5EF4-FFF2-40B4-BE49-F238E27FC236}">
                <a16:creationId xmlns:a16="http://schemas.microsoft.com/office/drawing/2014/main" id="{8E17ED92-A1FC-D6CD-013E-3A60E748E3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23220"/>
          </a:xfrm>
          <a:prstGeom prst="rect">
            <a:avLst/>
          </a:prstGeom>
          <a:solidFill>
            <a:srgbClr val="F4EFCC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2800" b="1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Percepciones</a:t>
            </a:r>
            <a:r>
              <a:rPr lang="en-US" altLang="en-US" sz="2800" b="1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altLang="en-US" sz="2800" b="1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US" altLang="en-US" sz="2800" b="1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Salmos</a:t>
            </a:r>
          </a:p>
        </p:txBody>
      </p:sp>
      <p:sp>
        <p:nvSpPr>
          <p:cNvPr id="140292" name="Text Box 4">
            <a:extLst>
              <a:ext uri="{FF2B5EF4-FFF2-40B4-BE49-F238E27FC236}">
                <a16:creationId xmlns:a16="http://schemas.microsoft.com/office/drawing/2014/main" id="{E527E0A7-6396-D6A1-9B4F-EE189D1080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419600"/>
            <a:ext cx="4800600" cy="2246769"/>
          </a:xfrm>
          <a:prstGeom prst="rect">
            <a:avLst/>
          </a:prstGeom>
          <a:solidFill>
            <a:srgbClr val="F4EFCC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s-E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Atención angelical a la gente de Dios: una presencia constante e intervención activa en sus vidas</a:t>
            </a:r>
            <a:endParaRPr lang="en-US" alt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0293" name="Rectangle 5">
            <a:extLst>
              <a:ext uri="{FF2B5EF4-FFF2-40B4-BE49-F238E27FC236}">
                <a16:creationId xmlns:a16="http://schemas.microsoft.com/office/drawing/2014/main" id="{84879F19-50ED-5F91-79E2-CEA1F76B7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752600"/>
            <a:ext cx="11125200" cy="2412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8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 34:6-7 - </a:t>
            </a:r>
            <a:r>
              <a:rPr lang="es-E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Salmo de David, cuando mudó su semblante delante de Abimelec, y él lo echó, y se fue.</a:t>
            </a:r>
            <a:endParaRPr lang="en-US" alt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90000"/>
              </a:lnSpc>
            </a:pPr>
            <a:endParaRPr lang="en-US" altLang="en-US" sz="11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s-ES" altLang="en-US" sz="28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Este pobre clamó, y le oyó Jehová, y lo libró de todas sus angustias.  </a:t>
            </a:r>
            <a:r>
              <a:rPr lang="es-ES" altLang="en-US" sz="2800" b="1" i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ángel de Jehová acampa alrededor de los que le temen, y los defiende</a:t>
            </a:r>
            <a:r>
              <a:rPr lang="es-ES" altLang="en-US" sz="28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140295" name="Text Box 7">
            <a:extLst>
              <a:ext uri="{FF2B5EF4-FFF2-40B4-BE49-F238E27FC236}">
                <a16:creationId xmlns:a16="http://schemas.microsoft.com/office/drawing/2014/main" id="{F2D1561A-8B65-2FF7-2C52-6CE45D018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4419600"/>
            <a:ext cx="5943600" cy="2246769"/>
          </a:xfrm>
          <a:prstGeom prst="rect">
            <a:avLst/>
          </a:prstGeom>
          <a:solidFill>
            <a:srgbClr val="F4EFCC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s-E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¿Este es un ejemplo de cómo Dios nos guarda Sus promesas?  ¿'La providencia' es el funcionamiento de ángeles en nuestras vidas?</a:t>
            </a:r>
            <a:endParaRPr lang="en-US" alt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140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37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1000"/>
                                        <p:tgtEl>
                                          <p:spTgt spid="140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140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140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0" grpId="0" animBg="1"/>
      <p:bldP spid="140290" grpId="1" animBg="1"/>
      <p:bldP spid="140292" grpId="0" animBg="1"/>
      <p:bldP spid="140292" grpId="1" animBg="1"/>
      <p:bldP spid="140293" grpId="0"/>
      <p:bldP spid="140293" grpId="1"/>
      <p:bldP spid="140295" grpId="0" animBg="1"/>
      <p:bldP spid="140295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Text Box 2">
            <a:extLst>
              <a:ext uri="{FF2B5EF4-FFF2-40B4-BE49-F238E27FC236}">
                <a16:creationId xmlns:a16="http://schemas.microsoft.com/office/drawing/2014/main" id="{E82CD706-309E-132F-816D-AF95DC2FE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23220"/>
          </a:xfrm>
          <a:prstGeom prst="rect">
            <a:avLst/>
          </a:prstGeom>
          <a:solidFill>
            <a:srgbClr val="F4EFCC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2800" b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Ángeles en el libro de Daniel</a:t>
            </a:r>
          </a:p>
        </p:txBody>
      </p:sp>
      <p:sp>
        <p:nvSpPr>
          <p:cNvPr id="142339" name="Text Box 3">
            <a:extLst>
              <a:ext uri="{FF2B5EF4-FFF2-40B4-BE49-F238E27FC236}">
                <a16:creationId xmlns:a16="http://schemas.microsoft.com/office/drawing/2014/main" id="{065F5138-C9A4-D7E9-565C-2C9310CED1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6800" y="2683421"/>
            <a:ext cx="3505200" cy="1384995"/>
          </a:xfrm>
          <a:prstGeom prst="rect">
            <a:avLst/>
          </a:prstGeom>
          <a:solidFill>
            <a:srgbClr val="F4EFCC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s-E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Entrando en el horno de fuego, ellos eran sólo 3.</a:t>
            </a:r>
            <a:endParaRPr lang="en-US" alt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2340" name="Rectangle 4">
            <a:extLst>
              <a:ext uri="{FF2B5EF4-FFF2-40B4-BE49-F238E27FC236}">
                <a16:creationId xmlns:a16="http://schemas.microsoft.com/office/drawing/2014/main" id="{77DBE3B7-3DF8-D5A5-5AA3-E93686292C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24" y="1159421"/>
            <a:ext cx="8458200" cy="5693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600" b="1" i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Dan 3:22-25 - </a:t>
            </a:r>
            <a:r>
              <a:rPr lang="es-ES" altLang="en-US" sz="26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como la orden del rey era apremiante, y lo habían calentado mucho, la llama del fuego mató a aquellos que habían alzado a Sadrac, </a:t>
            </a:r>
            <a:r>
              <a:rPr lang="es-ES" altLang="en-US" sz="26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Mesac</a:t>
            </a:r>
            <a:r>
              <a:rPr lang="es-ES" altLang="en-US" sz="26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Abed-</a:t>
            </a:r>
            <a:r>
              <a:rPr lang="es-ES" altLang="en-US" sz="26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nego</a:t>
            </a:r>
            <a:r>
              <a:rPr lang="es-ES" altLang="en-US" sz="26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Y </a:t>
            </a:r>
            <a:r>
              <a:rPr lang="es-ES" altLang="en-US" sz="2600" b="1" i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estos tres varones, Sadrac, </a:t>
            </a:r>
            <a:r>
              <a:rPr lang="es-ES" altLang="en-US" sz="2600" b="1" i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Mesac</a:t>
            </a:r>
            <a:r>
              <a:rPr lang="es-ES" altLang="en-US" sz="2600" b="1" i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Abed-</a:t>
            </a:r>
            <a:r>
              <a:rPr lang="es-ES" altLang="en-US" sz="2600" b="1" i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nego</a:t>
            </a:r>
            <a:r>
              <a:rPr lang="es-ES" altLang="en-US" sz="2600" b="1" i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cayeron atados dentro del horno de fuego ardiendo</a:t>
            </a:r>
            <a:r>
              <a:rPr lang="es-ES" altLang="en-US" sz="26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Entonces el rey Nabucodonosor se espantó, y se levantó apresuradamente y dijo a los de su consejo: ¿No echaron a tres varones atados dentro del fuego? Ellos respondieron al rey: Es verdad, oh rey.  Y él dijo: He aquí yo veo cuatro varones sueltos, que se pasean en medio del fuego sin sufrir ningún daño; y el aspecto del cuarto es semejante a hijo de los dioses.</a:t>
            </a:r>
          </a:p>
        </p:txBody>
      </p:sp>
      <p:sp>
        <p:nvSpPr>
          <p:cNvPr id="142341" name="Rectangle 5">
            <a:extLst>
              <a:ext uri="{FF2B5EF4-FFF2-40B4-BE49-F238E27FC236}">
                <a16:creationId xmlns:a16="http://schemas.microsoft.com/office/drawing/2014/main" id="{8599D89F-7CDE-AEDA-5180-974589AFA1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1159421"/>
            <a:ext cx="8422849" cy="5693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A5002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600" b="1" i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Dan 3:22-25 - </a:t>
            </a:r>
            <a:r>
              <a:rPr lang="es-ES" altLang="en-US" sz="26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como la orden del rey era apremiante, y lo habían calentado mucho, la llama del fuego mató a aquellos que habían alzado a Sadrac, </a:t>
            </a:r>
            <a:r>
              <a:rPr lang="es-ES" altLang="en-US" sz="26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Mesac</a:t>
            </a:r>
            <a:r>
              <a:rPr lang="es-ES" altLang="en-US" sz="26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Abed-</a:t>
            </a:r>
            <a:r>
              <a:rPr lang="es-ES" altLang="en-US" sz="26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nego</a:t>
            </a:r>
            <a:r>
              <a:rPr lang="es-ES" altLang="en-US" sz="26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Y estos tres varones, Sadrac, </a:t>
            </a:r>
            <a:r>
              <a:rPr lang="es-ES" altLang="en-US" sz="26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Mesac</a:t>
            </a:r>
            <a:r>
              <a:rPr lang="es-ES" altLang="en-US" sz="26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Abed-</a:t>
            </a:r>
            <a:r>
              <a:rPr lang="es-ES" altLang="en-US" sz="2600" b="1" i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nego</a:t>
            </a:r>
            <a:r>
              <a:rPr lang="es-ES" altLang="en-US" sz="26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cayeron atados dentro del horno de fuego ardiendo.  Entonces el rey Nabucodonosor se espantó, y se levantó apresuradamente y dijo a los de su consejo: ¿No echaron a tres varones atados dentro del fuego? Ellos respondieron al rey: Es verdad, oh rey.  Y él dijo: </a:t>
            </a:r>
            <a:r>
              <a:rPr lang="es-ES" altLang="en-US" sz="2600" b="1" i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 aquí yo veo cuatro varones sueltos, que se pasean en medio del fuego</a:t>
            </a:r>
            <a:r>
              <a:rPr lang="es-ES" altLang="en-US" sz="2600" b="1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6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 sufrir ningún daño; y </a:t>
            </a:r>
            <a:r>
              <a:rPr lang="es-ES" altLang="en-US" sz="2600" b="1" i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aspecto del cuarto es semejante a hijo de los dioses.</a:t>
            </a:r>
          </a:p>
        </p:txBody>
      </p:sp>
      <p:sp>
        <p:nvSpPr>
          <p:cNvPr id="142342" name="Text Box 6">
            <a:extLst>
              <a:ext uri="{FF2B5EF4-FFF2-40B4-BE49-F238E27FC236}">
                <a16:creationId xmlns:a16="http://schemas.microsoft.com/office/drawing/2014/main" id="{5023F38F-C178-E00B-78EA-D6AB29D8F1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6800" y="4343400"/>
            <a:ext cx="3505200" cy="523220"/>
          </a:xfrm>
          <a:prstGeom prst="rect">
            <a:avLst/>
          </a:prstGeom>
          <a:solidFill>
            <a:srgbClr val="F4EFCC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s-E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¡Ahora, 4!</a:t>
            </a:r>
            <a:endParaRPr lang="en-US" alt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2343" name="Text Box 7">
            <a:extLst>
              <a:ext uri="{FF2B5EF4-FFF2-40B4-BE49-F238E27FC236}">
                <a16:creationId xmlns:a16="http://schemas.microsoft.com/office/drawing/2014/main" id="{BB9225CE-1381-ED01-085A-7711E12E64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6800" y="5400309"/>
            <a:ext cx="3505200" cy="1384995"/>
          </a:xfrm>
          <a:prstGeom prst="rect">
            <a:avLst/>
          </a:prstGeom>
          <a:solidFill>
            <a:srgbClr val="F4EFCC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s-E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¡Y 1 de los 4 no parecido a los demás!</a:t>
            </a:r>
            <a:endParaRPr lang="en-US" alt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42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142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142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142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142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1000"/>
                                        <p:tgtEl>
                                          <p:spTgt spid="142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38" grpId="0" animBg="1"/>
      <p:bldP spid="142338" grpId="1" animBg="1"/>
      <p:bldP spid="142339" grpId="0" animBg="1"/>
      <p:bldP spid="142339" grpId="1" animBg="1"/>
      <p:bldP spid="142340" grpId="0"/>
      <p:bldP spid="142341" grpId="0"/>
      <p:bldP spid="142342" grpId="0" animBg="1"/>
      <p:bldP spid="142342" grpId="1" animBg="1"/>
      <p:bldP spid="142343" grpId="0" animBg="1"/>
      <p:bldP spid="142343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Text Box 3">
            <a:extLst>
              <a:ext uri="{FF2B5EF4-FFF2-40B4-BE49-F238E27FC236}">
                <a16:creationId xmlns:a16="http://schemas.microsoft.com/office/drawing/2014/main" id="{B3476207-8365-057E-E49A-F10F7A9B82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01200" y="1600200"/>
            <a:ext cx="2514600" cy="3970318"/>
          </a:xfrm>
          <a:prstGeom prst="rect">
            <a:avLst/>
          </a:prstGeom>
          <a:solidFill>
            <a:srgbClr val="F4EFCC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s-E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Una reacción no inspirada, pero en el acuerdo perfecto con todas las otras historias que hemos visto</a:t>
            </a:r>
            <a:endParaRPr lang="en-US" alt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3365" name="Rectangle 5">
            <a:extLst>
              <a:ext uri="{FF2B5EF4-FFF2-40B4-BE49-F238E27FC236}">
                <a16:creationId xmlns:a16="http://schemas.microsoft.com/office/drawing/2014/main" id="{F5302A0E-EAF9-4DAA-6D8A-A49AB87530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746" y="1298832"/>
            <a:ext cx="9296400" cy="50336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</a:pPr>
            <a:r>
              <a:rPr lang="en-US" altLang="en-US" sz="2600" b="1" i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Dan 3:26-28 -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Entonces Nabucodonosor se acercó a la puerta del horno de fuego ardiendo, y dijo: Sadrac, </a:t>
            </a:r>
            <a:r>
              <a:rPr lang="es-E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Mesac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Abed-</a:t>
            </a:r>
            <a:r>
              <a:rPr lang="es-E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nego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siervos del Dios Altísimo, salid y venid. Entonces Sadrac, </a:t>
            </a:r>
            <a:r>
              <a:rPr lang="es-E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Mesac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Abed-</a:t>
            </a:r>
            <a:r>
              <a:rPr lang="es-E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nego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salieron de en medio del fuego.  Y se juntaron los sátrapas, los gobernadores, los capitanes y los consejeros del rey, para mirar a estos varones, cómo el fuego no había tenido poder alguno sobre sus cuerpos, ni aun el cabello de sus cabezas se había quemado; sus ropas estaban intactas, y ni siquiera olor de fuego tenían.  Entonces Nabucodonosor dijo: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Bendito sea el Dios de ellos, de Sadrac, </a:t>
            </a:r>
            <a:r>
              <a:rPr lang="es-ES" altLang="en-US" sz="26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Mesac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Abed-</a:t>
            </a:r>
            <a:r>
              <a:rPr lang="es-ES" altLang="en-US" sz="26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nego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que envió su ángel y libró a sus siervos</a:t>
            </a:r>
            <a:r>
              <a:rPr lang="es-E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….</a:t>
            </a:r>
          </a:p>
        </p:txBody>
      </p:sp>
      <p:sp>
        <p:nvSpPr>
          <p:cNvPr id="143368" name="Rectangle 8">
            <a:extLst>
              <a:ext uri="{FF2B5EF4-FFF2-40B4-BE49-F238E27FC236}">
                <a16:creationId xmlns:a16="http://schemas.microsoft.com/office/drawing/2014/main" id="{AA1CAC3C-FC7B-78AA-6D8B-1F17DBD8CB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546" y="5494318"/>
            <a:ext cx="9220200" cy="1219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369" name="Rectangle 9">
            <a:extLst>
              <a:ext uri="{FF2B5EF4-FFF2-40B4-BE49-F238E27FC236}">
                <a16:creationId xmlns:a16="http://schemas.microsoft.com/office/drawing/2014/main" id="{522D4627-FD0C-92AD-12A0-9BE890BAAA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1346" y="5113318"/>
            <a:ext cx="3962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E3709E58-6094-2362-5D28-A5A7B84430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29" y="2262"/>
            <a:ext cx="12192000" cy="523220"/>
          </a:xfrm>
          <a:prstGeom prst="rect">
            <a:avLst/>
          </a:prstGeom>
          <a:solidFill>
            <a:srgbClr val="F4EFCC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2800" b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Ángeles en el libro de Daniel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4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11" dur="2000"/>
                                        <p:tgtEl>
                                          <p:spTgt spid="1433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6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14" dur="2000"/>
                                        <p:tgtEl>
                                          <p:spTgt spid="1433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1000"/>
                                        <p:tgtEl>
                                          <p:spTgt spid="143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3" grpId="0" animBg="1"/>
      <p:bldP spid="143365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4314DCC2-5412-5CD7-C8FA-5B1FFE0B31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09601"/>
            <a:ext cx="9601200" cy="6093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 3:1-6 -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Apacentando Moisés las ovejas de </a:t>
            </a:r>
            <a:r>
              <a:rPr lang="es-E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Jetro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su suegro, sacerdote de Madián, llevó las ovejas a través del desierto, y llegó hasta Horeb, monte de Dios.  Y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 le apareció el </a:t>
            </a:r>
            <a:r>
              <a:rPr lang="es-ES" altLang="en-US" sz="26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Angel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Jehová en una llama de fuego en medio de una zarza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y él miró, y vio que la zarza ardía en fuego, y la zarza no se consumía.  Entonces Moisés dijo: Iré yo ahora y veré esta grande visión, por qué causa la zarza no se quema.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Viendo Jehová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 él iba a ver,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 llamó Dios de en medio de la zarza</a:t>
            </a:r>
            <a:r>
              <a:rPr lang="es-E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dijo: ¡Moisés, Moisés! Y él respondió: Heme aquí.  Y dijo: No te acerques; quita tu calzado de tus pies, porque el lugar en que tú estás, tierra santa es.  Y dijo: Yo soy el Dios de tu padre, Dios de Abraham, Dios de Isaac, y Dios de Jacob. Entonces Moisés cubrió su rostro, porque tuvo miedo de mirar a Dios.</a:t>
            </a:r>
          </a:p>
        </p:txBody>
      </p:sp>
      <p:sp>
        <p:nvSpPr>
          <p:cNvPr id="106499" name="Text Box 3">
            <a:extLst>
              <a:ext uri="{FF2B5EF4-FFF2-40B4-BE49-F238E27FC236}">
                <a16:creationId xmlns:a16="http://schemas.microsoft.com/office/drawing/2014/main" id="{E231FF21-6C65-DE7F-A073-3CAFFF7937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23220"/>
          </a:xfrm>
          <a:prstGeom prst="rect">
            <a:avLst/>
          </a:prstGeom>
          <a:solidFill>
            <a:srgbClr val="F4EFCC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2800" b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Mois</a:t>
            </a:r>
            <a:r>
              <a:rPr lang="es-CO" altLang="en-US" sz="2800" b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</a:t>
            </a:r>
            <a:r>
              <a:rPr lang="en-US" altLang="en-US" sz="2800" b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s…y el ángel del Señor</a:t>
            </a:r>
          </a:p>
        </p:txBody>
      </p:sp>
      <p:sp>
        <p:nvSpPr>
          <p:cNvPr id="106500" name="Text Box 4">
            <a:extLst>
              <a:ext uri="{FF2B5EF4-FFF2-40B4-BE49-F238E27FC236}">
                <a16:creationId xmlns:a16="http://schemas.microsoft.com/office/drawing/2014/main" id="{A8CA18C0-6FC1-C314-4A03-5CE61518B2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2200" y="762000"/>
            <a:ext cx="1981200" cy="1320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altLang="en-US" sz="2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ángel del Señor aparece.</a:t>
            </a:r>
          </a:p>
        </p:txBody>
      </p:sp>
      <p:sp>
        <p:nvSpPr>
          <p:cNvPr id="106501" name="Text Box 5">
            <a:extLst>
              <a:ext uri="{FF2B5EF4-FFF2-40B4-BE49-F238E27FC236}">
                <a16:creationId xmlns:a16="http://schemas.microsoft.com/office/drawing/2014/main" id="{3AD7C111-1BD2-704C-0B1D-2ADE93E12E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29800" y="4114800"/>
            <a:ext cx="2133600" cy="1729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5000"/>
              </a:lnSpc>
            </a:pPr>
            <a:r>
              <a:rPr lang="es-E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Él habla con la autoridad de Dios</a:t>
            </a:r>
            <a:endParaRPr lang="en-US" alt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106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1000"/>
                                        <p:tgtEl>
                                          <p:spTgt spid="106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1000"/>
                                        <p:tgtEl>
                                          <p:spTgt spid="106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8" grpId="0"/>
      <p:bldP spid="106500" grpId="0"/>
      <p:bldP spid="10650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Text Box 2">
            <a:extLst>
              <a:ext uri="{FF2B5EF4-FFF2-40B4-BE49-F238E27FC236}">
                <a16:creationId xmlns:a16="http://schemas.microsoft.com/office/drawing/2014/main" id="{F2CECB22-A8BD-209B-D49C-F130427C8C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999" y="1075650"/>
            <a:ext cx="1752600" cy="579438"/>
          </a:xfrm>
          <a:prstGeom prst="rect">
            <a:avLst/>
          </a:prstGeom>
          <a:solidFill>
            <a:srgbClr val="F4F4E0"/>
          </a:solidFill>
          <a:ln>
            <a:noFill/>
          </a:ln>
          <a:effectLst/>
        </p:spPr>
        <p:txBody>
          <a:bodyPr>
            <a:spAutoFit/>
          </a:bodyPr>
          <a:lstStyle/>
          <a:p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Daniel</a:t>
            </a:r>
          </a:p>
        </p:txBody>
      </p:sp>
      <p:sp>
        <p:nvSpPr>
          <p:cNvPr id="166917" name="Text Box 5">
            <a:extLst>
              <a:ext uri="{FF2B5EF4-FFF2-40B4-BE49-F238E27FC236}">
                <a16:creationId xmlns:a16="http://schemas.microsoft.com/office/drawing/2014/main" id="{38144937-68CA-DFBF-820A-60A9EAF5AD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9200" y="1097301"/>
            <a:ext cx="3048000" cy="584775"/>
          </a:xfrm>
          <a:prstGeom prst="rect">
            <a:avLst/>
          </a:prstGeom>
          <a:solidFill>
            <a:srgbClr val="F4F4E0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Dios</a:t>
            </a:r>
          </a:p>
        </p:txBody>
      </p:sp>
      <p:sp>
        <p:nvSpPr>
          <p:cNvPr id="166924" name="Text Box 12">
            <a:extLst>
              <a:ext uri="{FF2B5EF4-FFF2-40B4-BE49-F238E27FC236}">
                <a16:creationId xmlns:a16="http://schemas.microsoft.com/office/drawing/2014/main" id="{A55225C1-A63E-23E0-DA7E-9737333871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1600" y="1613118"/>
            <a:ext cx="27432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ES" altLang="en-US" sz="2800" b="1" i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 protegió y lo rescató del fuego</a:t>
            </a:r>
            <a:endParaRPr lang="en-US" altLang="en-US" sz="2800" b="1" i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6925" name="Rectangle 13">
            <a:extLst>
              <a:ext uri="{FF2B5EF4-FFF2-40B4-BE49-F238E27FC236}">
                <a16:creationId xmlns:a16="http://schemas.microsoft.com/office/drawing/2014/main" id="{31AC1B76-FD26-A1A6-FEBE-C96B7A411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613118"/>
            <a:ext cx="82296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Dan 3 - </a:t>
            </a:r>
            <a:r>
              <a:rPr lang="es-E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Nabucodonosor dijo: Bendito sea el Dios de ellos, de Sadrac, </a:t>
            </a:r>
            <a:r>
              <a:rPr lang="es-ES" alt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Mesac</a:t>
            </a:r>
            <a:r>
              <a:rPr lang="es-E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Abed-</a:t>
            </a:r>
            <a:r>
              <a:rPr lang="es-ES" alt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nego</a:t>
            </a:r>
            <a:r>
              <a:rPr lang="es-E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que envió </a:t>
            </a:r>
            <a:r>
              <a:rPr lang="es-ES" altLang="en-US" sz="28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 ángel y libró a sus siervos</a:t>
            </a:r>
            <a:r>
              <a:rPr lang="es-E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alt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6926" name="Rectangle 14">
            <a:extLst>
              <a:ext uri="{FF2B5EF4-FFF2-40B4-BE49-F238E27FC236}">
                <a16:creationId xmlns:a16="http://schemas.microsoft.com/office/drawing/2014/main" id="{7CDFA4C2-864B-E0B5-F449-499CC2BBA9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3594318"/>
            <a:ext cx="81534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Dan 6 - </a:t>
            </a:r>
            <a:r>
              <a:rPr lang="en-U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 </a:t>
            </a:r>
            <a:r>
              <a:rPr lang="es-E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 Dios envió </a:t>
            </a:r>
            <a:r>
              <a:rPr lang="es-ES" altLang="en-US" sz="28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 ángel</a:t>
            </a:r>
            <a:r>
              <a:rPr lang="es-E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el cual </a:t>
            </a:r>
            <a:r>
              <a:rPr lang="es-ES" altLang="en-US" sz="28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cerró la boca de los leones</a:t>
            </a:r>
            <a:r>
              <a:rPr lang="es-E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para que no me hiciesen daño, </a:t>
            </a:r>
            <a:endParaRPr lang="en-US" alt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6927" name="Text Box 15">
            <a:extLst>
              <a:ext uri="{FF2B5EF4-FFF2-40B4-BE49-F238E27FC236}">
                <a16:creationId xmlns:a16="http://schemas.microsoft.com/office/drawing/2014/main" id="{B527B7A0-6414-15B0-DD55-9DDFCA0210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1600" y="3587859"/>
            <a:ext cx="27432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ES" altLang="en-US" sz="28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salvó a Daniel de los leones</a:t>
            </a:r>
            <a:endParaRPr lang="en-US" altLang="en-US" sz="28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FEBCA1F6-B842-76B3-3737-34351A37A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999" y="5089852"/>
            <a:ext cx="81534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Dan 9 - </a:t>
            </a:r>
            <a:r>
              <a:rPr lang="en-U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  <a:r>
              <a:rPr lang="es-ES" altLang="en-US" sz="28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Gabriel, </a:t>
            </a:r>
            <a:r>
              <a:rPr lang="es-E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quien había visto en la visión al principio, volando con presteza, </a:t>
            </a:r>
            <a:r>
              <a:rPr lang="es-ES" altLang="en-US" sz="28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vino a mí…y habló conmigo</a:t>
            </a:r>
            <a:endParaRPr lang="en-US" altLang="en-US" sz="28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Text Box 15">
            <a:extLst>
              <a:ext uri="{FF2B5EF4-FFF2-40B4-BE49-F238E27FC236}">
                <a16:creationId xmlns:a16="http://schemas.microsoft.com/office/drawing/2014/main" id="{E017B5D4-95E2-D766-833F-880566A71A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1600" y="5142150"/>
            <a:ext cx="3048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ES" altLang="en-US" sz="28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 dio entendimiento y sabiduría</a:t>
            </a:r>
            <a:endParaRPr lang="en-US" altLang="en-US" sz="28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66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1000"/>
                                        <p:tgtEl>
                                          <p:spTgt spid="166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166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1000"/>
                                        <p:tgtEl>
                                          <p:spTgt spid="166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24" grpId="0"/>
      <p:bldP spid="166925" grpId="0"/>
      <p:bldP spid="166925" grpId="1"/>
      <p:bldP spid="166926" grpId="0"/>
      <p:bldP spid="166926" grpId="1"/>
      <p:bldP spid="166927" grpId="0"/>
      <p:bldP spid="4" grpId="0"/>
      <p:bldP spid="4" grpId="1"/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>
            <a:extLst>
              <a:ext uri="{FF2B5EF4-FFF2-40B4-BE49-F238E27FC236}">
                <a16:creationId xmlns:a16="http://schemas.microsoft.com/office/drawing/2014/main" id="{25ECC815-FF97-BA65-5EBE-2318B10630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544" y="713655"/>
            <a:ext cx="8770856" cy="6075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Anunciar</a:t>
            </a: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un </a:t>
            </a:r>
            <a:r>
              <a:rPr lang="en-US" alt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embarazo</a:t>
            </a: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futuro</a:t>
            </a:r>
            <a:endParaRPr lang="en-US" altLang="en-US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0000"/>
              </a:lnSpc>
            </a:pPr>
            <a:r>
              <a:rPr lang="es-E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Encontrar</a:t>
            </a: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es-E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ayudar a una mujer/niño en la angustia</a:t>
            </a:r>
          </a:p>
          <a:p>
            <a:pPr>
              <a:lnSpc>
                <a:spcPct val="110000"/>
              </a:lnSpc>
            </a:pPr>
            <a:r>
              <a:rPr lang="es-E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Instruirla sobre donde ir y qué hacer</a:t>
            </a:r>
            <a:endParaRPr lang="en-US" altLang="en-US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0000"/>
              </a:lnSpc>
            </a:pPr>
            <a:r>
              <a:rPr lang="es-E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Prometer la venida de 12 naciones de su hijo</a:t>
            </a:r>
          </a:p>
          <a:p>
            <a:pPr>
              <a:lnSpc>
                <a:spcPct val="110000"/>
              </a:lnSpc>
            </a:pPr>
            <a:r>
              <a:rPr lang="es-E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Impedir a Abraham de matar a Isaac</a:t>
            </a:r>
            <a:endParaRPr lang="en-US" altLang="en-US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0000"/>
              </a:lnSpc>
            </a:pPr>
            <a:r>
              <a:rPr lang="es-E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Causar que un carnero estar trabado en un matorral</a:t>
            </a:r>
            <a:endParaRPr lang="en-US" altLang="en-US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0000"/>
              </a:lnSpc>
            </a:pPr>
            <a:r>
              <a:rPr lang="es-E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Prometer el nacimiento de una nación, darla una </a:t>
            </a:r>
          </a:p>
          <a:p>
            <a:pPr>
              <a:lnSpc>
                <a:spcPct val="110000"/>
              </a:lnSpc>
            </a:pPr>
            <a:r>
              <a:rPr lang="es-E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tierra específica, y bendecir a todas naciones por</a:t>
            </a:r>
          </a:p>
          <a:p>
            <a:pPr>
              <a:lnSpc>
                <a:spcPct val="110000"/>
              </a:lnSpc>
            </a:pPr>
            <a:r>
              <a:rPr lang="es-E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un hombre específico</a:t>
            </a:r>
            <a:endParaRPr lang="en-US" altLang="en-US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0000"/>
              </a:lnSpc>
            </a:pPr>
            <a:r>
              <a:rPr lang="es-E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Ayudar a un criado encontrar una esposa para el hijo </a:t>
            </a:r>
          </a:p>
          <a:p>
            <a:pPr>
              <a:lnSpc>
                <a:spcPct val="110000"/>
              </a:lnSpc>
            </a:pPr>
            <a:r>
              <a:rPr lang="es-E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de su maestro</a:t>
            </a:r>
          </a:p>
          <a:p>
            <a:pPr>
              <a:lnSpc>
                <a:spcPct val="110000"/>
              </a:lnSpc>
            </a:pPr>
            <a:r>
              <a:rPr lang="es-E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Entregar mensajes en sueños a los hombres de Dios</a:t>
            </a:r>
            <a:endParaRPr lang="en-US" altLang="en-US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Proteger</a:t>
            </a: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guiar</a:t>
            </a: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instruir</a:t>
            </a: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la </a:t>
            </a:r>
            <a:r>
              <a:rPr lang="en-US" alt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gente</a:t>
            </a: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Dios</a:t>
            </a:r>
          </a:p>
          <a:p>
            <a:r>
              <a:rPr lang="es-E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Subir en llama...causar una plaga…matar 185,000 en</a:t>
            </a:r>
          </a:p>
          <a:p>
            <a:r>
              <a:rPr lang="es-E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1 noche…traer comidas…proteger de la muerte</a:t>
            </a:r>
            <a:endParaRPr lang="en-US" altLang="en-US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1555" name="Text Box 3">
            <a:extLst>
              <a:ext uri="{FF2B5EF4-FFF2-40B4-BE49-F238E27FC236}">
                <a16:creationId xmlns:a16="http://schemas.microsoft.com/office/drawing/2014/main" id="{A8550E6A-0A18-BEC5-5F46-0B939A7C8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"/>
            <a:ext cx="12192000" cy="523220"/>
          </a:xfrm>
          <a:prstGeom prst="rect">
            <a:avLst/>
          </a:prstGeom>
          <a:solidFill>
            <a:srgbClr val="F4EFCC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s-ES" altLang="en-US" sz="2800" b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este punto, vemos a ángeles hacer tal servicio como:</a:t>
            </a:r>
            <a:endParaRPr lang="en-US" altLang="en-US" sz="2800" b="1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1558" name="AutoShape 6">
            <a:extLst>
              <a:ext uri="{FF2B5EF4-FFF2-40B4-BE49-F238E27FC236}">
                <a16:creationId xmlns:a16="http://schemas.microsoft.com/office/drawing/2014/main" id="{97933548-B0AA-4ECE-930E-A5466BEA5592}"/>
              </a:ext>
            </a:extLst>
          </p:cNvPr>
          <p:cNvSpPr>
            <a:spLocks/>
          </p:cNvSpPr>
          <p:nvPr/>
        </p:nvSpPr>
        <p:spPr bwMode="auto">
          <a:xfrm>
            <a:off x="8153400" y="609600"/>
            <a:ext cx="609600" cy="6075509"/>
          </a:xfrm>
          <a:prstGeom prst="rightBracket">
            <a:avLst>
              <a:gd name="adj" fmla="val 84798"/>
            </a:avLst>
          </a:prstGeom>
          <a:noFill/>
          <a:ln w="5715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1559" name="Text Box 7">
            <a:extLst>
              <a:ext uri="{FF2B5EF4-FFF2-40B4-BE49-F238E27FC236}">
                <a16:creationId xmlns:a16="http://schemas.microsoft.com/office/drawing/2014/main" id="{3FE0F45E-2503-A747-4476-7E848774B7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5400" y="4828121"/>
            <a:ext cx="3086100" cy="1643527"/>
          </a:xfrm>
          <a:prstGeom prst="rect">
            <a:avLst/>
          </a:prstGeom>
          <a:solidFill>
            <a:srgbClr val="F4EFCC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¿Es posible que los ángeles nos hayan servido </a:t>
            </a:r>
            <a:r>
              <a:rPr lang="es-ES" alt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tambi</a:t>
            </a:r>
            <a:r>
              <a:rPr lang="es-CO" altLang="en-US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én</a:t>
            </a:r>
            <a:r>
              <a:rPr lang="es-E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en-US" altLang="en-US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1560" name="Text Box 8">
            <a:extLst>
              <a:ext uri="{FF2B5EF4-FFF2-40B4-BE49-F238E27FC236}">
                <a16:creationId xmlns:a16="http://schemas.microsoft.com/office/drawing/2014/main" id="{DC2A3ECC-99CA-F063-0909-065317DE92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5400" y="990600"/>
            <a:ext cx="3200400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 son eventos ordinarios que pueden ser descritos como resultados de la "buena o mala suerte” o de buena planificación por hombres.</a:t>
            </a:r>
            <a:endParaRPr lang="en-US" altLang="en-US" sz="2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515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1515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1515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1515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1000"/>
                                        <p:tgtEl>
                                          <p:spTgt spid="1515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000"/>
                                        <p:tgtEl>
                                          <p:spTgt spid="1515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1000"/>
                                        <p:tgtEl>
                                          <p:spTgt spid="1515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1000"/>
                                        <p:tgtEl>
                                          <p:spTgt spid="1515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1000"/>
                                        <p:tgtEl>
                                          <p:spTgt spid="1515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1000"/>
                                        <p:tgtEl>
                                          <p:spTgt spid="1515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1000"/>
                                        <p:tgtEl>
                                          <p:spTgt spid="1515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1000"/>
                                        <p:tgtEl>
                                          <p:spTgt spid="15155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1000"/>
                                        <p:tgtEl>
                                          <p:spTgt spid="15155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1000"/>
                                        <p:tgtEl>
                                          <p:spTgt spid="15155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1000"/>
                                        <p:tgtEl>
                                          <p:spTgt spid="15155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4" dur="1000"/>
                                        <p:tgtEl>
                                          <p:spTgt spid="151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5" dur="1000"/>
                                        <p:tgtEl>
                                          <p:spTgt spid="151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5" grpId="0" animBg="1"/>
      <p:bldP spid="151559" grpId="0" animBg="1"/>
      <p:bldP spid="151560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9" name="AutoShape 13">
            <a:hlinkClick r:id="rId2"/>
            <a:extLst>
              <a:ext uri="{FF2B5EF4-FFF2-40B4-BE49-F238E27FC236}">
                <a16:creationId xmlns:a16="http://schemas.microsoft.com/office/drawing/2014/main" id="{9F459BA2-8E50-2623-65CD-0F9EBDB4EC1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1" name="AutoShape 15">
            <a:hlinkClick r:id="rId2"/>
            <a:extLst>
              <a:ext uri="{FF2B5EF4-FFF2-40B4-BE49-F238E27FC236}">
                <a16:creationId xmlns:a16="http://schemas.microsoft.com/office/drawing/2014/main" id="{4B2E56E5-14F6-11A8-3BF4-25D5A1CD05B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3" name="AutoShape 17">
            <a:hlinkClick r:id="rId2"/>
            <a:extLst>
              <a:ext uri="{FF2B5EF4-FFF2-40B4-BE49-F238E27FC236}">
                <a16:creationId xmlns:a16="http://schemas.microsoft.com/office/drawing/2014/main" id="{B3BBADC9-DC0E-3A44-6108-421E66F9191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4360" name="Picture 24">
            <a:extLst>
              <a:ext uri="{FF2B5EF4-FFF2-40B4-BE49-F238E27FC236}">
                <a16:creationId xmlns:a16="http://schemas.microsoft.com/office/drawing/2014/main" id="{5DBA9B1B-6421-E537-CB01-0D69B03BA3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6201"/>
            <a:ext cx="10953750" cy="6851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61" name="Text Box 25">
            <a:extLst>
              <a:ext uri="{FF2B5EF4-FFF2-40B4-BE49-F238E27FC236}">
                <a16:creationId xmlns:a16="http://schemas.microsoft.com/office/drawing/2014/main" id="{BFB867BF-2F17-99D8-0A45-ECAD03D785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381000"/>
            <a:ext cx="8753475" cy="1760610"/>
          </a:xfrm>
          <a:prstGeom prst="rect">
            <a:avLst/>
          </a:prstGeom>
          <a:noFill/>
          <a:ln>
            <a:noFill/>
          </a:ln>
          <a:effectLst>
            <a:outerShdw dist="89803" dir="2700000" algn="ctr" rotWithShape="0">
              <a:srgbClr val="8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75000"/>
              </a:lnSpc>
            </a:pPr>
            <a:r>
              <a:rPr lang="en-US" altLang="en-US" sz="4800" b="1" dirty="0">
                <a:solidFill>
                  <a:srgbClr val="FFFF00"/>
                </a:solidFill>
                <a:latin typeface="Harrington" panose="04040505050A02020702" pitchFamily="82" charset="0"/>
              </a:rPr>
              <a:t>Los ANGELES</a:t>
            </a:r>
          </a:p>
          <a:p>
            <a:pPr algn="ctr">
              <a:lnSpc>
                <a:spcPct val="75000"/>
              </a:lnSpc>
            </a:pPr>
            <a:r>
              <a:rPr lang="en-US" altLang="en-US" sz="4800" b="1" dirty="0">
                <a:solidFill>
                  <a:srgbClr val="FFFF00"/>
                </a:solidFill>
                <a:latin typeface="Harrington" panose="04040505050A02020702" pitchFamily="82" charset="0"/>
              </a:rPr>
              <a:t>y la </a:t>
            </a:r>
          </a:p>
          <a:p>
            <a:pPr algn="ctr">
              <a:lnSpc>
                <a:spcPct val="75000"/>
              </a:lnSpc>
            </a:pPr>
            <a:r>
              <a:rPr lang="en-US" altLang="en-US" sz="4800" b="1" dirty="0">
                <a:solidFill>
                  <a:srgbClr val="FFFF00"/>
                </a:solidFill>
                <a:latin typeface="Harrington" panose="04040505050A02020702" pitchFamily="82" charset="0"/>
              </a:rPr>
              <a:t>PROVIDENCIA  DE  DIOS</a:t>
            </a:r>
          </a:p>
        </p:txBody>
      </p:sp>
      <p:sp>
        <p:nvSpPr>
          <p:cNvPr id="14362" name="Rectangle 26">
            <a:extLst>
              <a:ext uri="{FF2B5EF4-FFF2-40B4-BE49-F238E27FC236}">
                <a16:creationId xmlns:a16="http://schemas.microsoft.com/office/drawing/2014/main" id="{4E520657-D4F2-E687-D41D-E361A32353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125" y="5039951"/>
            <a:ext cx="5867400" cy="1792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¿No son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todos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ellos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espíritus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ministradores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enviados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para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servir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causa de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los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que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heredarán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 </a:t>
            </a:r>
            <a:r>
              <a:rPr lang="en-US" altLang="en-US" sz="26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salvación</a:t>
            </a:r>
            <a:r>
              <a:rPr lang="en-U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 – Heb. 1:14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750"/>
                                        <p:tgtEl>
                                          <p:spTgt spid="14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674" decel="100000"/>
                                        <p:tgtEl>
                                          <p:spTgt spid="1436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674" decel="100000"/>
                                        <p:tgtEl>
                                          <p:spTgt spid="1436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2" dur="1076" accel="100000" fill="hold">
                                          <p:stCondLst>
                                            <p:cond delay="674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3" dur="674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4" dur="1076" accel="100000" fill="hold">
                                          <p:stCondLst>
                                            <p:cond delay="674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" dur="674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6" dur="1076" accel="100000" fill="hold">
                                          <p:stCondLst>
                                            <p:cond delay="674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id="18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1000"/>
                                        <p:tgtEl>
                                          <p:spTgt spid="14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61" grpId="0"/>
      <p:bldP spid="1436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>
            <a:extLst>
              <a:ext uri="{FF2B5EF4-FFF2-40B4-BE49-F238E27FC236}">
                <a16:creationId xmlns:a16="http://schemas.microsoft.com/office/drawing/2014/main" id="{E3765AC3-0A7F-1F67-2E2E-C31BD97933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1113776"/>
            <a:ext cx="9444087" cy="57061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</a:pPr>
            <a:r>
              <a:rPr lang="en-US" altLang="en-US" sz="24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 14:10-22 - </a:t>
            </a:r>
            <a:r>
              <a:rPr lang="es-E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cuando Faraón se hubo acercado, los hijos de Israel alzaron sus ojos, y he aquí que los egipcios venían tras ellos; por lo que los hijos de Israel temieron en gran manera, y clamaron a Jehová</a:t>
            </a: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  <a:r>
              <a:rPr lang="es-ES" altLang="en-US" sz="24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el ángel de Dios que iba delante del campamento de Israel, se apartó e iba en </a:t>
            </a:r>
            <a:r>
              <a:rPr lang="es-ES" altLang="en-US" sz="24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</a:t>
            </a:r>
            <a:r>
              <a:rPr lang="es-ES" altLang="en-US" sz="24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ellos; </a:t>
            </a:r>
            <a:r>
              <a:rPr lang="es-E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asimismo la columna de nube que iba delante de ellos se apartó y se puso a sus espaldas, e iba entre el campamento de los egipcios y el campamento de Israel; y era nube y tinieblas para aquéllos, y alumbraba a Israel de noche, y en toda aquella noche nunca se acercaron los unos a los otros.  Y extendió Moisés su mano sobre el mar, e hizo Jehová que el mar se retirase por recio viento oriental toda aquella noche; y volvió el mar en seco, y las aguas quedaron divididas…los hijos de Israel entraron por en medio del mar, en seco, teniendo las aguas como muro a su derecha y a su izquierda.</a:t>
            </a:r>
          </a:p>
        </p:txBody>
      </p:sp>
      <p:sp>
        <p:nvSpPr>
          <p:cNvPr id="108548" name="Text Box 4">
            <a:extLst>
              <a:ext uri="{FF2B5EF4-FFF2-40B4-BE49-F238E27FC236}">
                <a16:creationId xmlns:a16="http://schemas.microsoft.com/office/drawing/2014/main" id="{2029BCCB-3E3C-9704-9D82-ABF2143BB4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000" y="549144"/>
            <a:ext cx="2662287" cy="1452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</a:pP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¿Dios había dicho algo sobre aquel ángel antes?</a:t>
            </a:r>
            <a:endParaRPr lang="en-US" altLang="en-US" sz="2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8549" name="Text Box 5">
            <a:extLst>
              <a:ext uri="{FF2B5EF4-FFF2-40B4-BE49-F238E27FC236}">
                <a16:creationId xmlns:a16="http://schemas.microsoft.com/office/drawing/2014/main" id="{19C86B1B-A4AC-473E-9908-FB7F13BF7C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21516" y="4827100"/>
            <a:ext cx="2570484" cy="1992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</a:pP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¿Este era también el trabajo de aquel ángel o de otro ángel?</a:t>
            </a:r>
            <a:endParaRPr lang="en-US" altLang="en-US" sz="2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8553" name="Text Box 9">
            <a:extLst>
              <a:ext uri="{FF2B5EF4-FFF2-40B4-BE49-F238E27FC236}">
                <a16:creationId xmlns:a16="http://schemas.microsoft.com/office/drawing/2014/main" id="{B69C1760-8171-D80A-5364-AB661D1EAE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0287" y="2242521"/>
            <a:ext cx="2662287" cy="2372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</a:pP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 ángel andaba con ellos desde Egipto hasta aquí. ¿Sabían ellos esto?</a:t>
            </a:r>
            <a:endParaRPr lang="en-US" altLang="en-US" sz="2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85148E74-8CAF-77A3-0DB2-37A4237ED6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23220"/>
          </a:xfrm>
          <a:prstGeom prst="rect">
            <a:avLst/>
          </a:prstGeom>
          <a:solidFill>
            <a:srgbClr val="F4EFCC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2800" b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Mois</a:t>
            </a:r>
            <a:r>
              <a:rPr lang="es-CO" altLang="en-US" sz="2800" b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</a:t>
            </a:r>
            <a:r>
              <a:rPr lang="en-US" altLang="en-US" sz="2800" b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s…y el ángel del Señor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1000"/>
                                        <p:tgtEl>
                                          <p:spTgt spid="108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1000"/>
                                        <p:tgtEl>
                                          <p:spTgt spid="108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" dur="1000"/>
                                        <p:tgtEl>
                                          <p:spTgt spid="108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/>
      <p:bldP spid="108548" grpId="0"/>
      <p:bldP spid="108549" grpId="0"/>
      <p:bldP spid="10855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2" name="Text Box 4">
            <a:extLst>
              <a:ext uri="{FF2B5EF4-FFF2-40B4-BE49-F238E27FC236}">
                <a16:creationId xmlns:a16="http://schemas.microsoft.com/office/drawing/2014/main" id="{62E7F121-D626-50E1-B846-17E800DCA4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762000"/>
            <a:ext cx="3959258" cy="2679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</a:pPr>
            <a:r>
              <a:rPr lang="es-E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¿Qué 'servicio' proporcionaba este ángel?</a:t>
            </a:r>
          </a:p>
          <a:p>
            <a:pPr algn="ctr">
              <a:lnSpc>
                <a:spcPct val="95000"/>
              </a:lnSpc>
            </a:pPr>
            <a:endParaRPr lang="en-US" altLang="en-US" sz="9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95000"/>
              </a:lnSpc>
            </a:pPr>
            <a:r>
              <a:rPr lang="es-E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 guardará</a:t>
            </a:r>
          </a:p>
          <a:p>
            <a:pPr algn="ctr">
              <a:lnSpc>
                <a:spcPct val="95000"/>
              </a:lnSpc>
            </a:pPr>
            <a:r>
              <a:rPr lang="es-E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 conducirá</a:t>
            </a:r>
          </a:p>
          <a:p>
            <a:pPr algn="ctr">
              <a:lnSpc>
                <a:spcPct val="95000"/>
              </a:lnSpc>
            </a:pPr>
            <a:r>
              <a:rPr lang="es-E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 instruirá</a:t>
            </a:r>
            <a:endParaRPr lang="en-US" altLang="en-US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95000"/>
              </a:lnSpc>
            </a:pPr>
            <a:r>
              <a:rPr lang="en-US" alt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</a:t>
            </a: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llevará</a:t>
            </a: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en-US" altLang="en-US" sz="24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Canaán</a:t>
            </a:r>
            <a:endParaRPr lang="en-US" altLang="en-US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9573" name="Text Box 5">
            <a:extLst>
              <a:ext uri="{FF2B5EF4-FFF2-40B4-BE49-F238E27FC236}">
                <a16:creationId xmlns:a16="http://schemas.microsoft.com/office/drawing/2014/main" id="{83DBF83B-AA50-2B71-93E1-20B97A096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3532593"/>
            <a:ext cx="5330858" cy="3133165"/>
          </a:xfrm>
          <a:prstGeom prst="rect">
            <a:avLst/>
          </a:prstGeom>
          <a:solidFill>
            <a:srgbClr val="F4E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</a:pPr>
            <a:r>
              <a:rPr lang="es-ES" altLang="en-US" sz="2600" b="1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tarea del ángel era asegurar que el éxodo y el viaje a </a:t>
            </a:r>
            <a:r>
              <a:rPr lang="es-ES" altLang="en-US" sz="2600" b="1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Canaan</a:t>
            </a:r>
            <a:r>
              <a:rPr lang="es-ES" altLang="en-US" sz="2600" b="1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se lograra; representaba a Dios durante aquel tiempo y en todas las situaciones involucradas, incluso manejar cualquiera rebelión de ellos.</a:t>
            </a:r>
            <a:endParaRPr lang="en-US" altLang="en-US" sz="2600" b="1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9575" name="Rectangle 7">
            <a:extLst>
              <a:ext uri="{FF2B5EF4-FFF2-40B4-BE49-F238E27FC236}">
                <a16:creationId xmlns:a16="http://schemas.microsoft.com/office/drawing/2014/main" id="{15E37810-E937-8F16-2FD1-35A3AB976A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62000"/>
            <a:ext cx="6858000" cy="6093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 23:20-23 -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 aquí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 envío mi </a:t>
            </a:r>
            <a:r>
              <a:rPr lang="es-ES" altLang="en-US" sz="26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Angel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delante de ti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para que te guarde en el camino, y te introduzca en el lugar que yo he preparado.  Guárdate delante de él, y oye su voz; no le seas rebelde; porque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él no perdonará vuestra rebelión, porque mi nombre está en él.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Pero si en verdad oyeres su voz e hicieres todo lo que yo te dijere, seré enemigo de tus enemigos, y afligiré a los que te afligieren.  Porque</a:t>
            </a:r>
            <a:r>
              <a:rPr lang="es-E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 </a:t>
            </a:r>
            <a:r>
              <a:rPr lang="es-ES" altLang="en-US" sz="26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Angel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irá delante de ti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y te llevará a la tierra del amorreo, del heteo, del ferezeo, del cananeo, del </a:t>
            </a:r>
            <a:r>
              <a:rPr lang="es-E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heveo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del jebuseo, a los cuales yo haré destruir.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185706FE-D2CD-3487-42BF-47A3ECAACE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23220"/>
          </a:xfrm>
          <a:prstGeom prst="rect">
            <a:avLst/>
          </a:prstGeom>
          <a:solidFill>
            <a:srgbClr val="F4E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2800" b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Mois</a:t>
            </a:r>
            <a:r>
              <a:rPr lang="es-CO" altLang="en-US" sz="2800" b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</a:t>
            </a:r>
            <a:r>
              <a:rPr lang="en-US" altLang="en-US" sz="2800" b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s…y el ángel del Señor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09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1000"/>
                                        <p:tgtEl>
                                          <p:spTgt spid="109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1000"/>
                                        <p:tgtEl>
                                          <p:spTgt spid="109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2" grpId="0"/>
      <p:bldP spid="109573" grpId="0" animBg="1"/>
      <p:bldP spid="10957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Text Box 3">
            <a:extLst>
              <a:ext uri="{FF2B5EF4-FFF2-40B4-BE49-F238E27FC236}">
                <a16:creationId xmlns:a16="http://schemas.microsoft.com/office/drawing/2014/main" id="{EC1817F4-7B9C-908B-E0FD-A1FE82D68E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5189" y="2262793"/>
            <a:ext cx="3581400" cy="390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Dios </a:t>
            </a:r>
            <a:r>
              <a:rPr lang="en-US" altLang="en-US" sz="26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dijo</a:t>
            </a:r>
            <a:r>
              <a:rPr lang="en-U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que </a:t>
            </a:r>
            <a:r>
              <a:rPr lang="en-US" altLang="en-US" sz="26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U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6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</a:t>
            </a:r>
            <a:r>
              <a:rPr lang="en-U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‘</a:t>
            </a:r>
            <a:r>
              <a:rPr lang="es-ES" altLang="en-US" sz="26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 perdonará vuestra rebelión, porque</a:t>
            </a:r>
          </a:p>
          <a:p>
            <a:pPr algn="ctr"/>
            <a:r>
              <a:rPr lang="es-ES" altLang="en-US" sz="26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 nombre está en él.’</a:t>
            </a:r>
          </a:p>
          <a:p>
            <a:pPr algn="ctr"/>
            <a:endParaRPr lang="en-US" altLang="en-US" sz="1050" b="1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¿Fue el ángel quién,</a:t>
            </a:r>
          </a:p>
          <a:p>
            <a:pPr algn="ctr"/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como el ministro de Dios, los hirió?</a:t>
            </a:r>
            <a:endParaRPr lang="en-US" altLang="en-US" sz="26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0597" name="Rectangle 5">
            <a:extLst>
              <a:ext uri="{FF2B5EF4-FFF2-40B4-BE49-F238E27FC236}">
                <a16:creationId xmlns:a16="http://schemas.microsoft.com/office/drawing/2014/main" id="{A563EA16-670B-782B-5DDB-AA490FD7CF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37" y="1943419"/>
            <a:ext cx="830580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 32:31-35 -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Entonces volvió Moisés a Jehová, y dijo: Te ruego, pues este pueblo ha cometido un gran pecado, porque se hicieron dioses de oro, que perdones ahora su pecado, y si no, ráeme ahora de tu libro que has escrito.   Y Jehová respondió a Moisés: Al que pecare contra mí, a éste raeré yo de mi libro.  Ve, pues, ahora, lleva a este pueblo a donde te he dicho; he aquí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 ángel irá delante de ti;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pero en el día del castigo, yo castigaré en ellos su pecado. Y Jehová hirió al pueblo, porque habían hecho el becerro que formó Aarón.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1DE4D4D4-DC60-9B41-C6BF-B26619F140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23220"/>
          </a:xfrm>
          <a:prstGeom prst="rect">
            <a:avLst/>
          </a:prstGeom>
          <a:solidFill>
            <a:srgbClr val="F4EFCC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2800" b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Mois</a:t>
            </a:r>
            <a:r>
              <a:rPr lang="es-CO" altLang="en-US" sz="2800" b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</a:t>
            </a:r>
            <a:r>
              <a:rPr lang="en-US" altLang="en-US" sz="2800" b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s…y el ángel del Señor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10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000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1000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1000"/>
                                        <p:tgtEl>
                                          <p:spTgt spid="1105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1000"/>
                                        <p:tgtEl>
                                          <p:spTgt spid="1105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>
            <a:extLst>
              <a:ext uri="{FF2B5EF4-FFF2-40B4-BE49-F238E27FC236}">
                <a16:creationId xmlns:a16="http://schemas.microsoft.com/office/drawing/2014/main" id="{828E4B4D-1BF3-7AE4-0EAE-D9A1320F4B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133600"/>
            <a:ext cx="7924800" cy="449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 33:1-3 -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Jehová dijo a Moisés: Anda, sube de aquí, tú y el pueblo que sacaste de la tierra de Egipto, a la tierra de la cual juré a Abraham, Isaac y Jacob, diciendo: A tu descendencia la daré; y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 enviaré delante de ti el ángel, y echaré fuera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 cananeo y al amorreo, al heteo, al ferezeo, al </a:t>
            </a:r>
            <a:r>
              <a:rPr lang="es-E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heveo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al jebuseo (a la tierra que fluye leche y miel);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pero yo no subiré en medio de ti,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porque eres pueblo de dura cerviz, no sea que te consuma en el camino.</a:t>
            </a:r>
          </a:p>
        </p:txBody>
      </p:sp>
      <p:sp>
        <p:nvSpPr>
          <p:cNvPr id="111621" name="Text Box 5">
            <a:extLst>
              <a:ext uri="{FF2B5EF4-FFF2-40B4-BE49-F238E27FC236}">
                <a16:creationId xmlns:a16="http://schemas.microsoft.com/office/drawing/2014/main" id="{ADA52B9F-B4B4-4306-7E5A-9641870FC8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3578" y="4522534"/>
            <a:ext cx="3810000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s-ES" altLang="en-US" sz="2600" b="1" i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Será mejor para ustedes si Mi ángel les acompaña</a:t>
            </a:r>
            <a:r>
              <a:rPr lang="en-US" altLang="en-US" sz="2600" b="1" i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 </a:t>
            </a:r>
            <a:r>
              <a:rPr lang="es-ES" altLang="en-US" sz="2600" b="1" i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¡él será menos fuerte con ustedes!</a:t>
            </a:r>
            <a:endParaRPr lang="en-US" altLang="en-US" sz="2600" b="1" i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1622" name="Text Box 6">
            <a:extLst>
              <a:ext uri="{FF2B5EF4-FFF2-40B4-BE49-F238E27FC236}">
                <a16:creationId xmlns:a16="http://schemas.microsoft.com/office/drawing/2014/main" id="{AB6679D3-3D2E-A996-B0A5-BE5FE547FE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8200" y="892666"/>
            <a:ext cx="3657600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conquista de la tierra, entonces, era debido a la ayuda de un ángel, aunque hay solo una mención de un ángel en el libro de Josué, 5:13-15.</a:t>
            </a:r>
            <a:endParaRPr lang="en-US" altLang="en-US" sz="26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F80C9DF8-F884-741E-7DDC-C2843B1299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23220"/>
          </a:xfrm>
          <a:prstGeom prst="rect">
            <a:avLst/>
          </a:prstGeom>
          <a:solidFill>
            <a:srgbClr val="F4EFCC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2800" b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Mois</a:t>
            </a:r>
            <a:r>
              <a:rPr lang="es-CO" altLang="en-US" sz="2800" b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</a:t>
            </a:r>
            <a:r>
              <a:rPr lang="en-US" altLang="en-US" sz="2800" b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s…y el ángel del Señor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1000"/>
                                        <p:tgtEl>
                                          <p:spTgt spid="111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1000"/>
                                        <p:tgtEl>
                                          <p:spTgt spid="111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0" grpId="0"/>
      <p:bldP spid="111621" grpId="0"/>
      <p:bldP spid="1116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Text Box 2">
            <a:extLst>
              <a:ext uri="{FF2B5EF4-FFF2-40B4-BE49-F238E27FC236}">
                <a16:creationId xmlns:a16="http://schemas.microsoft.com/office/drawing/2014/main" id="{E89B6FBE-5EE2-40E6-B56E-3550A11638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79438"/>
          </a:xfrm>
          <a:prstGeom prst="rect">
            <a:avLst/>
          </a:prstGeom>
          <a:solidFill>
            <a:srgbClr val="F4EFCC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3200" b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Balaam…y el ángel del Señor</a:t>
            </a:r>
          </a:p>
        </p:txBody>
      </p:sp>
      <p:sp>
        <p:nvSpPr>
          <p:cNvPr id="112643" name="Text Box 3">
            <a:extLst>
              <a:ext uri="{FF2B5EF4-FFF2-40B4-BE49-F238E27FC236}">
                <a16:creationId xmlns:a16="http://schemas.microsoft.com/office/drawing/2014/main" id="{AE12D7AB-7F6A-7D73-0B57-FA798F1D56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6121" y="685801"/>
            <a:ext cx="4191000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Esta es la única otra mención de un ángel entre aquí y el libro de los Jueces…ninguna durante el resto de su tiempo en el desierto, ni durante la conquista de la tierra.</a:t>
            </a:r>
            <a:endParaRPr lang="en-US" altLang="en-US" sz="26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2644" name="Rectangle 4">
            <a:extLst>
              <a:ext uri="{FF2B5EF4-FFF2-40B4-BE49-F238E27FC236}">
                <a16:creationId xmlns:a16="http://schemas.microsoft.com/office/drawing/2014/main" id="{E3C31699-7EBE-43BF-0E18-B3365B6AF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34" y="685801"/>
            <a:ext cx="7772400" cy="6093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600" b="1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Núm</a:t>
            </a:r>
            <a:r>
              <a:rPr lang="en-U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22:20-23 -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vino Dios a Balaam de noche, y le dijo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Si vinieron para llamarte estos hombres, levántate y vete con ellos; pero harás lo que yo te diga.  Así Balaam se levantó por la mañana, y enalbardó su asna y fue con los príncipes de </a:t>
            </a:r>
            <a:r>
              <a:rPr lang="es-ES" altLang="en-US" sz="2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Moab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Y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 ira de Dios se encendió</a:t>
            </a:r>
            <a:r>
              <a:rPr lang="es-E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porque él iba;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el ángel de Jehová se puso en el camino por adversario suyo.</a:t>
            </a:r>
            <a:r>
              <a:rPr lang="es-E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Iba, pues, él montado sobre su asna, y con él dos criados suyos. 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el asna vio al ángel de Jehová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que estaba en el camino con su espada desnuda en su mano; y se apartó el asna del camino, e iba por el campo. Entonces azotó Balaam al asna para hacerla volver al camino.</a:t>
            </a:r>
          </a:p>
        </p:txBody>
      </p:sp>
      <p:sp>
        <p:nvSpPr>
          <p:cNvPr id="112645" name="Text Box 5">
            <a:extLst>
              <a:ext uri="{FF2B5EF4-FFF2-40B4-BE49-F238E27FC236}">
                <a16:creationId xmlns:a16="http://schemas.microsoft.com/office/drawing/2014/main" id="{23CA0A41-1117-E7C7-A95C-7F768B37B5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2797" y="4648202"/>
            <a:ext cx="4109508" cy="15327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Dios estaba enojado, y un ángel estuvo de pie en el camino para hacer 'el servicio'.</a:t>
            </a:r>
            <a:endParaRPr lang="en-US" altLang="en-US" sz="26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7" dur="1000"/>
                                        <p:tgtEl>
                                          <p:spTgt spid="112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2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1000"/>
                                        <p:tgtEl>
                                          <p:spTgt spid="112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" dur="1000"/>
                                        <p:tgtEl>
                                          <p:spTgt spid="112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2" grpId="0" animBg="1"/>
      <p:bldP spid="112643" grpId="0"/>
      <p:bldP spid="112644" grpId="0"/>
      <p:bldP spid="11264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7" name="Text Box 3">
            <a:extLst>
              <a:ext uri="{FF2B5EF4-FFF2-40B4-BE49-F238E27FC236}">
                <a16:creationId xmlns:a16="http://schemas.microsoft.com/office/drawing/2014/main" id="{256B4F80-DBE4-0716-8965-29FB866A30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3722" y="1905000"/>
            <a:ext cx="2819400" cy="189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¿Hay otra ocasión en la Biblia dónde un ángel fue 'visto' por un animal?</a:t>
            </a:r>
            <a:endParaRPr lang="en-US" altLang="en-US" sz="26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3668" name="Rectangle 4">
            <a:extLst>
              <a:ext uri="{FF2B5EF4-FFF2-40B4-BE49-F238E27FC236}">
                <a16:creationId xmlns:a16="http://schemas.microsoft.com/office/drawing/2014/main" id="{38E7FAAC-0139-291C-5BC4-6030701400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299" y="1447800"/>
            <a:ext cx="8572501" cy="5293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es-CO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ú</a:t>
            </a:r>
            <a:r>
              <a:rPr lang="en-U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 22:24-28 -</a:t>
            </a:r>
            <a:r>
              <a:rPr lang="en-U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Pero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ángel de Jehová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 puso en una senda de viñas que tenía pared a un lado y pared al otro.  Y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viendo el asna al ángel de Jehová,</a:t>
            </a:r>
            <a:r>
              <a:rPr lang="es-E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 pegó a la pared, y apretó contra la pared el pie de Balaam; y él volvió a azotarla.  Y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ángel de Jehová pasó más allá,</a:t>
            </a:r>
            <a:r>
              <a:rPr lang="es-E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 se puso en una angostura donde no había camino para apartarse ni a derecha ni a izquierda.  Y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viendo el asna al ángel de Jehová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se echó debajo de Balaam; y Balaam se enojó y azotó al asna con un palo.  Entonces</a:t>
            </a:r>
            <a:r>
              <a:rPr lang="es-ES" altLang="en-US" sz="2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Jehová abrió la boca al asna</a:t>
            </a:r>
            <a:r>
              <a:rPr lang="es-ES" altLang="en-US" sz="2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la cual dijo a Balaam: ¿Qué te he hecho, que me has azotado estas tres veces?</a:t>
            </a:r>
          </a:p>
        </p:txBody>
      </p:sp>
      <p:sp>
        <p:nvSpPr>
          <p:cNvPr id="113669" name="Text Box 5">
            <a:extLst>
              <a:ext uri="{FF2B5EF4-FFF2-40B4-BE49-F238E27FC236}">
                <a16:creationId xmlns:a16="http://schemas.microsoft.com/office/drawing/2014/main" id="{513854FB-A80A-B9E0-174F-BAF73CA0DD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31504" y="4419600"/>
            <a:ext cx="2763837" cy="189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" altLang="en-US" sz="26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¿Por qué no apareció el ángel directamente a Balaam?</a:t>
            </a:r>
            <a:endParaRPr lang="en-US" altLang="en-US" sz="26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E15B00C4-BFB9-9F26-3648-5EDFBB078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579438"/>
          </a:xfrm>
          <a:prstGeom prst="rect">
            <a:avLst/>
          </a:prstGeom>
          <a:solidFill>
            <a:srgbClr val="F4E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en-US" sz="3200" b="1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Balaam…y </a:t>
            </a:r>
            <a:r>
              <a:rPr lang="en-US" altLang="en-US" sz="3200" b="1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US" altLang="en-US" sz="3200" b="1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ángel</a:t>
            </a:r>
            <a:r>
              <a:rPr lang="en-US" altLang="en-US" sz="3200" b="1" dirty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del </a:t>
            </a:r>
            <a:r>
              <a:rPr lang="en-US" altLang="en-US" sz="3200" b="1" dirty="0" err="1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Señor</a:t>
            </a:r>
            <a:endParaRPr lang="en-US" altLang="en-US" sz="3200" b="1" dirty="0">
              <a:solidFill>
                <a:sysClr val="windowText" lastClr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113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1000"/>
                                        <p:tgtEl>
                                          <p:spTgt spid="113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1000"/>
                                        <p:tgtEl>
                                          <p:spTgt spid="113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7" grpId="0"/>
      <p:bldP spid="113668" grpId="0"/>
      <p:bldP spid="113669" grpId="0"/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4957</TotalTime>
  <Words>5522</Words>
  <Application>Microsoft Office PowerPoint</Application>
  <PresentationFormat>Widescreen</PresentationFormat>
  <Paragraphs>162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</vt:lpstr>
      <vt:lpstr>Calibri</vt:lpstr>
      <vt:lpstr>Calibri Light</vt:lpstr>
      <vt:lpstr>Harrington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WOODMONT CHURCH OF CHRIST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ROYCE CHANDLER</dc:creator>
  <cp:lastModifiedBy>ROYCE CHANDLER</cp:lastModifiedBy>
  <cp:revision>438</cp:revision>
  <dcterms:created xsi:type="dcterms:W3CDTF">2006-01-19T23:48:47Z</dcterms:created>
  <dcterms:modified xsi:type="dcterms:W3CDTF">2024-10-23T15:40:40Z</dcterms:modified>
</cp:coreProperties>
</file>