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86" r:id="rId4"/>
    <p:sldId id="292" r:id="rId5"/>
    <p:sldId id="304" r:id="rId6"/>
    <p:sldId id="293" r:id="rId7"/>
    <p:sldId id="284" r:id="rId8"/>
    <p:sldId id="296" r:id="rId9"/>
    <p:sldId id="305" r:id="rId10"/>
    <p:sldId id="298" r:id="rId11"/>
    <p:sldId id="306" r:id="rId12"/>
    <p:sldId id="310" r:id="rId13"/>
    <p:sldId id="287" r:id="rId14"/>
    <p:sldId id="299" r:id="rId15"/>
    <p:sldId id="300" r:id="rId16"/>
    <p:sldId id="301" r:id="rId17"/>
    <p:sldId id="302" r:id="rId18"/>
    <p:sldId id="311" r:id="rId19"/>
    <p:sldId id="312" r:id="rId20"/>
    <p:sldId id="315" r:id="rId21"/>
    <p:sldId id="314" r:id="rId22"/>
    <p:sldId id="307" r:id="rId23"/>
    <p:sldId id="308" r:id="rId24"/>
    <p:sldId id="309" r:id="rId25"/>
    <p:sldId id="30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D9"/>
    <a:srgbClr val="DBD8AD"/>
    <a:srgbClr val="FFFFFF"/>
    <a:srgbClr val="FF3300"/>
    <a:srgbClr val="8000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000" autoAdjust="0"/>
  </p:normalViewPr>
  <p:slideViewPr>
    <p:cSldViewPr>
      <p:cViewPr varScale="1">
        <p:scale>
          <a:sx n="111" d="100"/>
          <a:sy n="111" d="100"/>
        </p:scale>
        <p:origin x="558"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2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C9D84D-012C-44AA-A7FB-96C727543C14}" type="slidenum">
              <a:rPr lang="en-US" altLang="en-US" smtClean="0"/>
              <a:pPr>
                <a:defRPr/>
              </a:pPr>
              <a:t>‹#›</a:t>
            </a:fld>
            <a:endParaRPr lang="en-US" altLang="en-US"/>
          </a:p>
        </p:txBody>
      </p:sp>
    </p:spTree>
    <p:extLst>
      <p:ext uri="{BB962C8B-B14F-4D97-AF65-F5344CB8AC3E}">
        <p14:creationId xmlns:p14="http://schemas.microsoft.com/office/powerpoint/2010/main" val="344582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6D7E3B1-80B2-4139-83E5-3211AE19EA2C}" type="slidenum">
              <a:rPr lang="en-US" altLang="en-US" smtClean="0"/>
              <a:pPr>
                <a:defRPr/>
              </a:pPr>
              <a:t>‹#›</a:t>
            </a:fld>
            <a:endParaRPr lang="en-US" altLang="en-US"/>
          </a:p>
        </p:txBody>
      </p:sp>
    </p:spTree>
    <p:extLst>
      <p:ext uri="{BB962C8B-B14F-4D97-AF65-F5344CB8AC3E}">
        <p14:creationId xmlns:p14="http://schemas.microsoft.com/office/powerpoint/2010/main" val="91943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6B74B16-3EB7-40D9-A398-D192E9044AA0}" type="slidenum">
              <a:rPr lang="en-US" altLang="en-US" smtClean="0"/>
              <a:pPr>
                <a:defRPr/>
              </a:pPr>
              <a:t>‹#›</a:t>
            </a:fld>
            <a:endParaRPr lang="en-US" altLang="en-US"/>
          </a:p>
        </p:txBody>
      </p:sp>
    </p:spTree>
    <p:extLst>
      <p:ext uri="{BB962C8B-B14F-4D97-AF65-F5344CB8AC3E}">
        <p14:creationId xmlns:p14="http://schemas.microsoft.com/office/powerpoint/2010/main" val="428981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0F61195-4509-4A2B-B2EA-0F5216493B4E}" type="slidenum">
              <a:rPr lang="en-US" altLang="en-US" smtClean="0"/>
              <a:pPr>
                <a:defRPr/>
              </a:pPr>
              <a:t>‹#›</a:t>
            </a:fld>
            <a:endParaRPr lang="en-US" altLang="en-US"/>
          </a:p>
        </p:txBody>
      </p:sp>
    </p:spTree>
    <p:extLst>
      <p:ext uri="{BB962C8B-B14F-4D97-AF65-F5344CB8AC3E}">
        <p14:creationId xmlns:p14="http://schemas.microsoft.com/office/powerpoint/2010/main" val="102621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70121D0-CA16-493C-A607-D570C9EBDC62}" type="slidenum">
              <a:rPr lang="en-US" altLang="en-US" smtClean="0"/>
              <a:pPr>
                <a:defRPr/>
              </a:pPr>
              <a:t>‹#›</a:t>
            </a:fld>
            <a:endParaRPr lang="en-US" altLang="en-US"/>
          </a:p>
        </p:txBody>
      </p:sp>
    </p:spTree>
    <p:extLst>
      <p:ext uri="{BB962C8B-B14F-4D97-AF65-F5344CB8AC3E}">
        <p14:creationId xmlns:p14="http://schemas.microsoft.com/office/powerpoint/2010/main" val="285749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80BE03F-3C09-474C-AB0A-809599112AAF}" type="slidenum">
              <a:rPr lang="en-US" altLang="en-US" smtClean="0"/>
              <a:pPr>
                <a:defRPr/>
              </a:pPr>
              <a:t>‹#›</a:t>
            </a:fld>
            <a:endParaRPr lang="en-US" altLang="en-US"/>
          </a:p>
        </p:txBody>
      </p:sp>
    </p:spTree>
    <p:extLst>
      <p:ext uri="{BB962C8B-B14F-4D97-AF65-F5344CB8AC3E}">
        <p14:creationId xmlns:p14="http://schemas.microsoft.com/office/powerpoint/2010/main" val="266950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727A9EF-F0DD-4110-8E9B-79FD38457543}" type="slidenum">
              <a:rPr lang="en-US" altLang="en-US" smtClean="0"/>
              <a:pPr>
                <a:defRPr/>
              </a:pPr>
              <a:t>‹#›</a:t>
            </a:fld>
            <a:endParaRPr lang="en-US" altLang="en-US"/>
          </a:p>
        </p:txBody>
      </p:sp>
    </p:spTree>
    <p:extLst>
      <p:ext uri="{BB962C8B-B14F-4D97-AF65-F5344CB8AC3E}">
        <p14:creationId xmlns:p14="http://schemas.microsoft.com/office/powerpoint/2010/main" val="154655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1769D42-7EA3-4759-B446-11B99931574B}" type="slidenum">
              <a:rPr lang="en-US" altLang="en-US" smtClean="0"/>
              <a:pPr>
                <a:defRPr/>
              </a:pPr>
              <a:t>‹#›</a:t>
            </a:fld>
            <a:endParaRPr lang="en-US" altLang="en-US"/>
          </a:p>
        </p:txBody>
      </p:sp>
    </p:spTree>
    <p:extLst>
      <p:ext uri="{BB962C8B-B14F-4D97-AF65-F5344CB8AC3E}">
        <p14:creationId xmlns:p14="http://schemas.microsoft.com/office/powerpoint/2010/main" val="10102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3898D90-FE79-451C-96D1-6A43F1C67FEB}" type="slidenum">
              <a:rPr lang="en-US" altLang="en-US" smtClean="0"/>
              <a:pPr>
                <a:defRPr/>
              </a:pPr>
              <a:t>‹#›</a:t>
            </a:fld>
            <a:endParaRPr lang="en-US" altLang="en-US"/>
          </a:p>
        </p:txBody>
      </p:sp>
    </p:spTree>
    <p:extLst>
      <p:ext uri="{BB962C8B-B14F-4D97-AF65-F5344CB8AC3E}">
        <p14:creationId xmlns:p14="http://schemas.microsoft.com/office/powerpoint/2010/main" val="2365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7B4BBAD-101A-4FA0-A2F6-35714B075DE3}" type="slidenum">
              <a:rPr lang="en-US" altLang="en-US" smtClean="0"/>
              <a:pPr>
                <a:defRPr/>
              </a:pPr>
              <a:t>‹#›</a:t>
            </a:fld>
            <a:endParaRPr lang="en-US" altLang="en-US"/>
          </a:p>
        </p:txBody>
      </p:sp>
    </p:spTree>
    <p:extLst>
      <p:ext uri="{BB962C8B-B14F-4D97-AF65-F5344CB8AC3E}">
        <p14:creationId xmlns:p14="http://schemas.microsoft.com/office/powerpoint/2010/main" val="172911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6444A04-AAEF-41D2-8CAB-4881626D57EF}" type="slidenum">
              <a:rPr lang="en-US" altLang="en-US" smtClean="0"/>
              <a:pPr>
                <a:defRPr/>
              </a:pPr>
              <a:t>‹#›</a:t>
            </a:fld>
            <a:endParaRPr lang="en-US" altLang="en-US"/>
          </a:p>
        </p:txBody>
      </p:sp>
    </p:spTree>
    <p:extLst>
      <p:ext uri="{BB962C8B-B14F-4D97-AF65-F5344CB8AC3E}">
        <p14:creationId xmlns:p14="http://schemas.microsoft.com/office/powerpoint/2010/main" val="393879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F8A184-6FE6-467D-B772-FA7502A9B71F}" type="slidenum">
              <a:rPr lang="en-US" altLang="en-US" smtClean="0"/>
              <a:pPr>
                <a:defRPr/>
              </a:pPr>
              <a:t>‹#›</a:t>
            </a:fld>
            <a:endParaRPr lang="en-US" altLang="en-US"/>
          </a:p>
        </p:txBody>
      </p:sp>
    </p:spTree>
    <p:extLst>
      <p:ext uri="{BB962C8B-B14F-4D97-AF65-F5344CB8AC3E}">
        <p14:creationId xmlns:p14="http://schemas.microsoft.com/office/powerpoint/2010/main" val="4023905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891BC1-367D-4B34-88F8-0A8404C6C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501" y="-45720"/>
            <a:ext cx="7031499" cy="5486400"/>
          </a:xfrm>
          <a:prstGeom prst="rect">
            <a:avLst/>
          </a:prstGeom>
        </p:spPr>
      </p:pic>
      <p:sp>
        <p:nvSpPr>
          <p:cNvPr id="49155" name="Rectangle 3">
            <a:extLst>
              <a:ext uri="{FF2B5EF4-FFF2-40B4-BE49-F238E27FC236}">
                <a16:creationId xmlns:a16="http://schemas.microsoft.com/office/drawing/2014/main" id="{48E53682-20EB-4660-967B-33E6EA0D616F}"/>
              </a:ext>
            </a:extLst>
          </p:cNvPr>
          <p:cNvSpPr>
            <a:spLocks noChangeArrowheads="1"/>
          </p:cNvSpPr>
          <p:nvPr/>
        </p:nvSpPr>
        <p:spPr bwMode="auto">
          <a:xfrm>
            <a:off x="15536" y="516865"/>
            <a:ext cx="5166601" cy="507062"/>
          </a:xfrm>
          <a:prstGeom prst="rect">
            <a:avLst/>
          </a:prstGeom>
          <a:solidFill>
            <a:srgbClr val="F7F7D9"/>
          </a:solidFill>
          <a:ln>
            <a:noFill/>
          </a:ln>
          <a:effectLst/>
        </p:spPr>
        <p:txBody>
          <a:bodyPr wrap="square">
            <a:spAutoFit/>
          </a:bodyPr>
          <a:lstStyle/>
          <a:p>
            <a:pPr algn="ctr">
              <a:lnSpc>
                <a:spcPct val="95000"/>
              </a:lnSpc>
            </a:pPr>
            <a:r>
              <a:rPr lang="es-ES" altLang="en-US" sz="2800" b="1" u="sng" dirty="0">
                <a:solidFill>
                  <a:srgbClr val="CC3300"/>
                </a:solidFill>
                <a:latin typeface="Tempus Sans ITC" panose="04020404030D07020202" pitchFamily="82" charset="0"/>
              </a:rPr>
              <a:t>¿Por qué le envía al desierto?</a:t>
            </a:r>
            <a:endParaRPr lang="en-US" altLang="en-US" sz="2800" b="1" dirty="0">
              <a:latin typeface="Tempus Sans ITC" panose="04020404030D07020202" pitchFamily="82" charset="0"/>
            </a:endParaRPr>
          </a:p>
        </p:txBody>
      </p:sp>
      <p:sp>
        <p:nvSpPr>
          <p:cNvPr id="2" name="Rectangle 1">
            <a:extLst>
              <a:ext uri="{FF2B5EF4-FFF2-40B4-BE49-F238E27FC236}">
                <a16:creationId xmlns:a16="http://schemas.microsoft.com/office/drawing/2014/main" id="{D9CD6D76-8081-48B6-8DF9-8ABFA53161C6}"/>
              </a:ext>
            </a:extLst>
          </p:cNvPr>
          <p:cNvSpPr/>
          <p:nvPr/>
        </p:nvSpPr>
        <p:spPr>
          <a:xfrm>
            <a:off x="5638800" y="5334000"/>
            <a:ext cx="6400800" cy="1325748"/>
          </a:xfrm>
          <a:prstGeom prst="rect">
            <a:avLst/>
          </a:prstGeom>
        </p:spPr>
        <p:txBody>
          <a:bodyPr wrap="square">
            <a:spAutoFit/>
          </a:bodyPr>
          <a:lstStyle/>
          <a:p>
            <a:pPr>
              <a:lnSpc>
                <a:spcPct val="95000"/>
              </a:lnSpc>
            </a:pPr>
            <a:endParaRPr lang="en-US" altLang="en-US" sz="2800" b="1" dirty="0">
              <a:solidFill>
                <a:srgbClr val="FFFF00"/>
              </a:solidFill>
              <a:latin typeface="Tempus Sans ITC" panose="04020404030D07020202" pitchFamily="82" charset="0"/>
            </a:endParaRPr>
          </a:p>
          <a:p>
            <a:pPr algn="ctr">
              <a:lnSpc>
                <a:spcPct val="95000"/>
              </a:lnSpc>
            </a:pPr>
            <a:r>
              <a:rPr lang="en-US" altLang="en-US" sz="2800" b="1" dirty="0">
                <a:solidFill>
                  <a:srgbClr val="FFFF00"/>
                </a:solidFill>
                <a:latin typeface="Tempus Sans ITC" panose="04020404030D07020202" pitchFamily="82" charset="0"/>
              </a:rPr>
              <a:t>“</a:t>
            </a:r>
            <a:r>
              <a:rPr lang="es-ES" sz="2800" b="1" dirty="0">
                <a:solidFill>
                  <a:srgbClr val="FFFF00"/>
                </a:solidFill>
                <a:latin typeface="Tempus Sans ITC" panose="04020404030D07020202" pitchFamily="82" charset="0"/>
              </a:rPr>
              <a:t>basta al día su afán</a:t>
            </a:r>
            <a:r>
              <a:rPr lang="en-US" altLang="en-US" sz="2800" b="1" dirty="0">
                <a:solidFill>
                  <a:srgbClr val="FFFF00"/>
                </a:solidFill>
                <a:latin typeface="Tempus Sans ITC" panose="04020404030D07020202" pitchFamily="82" charset="0"/>
              </a:rPr>
              <a:t>” </a:t>
            </a:r>
          </a:p>
          <a:p>
            <a:pPr algn="ctr">
              <a:lnSpc>
                <a:spcPct val="95000"/>
              </a:lnSpc>
            </a:pPr>
            <a:r>
              <a:rPr lang="en-US" altLang="en-US" sz="2800" b="1" dirty="0">
                <a:solidFill>
                  <a:srgbClr val="FFFF00"/>
                </a:solidFill>
                <a:latin typeface="Tempus Sans ITC" panose="04020404030D07020202" pitchFamily="82" charset="0"/>
              </a:rPr>
              <a:t>– </a:t>
            </a:r>
            <a:r>
              <a:rPr lang="es-ES" altLang="en-US" sz="2800" b="1" dirty="0">
                <a:solidFill>
                  <a:srgbClr val="FFFF00"/>
                </a:solidFill>
                <a:latin typeface="Tempus Sans ITC" panose="04020404030D07020202" pitchFamily="82" charset="0"/>
              </a:rPr>
              <a:t>y una prueba conduce a otra prueba</a:t>
            </a:r>
            <a:r>
              <a:rPr lang="en-US" altLang="en-US" sz="2800" b="1" dirty="0">
                <a:solidFill>
                  <a:srgbClr val="FFFF00"/>
                </a:solidFill>
                <a:latin typeface="Tempus Sans ITC" panose="04020404030D07020202" pitchFamily="82" charset="0"/>
              </a:rPr>
              <a:t>.</a:t>
            </a:r>
          </a:p>
        </p:txBody>
      </p:sp>
      <p:sp>
        <p:nvSpPr>
          <p:cNvPr id="4" name="Rectangle 3">
            <a:extLst>
              <a:ext uri="{FF2B5EF4-FFF2-40B4-BE49-F238E27FC236}">
                <a16:creationId xmlns:a16="http://schemas.microsoft.com/office/drawing/2014/main" id="{CBE63F97-9426-477D-8919-CA63CE1A9BE0}"/>
              </a:ext>
            </a:extLst>
          </p:cNvPr>
          <p:cNvSpPr/>
          <p:nvPr/>
        </p:nvSpPr>
        <p:spPr>
          <a:xfrm>
            <a:off x="15536" y="1003882"/>
            <a:ext cx="5160501" cy="5808898"/>
          </a:xfrm>
          <a:prstGeom prst="rect">
            <a:avLst/>
          </a:prstGeom>
          <a:solidFill>
            <a:srgbClr val="F7F7D9"/>
          </a:solidFill>
        </p:spPr>
        <p:txBody>
          <a:bodyPr wrap="square">
            <a:spAutoFit/>
          </a:bodyPr>
          <a:lstStyle/>
          <a:p>
            <a:pPr>
              <a:lnSpc>
                <a:spcPct val="90000"/>
              </a:lnSpc>
            </a:pPr>
            <a:r>
              <a:rPr lang="es-ES" altLang="en-US" sz="2800" b="1" dirty="0">
                <a:latin typeface="Tempus Sans ITC" panose="04020404030D07020202" pitchFamily="82" charset="0"/>
              </a:rPr>
              <a:t>Él tenía que aprender a confiar en la providencia de Dios. Él fue sin ninguna provisión…los cuervos no le dieron ninguna reserva…él tuvo que vivir de una comida diaria</a:t>
            </a:r>
            <a:r>
              <a:rPr lang="en-US" altLang="en-US" sz="2800" b="1" dirty="0">
                <a:latin typeface="Tempus Sans ITC" panose="04020404030D07020202" pitchFamily="82" charset="0"/>
              </a:rPr>
              <a:t>.</a:t>
            </a:r>
            <a:endParaRPr lang="en-US" altLang="en-US" sz="1100" b="1" dirty="0">
              <a:latin typeface="Tempus Sans ITC" panose="04020404030D07020202" pitchFamily="82" charset="0"/>
            </a:endParaRPr>
          </a:p>
          <a:p>
            <a:pPr>
              <a:lnSpc>
                <a:spcPct val="90000"/>
              </a:lnSpc>
            </a:pPr>
            <a:endParaRPr lang="en-US" altLang="en-US" sz="1200" b="1" dirty="0">
              <a:latin typeface="Tempus Sans ITC" panose="04020404030D07020202" pitchFamily="82" charset="0"/>
            </a:endParaRPr>
          </a:p>
          <a:p>
            <a:pPr>
              <a:lnSpc>
                <a:spcPct val="90000"/>
              </a:lnSpc>
            </a:pPr>
            <a:endParaRPr lang="en-US" altLang="en-US" sz="200" b="1" dirty="0">
              <a:latin typeface="Tempus Sans ITC" panose="04020404030D07020202" pitchFamily="82" charset="0"/>
            </a:endParaRPr>
          </a:p>
          <a:p>
            <a:pPr>
              <a:lnSpc>
                <a:spcPct val="90000"/>
              </a:lnSpc>
            </a:pPr>
            <a:r>
              <a:rPr lang="es-ES" altLang="en-US" sz="2800" b="1" dirty="0">
                <a:latin typeface="Tempus Sans ITC" panose="04020404030D07020202" pitchFamily="82" charset="0"/>
              </a:rPr>
              <a:t>¿Aprendía él la diferencia entre necesidad y deseo? ¿La naturaleza de confiar en Dios?</a:t>
            </a:r>
            <a:endParaRPr lang="en-US" altLang="en-US" sz="1200" b="1" dirty="0">
              <a:latin typeface="Tempus Sans ITC" panose="04020404030D07020202" pitchFamily="82" charset="0"/>
            </a:endParaRPr>
          </a:p>
          <a:p>
            <a:pPr>
              <a:lnSpc>
                <a:spcPct val="90000"/>
              </a:lnSpc>
            </a:pPr>
            <a:endParaRPr lang="en-US" altLang="en-US" sz="1100" b="1" dirty="0">
              <a:latin typeface="Tempus Sans ITC" panose="04020404030D07020202" pitchFamily="82" charset="0"/>
            </a:endParaRPr>
          </a:p>
          <a:p>
            <a:pPr>
              <a:lnSpc>
                <a:spcPct val="90000"/>
              </a:lnSpc>
            </a:pPr>
            <a:r>
              <a:rPr lang="es-ES" altLang="en-US" sz="2700" b="1" dirty="0">
                <a:latin typeface="Tempus Sans ITC" panose="04020404030D07020202" pitchFamily="82" charset="0"/>
              </a:rPr>
              <a:t>Por adversidad e incertidumbre, Dios formaba a Elías: el arroyo se secó, y Elías podría verlo. Y parece que el rio se  secó antes de que Dios le dijera que hacer después</a:t>
            </a:r>
            <a:r>
              <a:rPr lang="en-US" altLang="en-US" sz="2700" b="1" dirty="0">
                <a:latin typeface="Tempus Sans ITC" panose="04020404030D07020202" pitchFamily="82" charset="0"/>
              </a:rPr>
              <a:t>.</a:t>
            </a:r>
          </a:p>
        </p:txBody>
      </p:sp>
      <p:sp>
        <p:nvSpPr>
          <p:cNvPr id="49158" name="Rectangle 6">
            <a:extLst>
              <a:ext uri="{FF2B5EF4-FFF2-40B4-BE49-F238E27FC236}">
                <a16:creationId xmlns:a16="http://schemas.microsoft.com/office/drawing/2014/main" id="{7F424C08-29D9-4D53-9AAD-5C841D8141FD}"/>
              </a:ext>
            </a:extLst>
          </p:cNvPr>
          <p:cNvSpPr>
            <a:spLocks noChangeArrowheads="1"/>
          </p:cNvSpPr>
          <p:nvPr/>
        </p:nvSpPr>
        <p:spPr bwMode="auto">
          <a:xfrm>
            <a:off x="-81762" y="4810991"/>
            <a:ext cx="5257799" cy="208625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9" name="Rectangle 7">
            <a:extLst>
              <a:ext uri="{FF2B5EF4-FFF2-40B4-BE49-F238E27FC236}">
                <a16:creationId xmlns:a16="http://schemas.microsoft.com/office/drawing/2014/main" id="{F5FA01A0-F471-4DF4-964D-DD5E06ABA5CF}"/>
              </a:ext>
            </a:extLst>
          </p:cNvPr>
          <p:cNvSpPr>
            <a:spLocks noChangeArrowheads="1"/>
          </p:cNvSpPr>
          <p:nvPr/>
        </p:nvSpPr>
        <p:spPr bwMode="auto">
          <a:xfrm>
            <a:off x="-76200" y="3428999"/>
            <a:ext cx="5257799" cy="140274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60" name="Rectangle 8">
            <a:extLst>
              <a:ext uri="{FF2B5EF4-FFF2-40B4-BE49-F238E27FC236}">
                <a16:creationId xmlns:a16="http://schemas.microsoft.com/office/drawing/2014/main" id="{B4526F3E-CB55-4571-8480-748252AA1552}"/>
              </a:ext>
            </a:extLst>
          </p:cNvPr>
          <p:cNvSpPr>
            <a:spLocks noChangeArrowheads="1"/>
          </p:cNvSpPr>
          <p:nvPr/>
        </p:nvSpPr>
        <p:spPr bwMode="auto">
          <a:xfrm>
            <a:off x="-54166" y="1023927"/>
            <a:ext cx="5269991" cy="247602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xit" presetSubtype="0" fill="hold" nodeType="clickEffect">
                                  <p:stCondLst>
                                    <p:cond delay="0"/>
                                  </p:stCondLst>
                                  <p:childTnLst>
                                    <p:anim calcmode="lin" valueType="num">
                                      <p:cBhvr>
                                        <p:cTn id="6" dur="2000"/>
                                        <p:tgtEl>
                                          <p:spTgt spid="49160"/>
                                        </p:tgtEl>
                                        <p:attrNameLst>
                                          <p:attrName>ppt_x</p:attrName>
                                        </p:attrNameLst>
                                      </p:cBhvr>
                                      <p:tavLst>
                                        <p:tav tm="0">
                                          <p:val>
                                            <p:strVal val="ppt_x"/>
                                          </p:val>
                                        </p:tav>
                                        <p:tav tm="100000">
                                          <p:val>
                                            <p:strVal val="ppt_x-.2"/>
                                          </p:val>
                                        </p:tav>
                                      </p:tavLst>
                                    </p:anim>
                                    <p:anim calcmode="lin" valueType="num">
                                      <p:cBhvr>
                                        <p:cTn id="7" dur="2000"/>
                                        <p:tgtEl>
                                          <p:spTgt spid="49160"/>
                                        </p:tgtEl>
                                        <p:attrNameLst>
                                          <p:attrName>ppt_y</p:attrName>
                                        </p:attrNameLst>
                                      </p:cBhvr>
                                      <p:tavLst>
                                        <p:tav tm="0">
                                          <p:val>
                                            <p:strVal val="ppt_y"/>
                                          </p:val>
                                        </p:tav>
                                        <p:tav tm="100000">
                                          <p:val>
                                            <p:strVal val="ppt_y"/>
                                          </p:val>
                                        </p:tav>
                                      </p:tavLst>
                                    </p:anim>
                                    <p:animEffect transition="out" filter="fade">
                                      <p:cBhvr>
                                        <p:cTn id="8" dur="2000"/>
                                        <p:tgtEl>
                                          <p:spTgt spid="49160"/>
                                        </p:tgtEl>
                                      </p:cBhvr>
                                    </p:animEffect>
                                    <p:set>
                                      <p:cBhvr>
                                        <p:cTn id="9" dur="1" fill="hold">
                                          <p:stCondLst>
                                            <p:cond delay="1999"/>
                                          </p:stCondLst>
                                        </p:cTn>
                                        <p:tgtEl>
                                          <p:spTgt spid="49160"/>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nodeType="clickEffect">
                                  <p:stCondLst>
                                    <p:cond delay="0"/>
                                  </p:stCondLst>
                                  <p:childTnLst>
                                    <p:anim calcmode="lin" valueType="num">
                                      <p:cBhvr>
                                        <p:cTn id="13" dur="2000"/>
                                        <p:tgtEl>
                                          <p:spTgt spid="49159"/>
                                        </p:tgtEl>
                                        <p:attrNameLst>
                                          <p:attrName>ppt_x</p:attrName>
                                        </p:attrNameLst>
                                      </p:cBhvr>
                                      <p:tavLst>
                                        <p:tav tm="0">
                                          <p:val>
                                            <p:strVal val="ppt_x"/>
                                          </p:val>
                                        </p:tav>
                                        <p:tav tm="100000">
                                          <p:val>
                                            <p:strVal val="ppt_x-.2"/>
                                          </p:val>
                                        </p:tav>
                                      </p:tavLst>
                                    </p:anim>
                                    <p:anim calcmode="lin" valueType="num">
                                      <p:cBhvr>
                                        <p:cTn id="14" dur="2000"/>
                                        <p:tgtEl>
                                          <p:spTgt spid="49159"/>
                                        </p:tgtEl>
                                        <p:attrNameLst>
                                          <p:attrName>ppt_y</p:attrName>
                                        </p:attrNameLst>
                                      </p:cBhvr>
                                      <p:tavLst>
                                        <p:tav tm="0">
                                          <p:val>
                                            <p:strVal val="ppt_y"/>
                                          </p:val>
                                        </p:tav>
                                        <p:tav tm="100000">
                                          <p:val>
                                            <p:strVal val="ppt_y"/>
                                          </p:val>
                                        </p:tav>
                                      </p:tavLst>
                                    </p:anim>
                                    <p:animEffect transition="out" filter="fade">
                                      <p:cBhvr>
                                        <p:cTn id="15" dur="2000"/>
                                        <p:tgtEl>
                                          <p:spTgt spid="49159"/>
                                        </p:tgtEl>
                                      </p:cBhvr>
                                    </p:animEffect>
                                    <p:set>
                                      <p:cBhvr>
                                        <p:cTn id="16" dur="1" fill="hold">
                                          <p:stCondLst>
                                            <p:cond delay="1999"/>
                                          </p:stCondLst>
                                        </p:cTn>
                                        <p:tgtEl>
                                          <p:spTgt spid="4915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nodeType="clickEffect">
                                  <p:stCondLst>
                                    <p:cond delay="0"/>
                                  </p:stCondLst>
                                  <p:childTnLst>
                                    <p:anim calcmode="lin" valueType="num">
                                      <p:cBhvr>
                                        <p:cTn id="20" dur="2000"/>
                                        <p:tgtEl>
                                          <p:spTgt spid="49158"/>
                                        </p:tgtEl>
                                        <p:attrNameLst>
                                          <p:attrName>ppt_x</p:attrName>
                                        </p:attrNameLst>
                                      </p:cBhvr>
                                      <p:tavLst>
                                        <p:tav tm="0">
                                          <p:val>
                                            <p:strVal val="ppt_x"/>
                                          </p:val>
                                        </p:tav>
                                        <p:tav tm="100000">
                                          <p:val>
                                            <p:strVal val="ppt_x-.2"/>
                                          </p:val>
                                        </p:tav>
                                      </p:tavLst>
                                    </p:anim>
                                    <p:anim calcmode="lin" valueType="num">
                                      <p:cBhvr>
                                        <p:cTn id="21" dur="2000"/>
                                        <p:tgtEl>
                                          <p:spTgt spid="49158"/>
                                        </p:tgtEl>
                                        <p:attrNameLst>
                                          <p:attrName>ppt_y</p:attrName>
                                        </p:attrNameLst>
                                      </p:cBhvr>
                                      <p:tavLst>
                                        <p:tav tm="0">
                                          <p:val>
                                            <p:strVal val="ppt_y"/>
                                          </p:val>
                                        </p:tav>
                                        <p:tav tm="100000">
                                          <p:val>
                                            <p:strVal val="ppt_y"/>
                                          </p:val>
                                        </p:tav>
                                      </p:tavLst>
                                    </p:anim>
                                    <p:animEffect transition="out" filter="fade">
                                      <p:cBhvr>
                                        <p:cTn id="22" dur="2000"/>
                                        <p:tgtEl>
                                          <p:spTgt spid="49158"/>
                                        </p:tgtEl>
                                      </p:cBhvr>
                                    </p:animEffect>
                                    <p:set>
                                      <p:cBhvr>
                                        <p:cTn id="23" dur="1" fill="hold">
                                          <p:stCondLst>
                                            <p:cond delay="1999"/>
                                          </p:stCondLst>
                                        </p:cTn>
                                        <p:tgtEl>
                                          <p:spTgt spid="4915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44" name="Rectangle 12">
            <a:extLst>
              <a:ext uri="{FF2B5EF4-FFF2-40B4-BE49-F238E27FC236}">
                <a16:creationId xmlns:a16="http://schemas.microsoft.com/office/drawing/2014/main" id="{300F3E03-AC3D-4614-B7E2-04A933AEB5D0}"/>
              </a:ext>
            </a:extLst>
          </p:cNvPr>
          <p:cNvSpPr>
            <a:spLocks noChangeArrowheads="1"/>
          </p:cNvSpPr>
          <p:nvPr/>
        </p:nvSpPr>
        <p:spPr bwMode="auto">
          <a:xfrm>
            <a:off x="4504267" y="2547372"/>
            <a:ext cx="762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1 Rey. 17:7-9</a:t>
            </a:r>
            <a:endParaRPr lang="en-US" altLang="en-US" sz="2800" b="1" dirty="0">
              <a:solidFill>
                <a:schemeClr val="bg1"/>
              </a:solidFill>
              <a:latin typeface="Tempus Sans ITC" panose="04020404030D07020202" pitchFamily="82" charset="0"/>
            </a:endParaRPr>
          </a:p>
          <a:p>
            <a:pPr algn="ctr"/>
            <a:r>
              <a:rPr lang="es-ES" sz="2800" b="1" dirty="0">
                <a:solidFill>
                  <a:schemeClr val="bg1"/>
                </a:solidFill>
                <a:latin typeface="Tempus Sans ITC" panose="04020404030D07020202" pitchFamily="82" charset="0"/>
              </a:rPr>
              <a:t>Pasados algunos días, se secó el arroyo; porque no había llovido sobre la tierra.  Y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a él palabra de Jehová, diciendo: Levántate, vete a Sarepta de Sidón, y allí morarás: he aquí yo he mandado allí a una mujer viuda que te sustente.</a:t>
            </a:r>
            <a:endParaRPr lang="en-US" altLang="en-US" sz="2800" b="1" dirty="0">
              <a:solidFill>
                <a:schemeClr val="bg1"/>
              </a:solidFill>
              <a:latin typeface="Tempus Sans ITC" panose="04020404030D07020202" pitchFamily="82" charset="0"/>
            </a:endParaRPr>
          </a:p>
        </p:txBody>
      </p:sp>
      <p:pic>
        <p:nvPicPr>
          <p:cNvPr id="9" name="Picture 8">
            <a:extLst>
              <a:ext uri="{FF2B5EF4-FFF2-40B4-BE49-F238E27FC236}">
                <a16:creationId xmlns:a16="http://schemas.microsoft.com/office/drawing/2014/main" id="{3B9D013C-6129-448F-806A-123F197E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4504267" cy="5791200"/>
          </a:xfrm>
          <a:prstGeom prst="rect">
            <a:avLst/>
          </a:prstGeom>
        </p:spPr>
      </p:pic>
      <p:sp>
        <p:nvSpPr>
          <p:cNvPr id="44043" name="Line 11">
            <a:extLst>
              <a:ext uri="{FF2B5EF4-FFF2-40B4-BE49-F238E27FC236}">
                <a16:creationId xmlns:a16="http://schemas.microsoft.com/office/drawing/2014/main" id="{E345E551-EDED-4F89-A338-2E6FA52AD5B8}"/>
              </a:ext>
            </a:extLst>
          </p:cNvPr>
          <p:cNvSpPr>
            <a:spLocks noChangeShapeType="1"/>
          </p:cNvSpPr>
          <p:nvPr/>
        </p:nvSpPr>
        <p:spPr bwMode="auto">
          <a:xfrm flipH="1" flipV="1">
            <a:off x="457200" y="3962400"/>
            <a:ext cx="2819400" cy="1828800"/>
          </a:xfrm>
          <a:prstGeom prst="line">
            <a:avLst/>
          </a:prstGeom>
          <a:noFill/>
          <a:ln w="7620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
            <a:extLst>
              <a:ext uri="{FF2B5EF4-FFF2-40B4-BE49-F238E27FC236}">
                <a16:creationId xmlns:a16="http://schemas.microsoft.com/office/drawing/2014/main" id="{D7ADF7BA-1433-4E14-A9A6-DC21B8505F1A}"/>
              </a:ext>
            </a:extLst>
          </p:cNvPr>
          <p:cNvSpPr>
            <a:spLocks noChangeShapeType="1"/>
          </p:cNvSpPr>
          <p:nvPr/>
        </p:nvSpPr>
        <p:spPr bwMode="auto">
          <a:xfrm flipV="1">
            <a:off x="457200" y="1981200"/>
            <a:ext cx="457200" cy="1905000"/>
          </a:xfrm>
          <a:prstGeom prst="line">
            <a:avLst/>
          </a:prstGeom>
          <a:noFill/>
          <a:ln w="7620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3">
            <a:extLst>
              <a:ext uri="{FF2B5EF4-FFF2-40B4-BE49-F238E27FC236}">
                <a16:creationId xmlns:a16="http://schemas.microsoft.com/office/drawing/2014/main" id="{78EE57DF-F5ED-CCF8-BFA8-EC6E066331A3}"/>
              </a:ext>
            </a:extLst>
          </p:cNvPr>
          <p:cNvSpPr>
            <a:spLocks noChangeArrowheads="1"/>
          </p:cNvSpPr>
          <p:nvPr/>
        </p:nvSpPr>
        <p:spPr bwMode="auto">
          <a:xfrm>
            <a:off x="5486400" y="5562600"/>
            <a:ext cx="5160501" cy="954107"/>
          </a:xfrm>
          <a:prstGeom prst="rect">
            <a:avLst/>
          </a:prstGeom>
          <a:solidFill>
            <a:srgbClr val="F7F7D9"/>
          </a:solidFill>
          <a:ln>
            <a:noFill/>
          </a:ln>
          <a:effectLst/>
        </p:spPr>
        <p:txBody>
          <a:bodyPr wrap="square">
            <a:spAutoFit/>
          </a:bodyPr>
          <a:lstStyle/>
          <a:p>
            <a:pPr algn="ctr"/>
            <a:r>
              <a:rPr lang="es-ES" altLang="en-US" sz="2800" b="1" i="1" dirty="0">
                <a:latin typeface="Tempus Sans ITC" panose="04020404030D07020202" pitchFamily="82" charset="0"/>
              </a:rPr>
              <a:t>Sarepta significa 'un crisol’ </a:t>
            </a:r>
          </a:p>
          <a:p>
            <a:pPr algn="ctr"/>
            <a:r>
              <a:rPr lang="es-ES" altLang="en-US" sz="2800" b="1" i="1" dirty="0">
                <a:latin typeface="Tempus Sans ITC" panose="04020404030D07020202" pitchFamily="82" charset="0"/>
              </a:rPr>
              <a:t>o ’lugar de fusión.'</a:t>
            </a:r>
            <a:endParaRPr lang="en-US" altLang="en-US" sz="2800" b="1" dirty="0">
              <a:latin typeface="Tempus Sans ITC" panose="04020404030D07020202" pitchFamily="82" charset="0"/>
            </a:endParaRPr>
          </a:p>
        </p:txBody>
      </p:sp>
      <p:sp>
        <p:nvSpPr>
          <p:cNvPr id="3" name="Rectangle 3">
            <a:extLst>
              <a:ext uri="{FF2B5EF4-FFF2-40B4-BE49-F238E27FC236}">
                <a16:creationId xmlns:a16="http://schemas.microsoft.com/office/drawing/2014/main" id="{718176AE-1802-0D99-5535-3E7F4B589B44}"/>
              </a:ext>
            </a:extLst>
          </p:cNvPr>
          <p:cNvSpPr>
            <a:spLocks noChangeArrowheads="1"/>
          </p:cNvSpPr>
          <p:nvPr/>
        </p:nvSpPr>
        <p:spPr bwMode="auto">
          <a:xfrm>
            <a:off x="5734016" y="1299841"/>
            <a:ext cx="5160501" cy="954107"/>
          </a:xfrm>
          <a:prstGeom prst="rect">
            <a:avLst/>
          </a:prstGeom>
          <a:solidFill>
            <a:srgbClr val="F7F7D9"/>
          </a:solidFill>
          <a:ln>
            <a:noFill/>
          </a:ln>
          <a:effectLst/>
        </p:spPr>
        <p:txBody>
          <a:bodyPr wrap="square">
            <a:spAutoFit/>
          </a:bodyPr>
          <a:lstStyle/>
          <a:p>
            <a:pPr algn="ctr"/>
            <a:r>
              <a:rPr lang="es-ES" altLang="en-US" sz="2800" b="1" dirty="0">
                <a:latin typeface="Tempus Sans ITC" panose="04020404030D07020202" pitchFamily="82" charset="0"/>
              </a:rPr>
              <a:t>Dios da a Elías otra orden que produce otra prueba</a:t>
            </a:r>
            <a:r>
              <a:rPr lang="en-US" altLang="en-US" sz="2800" b="1" dirty="0">
                <a:latin typeface="Tempus Sans ITC" panose="04020404030D07020202" pitchFamily="8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dissolve">
                                      <p:cBhvr>
                                        <p:cTn id="12" dur="500"/>
                                        <p:tgtEl>
                                          <p:spTgt spid="440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1000"/>
                                        <p:tgtEl>
                                          <p:spTgt spid="9"/>
                                        </p:tgtEl>
                                      </p:cBhvr>
                                    </p:animEffect>
                                  </p:childTnLst>
                                </p:cTn>
                              </p:par>
                              <p:par>
                                <p:cTn id="18" presetID="12" presetClass="entr" presetSubtype="2" fill="hold" nodeType="withEffect">
                                  <p:stCondLst>
                                    <p:cond delay="0"/>
                                  </p:stCondLst>
                                  <p:childTnLst>
                                    <p:set>
                                      <p:cBhvr>
                                        <p:cTn id="19" dur="1" fill="hold">
                                          <p:stCondLst>
                                            <p:cond delay="0"/>
                                          </p:stCondLst>
                                        </p:cTn>
                                        <p:tgtEl>
                                          <p:spTgt spid="44043"/>
                                        </p:tgtEl>
                                        <p:attrNameLst>
                                          <p:attrName>style.visibility</p:attrName>
                                        </p:attrNameLst>
                                      </p:cBhvr>
                                      <p:to>
                                        <p:strVal val="visible"/>
                                      </p:to>
                                    </p:set>
                                    <p:anim calcmode="lin" valueType="num">
                                      <p:cBhvr additive="base">
                                        <p:cTn id="20" dur="1500"/>
                                        <p:tgtEl>
                                          <p:spTgt spid="44043"/>
                                        </p:tgtEl>
                                        <p:attrNameLst>
                                          <p:attrName>ppt_x</p:attrName>
                                        </p:attrNameLst>
                                      </p:cBhvr>
                                      <p:tavLst>
                                        <p:tav tm="0">
                                          <p:val>
                                            <p:strVal val="#ppt_x+#ppt_w*1.125000"/>
                                          </p:val>
                                        </p:tav>
                                        <p:tav tm="100000">
                                          <p:val>
                                            <p:strVal val="#ppt_x"/>
                                          </p:val>
                                        </p:tav>
                                      </p:tavLst>
                                    </p:anim>
                                    <p:animEffect transition="in" filter="wipe(left)">
                                      <p:cBhvr>
                                        <p:cTn id="21" dur="1500"/>
                                        <p:tgtEl>
                                          <p:spTgt spid="44043"/>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1500"/>
                                        <p:tgtEl>
                                          <p:spTgt spid="10"/>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4)">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9D013C-6129-448F-806A-123F197E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4504267" cy="5791200"/>
          </a:xfrm>
          <a:prstGeom prst="rect">
            <a:avLst/>
          </a:prstGeom>
        </p:spPr>
      </p:pic>
      <p:sp>
        <p:nvSpPr>
          <p:cNvPr id="44043" name="Line 11">
            <a:extLst>
              <a:ext uri="{FF2B5EF4-FFF2-40B4-BE49-F238E27FC236}">
                <a16:creationId xmlns:a16="http://schemas.microsoft.com/office/drawing/2014/main" id="{E345E551-EDED-4F89-A338-2E6FA52AD5B8}"/>
              </a:ext>
            </a:extLst>
          </p:cNvPr>
          <p:cNvSpPr>
            <a:spLocks noChangeShapeType="1"/>
          </p:cNvSpPr>
          <p:nvPr/>
        </p:nvSpPr>
        <p:spPr bwMode="auto">
          <a:xfrm flipH="1" flipV="1">
            <a:off x="457200" y="3962400"/>
            <a:ext cx="2819400" cy="1828800"/>
          </a:xfrm>
          <a:prstGeom prst="line">
            <a:avLst/>
          </a:prstGeom>
          <a:noFill/>
          <a:ln w="7620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
            <a:extLst>
              <a:ext uri="{FF2B5EF4-FFF2-40B4-BE49-F238E27FC236}">
                <a16:creationId xmlns:a16="http://schemas.microsoft.com/office/drawing/2014/main" id="{D7ADF7BA-1433-4E14-A9A6-DC21B8505F1A}"/>
              </a:ext>
            </a:extLst>
          </p:cNvPr>
          <p:cNvSpPr>
            <a:spLocks noChangeShapeType="1"/>
          </p:cNvSpPr>
          <p:nvPr/>
        </p:nvSpPr>
        <p:spPr bwMode="auto">
          <a:xfrm flipV="1">
            <a:off x="457200" y="1981200"/>
            <a:ext cx="457200" cy="1905000"/>
          </a:xfrm>
          <a:prstGeom prst="line">
            <a:avLst/>
          </a:prstGeom>
          <a:noFill/>
          <a:ln w="7620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6">
            <a:extLst>
              <a:ext uri="{FF2B5EF4-FFF2-40B4-BE49-F238E27FC236}">
                <a16:creationId xmlns:a16="http://schemas.microsoft.com/office/drawing/2014/main" id="{BF0C198B-2AAC-438A-8C74-650FF76FED89}"/>
              </a:ext>
            </a:extLst>
          </p:cNvPr>
          <p:cNvSpPr>
            <a:spLocks noChangeArrowheads="1"/>
          </p:cNvSpPr>
          <p:nvPr/>
        </p:nvSpPr>
        <p:spPr bwMode="auto">
          <a:xfrm>
            <a:off x="4949275" y="3505200"/>
            <a:ext cx="6096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solidFill>
                  <a:schemeClr val="bg1"/>
                </a:solidFill>
                <a:latin typeface="Tempus Sans ITC" panose="04020404030D07020202" pitchFamily="82" charset="0"/>
              </a:rPr>
              <a:t>Sarepta estaba en Sidón, en el corazón del país de Baal</a:t>
            </a:r>
            <a:r>
              <a:rPr lang="en-US" altLang="en-US" sz="2800" b="1" dirty="0">
                <a:solidFill>
                  <a:schemeClr val="bg1"/>
                </a:solidFill>
                <a:latin typeface="Tempus Sans ITC" panose="04020404030D07020202" pitchFamily="82" charset="0"/>
              </a:rPr>
              <a:t>.</a:t>
            </a:r>
          </a:p>
          <a:p>
            <a:pPr algn="ctr"/>
            <a:endParaRPr lang="en-US" altLang="en-US" sz="2800" b="1" dirty="0">
              <a:solidFill>
                <a:schemeClr val="bg1"/>
              </a:solidFill>
              <a:latin typeface="Tempus Sans ITC" panose="04020404030D07020202" pitchFamily="82" charset="0"/>
            </a:endParaRPr>
          </a:p>
          <a:p>
            <a:pPr algn="ctr"/>
            <a:r>
              <a:rPr lang="es-ES" altLang="en-US" sz="2800" b="1" dirty="0">
                <a:solidFill>
                  <a:schemeClr val="bg1"/>
                </a:solidFill>
                <a:latin typeface="Tempus Sans ITC" panose="04020404030D07020202" pitchFamily="82" charset="0"/>
              </a:rPr>
              <a:t>Yendo a Sarepta puede haber requerido de Elías viajar directamente por Israel, donde </a:t>
            </a:r>
            <a:r>
              <a:rPr lang="es-ES" altLang="en-US" sz="2800" b="1" dirty="0" err="1">
                <a:solidFill>
                  <a:schemeClr val="bg1"/>
                </a:solidFill>
                <a:latin typeface="Tempus Sans ITC" panose="04020404030D07020202" pitchFamily="82" charset="0"/>
              </a:rPr>
              <a:t>Acab</a:t>
            </a:r>
            <a:r>
              <a:rPr lang="es-ES" altLang="en-US" sz="2800" b="1" dirty="0">
                <a:solidFill>
                  <a:schemeClr val="bg1"/>
                </a:solidFill>
                <a:latin typeface="Tempus Sans ITC" panose="04020404030D07020202" pitchFamily="82" charset="0"/>
              </a:rPr>
              <a:t> lo buscaba </a:t>
            </a:r>
            <a:r>
              <a:rPr lang="en-US" altLang="en-US" sz="2800" b="1" dirty="0">
                <a:solidFill>
                  <a:schemeClr val="bg1"/>
                </a:solidFill>
                <a:latin typeface="Tempus Sans ITC" panose="04020404030D07020202" pitchFamily="82" charset="0"/>
              </a:rPr>
              <a:t>(18:10).</a:t>
            </a:r>
          </a:p>
        </p:txBody>
      </p:sp>
    </p:spTree>
    <p:extLst>
      <p:ext uri="{BB962C8B-B14F-4D97-AF65-F5344CB8AC3E}">
        <p14:creationId xmlns:p14="http://schemas.microsoft.com/office/powerpoint/2010/main" val="1869778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iterate type="wd">
                                    <p:tmPct val="2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iterate type="wd">
                                    <p:tmPct val="2000"/>
                                  </p:iterate>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outVertical)">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62" name="Rectangle 6">
            <a:extLst>
              <a:ext uri="{FF2B5EF4-FFF2-40B4-BE49-F238E27FC236}">
                <a16:creationId xmlns:a16="http://schemas.microsoft.com/office/drawing/2014/main" id="{1690573E-1DD4-44A5-B809-8F6BBA8757CE}"/>
              </a:ext>
            </a:extLst>
          </p:cNvPr>
          <p:cNvSpPr>
            <a:spLocks noChangeArrowheads="1"/>
          </p:cNvSpPr>
          <p:nvPr/>
        </p:nvSpPr>
        <p:spPr bwMode="auto">
          <a:xfrm>
            <a:off x="0" y="920620"/>
            <a:ext cx="7569200" cy="5016758"/>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ES" altLang="en-US" sz="2800" b="1" u="sng" dirty="0">
                <a:solidFill>
                  <a:srgbClr val="FFFF00"/>
                </a:solidFill>
                <a:latin typeface="Tempus Sans ITC" panose="04020404030D07020202" pitchFamily="82" charset="0"/>
              </a:rPr>
              <a:t>Elías otra vez debe confiar en la promesa de Dios </a:t>
            </a:r>
            <a:r>
              <a:rPr lang="en-US" altLang="en-US" sz="2800" b="1" dirty="0">
                <a:solidFill>
                  <a:srgbClr val="FFFF00"/>
                </a:solidFill>
                <a:latin typeface="Tempus Sans ITC" panose="04020404030D07020202" pitchFamily="82" charset="0"/>
              </a:rPr>
              <a:t>:</a:t>
            </a:r>
          </a:p>
          <a:p>
            <a:r>
              <a:rPr lang="en-US" altLang="en-US" sz="2800" b="1" dirty="0" err="1">
                <a:solidFill>
                  <a:schemeClr val="bg1"/>
                </a:solidFill>
                <a:latin typeface="Tempus Sans ITC" panose="04020404030D07020202" pitchFamily="82" charset="0"/>
              </a:rPr>
              <a:t>Él</a:t>
            </a:r>
            <a:r>
              <a:rPr lang="en-US" altLang="en-US" sz="2800" b="1" dirty="0">
                <a:solidFill>
                  <a:schemeClr val="bg1"/>
                </a:solidFill>
                <a:latin typeface="Tempus Sans ITC" panose="04020404030D07020202" pitchFamily="82" charset="0"/>
              </a:rPr>
              <a:t> </a:t>
            </a:r>
            <a:r>
              <a:rPr lang="en-US" altLang="en-US" sz="2800" b="1" dirty="0" err="1">
                <a:solidFill>
                  <a:schemeClr val="bg1"/>
                </a:solidFill>
                <a:latin typeface="Tempus Sans ITC" panose="04020404030D07020202" pitchFamily="82" charset="0"/>
              </a:rPr>
              <a:t>va</a:t>
            </a:r>
            <a:r>
              <a:rPr lang="en-US" altLang="en-US" sz="2800" b="1" dirty="0">
                <a:solidFill>
                  <a:schemeClr val="bg1"/>
                </a:solidFill>
                <a:latin typeface="Tempus Sans ITC" panose="04020404030D07020202" pitchFamily="82" charset="0"/>
              </a:rPr>
              <a:t> sin </a:t>
            </a:r>
            <a:r>
              <a:rPr lang="en-US" altLang="en-US" sz="2800" b="1" dirty="0" err="1">
                <a:solidFill>
                  <a:schemeClr val="bg1"/>
                </a:solidFill>
                <a:latin typeface="Tempus Sans ITC" panose="04020404030D07020202" pitchFamily="82" charset="0"/>
              </a:rPr>
              <a:t>provisiones</a:t>
            </a:r>
            <a:endParaRPr lang="en-US" altLang="en-US" sz="2800" b="1" dirty="0">
              <a:solidFill>
                <a:schemeClr val="bg1"/>
              </a:solidFill>
              <a:latin typeface="Tempus Sans ITC" panose="04020404030D07020202" pitchFamily="82" charset="0"/>
            </a:endParaRPr>
          </a:p>
          <a:p>
            <a:endParaRPr lang="en-US" altLang="en-US" sz="1200" b="1" dirty="0">
              <a:solidFill>
                <a:schemeClr val="bg1"/>
              </a:solidFill>
              <a:latin typeface="Tempus Sans ITC" panose="04020404030D07020202" pitchFamily="82" charset="0"/>
            </a:endParaRPr>
          </a:p>
          <a:p>
            <a:r>
              <a:rPr lang="es-ES" altLang="en-US" sz="2800" b="1" dirty="0">
                <a:solidFill>
                  <a:schemeClr val="bg1"/>
                </a:solidFill>
                <a:latin typeface="Tempus Sans ITC" panose="04020404030D07020202" pitchFamily="82" charset="0"/>
              </a:rPr>
              <a:t>Dios dice que una viuda lo alimentaría-mejor que cuervos! - pero algunos detalles son excluidos</a:t>
            </a:r>
            <a:endParaRPr lang="es-ES" altLang="en-US" sz="1600" b="1" dirty="0">
              <a:solidFill>
                <a:schemeClr val="bg1"/>
              </a:solidFill>
              <a:latin typeface="Tempus Sans ITC" panose="04020404030D07020202" pitchFamily="82" charset="0"/>
            </a:endParaRPr>
          </a:p>
          <a:p>
            <a:endParaRPr lang="en-US" altLang="en-US" sz="1400" b="1" dirty="0">
              <a:solidFill>
                <a:schemeClr val="bg1"/>
              </a:solidFill>
              <a:latin typeface="Tempus Sans ITC" panose="04020404030D07020202" pitchFamily="82" charset="0"/>
            </a:endParaRPr>
          </a:p>
          <a:p>
            <a:r>
              <a:rPr lang="en-US" altLang="en-US" sz="2800" b="1" u="sng" dirty="0">
                <a:solidFill>
                  <a:srgbClr val="FFFF00"/>
                </a:solidFill>
                <a:latin typeface="Tempus Sans ITC" panose="04020404030D07020202" pitchFamily="82" charset="0"/>
              </a:rPr>
              <a:t>Al </a:t>
            </a:r>
            <a:r>
              <a:rPr lang="en-US" altLang="en-US" sz="2800" b="1" u="sng" dirty="0" err="1">
                <a:solidFill>
                  <a:srgbClr val="FFFF00"/>
                </a:solidFill>
                <a:latin typeface="Tempus Sans ITC" panose="04020404030D07020202" pitchFamily="82" charset="0"/>
              </a:rPr>
              <a:t>encontrarla</a:t>
            </a:r>
            <a:r>
              <a:rPr lang="en-US" altLang="en-US" sz="2800" b="1" u="sng" dirty="0">
                <a:solidFill>
                  <a:srgbClr val="FFFF00"/>
                </a:solidFill>
                <a:latin typeface="Tempus Sans ITC" panose="04020404030D07020202" pitchFamily="82" charset="0"/>
              </a:rPr>
              <a:t>, </a:t>
            </a:r>
            <a:r>
              <a:rPr lang="en-US" altLang="en-US" sz="2800" b="1" u="sng" dirty="0" err="1">
                <a:solidFill>
                  <a:srgbClr val="FFFF00"/>
                </a:solidFill>
                <a:latin typeface="Tempus Sans ITC" panose="04020404030D07020202" pitchFamily="82" charset="0"/>
              </a:rPr>
              <a:t>él</a:t>
            </a:r>
            <a:r>
              <a:rPr lang="en-US" altLang="en-US" sz="2800" b="1" u="sng" dirty="0">
                <a:solidFill>
                  <a:srgbClr val="FFFF00"/>
                </a:solidFill>
                <a:latin typeface="Tempus Sans ITC" panose="04020404030D07020202" pitchFamily="82" charset="0"/>
              </a:rPr>
              <a:t> </a:t>
            </a:r>
            <a:r>
              <a:rPr lang="en-US" altLang="en-US" sz="2800" b="1" u="sng" dirty="0" err="1">
                <a:solidFill>
                  <a:srgbClr val="FFFF00"/>
                </a:solidFill>
                <a:latin typeface="Tempus Sans ITC" panose="04020404030D07020202" pitchFamily="82" charset="0"/>
              </a:rPr>
              <a:t>entendío</a:t>
            </a:r>
            <a:r>
              <a:rPr lang="en-US" altLang="en-US" sz="2800" b="1" u="sng" dirty="0">
                <a:solidFill>
                  <a:srgbClr val="FFFF00"/>
                </a:solidFill>
                <a:latin typeface="Tempus Sans ITC" panose="04020404030D07020202" pitchFamily="82" charset="0"/>
              </a:rPr>
              <a:t> que</a:t>
            </a:r>
            <a:r>
              <a:rPr lang="en-US" altLang="en-US" sz="2800" b="1" dirty="0">
                <a:solidFill>
                  <a:srgbClr val="FFFF00"/>
                </a:solidFill>
                <a:latin typeface="Tempus Sans ITC" panose="04020404030D07020202" pitchFamily="82" charset="0"/>
              </a:rPr>
              <a:t>:</a:t>
            </a:r>
          </a:p>
          <a:p>
            <a:r>
              <a:rPr lang="en-US" altLang="en-US" sz="2800" b="1" dirty="0">
                <a:solidFill>
                  <a:schemeClr val="bg1"/>
                </a:solidFill>
                <a:latin typeface="Tempus Sans ITC" panose="04020404030D07020202" pitchFamily="82" charset="0"/>
              </a:rPr>
              <a:t>*</a:t>
            </a:r>
            <a:r>
              <a:rPr lang="es-ES" altLang="en-US" sz="2800" b="1" dirty="0">
                <a:solidFill>
                  <a:schemeClr val="bg1"/>
                </a:solidFill>
                <a:latin typeface="Tempus Sans ITC" panose="04020404030D07020202" pitchFamily="82" charset="0"/>
              </a:rPr>
              <a:t>él - como un extranjero y un forastero - debe</a:t>
            </a:r>
          </a:p>
          <a:p>
            <a:r>
              <a:rPr lang="es-ES" altLang="en-US" sz="2800" b="1" dirty="0">
                <a:solidFill>
                  <a:schemeClr val="bg1"/>
                </a:solidFill>
                <a:latin typeface="Tempus Sans ITC" panose="04020404030D07020202" pitchFamily="82" charset="0"/>
              </a:rPr>
              <a:t>  convencerla (una adoradora de Baal) de confiar </a:t>
            </a:r>
          </a:p>
          <a:p>
            <a:r>
              <a:rPr lang="es-ES" altLang="en-US" sz="2800" b="1" dirty="0">
                <a:solidFill>
                  <a:schemeClr val="bg1"/>
                </a:solidFill>
                <a:latin typeface="Tempus Sans ITC" panose="04020404030D07020202" pitchFamily="82" charset="0"/>
              </a:rPr>
              <a:t>  en Jehová, en vez de sus propios dioses</a:t>
            </a:r>
          </a:p>
          <a:p>
            <a:endParaRPr lang="en-US" altLang="en-US" sz="1400" b="1" dirty="0">
              <a:solidFill>
                <a:schemeClr val="bg1"/>
              </a:solidFill>
              <a:latin typeface="Tempus Sans ITC" panose="04020404030D07020202" pitchFamily="82" charset="0"/>
            </a:endParaRPr>
          </a:p>
          <a:p>
            <a:r>
              <a:rPr lang="en-US" altLang="en-US" sz="2800" b="1" dirty="0">
                <a:solidFill>
                  <a:schemeClr val="bg1"/>
                </a:solidFill>
                <a:latin typeface="Tempus Sans ITC" panose="04020404030D07020202" pitchFamily="82" charset="0"/>
              </a:rPr>
              <a:t>*</a:t>
            </a:r>
            <a:r>
              <a:rPr lang="es-ES" altLang="en-US" sz="2800" b="1" dirty="0">
                <a:solidFill>
                  <a:schemeClr val="bg1"/>
                </a:solidFill>
                <a:latin typeface="Tempus Sans ITC" panose="04020404030D07020202" pitchFamily="82" charset="0"/>
              </a:rPr>
              <a:t>y convencerla durante un momento muy difícil cuando la vida de su joven hijo está en juego</a:t>
            </a:r>
            <a:endParaRPr lang="en-US" altLang="en-US" sz="2800" b="1" dirty="0">
              <a:solidFill>
                <a:schemeClr val="bg1"/>
              </a:solidFill>
              <a:latin typeface="Tempus Sans ITC" panose="04020404030D07020202" pitchFamily="82" charset="0"/>
            </a:endParaRPr>
          </a:p>
        </p:txBody>
      </p:sp>
      <p:pic>
        <p:nvPicPr>
          <p:cNvPr id="45064" name="Picture 8" descr="Widow of Zarephath 1">
            <a:extLst>
              <a:ext uri="{FF2B5EF4-FFF2-40B4-BE49-F238E27FC236}">
                <a16:creationId xmlns:a16="http://schemas.microsoft.com/office/drawing/2014/main" id="{0DED35E6-D747-45DB-AD05-56A2FFD66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12192"/>
            <a:ext cx="462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65" name="Text Box 9">
            <a:extLst>
              <a:ext uri="{FF2B5EF4-FFF2-40B4-BE49-F238E27FC236}">
                <a16:creationId xmlns:a16="http://schemas.microsoft.com/office/drawing/2014/main" id="{DB8075C2-9B90-44D9-A0AC-4EBC6EF97D59}"/>
              </a:ext>
            </a:extLst>
          </p:cNvPr>
          <p:cNvSpPr txBox="1">
            <a:spLocks noChangeArrowheads="1"/>
          </p:cNvSpPr>
          <p:nvPr/>
        </p:nvSpPr>
        <p:spPr bwMode="auto">
          <a:xfrm>
            <a:off x="2133600" y="6307347"/>
            <a:ext cx="3401893" cy="523220"/>
          </a:xfrm>
          <a:prstGeom prst="rect">
            <a:avLst/>
          </a:prstGeom>
          <a:solidFill>
            <a:srgbClr val="F7F7D9"/>
          </a:solidFill>
          <a:ln>
            <a:noFill/>
          </a:ln>
          <a:effectLst/>
        </p:spPr>
        <p:txBody>
          <a:bodyPr wrap="none">
            <a:spAutoFit/>
          </a:bodyPr>
          <a:lstStyle/>
          <a:p>
            <a:r>
              <a:rPr lang="en-US" altLang="en-US" sz="2800" b="1" dirty="0">
                <a:latin typeface="Tempus Sans ITC" panose="04020404030D07020202" pitchFamily="82" charset="0"/>
              </a:rPr>
              <a:t>¡Es una </a:t>
            </a:r>
            <a:r>
              <a:rPr lang="en-US" altLang="en-US" sz="2800" b="1" dirty="0" err="1">
                <a:latin typeface="Tempus Sans ITC" panose="04020404030D07020202" pitchFamily="82" charset="0"/>
              </a:rPr>
              <a:t>prueba</a:t>
            </a:r>
            <a:r>
              <a:rPr lang="en-US" altLang="en-US" sz="2800" b="1" dirty="0">
                <a:latin typeface="Tempus Sans ITC" panose="04020404030D07020202" pitchFamily="82" charset="0"/>
              </a:rPr>
              <a:t> </a:t>
            </a:r>
            <a:r>
              <a:rPr lang="en-US" altLang="en-US" sz="2800" b="1" dirty="0" err="1">
                <a:latin typeface="Tempus Sans ITC" panose="04020404030D07020202" pitchFamily="82" charset="0"/>
              </a:rPr>
              <a:t>difícil</a:t>
            </a:r>
            <a:r>
              <a:rPr lang="en-US" altLang="en-US" sz="2800" b="1" dirty="0">
                <a:latin typeface="Tempus Sans ITC" panose="04020404030D07020202" pitchFamily="82"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62">
                                            <p:txEl>
                                              <p:pRg st="1" end="1"/>
                                            </p:txEl>
                                          </p:spTgt>
                                        </p:tgtEl>
                                        <p:attrNameLst>
                                          <p:attrName>style.visibility</p:attrName>
                                        </p:attrNameLst>
                                      </p:cBhvr>
                                      <p:to>
                                        <p:strVal val="visible"/>
                                      </p:to>
                                    </p:set>
                                    <p:animEffect transition="in" filter="dissolve">
                                      <p:cBhvr>
                                        <p:cTn id="7" dur="1000"/>
                                        <p:tgtEl>
                                          <p:spTgt spid="450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062">
                                            <p:txEl>
                                              <p:pRg st="3" end="3"/>
                                            </p:txEl>
                                          </p:spTgt>
                                        </p:tgtEl>
                                        <p:attrNameLst>
                                          <p:attrName>style.visibility</p:attrName>
                                        </p:attrNameLst>
                                      </p:cBhvr>
                                      <p:to>
                                        <p:strVal val="visible"/>
                                      </p:to>
                                    </p:set>
                                    <p:animEffect transition="in" filter="dissolve">
                                      <p:cBhvr>
                                        <p:cTn id="12" dur="1000"/>
                                        <p:tgtEl>
                                          <p:spTgt spid="450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iterate type="wd">
                                    <p:tmPct val="2000"/>
                                  </p:iterate>
                                  <p:childTnLst>
                                    <p:set>
                                      <p:cBhvr>
                                        <p:cTn id="16" dur="1" fill="hold">
                                          <p:stCondLst>
                                            <p:cond delay="0"/>
                                          </p:stCondLst>
                                        </p:cTn>
                                        <p:tgtEl>
                                          <p:spTgt spid="45062">
                                            <p:txEl>
                                              <p:pRg st="5" end="5"/>
                                            </p:txEl>
                                          </p:spTgt>
                                        </p:tgtEl>
                                        <p:attrNameLst>
                                          <p:attrName>style.visibility</p:attrName>
                                        </p:attrNameLst>
                                      </p:cBhvr>
                                      <p:to>
                                        <p:strVal val="visible"/>
                                      </p:to>
                                    </p:set>
                                    <p:animEffect transition="in" filter="strips(downRight)">
                                      <p:cBhvr>
                                        <p:cTn id="17" dur="1000"/>
                                        <p:tgtEl>
                                          <p:spTgt spid="45062">
                                            <p:txEl>
                                              <p:pRg st="5" end="5"/>
                                            </p:txEl>
                                          </p:spTgt>
                                        </p:tgtEl>
                                      </p:cBhvr>
                                    </p:animEffect>
                                  </p:childTnLst>
                                </p:cTn>
                              </p:par>
                              <p:par>
                                <p:cTn id="18" presetID="18" presetClass="entr" presetSubtype="12" fill="hold" nodeType="withEffect">
                                  <p:stCondLst>
                                    <p:cond delay="0"/>
                                  </p:stCondLst>
                                  <p:iterate type="wd">
                                    <p:tmPct val="2000"/>
                                  </p:iterate>
                                  <p:childTnLst>
                                    <p:set>
                                      <p:cBhvr>
                                        <p:cTn id="19" dur="1" fill="hold">
                                          <p:stCondLst>
                                            <p:cond delay="0"/>
                                          </p:stCondLst>
                                        </p:cTn>
                                        <p:tgtEl>
                                          <p:spTgt spid="45062">
                                            <p:txEl>
                                              <p:pRg st="6" end="6"/>
                                            </p:txEl>
                                          </p:spTgt>
                                        </p:tgtEl>
                                        <p:attrNameLst>
                                          <p:attrName>style.visibility</p:attrName>
                                        </p:attrNameLst>
                                      </p:cBhvr>
                                      <p:to>
                                        <p:strVal val="visible"/>
                                      </p:to>
                                    </p:set>
                                    <p:animEffect transition="in" filter="strips(downLeft)">
                                      <p:cBhvr>
                                        <p:cTn id="20" dur="1000"/>
                                        <p:tgtEl>
                                          <p:spTgt spid="45062">
                                            <p:txEl>
                                              <p:pRg st="6" end="6"/>
                                            </p:txEl>
                                          </p:spTgt>
                                        </p:tgtEl>
                                      </p:cBhvr>
                                    </p:animEffect>
                                  </p:childTnLst>
                                </p:cTn>
                              </p:par>
                              <p:par>
                                <p:cTn id="21" presetID="18" presetClass="entr" presetSubtype="12" fill="hold" nodeType="withEffect">
                                  <p:stCondLst>
                                    <p:cond delay="0"/>
                                  </p:stCondLst>
                                  <p:iterate type="wd">
                                    <p:tmPct val="2000"/>
                                  </p:iterate>
                                  <p:childTnLst>
                                    <p:set>
                                      <p:cBhvr>
                                        <p:cTn id="22" dur="1" fill="hold">
                                          <p:stCondLst>
                                            <p:cond delay="0"/>
                                          </p:stCondLst>
                                        </p:cTn>
                                        <p:tgtEl>
                                          <p:spTgt spid="45062">
                                            <p:txEl>
                                              <p:pRg st="7" end="7"/>
                                            </p:txEl>
                                          </p:spTgt>
                                        </p:tgtEl>
                                        <p:attrNameLst>
                                          <p:attrName>style.visibility</p:attrName>
                                        </p:attrNameLst>
                                      </p:cBhvr>
                                      <p:to>
                                        <p:strVal val="visible"/>
                                      </p:to>
                                    </p:set>
                                    <p:animEffect transition="in" filter="strips(downLeft)">
                                      <p:cBhvr>
                                        <p:cTn id="23" dur="1000"/>
                                        <p:tgtEl>
                                          <p:spTgt spid="45062">
                                            <p:txEl>
                                              <p:pRg st="7" end="7"/>
                                            </p:txEl>
                                          </p:spTgt>
                                        </p:tgtEl>
                                      </p:cBhvr>
                                    </p:animEffect>
                                  </p:childTnLst>
                                </p:cTn>
                              </p:par>
                              <p:par>
                                <p:cTn id="24" presetID="18" presetClass="entr" presetSubtype="12" fill="hold" nodeType="withEffect">
                                  <p:stCondLst>
                                    <p:cond delay="0"/>
                                  </p:stCondLst>
                                  <p:iterate type="wd">
                                    <p:tmPct val="2000"/>
                                  </p:iterate>
                                  <p:childTnLst>
                                    <p:set>
                                      <p:cBhvr>
                                        <p:cTn id="25" dur="1" fill="hold">
                                          <p:stCondLst>
                                            <p:cond delay="0"/>
                                          </p:stCondLst>
                                        </p:cTn>
                                        <p:tgtEl>
                                          <p:spTgt spid="45062">
                                            <p:txEl>
                                              <p:pRg st="8" end="8"/>
                                            </p:txEl>
                                          </p:spTgt>
                                        </p:tgtEl>
                                        <p:attrNameLst>
                                          <p:attrName>style.visibility</p:attrName>
                                        </p:attrNameLst>
                                      </p:cBhvr>
                                      <p:to>
                                        <p:strVal val="visible"/>
                                      </p:to>
                                    </p:set>
                                    <p:animEffect transition="in" filter="strips(downLeft)">
                                      <p:cBhvr>
                                        <p:cTn id="26" dur="1000"/>
                                        <p:tgtEl>
                                          <p:spTgt spid="4506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iterate type="wd">
                                    <p:tmPct val="2000"/>
                                  </p:iterate>
                                  <p:childTnLst>
                                    <p:set>
                                      <p:cBhvr>
                                        <p:cTn id="30" dur="1" fill="hold">
                                          <p:stCondLst>
                                            <p:cond delay="0"/>
                                          </p:stCondLst>
                                        </p:cTn>
                                        <p:tgtEl>
                                          <p:spTgt spid="45062">
                                            <p:txEl>
                                              <p:pRg st="10" end="10"/>
                                            </p:txEl>
                                          </p:spTgt>
                                        </p:tgtEl>
                                        <p:attrNameLst>
                                          <p:attrName>style.visibility</p:attrName>
                                        </p:attrNameLst>
                                      </p:cBhvr>
                                      <p:to>
                                        <p:strVal val="visible"/>
                                      </p:to>
                                    </p:set>
                                    <p:animEffect transition="in" filter="strips(downRight)">
                                      <p:cBhvr>
                                        <p:cTn id="31" dur="1000"/>
                                        <p:tgtEl>
                                          <p:spTgt spid="45062">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5065"/>
                                        </p:tgtEl>
                                        <p:attrNameLst>
                                          <p:attrName>style.visibility</p:attrName>
                                        </p:attrNameLst>
                                      </p:cBhvr>
                                      <p:to>
                                        <p:strVal val="visible"/>
                                      </p:to>
                                    </p:set>
                                    <p:animEffect transition="in" filter="barn(inVertical)">
                                      <p:cBhvr>
                                        <p:cTn id="36" dur="10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52DB6EB-D0AF-4338-8CDD-CDEE084BF25B}"/>
              </a:ext>
            </a:extLst>
          </p:cNvPr>
          <p:cNvSpPr>
            <a:spLocks noChangeArrowheads="1"/>
          </p:cNvSpPr>
          <p:nvPr/>
        </p:nvSpPr>
        <p:spPr bwMode="auto">
          <a:xfrm>
            <a:off x="3048" y="284071"/>
            <a:ext cx="7357872" cy="6555641"/>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b="1" dirty="0">
                <a:solidFill>
                  <a:srgbClr val="FFFF00"/>
                </a:solidFill>
                <a:latin typeface="Tempus Sans ITC" panose="04020404030D07020202" pitchFamily="82" charset="0"/>
              </a:rPr>
              <a:t>17:10-12 -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Entonces él se levantó, y se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a Sarepta. Y como llegó a la puerta de la ciudad, he aquí una mujer viuda que estaba allí cogiendo serojas; y él la llamó, y </a:t>
            </a:r>
            <a:r>
              <a:rPr lang="es-ES" sz="2800" b="1" dirty="0" err="1">
                <a:solidFill>
                  <a:schemeClr val="bg1"/>
                </a:solidFill>
                <a:latin typeface="Tempus Sans ITC" panose="04020404030D07020202" pitchFamily="82" charset="0"/>
              </a:rPr>
              <a:t>díjole</a:t>
            </a:r>
            <a:r>
              <a:rPr lang="es-ES" sz="2800" b="1" dirty="0">
                <a:solidFill>
                  <a:schemeClr val="bg1"/>
                </a:solidFill>
                <a:latin typeface="Tempus Sans ITC" panose="04020404030D07020202" pitchFamily="82" charset="0"/>
              </a:rPr>
              <a:t>: </a:t>
            </a:r>
            <a:r>
              <a:rPr lang="es-ES" sz="2800" b="1" dirty="0" err="1">
                <a:solidFill>
                  <a:schemeClr val="bg1"/>
                </a:solidFill>
                <a:latin typeface="Tempus Sans ITC" panose="04020404030D07020202" pitchFamily="82" charset="0"/>
              </a:rPr>
              <a:t>ruégote</a:t>
            </a:r>
            <a:r>
              <a:rPr lang="es-ES" sz="2800" b="1" dirty="0">
                <a:solidFill>
                  <a:schemeClr val="bg1"/>
                </a:solidFill>
                <a:latin typeface="Tempus Sans ITC" panose="04020404030D07020202" pitchFamily="82" charset="0"/>
              </a:rPr>
              <a:t> que me traigas una poca de agua en un vaso, para que beba. Y yendo ella para traérsela, él la volvió a llamar, y </a:t>
            </a:r>
            <a:r>
              <a:rPr lang="es-ES" sz="2800" b="1" dirty="0" err="1">
                <a:solidFill>
                  <a:schemeClr val="bg1"/>
                </a:solidFill>
                <a:latin typeface="Tempus Sans ITC" panose="04020404030D07020202" pitchFamily="82" charset="0"/>
              </a:rPr>
              <a:t>díjole</a:t>
            </a:r>
            <a:r>
              <a:rPr lang="es-ES" sz="2800" b="1" dirty="0">
                <a:solidFill>
                  <a:schemeClr val="bg1"/>
                </a:solidFill>
                <a:latin typeface="Tempus Sans ITC" panose="04020404030D07020202" pitchFamily="82" charset="0"/>
              </a:rPr>
              <a:t>: </a:t>
            </a:r>
            <a:r>
              <a:rPr lang="es-ES" sz="2800" b="1" dirty="0" err="1">
                <a:solidFill>
                  <a:schemeClr val="bg1"/>
                </a:solidFill>
                <a:latin typeface="Tempus Sans ITC" panose="04020404030D07020202" pitchFamily="82" charset="0"/>
              </a:rPr>
              <a:t>ruégote</a:t>
            </a:r>
            <a:r>
              <a:rPr lang="es-ES" sz="2800" b="1" dirty="0">
                <a:solidFill>
                  <a:schemeClr val="bg1"/>
                </a:solidFill>
                <a:latin typeface="Tempus Sans ITC" panose="04020404030D07020202" pitchFamily="82" charset="0"/>
              </a:rPr>
              <a:t> que me traigas también un bocado de pan en tu mano. </a:t>
            </a:r>
          </a:p>
          <a:p>
            <a:pPr algn="ctr"/>
            <a:endParaRPr lang="es-ES" sz="1600" b="1" dirty="0">
              <a:solidFill>
                <a:schemeClr val="bg1"/>
              </a:solidFill>
              <a:latin typeface="Tempus Sans ITC" panose="04020404030D07020202" pitchFamily="82" charset="0"/>
            </a:endParaRPr>
          </a:p>
          <a:p>
            <a:pPr algn="ctr"/>
            <a:r>
              <a:rPr lang="es-ES" sz="2800" b="1" dirty="0">
                <a:solidFill>
                  <a:schemeClr val="bg1"/>
                </a:solidFill>
                <a:latin typeface="Tempus Sans ITC" panose="04020404030D07020202" pitchFamily="82" charset="0"/>
              </a:rPr>
              <a:t>Y ella respondió: Vive Jehová Dios tuyo, que no tengo pan cocido; que solamente un puñado de harina tengo en la tinaja, y un poco de aceite en una botija: y ahora cogía dos serojas, para entrarme y aderezarlo para mí y para mi hijo, y que lo comamos, y nos muramos</a:t>
            </a:r>
            <a:endParaRPr lang="en-US" altLang="en-US" sz="2800" b="1" dirty="0">
              <a:solidFill>
                <a:schemeClr val="bg1"/>
              </a:solidFill>
              <a:latin typeface="Tempus Sans ITC" panose="04020404030D07020202" pitchFamily="82" charset="0"/>
            </a:endParaRPr>
          </a:p>
        </p:txBody>
      </p:sp>
      <p:pic>
        <p:nvPicPr>
          <p:cNvPr id="4" name="Picture 8" descr="Widow of Zarephath 1">
            <a:extLst>
              <a:ext uri="{FF2B5EF4-FFF2-40B4-BE49-F238E27FC236}">
                <a16:creationId xmlns:a16="http://schemas.microsoft.com/office/drawing/2014/main" id="{CF051AF2-D675-4B8E-8168-C9F3BF7F5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12192"/>
            <a:ext cx="4622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iterate type="wd">
                                    <p:tmPct val="1000"/>
                                  </p:iterate>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additive="base">
                                        <p:cTn id="7" dur="750" fill="hold"/>
                                        <p:tgtEl>
                                          <p:spTgt spid="5427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542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iterate type="wd">
                                    <p:tmPct val="1000"/>
                                  </p:iterate>
                                  <p:childTnLst>
                                    <p:set>
                                      <p:cBhvr>
                                        <p:cTn id="12" dur="1" fill="hold">
                                          <p:stCondLst>
                                            <p:cond delay="0"/>
                                          </p:stCondLst>
                                        </p:cTn>
                                        <p:tgtEl>
                                          <p:spTgt spid="54274">
                                            <p:txEl>
                                              <p:pRg st="2" end="2"/>
                                            </p:txEl>
                                          </p:spTgt>
                                        </p:tgtEl>
                                        <p:attrNameLst>
                                          <p:attrName>style.visibility</p:attrName>
                                        </p:attrNameLst>
                                      </p:cBhvr>
                                      <p:to>
                                        <p:strVal val="visible"/>
                                      </p:to>
                                    </p:set>
                                    <p:anim calcmode="lin" valueType="num">
                                      <p:cBhvr additive="base">
                                        <p:cTn id="13" dur="1000" fill="hold"/>
                                        <p:tgtEl>
                                          <p:spTgt spid="5427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27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554A0D9-4290-402C-98F9-00C0D8CD519E}"/>
              </a:ext>
            </a:extLst>
          </p:cNvPr>
          <p:cNvSpPr>
            <a:spLocks noChangeArrowheads="1"/>
          </p:cNvSpPr>
          <p:nvPr/>
        </p:nvSpPr>
        <p:spPr bwMode="auto">
          <a:xfrm>
            <a:off x="16256" y="112707"/>
            <a:ext cx="7569200" cy="6632585"/>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700" b="1" dirty="0">
                <a:solidFill>
                  <a:srgbClr val="FFFF00"/>
                </a:solidFill>
                <a:latin typeface="Tempus Sans ITC" panose="04020404030D07020202" pitchFamily="82" charset="0"/>
              </a:rPr>
              <a:t>17:13-14 -</a:t>
            </a:r>
            <a:r>
              <a:rPr lang="en-US" altLang="en-US" sz="2700" b="1" dirty="0">
                <a:solidFill>
                  <a:schemeClr val="bg1"/>
                </a:solidFill>
                <a:latin typeface="Tempus Sans ITC" panose="04020404030D07020202" pitchFamily="82" charset="0"/>
              </a:rPr>
              <a:t> </a:t>
            </a:r>
            <a:r>
              <a:rPr lang="es-ES" sz="2700" b="1" dirty="0">
                <a:solidFill>
                  <a:schemeClr val="bg1"/>
                </a:solidFill>
                <a:latin typeface="Tempus Sans ITC" panose="04020404030D07020202" pitchFamily="82" charset="0"/>
              </a:rPr>
              <a:t>Y Elías le dijo: No tengas temor; ve, haz como has dicho: pero hazme a mí primero de ello una pequeña torta cocida debajo de la ceniza, y tráemela; y después harás para ti y para tu hijo. Porque Jehová Dios de Israel ha dicho así: La tinaja de la harina no escaseará, ni se disminuirá la botija del aceite, hasta aquel día que Jehová dará lluvia sobre la faz de la tierra.</a:t>
            </a:r>
            <a:endParaRPr lang="en-US" altLang="en-US" sz="2700" b="1" dirty="0">
              <a:solidFill>
                <a:schemeClr val="bg1"/>
              </a:solidFill>
              <a:latin typeface="Tempus Sans ITC" panose="04020404030D07020202" pitchFamily="82" charset="0"/>
            </a:endParaRPr>
          </a:p>
          <a:p>
            <a:pPr algn="ctr"/>
            <a:endParaRPr lang="en-US" altLang="en-US" sz="1200" b="1" dirty="0">
              <a:solidFill>
                <a:schemeClr val="bg1"/>
              </a:solidFill>
              <a:latin typeface="Tempus Sans ITC" panose="04020404030D07020202" pitchFamily="82" charset="0"/>
            </a:endParaRPr>
          </a:p>
          <a:p>
            <a:r>
              <a:rPr lang="es-ES" altLang="en-US" sz="2700" b="1" u="sng" dirty="0">
                <a:solidFill>
                  <a:srgbClr val="FFFF00"/>
                </a:solidFill>
                <a:latin typeface="Tempus Sans ITC" panose="04020404030D07020202" pitchFamily="82" charset="0"/>
              </a:rPr>
              <a:t>¿Por qué ella habría de confiar en él?</a:t>
            </a:r>
          </a:p>
          <a:p>
            <a:r>
              <a:rPr lang="en-U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él era un forastero</a:t>
            </a:r>
          </a:p>
          <a:p>
            <a:r>
              <a:rPr lang="es-E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e israelita</a:t>
            </a:r>
          </a:p>
          <a:p>
            <a:r>
              <a:rPr lang="es-E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el hambre estaba en Israel, también</a:t>
            </a:r>
          </a:p>
          <a:p>
            <a:r>
              <a:rPr lang="es-E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si el Dios de Israel no aseguraba a este forastero en </a:t>
            </a:r>
          </a:p>
          <a:p>
            <a:r>
              <a:rPr lang="es-ES" altLang="en-US" sz="2700" b="1" dirty="0">
                <a:solidFill>
                  <a:schemeClr val="bg1"/>
                </a:solidFill>
                <a:latin typeface="Tempus Sans ITC" panose="04020404030D07020202" pitchFamily="82" charset="0"/>
              </a:rPr>
              <a:t>    Israel, ¿por qué haría Él así aquí en Sidón?</a:t>
            </a:r>
          </a:p>
          <a:p>
            <a:r>
              <a:rPr lang="es-ES" altLang="en-US" sz="2700" b="1" dirty="0">
                <a:solidFill>
                  <a:srgbClr val="FFFF00"/>
                </a:solidFill>
                <a:latin typeface="Tempus Sans ITC" panose="04020404030D07020202" pitchFamily="82" charset="0"/>
              </a:rPr>
              <a:t>*</a:t>
            </a:r>
            <a:r>
              <a:rPr lang="es-ES" altLang="en-US" sz="2700" b="1" dirty="0">
                <a:solidFill>
                  <a:schemeClr val="bg1"/>
                </a:solidFill>
                <a:latin typeface="Tempus Sans ITC" panose="04020404030D07020202" pitchFamily="82" charset="0"/>
              </a:rPr>
              <a:t>tenía todas las señales de un falso hombre de Dios</a:t>
            </a:r>
            <a:endParaRPr lang="en-US" altLang="en-US" sz="2700" b="1" dirty="0">
              <a:solidFill>
                <a:schemeClr val="bg1"/>
              </a:solidFill>
              <a:latin typeface="Tempus Sans ITC" panose="04020404030D07020202" pitchFamily="82" charset="0"/>
            </a:endParaRPr>
          </a:p>
        </p:txBody>
      </p:sp>
      <p:pic>
        <p:nvPicPr>
          <p:cNvPr id="4" name="Picture 8" descr="Widow of Zarephath 1">
            <a:extLst>
              <a:ext uri="{FF2B5EF4-FFF2-40B4-BE49-F238E27FC236}">
                <a16:creationId xmlns:a16="http://schemas.microsoft.com/office/drawing/2014/main" id="{BE184E10-A77D-4E7B-ACE0-C09AB2679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12192"/>
            <a:ext cx="4622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iterate type="wd">
                                    <p:tmPct val="1000"/>
                                  </p:iterate>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10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52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nodeType="clickEffect">
                                  <p:stCondLst>
                                    <p:cond delay="0"/>
                                  </p:stCondLst>
                                  <p:iterate type="lt">
                                    <p:tmPct val="1000"/>
                                  </p:iterate>
                                  <p:childTnLst>
                                    <p:set>
                                      <p:cBhvr>
                                        <p:cTn id="12" dur="1" fill="hold">
                                          <p:stCondLst>
                                            <p:cond delay="0"/>
                                          </p:stCondLst>
                                        </p:cTn>
                                        <p:tgtEl>
                                          <p:spTgt spid="55298">
                                            <p:txEl>
                                              <p:pRg st="2" end="2"/>
                                            </p:txEl>
                                          </p:spTgt>
                                        </p:tgtEl>
                                        <p:attrNameLst>
                                          <p:attrName>style.visibility</p:attrName>
                                        </p:attrNameLst>
                                      </p:cBhvr>
                                      <p:to>
                                        <p:strVal val="visible"/>
                                      </p:to>
                                    </p:set>
                                    <p:animEffect transition="in" filter="slide(fromRight)">
                                      <p:cBhvr>
                                        <p:cTn id="13" dur="1000"/>
                                        <p:tgtEl>
                                          <p:spTgt spid="5529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55298">
                                            <p:txEl>
                                              <p:pRg st="3" end="3"/>
                                            </p:txEl>
                                          </p:spTgt>
                                        </p:tgtEl>
                                        <p:attrNameLst>
                                          <p:attrName>style.visibility</p:attrName>
                                        </p:attrNameLst>
                                      </p:cBhvr>
                                      <p:to>
                                        <p:strVal val="visible"/>
                                      </p:to>
                                    </p:set>
                                    <p:anim calcmode="lin" valueType="num">
                                      <p:cBhvr additive="base">
                                        <p:cTn id="18" dur="1000"/>
                                        <p:tgtEl>
                                          <p:spTgt spid="55298">
                                            <p:txEl>
                                              <p:pRg st="3" end="3"/>
                                            </p:txEl>
                                          </p:spTgt>
                                        </p:tgtEl>
                                        <p:attrNameLst>
                                          <p:attrName>ppt_y</p:attrName>
                                        </p:attrNameLst>
                                      </p:cBhvr>
                                      <p:tavLst>
                                        <p:tav tm="0">
                                          <p:val>
                                            <p:strVal val="#ppt_y-#ppt_h*1.125000"/>
                                          </p:val>
                                        </p:tav>
                                        <p:tav tm="100000">
                                          <p:val>
                                            <p:strVal val="#ppt_y"/>
                                          </p:val>
                                        </p:tav>
                                      </p:tavLst>
                                    </p:anim>
                                    <p:animEffect transition="in" filter="wipe(down)">
                                      <p:cBhvr>
                                        <p:cTn id="19" dur="1000"/>
                                        <p:tgtEl>
                                          <p:spTgt spid="5529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55298">
                                            <p:txEl>
                                              <p:pRg st="4" end="4"/>
                                            </p:txEl>
                                          </p:spTgt>
                                        </p:tgtEl>
                                        <p:attrNameLst>
                                          <p:attrName>style.visibility</p:attrName>
                                        </p:attrNameLst>
                                      </p:cBhvr>
                                      <p:to>
                                        <p:strVal val="visible"/>
                                      </p:to>
                                    </p:set>
                                    <p:anim calcmode="lin" valueType="num">
                                      <p:cBhvr additive="base">
                                        <p:cTn id="24" dur="1000"/>
                                        <p:tgtEl>
                                          <p:spTgt spid="55298">
                                            <p:txEl>
                                              <p:pRg st="4" end="4"/>
                                            </p:txEl>
                                          </p:spTgt>
                                        </p:tgtEl>
                                        <p:attrNameLst>
                                          <p:attrName>ppt_y</p:attrName>
                                        </p:attrNameLst>
                                      </p:cBhvr>
                                      <p:tavLst>
                                        <p:tav tm="0">
                                          <p:val>
                                            <p:strVal val="#ppt_y-#ppt_h*1.125000"/>
                                          </p:val>
                                        </p:tav>
                                        <p:tav tm="100000">
                                          <p:val>
                                            <p:strVal val="#ppt_y"/>
                                          </p:val>
                                        </p:tav>
                                      </p:tavLst>
                                    </p:anim>
                                    <p:animEffect transition="in" filter="wipe(down)">
                                      <p:cBhvr>
                                        <p:cTn id="25" dur="1000"/>
                                        <p:tgtEl>
                                          <p:spTgt spid="5529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5298">
                                            <p:txEl>
                                              <p:pRg st="5" end="5"/>
                                            </p:txEl>
                                          </p:spTgt>
                                        </p:tgtEl>
                                        <p:attrNameLst>
                                          <p:attrName>style.visibility</p:attrName>
                                        </p:attrNameLst>
                                      </p:cBhvr>
                                      <p:to>
                                        <p:strVal val="visible"/>
                                      </p:to>
                                    </p:set>
                                    <p:anim calcmode="lin" valueType="num">
                                      <p:cBhvr additive="base">
                                        <p:cTn id="30" dur="1000"/>
                                        <p:tgtEl>
                                          <p:spTgt spid="55298">
                                            <p:txEl>
                                              <p:pRg st="5" end="5"/>
                                            </p:txEl>
                                          </p:spTgt>
                                        </p:tgtEl>
                                        <p:attrNameLst>
                                          <p:attrName>ppt_y</p:attrName>
                                        </p:attrNameLst>
                                      </p:cBhvr>
                                      <p:tavLst>
                                        <p:tav tm="0">
                                          <p:val>
                                            <p:strVal val="#ppt_y-#ppt_h*1.125000"/>
                                          </p:val>
                                        </p:tav>
                                        <p:tav tm="100000">
                                          <p:val>
                                            <p:strVal val="#ppt_y"/>
                                          </p:val>
                                        </p:tav>
                                      </p:tavLst>
                                    </p:anim>
                                    <p:animEffect transition="in" filter="wipe(down)">
                                      <p:cBhvr>
                                        <p:cTn id="31" dur="1000"/>
                                        <p:tgtEl>
                                          <p:spTgt spid="5529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nodeType="clickEffect">
                                  <p:stCondLst>
                                    <p:cond delay="0"/>
                                  </p:stCondLst>
                                  <p:childTnLst>
                                    <p:set>
                                      <p:cBhvr>
                                        <p:cTn id="35" dur="1" fill="hold">
                                          <p:stCondLst>
                                            <p:cond delay="0"/>
                                          </p:stCondLst>
                                        </p:cTn>
                                        <p:tgtEl>
                                          <p:spTgt spid="55298">
                                            <p:txEl>
                                              <p:pRg st="6" end="6"/>
                                            </p:txEl>
                                          </p:spTgt>
                                        </p:tgtEl>
                                        <p:attrNameLst>
                                          <p:attrName>style.visibility</p:attrName>
                                        </p:attrNameLst>
                                      </p:cBhvr>
                                      <p:to>
                                        <p:strVal val="visible"/>
                                      </p:to>
                                    </p:set>
                                    <p:anim calcmode="lin" valueType="num">
                                      <p:cBhvr additive="base">
                                        <p:cTn id="36" dur="1000"/>
                                        <p:tgtEl>
                                          <p:spTgt spid="55298">
                                            <p:txEl>
                                              <p:pRg st="6" end="6"/>
                                            </p:txEl>
                                          </p:spTgt>
                                        </p:tgtEl>
                                        <p:attrNameLst>
                                          <p:attrName>ppt_y</p:attrName>
                                        </p:attrNameLst>
                                      </p:cBhvr>
                                      <p:tavLst>
                                        <p:tav tm="0">
                                          <p:val>
                                            <p:strVal val="#ppt_y-#ppt_h*1.125000"/>
                                          </p:val>
                                        </p:tav>
                                        <p:tav tm="100000">
                                          <p:val>
                                            <p:strVal val="#ppt_y"/>
                                          </p:val>
                                        </p:tav>
                                      </p:tavLst>
                                    </p:anim>
                                    <p:animEffect transition="in" filter="wipe(down)">
                                      <p:cBhvr>
                                        <p:cTn id="37" dur="1000"/>
                                        <p:tgtEl>
                                          <p:spTgt spid="55298">
                                            <p:txEl>
                                              <p:pRg st="6" end="6"/>
                                            </p:txEl>
                                          </p:spTgt>
                                        </p:tgtEl>
                                      </p:cBhvr>
                                    </p:animEffect>
                                  </p:childTnLst>
                                </p:cTn>
                              </p:par>
                              <p:par>
                                <p:cTn id="38" presetID="12" presetClass="entr" presetSubtype="1" fill="hold" nodeType="withEffect">
                                  <p:stCondLst>
                                    <p:cond delay="0"/>
                                  </p:stCondLst>
                                  <p:childTnLst>
                                    <p:set>
                                      <p:cBhvr>
                                        <p:cTn id="39" dur="1" fill="hold">
                                          <p:stCondLst>
                                            <p:cond delay="0"/>
                                          </p:stCondLst>
                                        </p:cTn>
                                        <p:tgtEl>
                                          <p:spTgt spid="55298">
                                            <p:txEl>
                                              <p:pRg st="7" end="7"/>
                                            </p:txEl>
                                          </p:spTgt>
                                        </p:tgtEl>
                                        <p:attrNameLst>
                                          <p:attrName>style.visibility</p:attrName>
                                        </p:attrNameLst>
                                      </p:cBhvr>
                                      <p:to>
                                        <p:strVal val="visible"/>
                                      </p:to>
                                    </p:set>
                                    <p:anim calcmode="lin" valueType="num">
                                      <p:cBhvr additive="base">
                                        <p:cTn id="40" dur="1000"/>
                                        <p:tgtEl>
                                          <p:spTgt spid="55298">
                                            <p:txEl>
                                              <p:pRg st="7" end="7"/>
                                            </p:txEl>
                                          </p:spTgt>
                                        </p:tgtEl>
                                        <p:attrNameLst>
                                          <p:attrName>ppt_y</p:attrName>
                                        </p:attrNameLst>
                                      </p:cBhvr>
                                      <p:tavLst>
                                        <p:tav tm="0">
                                          <p:val>
                                            <p:strVal val="#ppt_y-#ppt_h*1.125000"/>
                                          </p:val>
                                        </p:tav>
                                        <p:tav tm="100000">
                                          <p:val>
                                            <p:strVal val="#ppt_y"/>
                                          </p:val>
                                        </p:tav>
                                      </p:tavLst>
                                    </p:anim>
                                    <p:animEffect transition="in" filter="wipe(down)">
                                      <p:cBhvr>
                                        <p:cTn id="41" dur="1000"/>
                                        <p:tgtEl>
                                          <p:spTgt spid="5529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55298">
                                            <p:txEl>
                                              <p:pRg st="8" end="8"/>
                                            </p:txEl>
                                          </p:spTgt>
                                        </p:tgtEl>
                                        <p:attrNameLst>
                                          <p:attrName>style.visibility</p:attrName>
                                        </p:attrNameLst>
                                      </p:cBhvr>
                                      <p:to>
                                        <p:strVal val="visible"/>
                                      </p:to>
                                    </p:set>
                                    <p:anim calcmode="lin" valueType="num">
                                      <p:cBhvr additive="base">
                                        <p:cTn id="46" dur="1000"/>
                                        <p:tgtEl>
                                          <p:spTgt spid="55298">
                                            <p:txEl>
                                              <p:pRg st="8" end="8"/>
                                            </p:txEl>
                                          </p:spTgt>
                                        </p:tgtEl>
                                        <p:attrNameLst>
                                          <p:attrName>ppt_y</p:attrName>
                                        </p:attrNameLst>
                                      </p:cBhvr>
                                      <p:tavLst>
                                        <p:tav tm="0">
                                          <p:val>
                                            <p:strVal val="#ppt_y-#ppt_h*1.125000"/>
                                          </p:val>
                                        </p:tav>
                                        <p:tav tm="100000">
                                          <p:val>
                                            <p:strVal val="#ppt_y"/>
                                          </p:val>
                                        </p:tav>
                                      </p:tavLst>
                                    </p:anim>
                                    <p:animEffect transition="in" filter="wipe(down)">
                                      <p:cBhvr>
                                        <p:cTn id="47" dur="1000"/>
                                        <p:tgtEl>
                                          <p:spTgt spid="552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8" descr="Widow of Zarephath 1">
            <a:extLst>
              <a:ext uri="{FF2B5EF4-FFF2-40B4-BE49-F238E27FC236}">
                <a16:creationId xmlns:a16="http://schemas.microsoft.com/office/drawing/2014/main" id="{CA25F48B-92C7-4295-97FB-0614942CD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0"/>
            <a:ext cx="462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2">
            <a:extLst>
              <a:ext uri="{FF2B5EF4-FFF2-40B4-BE49-F238E27FC236}">
                <a16:creationId xmlns:a16="http://schemas.microsoft.com/office/drawing/2014/main" id="{AB5E9F54-8049-42F0-852C-0E63C06D56AB}"/>
              </a:ext>
            </a:extLst>
          </p:cNvPr>
          <p:cNvSpPr>
            <a:spLocks noChangeArrowheads="1"/>
          </p:cNvSpPr>
          <p:nvPr/>
        </p:nvSpPr>
        <p:spPr bwMode="auto">
          <a:xfrm>
            <a:off x="0" y="745784"/>
            <a:ext cx="7620000" cy="878702"/>
          </a:xfrm>
          <a:prstGeom prst="rect">
            <a:avLst/>
          </a:prstGeom>
          <a:solidFill>
            <a:srgbClr val="F7F7D9"/>
          </a:solidFill>
          <a:ln>
            <a:noFill/>
          </a:ln>
          <a:effectLst/>
        </p:spPr>
        <p:txBody>
          <a:bodyPr wrap="square" anchor="ctr">
            <a:spAutoFit/>
          </a:bodyPr>
          <a:lstStyle/>
          <a:p>
            <a:pPr algn="ctr">
              <a:lnSpc>
                <a:spcPct val="90000"/>
              </a:lnSpc>
            </a:pPr>
            <a:r>
              <a:rPr lang="es-ES" altLang="en-US" sz="2800" b="1" dirty="0">
                <a:latin typeface="Tempus Sans ITC" panose="04020404030D07020202" pitchFamily="82" charset="0"/>
              </a:rPr>
              <a:t>¿Cuáles tipos de pensamientos</a:t>
            </a:r>
          </a:p>
          <a:p>
            <a:pPr algn="ctr">
              <a:lnSpc>
                <a:spcPct val="90000"/>
              </a:lnSpc>
            </a:pPr>
            <a:r>
              <a:rPr lang="es-ES" altLang="en-US" sz="2800" b="1" dirty="0">
                <a:latin typeface="Tempus Sans ITC" panose="04020404030D07020202" pitchFamily="82" charset="0"/>
              </a:rPr>
              <a:t>podían entrar en su mente?</a:t>
            </a:r>
            <a:endParaRPr lang="en-US" altLang="en-US" sz="2800" b="1" dirty="0">
              <a:latin typeface="Tempus Sans ITC" panose="04020404030D07020202" pitchFamily="82" charset="0"/>
            </a:endParaRPr>
          </a:p>
        </p:txBody>
      </p:sp>
      <p:sp>
        <p:nvSpPr>
          <p:cNvPr id="56324" name="AutoShape 4">
            <a:extLst>
              <a:ext uri="{FF2B5EF4-FFF2-40B4-BE49-F238E27FC236}">
                <a16:creationId xmlns:a16="http://schemas.microsoft.com/office/drawing/2014/main" id="{94E95824-1593-4434-94AC-44C746A8F05C}"/>
              </a:ext>
            </a:extLst>
          </p:cNvPr>
          <p:cNvSpPr>
            <a:spLocks noChangeArrowheads="1"/>
          </p:cNvSpPr>
          <p:nvPr/>
        </p:nvSpPr>
        <p:spPr bwMode="auto">
          <a:xfrm>
            <a:off x="1447800" y="1757836"/>
            <a:ext cx="5094059" cy="985364"/>
          </a:xfrm>
          <a:prstGeom prst="wedgeRoundRectCallout">
            <a:avLst>
              <a:gd name="adj1" fmla="val 94574"/>
              <a:gd name="adj2" fmla="val 108713"/>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hombre tan horrible! ¡¿quién se cree qué es él?!</a:t>
            </a:r>
            <a:endParaRPr lang="en-US" altLang="en-US" sz="2800" b="1" dirty="0">
              <a:latin typeface="Tempus Sans ITC" panose="04020404030D07020202" pitchFamily="82" charset="0"/>
            </a:endParaRPr>
          </a:p>
        </p:txBody>
      </p:sp>
      <p:sp>
        <p:nvSpPr>
          <p:cNvPr id="56325" name="AutoShape 5">
            <a:extLst>
              <a:ext uri="{FF2B5EF4-FFF2-40B4-BE49-F238E27FC236}">
                <a16:creationId xmlns:a16="http://schemas.microsoft.com/office/drawing/2014/main" id="{A5721DC0-5258-4A1D-B850-1E73B2FB93E0}"/>
              </a:ext>
            </a:extLst>
          </p:cNvPr>
          <p:cNvSpPr>
            <a:spLocks noChangeArrowheads="1"/>
          </p:cNvSpPr>
          <p:nvPr/>
        </p:nvSpPr>
        <p:spPr bwMode="auto">
          <a:xfrm>
            <a:off x="457200" y="3009900"/>
            <a:ext cx="4800600" cy="1143000"/>
          </a:xfrm>
          <a:prstGeom prst="wedgeRoundRectCallout">
            <a:avLst>
              <a:gd name="adj1" fmla="val 120725"/>
              <a:gd name="adj2" fmla="val 2256"/>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¡Él tiene que ser el hombre más egoísta en el mundo!</a:t>
            </a:r>
            <a:endParaRPr lang="en-US" altLang="en-US" sz="2800" b="1" dirty="0">
              <a:latin typeface="Tempus Sans ITC" panose="04020404030D07020202" pitchFamily="82" charset="0"/>
            </a:endParaRPr>
          </a:p>
        </p:txBody>
      </p:sp>
      <p:sp>
        <p:nvSpPr>
          <p:cNvPr id="56326" name="AutoShape 6">
            <a:extLst>
              <a:ext uri="{FF2B5EF4-FFF2-40B4-BE49-F238E27FC236}">
                <a16:creationId xmlns:a16="http://schemas.microsoft.com/office/drawing/2014/main" id="{4CDF93BC-7CFE-491D-B4A5-15DEB17AAA10}"/>
              </a:ext>
            </a:extLst>
          </p:cNvPr>
          <p:cNvSpPr>
            <a:spLocks noChangeArrowheads="1"/>
          </p:cNvSpPr>
          <p:nvPr/>
        </p:nvSpPr>
        <p:spPr bwMode="auto">
          <a:xfrm>
            <a:off x="1143001" y="4419600"/>
            <a:ext cx="4267200" cy="985364"/>
          </a:xfrm>
          <a:prstGeom prst="wedgeRoundRectCallout">
            <a:avLst>
              <a:gd name="adj1" fmla="val 133836"/>
              <a:gd name="adj2" fmla="val -119625"/>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800" b="1" dirty="0">
                <a:latin typeface="Tempus Sans ITC" panose="04020404030D07020202" pitchFamily="82" charset="0"/>
              </a:rPr>
              <a:t>¡</a:t>
            </a:r>
            <a:r>
              <a:rPr lang="en-US" altLang="en-US" sz="2800" b="1" dirty="0" err="1">
                <a:latin typeface="Tempus Sans ITC" panose="04020404030D07020202" pitchFamily="82" charset="0"/>
              </a:rPr>
              <a:t>Absolutamente</a:t>
            </a:r>
            <a:r>
              <a:rPr lang="en-US" altLang="en-US" sz="2800" b="1" dirty="0">
                <a:latin typeface="Tempus Sans ITC" panose="04020404030D07020202" pitchFamily="82" charset="0"/>
              </a:rPr>
              <a:t> no … mi </a:t>
            </a:r>
            <a:r>
              <a:rPr lang="en-US" altLang="en-US" sz="2800" b="1" dirty="0" err="1">
                <a:latin typeface="Tempus Sans ITC" panose="04020404030D07020202" pitchFamily="82" charset="0"/>
              </a:rPr>
              <a:t>hijo</a:t>
            </a:r>
            <a:r>
              <a:rPr lang="en-US" altLang="en-US" sz="2800" b="1" dirty="0">
                <a:latin typeface="Tempus Sans ITC" panose="04020404030D07020202" pitchFamily="82" charset="0"/>
              </a:rPr>
              <a:t> </a:t>
            </a:r>
            <a:r>
              <a:rPr lang="en-US" altLang="en-US" sz="2800" b="1" dirty="0" err="1">
                <a:latin typeface="Tempus Sans ITC" panose="04020404030D07020202" pitchFamily="82" charset="0"/>
              </a:rPr>
              <a:t>comerá</a:t>
            </a:r>
            <a:r>
              <a:rPr lang="en-US" altLang="en-US" sz="2800" b="1" dirty="0">
                <a:latin typeface="Tempus Sans ITC" panose="04020404030D07020202" pitchFamily="82" charset="0"/>
              </a:rPr>
              <a:t> primero!</a:t>
            </a:r>
          </a:p>
        </p:txBody>
      </p:sp>
      <p:sp>
        <p:nvSpPr>
          <p:cNvPr id="56327" name="AutoShape 7">
            <a:extLst>
              <a:ext uri="{FF2B5EF4-FFF2-40B4-BE49-F238E27FC236}">
                <a16:creationId xmlns:a16="http://schemas.microsoft.com/office/drawing/2014/main" id="{7D1A787F-5677-4AB8-B998-CF30AB64F261}"/>
              </a:ext>
            </a:extLst>
          </p:cNvPr>
          <p:cNvSpPr>
            <a:spLocks noChangeArrowheads="1"/>
          </p:cNvSpPr>
          <p:nvPr/>
        </p:nvSpPr>
        <p:spPr bwMode="auto">
          <a:xfrm>
            <a:off x="1848293" y="5867400"/>
            <a:ext cx="4019107" cy="985364"/>
          </a:xfrm>
          <a:prstGeom prst="wedgeRoundRectCallout">
            <a:avLst>
              <a:gd name="adj1" fmla="val 119335"/>
              <a:gd name="adj2" fmla="val -25345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¡Él es increíble ... hombre tenía que ser!</a:t>
            </a:r>
            <a:endParaRPr lang="en-US" altLang="en-US" sz="2800" b="1" dirty="0">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632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632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56324"/>
                                        </p:tgtEl>
                                        <p:attrNameLst>
                                          <p:attrName>style.visibility</p:attrName>
                                        </p:attrNameLst>
                                      </p:cBhvr>
                                      <p:to>
                                        <p:strVal val="visible"/>
                                      </p:to>
                                    </p:set>
                                    <p:anim calcmode="lin" valueType="num">
                                      <p:cBhvr>
                                        <p:cTn id="15" dur="1000" fill="hold"/>
                                        <p:tgtEl>
                                          <p:spTgt spid="56324"/>
                                        </p:tgtEl>
                                        <p:attrNameLst>
                                          <p:attrName>ppt_x</p:attrName>
                                        </p:attrNameLst>
                                      </p:cBhvr>
                                      <p:tavLst>
                                        <p:tav tm="0">
                                          <p:val>
                                            <p:strVal val="#ppt_x+#ppt_w/2"/>
                                          </p:val>
                                        </p:tav>
                                        <p:tav tm="100000">
                                          <p:val>
                                            <p:strVal val="#ppt_x"/>
                                          </p:val>
                                        </p:tav>
                                      </p:tavLst>
                                    </p:anim>
                                    <p:anim calcmode="lin" valueType="num">
                                      <p:cBhvr>
                                        <p:cTn id="16" dur="1000" fill="hold"/>
                                        <p:tgtEl>
                                          <p:spTgt spid="56324"/>
                                        </p:tgtEl>
                                        <p:attrNameLst>
                                          <p:attrName>ppt_y</p:attrName>
                                        </p:attrNameLst>
                                      </p:cBhvr>
                                      <p:tavLst>
                                        <p:tav tm="0">
                                          <p:val>
                                            <p:strVal val="#ppt_y"/>
                                          </p:val>
                                        </p:tav>
                                        <p:tav tm="100000">
                                          <p:val>
                                            <p:strVal val="#ppt_y"/>
                                          </p:val>
                                        </p:tav>
                                      </p:tavLst>
                                    </p:anim>
                                    <p:anim calcmode="lin" valueType="num">
                                      <p:cBhvr>
                                        <p:cTn id="17" dur="1000" fill="hold"/>
                                        <p:tgtEl>
                                          <p:spTgt spid="56324"/>
                                        </p:tgtEl>
                                        <p:attrNameLst>
                                          <p:attrName>ppt_w</p:attrName>
                                        </p:attrNameLst>
                                      </p:cBhvr>
                                      <p:tavLst>
                                        <p:tav tm="0">
                                          <p:val>
                                            <p:fltVal val="0"/>
                                          </p:val>
                                        </p:tav>
                                        <p:tav tm="100000">
                                          <p:val>
                                            <p:strVal val="#ppt_w"/>
                                          </p:val>
                                        </p:tav>
                                      </p:tavLst>
                                    </p:anim>
                                    <p:anim calcmode="lin" valueType="num">
                                      <p:cBhvr>
                                        <p:cTn id="18" dur="1000" fill="hold"/>
                                        <p:tgtEl>
                                          <p:spTgt spid="5632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6325"/>
                                        </p:tgtEl>
                                        <p:attrNameLst>
                                          <p:attrName>style.visibility</p:attrName>
                                        </p:attrNameLst>
                                      </p:cBhvr>
                                      <p:to>
                                        <p:strVal val="visible"/>
                                      </p:to>
                                    </p:set>
                                    <p:anim calcmode="lin" valueType="num">
                                      <p:cBhvr>
                                        <p:cTn id="23" dur="1000" fill="hold"/>
                                        <p:tgtEl>
                                          <p:spTgt spid="56325"/>
                                        </p:tgtEl>
                                        <p:attrNameLst>
                                          <p:attrName>ppt_x</p:attrName>
                                        </p:attrNameLst>
                                      </p:cBhvr>
                                      <p:tavLst>
                                        <p:tav tm="0">
                                          <p:val>
                                            <p:strVal val="#ppt_x-#ppt_w/2"/>
                                          </p:val>
                                        </p:tav>
                                        <p:tav tm="100000">
                                          <p:val>
                                            <p:strVal val="#ppt_x"/>
                                          </p:val>
                                        </p:tav>
                                      </p:tavLst>
                                    </p:anim>
                                    <p:anim calcmode="lin" valueType="num">
                                      <p:cBhvr>
                                        <p:cTn id="24" dur="1000" fill="hold"/>
                                        <p:tgtEl>
                                          <p:spTgt spid="56325"/>
                                        </p:tgtEl>
                                        <p:attrNameLst>
                                          <p:attrName>ppt_y</p:attrName>
                                        </p:attrNameLst>
                                      </p:cBhvr>
                                      <p:tavLst>
                                        <p:tav tm="0">
                                          <p:val>
                                            <p:strVal val="#ppt_y"/>
                                          </p:val>
                                        </p:tav>
                                        <p:tav tm="100000">
                                          <p:val>
                                            <p:strVal val="#ppt_y"/>
                                          </p:val>
                                        </p:tav>
                                      </p:tavLst>
                                    </p:anim>
                                    <p:anim calcmode="lin" valueType="num">
                                      <p:cBhvr>
                                        <p:cTn id="25" dur="1000" fill="hold"/>
                                        <p:tgtEl>
                                          <p:spTgt spid="56325"/>
                                        </p:tgtEl>
                                        <p:attrNameLst>
                                          <p:attrName>ppt_w</p:attrName>
                                        </p:attrNameLst>
                                      </p:cBhvr>
                                      <p:tavLst>
                                        <p:tav tm="0">
                                          <p:val>
                                            <p:fltVal val="0"/>
                                          </p:val>
                                        </p:tav>
                                        <p:tav tm="100000">
                                          <p:val>
                                            <p:strVal val="#ppt_w"/>
                                          </p:val>
                                        </p:tav>
                                      </p:tavLst>
                                    </p:anim>
                                    <p:anim calcmode="lin" valueType="num">
                                      <p:cBhvr>
                                        <p:cTn id="26" dur="1000" fill="hold"/>
                                        <p:tgtEl>
                                          <p:spTgt spid="5632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6326"/>
                                        </p:tgtEl>
                                        <p:attrNameLst>
                                          <p:attrName>style.visibility</p:attrName>
                                        </p:attrNameLst>
                                      </p:cBhvr>
                                      <p:to>
                                        <p:strVal val="visible"/>
                                      </p:to>
                                    </p:set>
                                    <p:anim calcmode="lin" valueType="num">
                                      <p:cBhvr>
                                        <p:cTn id="31" dur="1000" fill="hold"/>
                                        <p:tgtEl>
                                          <p:spTgt spid="56326"/>
                                        </p:tgtEl>
                                        <p:attrNameLst>
                                          <p:attrName>ppt_w</p:attrName>
                                        </p:attrNameLst>
                                      </p:cBhvr>
                                      <p:tavLst>
                                        <p:tav tm="0">
                                          <p:val>
                                            <p:fltVal val="0"/>
                                          </p:val>
                                        </p:tav>
                                        <p:tav tm="100000">
                                          <p:val>
                                            <p:strVal val="#ppt_w"/>
                                          </p:val>
                                        </p:tav>
                                      </p:tavLst>
                                    </p:anim>
                                    <p:anim calcmode="lin" valueType="num">
                                      <p:cBhvr>
                                        <p:cTn id="32" dur="1000" fill="hold"/>
                                        <p:tgtEl>
                                          <p:spTgt spid="56326"/>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 fill="hold" grpId="0" nodeType="clickEffect">
                                  <p:stCondLst>
                                    <p:cond delay="0"/>
                                  </p:stCondLst>
                                  <p:childTnLst>
                                    <p:set>
                                      <p:cBhvr>
                                        <p:cTn id="36" dur="1" fill="hold">
                                          <p:stCondLst>
                                            <p:cond delay="0"/>
                                          </p:stCondLst>
                                        </p:cTn>
                                        <p:tgtEl>
                                          <p:spTgt spid="56327"/>
                                        </p:tgtEl>
                                        <p:attrNameLst>
                                          <p:attrName>style.visibility</p:attrName>
                                        </p:attrNameLst>
                                      </p:cBhvr>
                                      <p:to>
                                        <p:strVal val="visible"/>
                                      </p:to>
                                    </p:set>
                                    <p:anim calcmode="lin" valueType="num">
                                      <p:cBhvr>
                                        <p:cTn id="37" dur="1000" fill="hold"/>
                                        <p:tgtEl>
                                          <p:spTgt spid="56327"/>
                                        </p:tgtEl>
                                        <p:attrNameLst>
                                          <p:attrName>ppt_x</p:attrName>
                                        </p:attrNameLst>
                                      </p:cBhvr>
                                      <p:tavLst>
                                        <p:tav tm="0">
                                          <p:val>
                                            <p:strVal val="#ppt_x"/>
                                          </p:val>
                                        </p:tav>
                                        <p:tav tm="100000">
                                          <p:val>
                                            <p:strVal val="#ppt_x"/>
                                          </p:val>
                                        </p:tav>
                                      </p:tavLst>
                                    </p:anim>
                                    <p:anim calcmode="lin" valueType="num">
                                      <p:cBhvr>
                                        <p:cTn id="38" dur="1000" fill="hold"/>
                                        <p:tgtEl>
                                          <p:spTgt spid="56327"/>
                                        </p:tgtEl>
                                        <p:attrNameLst>
                                          <p:attrName>ppt_y</p:attrName>
                                        </p:attrNameLst>
                                      </p:cBhvr>
                                      <p:tavLst>
                                        <p:tav tm="0">
                                          <p:val>
                                            <p:strVal val="#ppt_y-#ppt_h/2"/>
                                          </p:val>
                                        </p:tav>
                                        <p:tav tm="100000">
                                          <p:val>
                                            <p:strVal val="#ppt_y"/>
                                          </p:val>
                                        </p:tav>
                                      </p:tavLst>
                                    </p:anim>
                                    <p:anim calcmode="lin" valueType="num">
                                      <p:cBhvr>
                                        <p:cTn id="39" dur="1000" fill="hold"/>
                                        <p:tgtEl>
                                          <p:spTgt spid="56327"/>
                                        </p:tgtEl>
                                        <p:attrNameLst>
                                          <p:attrName>ppt_w</p:attrName>
                                        </p:attrNameLst>
                                      </p:cBhvr>
                                      <p:tavLst>
                                        <p:tav tm="0">
                                          <p:val>
                                            <p:strVal val="#ppt_w"/>
                                          </p:val>
                                        </p:tav>
                                        <p:tav tm="100000">
                                          <p:val>
                                            <p:strVal val="#ppt_w"/>
                                          </p:val>
                                        </p:tav>
                                      </p:tavLst>
                                    </p:anim>
                                    <p:anim calcmode="lin" valueType="num">
                                      <p:cBhvr>
                                        <p:cTn id="40" dur="1000" fill="hold"/>
                                        <p:tgtEl>
                                          <p:spTgt spid="563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4" grpId="0" animBg="1"/>
      <p:bldP spid="56325" grpId="0" animBg="1"/>
      <p:bldP spid="56326" grpId="0" animBg="1"/>
      <p:bldP spid="563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8" descr="Widow of Zarephath 1">
            <a:extLst>
              <a:ext uri="{FF2B5EF4-FFF2-40B4-BE49-F238E27FC236}">
                <a16:creationId xmlns:a16="http://schemas.microsoft.com/office/drawing/2014/main" id="{FA7D7F6C-70AF-43EA-84E5-72A9962C4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513"/>
          <a:stretch>
            <a:fillRect/>
          </a:stretch>
        </p:blipFill>
        <p:spPr bwMode="auto">
          <a:xfrm>
            <a:off x="7569200" y="12192"/>
            <a:ext cx="462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6" name="Rectangle 2">
            <a:extLst>
              <a:ext uri="{FF2B5EF4-FFF2-40B4-BE49-F238E27FC236}">
                <a16:creationId xmlns:a16="http://schemas.microsoft.com/office/drawing/2014/main" id="{F309E488-6EA7-4630-80BD-4BAED46D5407}"/>
              </a:ext>
            </a:extLst>
          </p:cNvPr>
          <p:cNvSpPr>
            <a:spLocks noChangeArrowheads="1"/>
          </p:cNvSpPr>
          <p:nvPr/>
        </p:nvSpPr>
        <p:spPr bwMode="auto">
          <a:xfrm>
            <a:off x="1295400" y="3607868"/>
            <a:ext cx="6019800" cy="2677656"/>
          </a:xfrm>
          <a:prstGeom prst="rect">
            <a:avLst/>
          </a:prstGeom>
          <a:noFill/>
          <a:ln>
            <a:noFill/>
          </a:ln>
          <a:effectLst/>
          <a:extLst>
            <a:ext uri="{909E8E84-426E-40DD-AFC4-6F175D3DCCD1}">
              <a14:hiddenFill xmlns:a14="http://schemas.microsoft.com/office/drawing/2010/main">
                <a:solidFill>
                  <a:srgbClr val="DBD8A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800" b="1" dirty="0">
                <a:solidFill>
                  <a:srgbClr val="FFFF00"/>
                </a:solidFill>
                <a:latin typeface="Tempus Sans ITC" panose="04020404030D07020202" pitchFamily="82" charset="0"/>
              </a:rPr>
              <a:t>17:15-16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ella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e hizo como le dijo Elías; y comió él, y ella y su casa, muchos días. Y la tinaja de la harina no escaseó, ni menguó la botija del aceite, conforme a la palabra de Jehová que había dicho por Elías</a:t>
            </a:r>
            <a:r>
              <a:rPr lang="en-US" altLang="en-US" sz="2800" b="1" dirty="0">
                <a:solidFill>
                  <a:schemeClr val="bg1"/>
                </a:solidFill>
                <a:latin typeface="Tempus Sans ITC" panose="04020404030D07020202" pitchFamily="8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iterate type="wd">
                                    <p:tmPct val="1000"/>
                                  </p:iterate>
                                  <p:childTnLst>
                                    <p:set>
                                      <p:cBhvr>
                                        <p:cTn id="6" dur="1" fill="hold">
                                          <p:stCondLst>
                                            <p:cond delay="0"/>
                                          </p:stCondLst>
                                        </p:cTn>
                                        <p:tgtEl>
                                          <p:spTgt spid="57346"/>
                                        </p:tgtEl>
                                        <p:attrNameLst>
                                          <p:attrName>style.visibility</p:attrName>
                                        </p:attrNameLst>
                                      </p:cBhvr>
                                      <p:to>
                                        <p:strVal val="visible"/>
                                      </p:to>
                                    </p:set>
                                    <p:animEffect transition="in" filter="wedge">
                                      <p:cBhvr>
                                        <p:cTn id="7" dur="1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0" name="Picture 2" descr="notepad 2">
            <a:extLst>
              <a:ext uri="{FF2B5EF4-FFF2-40B4-BE49-F238E27FC236}">
                <a16:creationId xmlns:a16="http://schemas.microsoft.com/office/drawing/2014/main" id="{71007D1B-353F-4437-B826-36C43B90D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r="2083"/>
          <a:stretch>
            <a:fillRect/>
          </a:stretch>
        </p:blipFill>
        <p:spPr bwMode="auto">
          <a:xfrm>
            <a:off x="7467600" y="2290149"/>
            <a:ext cx="4495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notepad 2">
            <a:extLst>
              <a:ext uri="{FF2B5EF4-FFF2-40B4-BE49-F238E27FC236}">
                <a16:creationId xmlns:a16="http://schemas.microsoft.com/office/drawing/2014/main" id="{677C09C0-D8E1-4F7A-A9BB-D9AAE5953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2083"/>
          <a:stretch>
            <a:fillRect/>
          </a:stretch>
        </p:blipFill>
        <p:spPr bwMode="auto">
          <a:xfrm>
            <a:off x="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Samuel a man">
            <a:extLst>
              <a:ext uri="{FF2B5EF4-FFF2-40B4-BE49-F238E27FC236}">
                <a16:creationId xmlns:a16="http://schemas.microsoft.com/office/drawing/2014/main" id="{3CE7C508-8A8C-42A3-B189-21179B33C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58"/>
          <a:stretch>
            <a:fillRect/>
          </a:stretch>
        </p:blipFill>
        <p:spPr bwMode="auto">
          <a:xfrm>
            <a:off x="1524000" y="0"/>
            <a:ext cx="25146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Jewish woman">
            <a:extLst>
              <a:ext uri="{FF2B5EF4-FFF2-40B4-BE49-F238E27FC236}">
                <a16:creationId xmlns:a16="http://schemas.microsoft.com/office/drawing/2014/main" id="{317D1298-AB7A-4541-B302-18F83D6B3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3390"/>
          <a:stretch>
            <a:fillRect/>
          </a:stretch>
        </p:blipFill>
        <p:spPr bwMode="auto">
          <a:xfrm>
            <a:off x="9991726" y="4150"/>
            <a:ext cx="1971675" cy="2492375"/>
          </a:xfrm>
          <a:prstGeom prst="rect">
            <a:avLst/>
          </a:prstGeom>
          <a:noFill/>
          <a:extLst>
            <a:ext uri="{909E8E84-426E-40DD-AFC4-6F175D3DCCD1}">
              <a14:hiddenFill xmlns:a14="http://schemas.microsoft.com/office/drawing/2010/main">
                <a:solidFill>
                  <a:srgbClr val="FFFFFF"/>
                </a:solidFill>
              </a14:hiddenFill>
            </a:ext>
          </a:extLst>
        </p:spPr>
      </p:pic>
      <p:sp>
        <p:nvSpPr>
          <p:cNvPr id="58377" name="Text Box 9">
            <a:extLst>
              <a:ext uri="{FF2B5EF4-FFF2-40B4-BE49-F238E27FC236}">
                <a16:creationId xmlns:a16="http://schemas.microsoft.com/office/drawing/2014/main" id="{383A2606-97C6-4804-B293-CD5215B8DEC4}"/>
              </a:ext>
            </a:extLst>
          </p:cNvPr>
          <p:cNvSpPr txBox="1">
            <a:spLocks noChangeArrowheads="1"/>
          </p:cNvSpPr>
          <p:nvPr/>
        </p:nvSpPr>
        <p:spPr bwMode="auto">
          <a:xfrm rot="21366240">
            <a:off x="375585" y="2745442"/>
            <a:ext cx="5202986" cy="87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800" b="1" dirty="0">
                <a:latin typeface="Tempus Sans ITC" panose="04020404030D07020202" pitchFamily="82" charset="0"/>
              </a:rPr>
              <a:t>La fe verdadera responde a las </a:t>
            </a:r>
          </a:p>
          <a:p>
            <a:pPr algn="ctr">
              <a:lnSpc>
                <a:spcPct val="90000"/>
              </a:lnSpc>
            </a:pPr>
            <a:r>
              <a:rPr lang="es-ES" altLang="en-US" sz="2800" b="1" dirty="0">
                <a:latin typeface="Tempus Sans ITC" panose="04020404030D07020202" pitchFamily="82" charset="0"/>
              </a:rPr>
              <a:t>instrucciones de Dios.</a:t>
            </a:r>
            <a:endParaRPr lang="en-US" altLang="en-US" sz="2800" b="1" dirty="0">
              <a:latin typeface="Tempus Sans ITC" panose="04020404030D07020202" pitchFamily="82" charset="0"/>
            </a:endParaRPr>
          </a:p>
        </p:txBody>
      </p:sp>
      <p:sp>
        <p:nvSpPr>
          <p:cNvPr id="58379" name="Text Box 11">
            <a:extLst>
              <a:ext uri="{FF2B5EF4-FFF2-40B4-BE49-F238E27FC236}">
                <a16:creationId xmlns:a16="http://schemas.microsoft.com/office/drawing/2014/main" id="{905471EA-1854-4BAD-83A3-F33C08F8E030}"/>
              </a:ext>
            </a:extLst>
          </p:cNvPr>
          <p:cNvSpPr txBox="1">
            <a:spLocks noChangeArrowheads="1"/>
          </p:cNvSpPr>
          <p:nvPr/>
        </p:nvSpPr>
        <p:spPr bwMode="auto">
          <a:xfrm rot="21366240">
            <a:off x="669089" y="5502681"/>
            <a:ext cx="5147044"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800" b="1" dirty="0" err="1">
                <a:solidFill>
                  <a:srgbClr val="800000"/>
                </a:solidFill>
                <a:latin typeface="Tempus Sans ITC" panose="04020404030D07020202" pitchFamily="82" charset="0"/>
              </a:rPr>
              <a:t>Respondemos</a:t>
            </a:r>
            <a:r>
              <a:rPr lang="en-US" altLang="en-US" sz="2800" b="1" dirty="0">
                <a:solidFill>
                  <a:srgbClr val="800000"/>
                </a:solidFill>
                <a:latin typeface="Tempus Sans ITC" panose="04020404030D07020202" pitchFamily="82" charset="0"/>
              </a:rPr>
              <a:t> porque </a:t>
            </a:r>
            <a:r>
              <a:rPr lang="en-US" altLang="en-US" sz="2800" b="1" dirty="0" err="1">
                <a:solidFill>
                  <a:srgbClr val="800000"/>
                </a:solidFill>
                <a:latin typeface="Tempus Sans ITC" panose="04020404030D07020202" pitchFamily="82" charset="0"/>
              </a:rPr>
              <a:t>creemos</a:t>
            </a:r>
            <a:r>
              <a:rPr lang="en-US" altLang="en-US" sz="2800" b="1" dirty="0">
                <a:solidFill>
                  <a:srgbClr val="800000"/>
                </a:solidFill>
                <a:latin typeface="Tempus Sans ITC" panose="04020404030D07020202" pitchFamily="82" charset="0"/>
              </a:rPr>
              <a:t>, no porque </a:t>
            </a:r>
            <a:r>
              <a:rPr lang="en-US" altLang="en-US" sz="2800" b="1" dirty="0" err="1">
                <a:solidFill>
                  <a:srgbClr val="800000"/>
                </a:solidFill>
                <a:latin typeface="Tempus Sans ITC" panose="04020404030D07020202" pitchFamily="82" charset="0"/>
              </a:rPr>
              <a:t>entendemos</a:t>
            </a:r>
            <a:r>
              <a:rPr lang="en-US" altLang="en-US" sz="2800" b="1" dirty="0">
                <a:solidFill>
                  <a:srgbClr val="800000"/>
                </a:solidFill>
                <a:latin typeface="Tempus Sans ITC" panose="04020404030D07020202" pitchFamily="82" charset="0"/>
              </a:rPr>
              <a:t>.</a:t>
            </a:r>
          </a:p>
        </p:txBody>
      </p:sp>
      <p:sp>
        <p:nvSpPr>
          <p:cNvPr id="58381" name="Text Box 13">
            <a:extLst>
              <a:ext uri="{FF2B5EF4-FFF2-40B4-BE49-F238E27FC236}">
                <a16:creationId xmlns:a16="http://schemas.microsoft.com/office/drawing/2014/main" id="{B13BFB52-EEDF-43C8-968F-71A5FD1F4342}"/>
              </a:ext>
            </a:extLst>
          </p:cNvPr>
          <p:cNvSpPr txBox="1">
            <a:spLocks noChangeArrowheads="1"/>
          </p:cNvSpPr>
          <p:nvPr/>
        </p:nvSpPr>
        <p:spPr bwMode="auto">
          <a:xfrm rot="21366240">
            <a:off x="469041" y="4579861"/>
            <a:ext cx="5243307"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latin typeface="Tempus Sans ITC" panose="04020404030D07020202" pitchFamily="82" charset="0"/>
              </a:rPr>
              <a:t>La fe requiere una respuesta que parece ser irrazonable (ilógica).</a:t>
            </a:r>
            <a:endParaRPr lang="en-US" altLang="en-US" sz="2800" b="1" dirty="0">
              <a:latin typeface="Tempus Sans ITC" panose="04020404030D07020202" pitchFamily="82" charset="0"/>
            </a:endParaRPr>
          </a:p>
        </p:txBody>
      </p:sp>
      <p:sp>
        <p:nvSpPr>
          <p:cNvPr id="58383" name="Text Box 15">
            <a:extLst>
              <a:ext uri="{FF2B5EF4-FFF2-40B4-BE49-F238E27FC236}">
                <a16:creationId xmlns:a16="http://schemas.microsoft.com/office/drawing/2014/main" id="{6707854F-8247-4C91-8E95-E85B285F62B2}"/>
              </a:ext>
            </a:extLst>
          </p:cNvPr>
          <p:cNvSpPr txBox="1">
            <a:spLocks noChangeArrowheads="1"/>
          </p:cNvSpPr>
          <p:nvPr/>
        </p:nvSpPr>
        <p:spPr bwMode="auto">
          <a:xfrm rot="21366240">
            <a:off x="475214" y="3709532"/>
            <a:ext cx="5145572"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solidFill>
                  <a:srgbClr val="800000"/>
                </a:solidFill>
                <a:latin typeface="Tempus Sans ITC" panose="04020404030D07020202" pitchFamily="82" charset="0"/>
              </a:rPr>
              <a:t>Su esperanza descansó en la promesa de un forastero judío</a:t>
            </a:r>
            <a:r>
              <a:rPr lang="en-US" altLang="en-US" sz="2800" b="1" dirty="0">
                <a:solidFill>
                  <a:srgbClr val="800000"/>
                </a:solidFill>
                <a:latin typeface="Tempus Sans ITC" panose="04020404030D07020202" pitchFamily="82" charset="0"/>
              </a:rPr>
              <a:t>.</a:t>
            </a:r>
          </a:p>
        </p:txBody>
      </p:sp>
      <p:sp>
        <p:nvSpPr>
          <p:cNvPr id="58384" name="Text Box 16">
            <a:extLst>
              <a:ext uri="{FF2B5EF4-FFF2-40B4-BE49-F238E27FC236}">
                <a16:creationId xmlns:a16="http://schemas.microsoft.com/office/drawing/2014/main" id="{11E9E810-21F8-4CAF-8D89-3DAD99794580}"/>
              </a:ext>
            </a:extLst>
          </p:cNvPr>
          <p:cNvSpPr txBox="1">
            <a:spLocks noChangeArrowheads="1"/>
          </p:cNvSpPr>
          <p:nvPr/>
        </p:nvSpPr>
        <p:spPr bwMode="auto">
          <a:xfrm rot="21366240">
            <a:off x="668699" y="6321813"/>
            <a:ext cx="5268922" cy="47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CO" altLang="en-US" sz="2800" b="1" dirty="0">
                <a:solidFill>
                  <a:srgbClr val="000099"/>
                </a:solidFill>
                <a:latin typeface="Tempus Sans ITC" panose="04020404030D07020202" pitchFamily="82" charset="0"/>
              </a:rPr>
              <a:t>(Noé...Naamán...el ciego...)</a:t>
            </a:r>
            <a:endParaRPr lang="en-US" altLang="en-US" sz="2800" b="1" dirty="0">
              <a:solidFill>
                <a:srgbClr val="000099"/>
              </a:solidFill>
              <a:latin typeface="Tempus Sans ITC" panose="04020404030D07020202" pitchFamily="82" charset="0"/>
            </a:endParaRPr>
          </a:p>
        </p:txBody>
      </p:sp>
      <p:sp>
        <p:nvSpPr>
          <p:cNvPr id="58386" name="Text Box 18">
            <a:extLst>
              <a:ext uri="{FF2B5EF4-FFF2-40B4-BE49-F238E27FC236}">
                <a16:creationId xmlns:a16="http://schemas.microsoft.com/office/drawing/2014/main" id="{F0A64468-EB9F-434F-BE45-E7EDD54D6F1D}"/>
              </a:ext>
            </a:extLst>
          </p:cNvPr>
          <p:cNvSpPr txBox="1">
            <a:spLocks noChangeArrowheads="1"/>
          </p:cNvSpPr>
          <p:nvPr/>
        </p:nvSpPr>
        <p:spPr bwMode="auto">
          <a:xfrm rot="193741">
            <a:off x="7848244" y="2992733"/>
            <a:ext cx="3840755"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s-ES" altLang="en-US" sz="2800" b="1" dirty="0">
                <a:latin typeface="Tempus Sans ITC" panose="04020404030D07020202" pitchFamily="82" charset="0"/>
              </a:rPr>
              <a:t>Tal fe es encontrada en </a:t>
            </a:r>
          </a:p>
          <a:p>
            <a:pPr>
              <a:lnSpc>
                <a:spcPct val="85000"/>
              </a:lnSpc>
            </a:pPr>
            <a:r>
              <a:rPr lang="es-ES" altLang="en-US" sz="2800" b="1" dirty="0">
                <a:latin typeface="Tempus Sans ITC" panose="04020404030D07020202" pitchFamily="82" charset="0"/>
              </a:rPr>
              <a:t>   corazones inesperados.</a:t>
            </a:r>
            <a:endParaRPr lang="en-US" altLang="en-US" sz="2800" b="1" dirty="0">
              <a:latin typeface="Tempus Sans ITC" panose="04020404030D07020202" pitchFamily="82" charset="0"/>
            </a:endParaRPr>
          </a:p>
        </p:txBody>
      </p:sp>
      <p:sp>
        <p:nvSpPr>
          <p:cNvPr id="58387" name="Text Box 19">
            <a:extLst>
              <a:ext uri="{FF2B5EF4-FFF2-40B4-BE49-F238E27FC236}">
                <a16:creationId xmlns:a16="http://schemas.microsoft.com/office/drawing/2014/main" id="{EBC77DED-8BBC-40FD-A421-ADD0E998FEB0}"/>
              </a:ext>
            </a:extLst>
          </p:cNvPr>
          <p:cNvSpPr txBox="1">
            <a:spLocks noChangeArrowheads="1"/>
          </p:cNvSpPr>
          <p:nvPr/>
        </p:nvSpPr>
        <p:spPr bwMode="auto">
          <a:xfrm rot="193741">
            <a:off x="7967947" y="3740026"/>
            <a:ext cx="3448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a:solidFill>
                  <a:srgbClr val="800000"/>
                </a:solidFill>
                <a:latin typeface="Tempus Sans ITC" panose="04020404030D07020202" pitchFamily="82" charset="0"/>
              </a:rPr>
              <a:t>*</a:t>
            </a:r>
            <a:r>
              <a:rPr lang="en-US" altLang="en-US" sz="2800" b="1" dirty="0" err="1">
                <a:solidFill>
                  <a:srgbClr val="800000"/>
                </a:solidFill>
                <a:latin typeface="Tempus Sans ITC" panose="04020404030D07020202" pitchFamily="82" charset="0"/>
              </a:rPr>
              <a:t>pero</a:t>
            </a:r>
            <a:r>
              <a:rPr lang="en-US" altLang="en-US" sz="2800" b="1" dirty="0">
                <a:solidFill>
                  <a:srgbClr val="800000"/>
                </a:solidFill>
                <a:latin typeface="Tempus Sans ITC" panose="04020404030D07020202" pitchFamily="82" charset="0"/>
              </a:rPr>
              <a:t>, entre gentiles?</a:t>
            </a:r>
          </a:p>
          <a:p>
            <a:r>
              <a:rPr lang="en-US" altLang="en-US" sz="2800" b="1" dirty="0">
                <a:solidFill>
                  <a:srgbClr val="800000"/>
                </a:solidFill>
                <a:latin typeface="Tempus Sans ITC" panose="04020404030D07020202" pitchFamily="82" charset="0"/>
              </a:rPr>
              <a:t>  (Lucas 4:24-27)</a:t>
            </a:r>
          </a:p>
        </p:txBody>
      </p:sp>
      <p:sp>
        <p:nvSpPr>
          <p:cNvPr id="58388" name="AutoShape 20">
            <a:extLst>
              <a:ext uri="{FF2B5EF4-FFF2-40B4-BE49-F238E27FC236}">
                <a16:creationId xmlns:a16="http://schemas.microsoft.com/office/drawing/2014/main" id="{8AA50D91-0A19-4682-93F5-5B7EB65D03E6}"/>
              </a:ext>
            </a:extLst>
          </p:cNvPr>
          <p:cNvSpPr>
            <a:spLocks noChangeArrowheads="1"/>
          </p:cNvSpPr>
          <p:nvPr/>
        </p:nvSpPr>
        <p:spPr bwMode="auto">
          <a:xfrm>
            <a:off x="4114800" y="0"/>
            <a:ext cx="4343400" cy="1143000"/>
          </a:xfrm>
          <a:prstGeom prst="wedgeRoundRectCallout">
            <a:avLst>
              <a:gd name="adj1" fmla="val -63269"/>
              <a:gd name="adj2" fmla="val 1861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aprendemos de esa madre desesperada?</a:t>
            </a:r>
            <a:endParaRPr lang="en-US" altLang="en-US" sz="2800" b="1" dirty="0">
              <a:latin typeface="Tempus Sans ITC" panose="04020404030D07020202" pitchFamily="82"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dissolve">
                                      <p:cBhvr>
                                        <p:cTn id="7" dur="1000"/>
                                        <p:tgtEl>
                                          <p:spTgt spid="58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iterate type="wd">
                                    <p:tmPct val="2000"/>
                                  </p:iterate>
                                  <p:childTnLst>
                                    <p:set>
                                      <p:cBhvr>
                                        <p:cTn id="11" dur="1" fill="hold">
                                          <p:stCondLst>
                                            <p:cond delay="0"/>
                                          </p:stCondLst>
                                        </p:cTn>
                                        <p:tgtEl>
                                          <p:spTgt spid="58383"/>
                                        </p:tgtEl>
                                        <p:attrNameLst>
                                          <p:attrName>style.visibility</p:attrName>
                                        </p:attrNameLst>
                                      </p:cBhvr>
                                      <p:to>
                                        <p:strVal val="visible"/>
                                      </p:to>
                                    </p:set>
                                    <p:animEffect transition="in" filter="slide(fromTop)">
                                      <p:cBhvr>
                                        <p:cTn id="12" dur="1000"/>
                                        <p:tgtEl>
                                          <p:spTgt spid="583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81"/>
                                        </p:tgtEl>
                                        <p:attrNameLst>
                                          <p:attrName>style.visibility</p:attrName>
                                        </p:attrNameLst>
                                      </p:cBhvr>
                                      <p:to>
                                        <p:strVal val="visible"/>
                                      </p:to>
                                    </p:set>
                                    <p:animEffect transition="in" filter="dissolve">
                                      <p:cBhvr>
                                        <p:cTn id="17" dur="1000"/>
                                        <p:tgtEl>
                                          <p:spTgt spid="583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iterate type="wd">
                                    <p:tmPct val="2000"/>
                                  </p:iterate>
                                  <p:childTnLst>
                                    <p:set>
                                      <p:cBhvr>
                                        <p:cTn id="21" dur="1" fill="hold">
                                          <p:stCondLst>
                                            <p:cond delay="0"/>
                                          </p:stCondLst>
                                        </p:cTn>
                                        <p:tgtEl>
                                          <p:spTgt spid="58379"/>
                                        </p:tgtEl>
                                        <p:attrNameLst>
                                          <p:attrName>style.visibility</p:attrName>
                                        </p:attrNameLst>
                                      </p:cBhvr>
                                      <p:to>
                                        <p:strVal val="visible"/>
                                      </p:to>
                                    </p:set>
                                    <p:animEffect transition="in" filter="slide(fromTop)">
                                      <p:cBhvr>
                                        <p:cTn id="22" dur="1000"/>
                                        <p:tgtEl>
                                          <p:spTgt spid="583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iterate type="lt">
                                    <p:tmPct val="1000"/>
                                  </p:iterate>
                                  <p:childTnLst>
                                    <p:set>
                                      <p:cBhvr>
                                        <p:cTn id="26" dur="1" fill="hold">
                                          <p:stCondLst>
                                            <p:cond delay="0"/>
                                          </p:stCondLst>
                                        </p:cTn>
                                        <p:tgtEl>
                                          <p:spTgt spid="58384"/>
                                        </p:tgtEl>
                                        <p:attrNameLst>
                                          <p:attrName>style.visibility</p:attrName>
                                        </p:attrNameLst>
                                      </p:cBhvr>
                                      <p:to>
                                        <p:strVal val="visible"/>
                                      </p:to>
                                    </p:set>
                                    <p:animEffect transition="in" filter="checkerboard(across)">
                                      <p:cBhvr>
                                        <p:cTn id="27" dur="1000"/>
                                        <p:tgtEl>
                                          <p:spTgt spid="583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386"/>
                                        </p:tgtEl>
                                        <p:attrNameLst>
                                          <p:attrName>style.visibility</p:attrName>
                                        </p:attrNameLst>
                                      </p:cBhvr>
                                      <p:to>
                                        <p:strVal val="visible"/>
                                      </p:to>
                                    </p:set>
                                    <p:animEffect transition="in" filter="dissolve">
                                      <p:cBhvr>
                                        <p:cTn id="32" dur="1000"/>
                                        <p:tgtEl>
                                          <p:spTgt spid="583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iterate type="wd">
                                    <p:tmPct val="2000"/>
                                  </p:iterate>
                                  <p:childTnLst>
                                    <p:set>
                                      <p:cBhvr>
                                        <p:cTn id="36" dur="1" fill="hold">
                                          <p:stCondLst>
                                            <p:cond delay="0"/>
                                          </p:stCondLst>
                                        </p:cTn>
                                        <p:tgtEl>
                                          <p:spTgt spid="58387"/>
                                        </p:tgtEl>
                                        <p:attrNameLst>
                                          <p:attrName>style.visibility</p:attrName>
                                        </p:attrNameLst>
                                      </p:cBhvr>
                                      <p:to>
                                        <p:strVal val="visible"/>
                                      </p:to>
                                    </p:set>
                                    <p:animEffect transition="in" filter="slide(fromTop)">
                                      <p:cBhvr>
                                        <p:cTn id="37" dur="1000"/>
                                        <p:tgtEl>
                                          <p:spTgt spid="58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9" grpId="0"/>
      <p:bldP spid="58381" grpId="0"/>
      <p:bldP spid="58383" grpId="0"/>
      <p:bldP spid="58384" grpId="0"/>
      <p:bldP spid="58386" grpId="0"/>
      <p:bldP spid="583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0E92B63-22C8-465F-BF52-6DC4AE62C093}"/>
              </a:ext>
            </a:extLst>
          </p:cNvPr>
          <p:cNvSpPr>
            <a:spLocks noChangeArrowheads="1"/>
          </p:cNvSpPr>
          <p:nvPr/>
        </p:nvSpPr>
        <p:spPr bwMode="auto">
          <a:xfrm>
            <a:off x="1562100" y="3581400"/>
            <a:ext cx="90678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Lucas 4:24-26</a:t>
            </a:r>
            <a:endParaRPr lang="en-US" altLang="en-US" sz="2800" b="1" dirty="0">
              <a:solidFill>
                <a:schemeClr val="bg1"/>
              </a:solidFill>
              <a:latin typeface="Tempus Sans ITC" panose="04020404030D07020202" pitchFamily="82" charset="0"/>
            </a:endParaRPr>
          </a:p>
          <a:p>
            <a:pPr algn="ctr"/>
            <a:r>
              <a:rPr lang="es-ES" sz="2800" b="1" dirty="0">
                <a:solidFill>
                  <a:schemeClr val="bg1"/>
                </a:solidFill>
                <a:latin typeface="Tempus Sans ITC" panose="04020404030D07020202" pitchFamily="82" charset="0"/>
              </a:rPr>
              <a:t>De cierto os digo, que ningún profeta es acepto en su tierra. Mas en verdad os digo, que muchas viudas había en Israel en los días de Elías, cuando el cielo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cerrado por tres años y seis meses, que hubo una grande hambre en toda la tierra; Pero a ninguna de ellas </a:t>
            </a:r>
            <a:r>
              <a:rPr lang="es-ES" sz="2800" b="1" dirty="0" err="1">
                <a:solidFill>
                  <a:schemeClr val="bg1"/>
                </a:solidFill>
                <a:latin typeface="Tempus Sans ITC" panose="04020404030D07020202" pitchFamily="82" charset="0"/>
              </a:rPr>
              <a:t>fué</a:t>
            </a:r>
            <a:r>
              <a:rPr lang="es-ES" sz="2800" b="1" dirty="0">
                <a:solidFill>
                  <a:schemeClr val="bg1"/>
                </a:solidFill>
                <a:latin typeface="Tempus Sans ITC" panose="04020404030D07020202" pitchFamily="82" charset="0"/>
              </a:rPr>
              <a:t> enviado Elías, sino a Sarepta de Sidón, a una mujer viuda.</a:t>
            </a:r>
            <a:endParaRPr lang="en-US" altLang="en-US" sz="2800" b="1" dirty="0">
              <a:solidFill>
                <a:schemeClr val="bg1"/>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iterate type="wd">
                                    <p:tmPct val="1000"/>
                                  </p:iterate>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2" name="Picture 6" descr="0609018 by EL MALETIN DE FOTOS.">
            <a:extLst>
              <a:ext uri="{FF2B5EF4-FFF2-40B4-BE49-F238E27FC236}">
                <a16:creationId xmlns:a16="http://schemas.microsoft.com/office/drawing/2014/main" id="{1FA9D378-38FC-4CED-879F-A32B86682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ELIJAH FACE">
            <a:extLst>
              <a:ext uri="{FF2B5EF4-FFF2-40B4-BE49-F238E27FC236}">
                <a16:creationId xmlns:a16="http://schemas.microsoft.com/office/drawing/2014/main" id="{9115055F-B413-426C-AA69-BFCA697D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244"/>
            <a:ext cx="2971800" cy="392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St. Elisha">
            <a:extLst>
              <a:ext uri="{FF2B5EF4-FFF2-40B4-BE49-F238E27FC236}">
                <a16:creationId xmlns:a16="http://schemas.microsoft.com/office/drawing/2014/main" id="{5A9EC5B6-6D14-49B6-A90C-93DD87048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763" y="2770503"/>
            <a:ext cx="3028237" cy="408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780EDFAB-5FA7-43FC-832C-065D4523D808}"/>
              </a:ext>
            </a:extLst>
          </p:cNvPr>
          <p:cNvSpPr txBox="1">
            <a:spLocks noChangeArrowheads="1"/>
          </p:cNvSpPr>
          <p:nvPr/>
        </p:nvSpPr>
        <p:spPr bwMode="auto">
          <a:xfrm>
            <a:off x="762000" y="4181127"/>
            <a:ext cx="2314575" cy="1384995"/>
          </a:xfrm>
          <a:prstGeom prst="rect">
            <a:avLst/>
          </a:prstGeom>
          <a:noFill/>
          <a:ln>
            <a:noFill/>
          </a:ln>
          <a:effectLst>
            <a:outerShdw dist="56796" dir="12393903"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s-CO" altLang="en-US" sz="2800" i="1" dirty="0">
                <a:solidFill>
                  <a:srgbClr val="FFFF00"/>
                </a:solidFill>
                <a:cs typeface="Tahoma" panose="020B0604030504040204" pitchFamily="34" charset="0"/>
              </a:rPr>
              <a:t>La</a:t>
            </a:r>
          </a:p>
          <a:p>
            <a:pPr algn="ctr" eaLnBrk="1" hangingPunct="1"/>
            <a:r>
              <a:rPr lang="es-CO" altLang="en-US" sz="2800" i="1" dirty="0">
                <a:solidFill>
                  <a:srgbClr val="FFFF00"/>
                </a:solidFill>
                <a:cs typeface="Tahoma" panose="020B0604030504040204" pitchFamily="34" charset="0"/>
              </a:rPr>
              <a:t>obra de</a:t>
            </a:r>
            <a:endParaRPr lang="en-US" altLang="en-US" sz="2800" i="1" dirty="0">
              <a:solidFill>
                <a:srgbClr val="FFFF00"/>
              </a:solidFill>
              <a:cs typeface="Tahoma" panose="020B0604030504040204" pitchFamily="34" charset="0"/>
            </a:endParaRPr>
          </a:p>
          <a:p>
            <a:pPr algn="ctr" eaLnBrk="1" hangingPunct="1"/>
            <a:r>
              <a:rPr lang="en-US" altLang="en-US" sz="2800" i="1" dirty="0">
                <a:solidFill>
                  <a:srgbClr val="FFFF00"/>
                </a:solidFill>
                <a:cs typeface="Tahoma" panose="020B0604030504040204" pitchFamily="34" charset="0"/>
              </a:rPr>
              <a:t>Elías</a:t>
            </a:r>
          </a:p>
        </p:txBody>
      </p:sp>
      <p:sp>
        <p:nvSpPr>
          <p:cNvPr id="9225" name="Text Box 9">
            <a:extLst>
              <a:ext uri="{FF2B5EF4-FFF2-40B4-BE49-F238E27FC236}">
                <a16:creationId xmlns:a16="http://schemas.microsoft.com/office/drawing/2014/main" id="{5BC4BE9C-90D3-4310-BD04-C93DA4A34A2C}"/>
              </a:ext>
            </a:extLst>
          </p:cNvPr>
          <p:cNvSpPr txBox="1">
            <a:spLocks noChangeArrowheads="1"/>
          </p:cNvSpPr>
          <p:nvPr/>
        </p:nvSpPr>
        <p:spPr bwMode="auto">
          <a:xfrm>
            <a:off x="9486900" y="914400"/>
            <a:ext cx="1905000" cy="954107"/>
          </a:xfrm>
          <a:prstGeom prst="rect">
            <a:avLst/>
          </a:prstGeom>
          <a:noFill/>
          <a:ln>
            <a:noFill/>
          </a:ln>
          <a:effectLst>
            <a:outerShdw dist="53882" dir="13500000"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s-CO" altLang="en-US" sz="2800" i="1" dirty="0">
                <a:solidFill>
                  <a:srgbClr val="FFFF00"/>
                </a:solidFill>
                <a:cs typeface="Tahoma" panose="020B0604030504040204" pitchFamily="34" charset="0"/>
              </a:rPr>
              <a:t> y de</a:t>
            </a:r>
            <a:endParaRPr lang="en-US" altLang="en-US" sz="2800" i="1" dirty="0">
              <a:solidFill>
                <a:srgbClr val="FFFF00"/>
              </a:solidFill>
              <a:cs typeface="Tahoma" panose="020B0604030504040204" pitchFamily="34" charset="0"/>
            </a:endParaRPr>
          </a:p>
          <a:p>
            <a:pPr algn="ctr" eaLnBrk="1" hangingPunct="1"/>
            <a:r>
              <a:rPr lang="en-US" altLang="en-US" sz="2800" i="1" dirty="0">
                <a:solidFill>
                  <a:srgbClr val="FFFF00"/>
                </a:solidFill>
                <a:cs typeface="Tahoma" panose="020B0604030504040204" pitchFamily="34" charset="0"/>
              </a:rPr>
              <a:t>Eliseo</a:t>
            </a:r>
          </a:p>
        </p:txBody>
      </p:sp>
      <p:sp>
        <p:nvSpPr>
          <p:cNvPr id="9226" name="Text Box 10">
            <a:extLst>
              <a:ext uri="{FF2B5EF4-FFF2-40B4-BE49-F238E27FC236}">
                <a16:creationId xmlns:a16="http://schemas.microsoft.com/office/drawing/2014/main" id="{4C64A873-F62C-49E8-8B81-EF7E93AC6EF3}"/>
              </a:ext>
            </a:extLst>
          </p:cNvPr>
          <p:cNvSpPr txBox="1">
            <a:spLocks noChangeArrowheads="1"/>
          </p:cNvSpPr>
          <p:nvPr/>
        </p:nvSpPr>
        <p:spPr bwMode="auto">
          <a:xfrm>
            <a:off x="533400" y="5791200"/>
            <a:ext cx="297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2800" dirty="0">
                <a:solidFill>
                  <a:schemeClr val="bg1"/>
                </a:solidFill>
              </a:rPr>
              <a:t>I REYES 17:1 – </a:t>
            </a:r>
          </a:p>
          <a:p>
            <a:pPr algn="ctr" eaLnBrk="1" hangingPunct="1"/>
            <a:r>
              <a:rPr lang="en-US" altLang="en-US" sz="2800" dirty="0">
                <a:solidFill>
                  <a:schemeClr val="bg1"/>
                </a:solidFill>
              </a:rPr>
              <a:t>2 REYES 2:11</a:t>
            </a:r>
          </a:p>
        </p:txBody>
      </p:sp>
      <p:sp>
        <p:nvSpPr>
          <p:cNvPr id="9227" name="Text Box 11">
            <a:extLst>
              <a:ext uri="{FF2B5EF4-FFF2-40B4-BE49-F238E27FC236}">
                <a16:creationId xmlns:a16="http://schemas.microsoft.com/office/drawing/2014/main" id="{5BCE9037-4923-4866-9960-CBDAE5ACABA9}"/>
              </a:ext>
            </a:extLst>
          </p:cNvPr>
          <p:cNvSpPr txBox="1">
            <a:spLocks noChangeArrowheads="1"/>
          </p:cNvSpPr>
          <p:nvPr/>
        </p:nvSpPr>
        <p:spPr bwMode="auto">
          <a:xfrm>
            <a:off x="9067800" y="1816396"/>
            <a:ext cx="274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2800" dirty="0">
                <a:solidFill>
                  <a:schemeClr val="bg1"/>
                </a:solidFill>
              </a:rPr>
              <a:t>2 REYES</a:t>
            </a:r>
          </a:p>
          <a:p>
            <a:pPr algn="ctr" eaLnBrk="1" hangingPunct="1"/>
            <a:r>
              <a:rPr lang="en-US" altLang="en-US" sz="2800" dirty="0">
                <a:solidFill>
                  <a:schemeClr val="bg1"/>
                </a:solidFill>
              </a:rPr>
              <a:t>2:12 – 13:20a</a:t>
            </a:r>
          </a:p>
        </p:txBody>
      </p:sp>
    </p:spTree>
    <p:extLst>
      <p:ext uri="{BB962C8B-B14F-4D97-AF65-F5344CB8AC3E}">
        <p14:creationId xmlns:p14="http://schemas.microsoft.com/office/powerpoint/2010/main" val="4214754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0" name="Picture 2" descr="notepad 2">
            <a:extLst>
              <a:ext uri="{FF2B5EF4-FFF2-40B4-BE49-F238E27FC236}">
                <a16:creationId xmlns:a16="http://schemas.microsoft.com/office/drawing/2014/main" id="{71007D1B-353F-4437-B826-36C43B90D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r="2083"/>
          <a:stretch>
            <a:fillRect/>
          </a:stretch>
        </p:blipFill>
        <p:spPr bwMode="auto">
          <a:xfrm>
            <a:off x="7268387" y="2290149"/>
            <a:ext cx="4695013"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notepad 2">
            <a:extLst>
              <a:ext uri="{FF2B5EF4-FFF2-40B4-BE49-F238E27FC236}">
                <a16:creationId xmlns:a16="http://schemas.microsoft.com/office/drawing/2014/main" id="{677C09C0-D8E1-4F7A-A9BB-D9AAE5953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2083"/>
          <a:stretch>
            <a:fillRect/>
          </a:stretch>
        </p:blipFill>
        <p:spPr bwMode="auto">
          <a:xfrm>
            <a:off x="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Samuel a man">
            <a:extLst>
              <a:ext uri="{FF2B5EF4-FFF2-40B4-BE49-F238E27FC236}">
                <a16:creationId xmlns:a16="http://schemas.microsoft.com/office/drawing/2014/main" id="{3CE7C508-8A8C-42A3-B189-21179B33C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58"/>
          <a:stretch>
            <a:fillRect/>
          </a:stretch>
        </p:blipFill>
        <p:spPr bwMode="auto">
          <a:xfrm>
            <a:off x="1524000" y="0"/>
            <a:ext cx="25146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Jewish woman">
            <a:extLst>
              <a:ext uri="{FF2B5EF4-FFF2-40B4-BE49-F238E27FC236}">
                <a16:creationId xmlns:a16="http://schemas.microsoft.com/office/drawing/2014/main" id="{317D1298-AB7A-4541-B302-18F83D6B3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3390"/>
          <a:stretch>
            <a:fillRect/>
          </a:stretch>
        </p:blipFill>
        <p:spPr bwMode="auto">
          <a:xfrm>
            <a:off x="9991726" y="4150"/>
            <a:ext cx="1971675" cy="2492375"/>
          </a:xfrm>
          <a:prstGeom prst="rect">
            <a:avLst/>
          </a:prstGeom>
          <a:noFill/>
          <a:extLst>
            <a:ext uri="{909E8E84-426E-40DD-AFC4-6F175D3DCCD1}">
              <a14:hiddenFill xmlns:a14="http://schemas.microsoft.com/office/drawing/2010/main">
                <a:solidFill>
                  <a:srgbClr val="FFFFFF"/>
                </a:solidFill>
              </a14:hiddenFill>
            </a:ext>
          </a:extLst>
        </p:spPr>
      </p:pic>
      <p:sp>
        <p:nvSpPr>
          <p:cNvPr id="58377" name="Text Box 9">
            <a:extLst>
              <a:ext uri="{FF2B5EF4-FFF2-40B4-BE49-F238E27FC236}">
                <a16:creationId xmlns:a16="http://schemas.microsoft.com/office/drawing/2014/main" id="{383A2606-97C6-4804-B293-CD5215B8DEC4}"/>
              </a:ext>
            </a:extLst>
          </p:cNvPr>
          <p:cNvSpPr txBox="1">
            <a:spLocks noChangeArrowheads="1"/>
          </p:cNvSpPr>
          <p:nvPr/>
        </p:nvSpPr>
        <p:spPr bwMode="auto">
          <a:xfrm rot="21366240">
            <a:off x="375585" y="2745442"/>
            <a:ext cx="5202986" cy="87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es-ES" altLang="en-US" sz="2800" b="1" dirty="0">
                <a:latin typeface="Tempus Sans ITC" panose="04020404030D07020202" pitchFamily="82" charset="0"/>
              </a:rPr>
              <a:t>La fe verdadera responde a las </a:t>
            </a:r>
          </a:p>
          <a:p>
            <a:pPr algn="ctr">
              <a:lnSpc>
                <a:spcPct val="90000"/>
              </a:lnSpc>
            </a:pPr>
            <a:r>
              <a:rPr lang="es-ES" altLang="en-US" sz="2800" b="1" dirty="0">
                <a:latin typeface="Tempus Sans ITC" panose="04020404030D07020202" pitchFamily="82" charset="0"/>
              </a:rPr>
              <a:t>instrucciones de Dios.</a:t>
            </a:r>
            <a:endParaRPr lang="en-US" altLang="en-US" sz="2800" b="1" dirty="0">
              <a:latin typeface="Tempus Sans ITC" panose="04020404030D07020202" pitchFamily="82" charset="0"/>
            </a:endParaRPr>
          </a:p>
        </p:txBody>
      </p:sp>
      <p:sp>
        <p:nvSpPr>
          <p:cNvPr id="58379" name="Text Box 11">
            <a:extLst>
              <a:ext uri="{FF2B5EF4-FFF2-40B4-BE49-F238E27FC236}">
                <a16:creationId xmlns:a16="http://schemas.microsoft.com/office/drawing/2014/main" id="{905471EA-1854-4BAD-83A3-F33C08F8E030}"/>
              </a:ext>
            </a:extLst>
          </p:cNvPr>
          <p:cNvSpPr txBox="1">
            <a:spLocks noChangeArrowheads="1"/>
          </p:cNvSpPr>
          <p:nvPr/>
        </p:nvSpPr>
        <p:spPr bwMode="auto">
          <a:xfrm rot="21366240">
            <a:off x="669089" y="5502681"/>
            <a:ext cx="5147044"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800" b="1" dirty="0" err="1">
                <a:solidFill>
                  <a:srgbClr val="800000"/>
                </a:solidFill>
                <a:latin typeface="Tempus Sans ITC" panose="04020404030D07020202" pitchFamily="82" charset="0"/>
              </a:rPr>
              <a:t>Respondemos</a:t>
            </a:r>
            <a:r>
              <a:rPr lang="en-US" altLang="en-US" sz="2800" b="1" dirty="0">
                <a:solidFill>
                  <a:srgbClr val="800000"/>
                </a:solidFill>
                <a:latin typeface="Tempus Sans ITC" panose="04020404030D07020202" pitchFamily="82" charset="0"/>
              </a:rPr>
              <a:t> porque </a:t>
            </a:r>
            <a:r>
              <a:rPr lang="en-US" altLang="en-US" sz="2800" b="1" dirty="0" err="1">
                <a:solidFill>
                  <a:srgbClr val="800000"/>
                </a:solidFill>
                <a:latin typeface="Tempus Sans ITC" panose="04020404030D07020202" pitchFamily="82" charset="0"/>
              </a:rPr>
              <a:t>creemos</a:t>
            </a:r>
            <a:r>
              <a:rPr lang="en-US" altLang="en-US" sz="2800" b="1" dirty="0">
                <a:solidFill>
                  <a:srgbClr val="800000"/>
                </a:solidFill>
                <a:latin typeface="Tempus Sans ITC" panose="04020404030D07020202" pitchFamily="82" charset="0"/>
              </a:rPr>
              <a:t>, no porque </a:t>
            </a:r>
            <a:r>
              <a:rPr lang="en-US" altLang="en-US" sz="2800" b="1" dirty="0" err="1">
                <a:solidFill>
                  <a:srgbClr val="800000"/>
                </a:solidFill>
                <a:latin typeface="Tempus Sans ITC" panose="04020404030D07020202" pitchFamily="82" charset="0"/>
              </a:rPr>
              <a:t>entendemos</a:t>
            </a:r>
            <a:r>
              <a:rPr lang="en-US" altLang="en-US" sz="2800" b="1" dirty="0">
                <a:solidFill>
                  <a:srgbClr val="800000"/>
                </a:solidFill>
                <a:latin typeface="Tempus Sans ITC" panose="04020404030D07020202" pitchFamily="82" charset="0"/>
              </a:rPr>
              <a:t>.</a:t>
            </a:r>
          </a:p>
        </p:txBody>
      </p:sp>
      <p:sp>
        <p:nvSpPr>
          <p:cNvPr id="58381" name="Text Box 13">
            <a:extLst>
              <a:ext uri="{FF2B5EF4-FFF2-40B4-BE49-F238E27FC236}">
                <a16:creationId xmlns:a16="http://schemas.microsoft.com/office/drawing/2014/main" id="{B13BFB52-EEDF-43C8-968F-71A5FD1F4342}"/>
              </a:ext>
            </a:extLst>
          </p:cNvPr>
          <p:cNvSpPr txBox="1">
            <a:spLocks noChangeArrowheads="1"/>
          </p:cNvSpPr>
          <p:nvPr/>
        </p:nvSpPr>
        <p:spPr bwMode="auto">
          <a:xfrm rot="21366240">
            <a:off x="469041" y="4579861"/>
            <a:ext cx="5243307"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latin typeface="Tempus Sans ITC" panose="04020404030D07020202" pitchFamily="82" charset="0"/>
              </a:rPr>
              <a:t>La fe requiere una respuesta que es irrazonable (ilógica).</a:t>
            </a:r>
            <a:endParaRPr lang="en-US" altLang="en-US" sz="2800" b="1" dirty="0">
              <a:latin typeface="Tempus Sans ITC" panose="04020404030D07020202" pitchFamily="82" charset="0"/>
            </a:endParaRPr>
          </a:p>
        </p:txBody>
      </p:sp>
      <p:sp>
        <p:nvSpPr>
          <p:cNvPr id="58383" name="Text Box 15">
            <a:extLst>
              <a:ext uri="{FF2B5EF4-FFF2-40B4-BE49-F238E27FC236}">
                <a16:creationId xmlns:a16="http://schemas.microsoft.com/office/drawing/2014/main" id="{6707854F-8247-4C91-8E95-E85B285F62B2}"/>
              </a:ext>
            </a:extLst>
          </p:cNvPr>
          <p:cNvSpPr txBox="1">
            <a:spLocks noChangeArrowheads="1"/>
          </p:cNvSpPr>
          <p:nvPr/>
        </p:nvSpPr>
        <p:spPr bwMode="auto">
          <a:xfrm rot="21366240">
            <a:off x="475214" y="3709532"/>
            <a:ext cx="5145572"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solidFill>
                  <a:srgbClr val="800000"/>
                </a:solidFill>
                <a:latin typeface="Tempus Sans ITC" panose="04020404030D07020202" pitchFamily="82" charset="0"/>
              </a:rPr>
              <a:t>Su esperanza descansó en la promesa de un forastero judío</a:t>
            </a:r>
            <a:r>
              <a:rPr lang="en-US" altLang="en-US" sz="2800" b="1" dirty="0">
                <a:solidFill>
                  <a:srgbClr val="800000"/>
                </a:solidFill>
                <a:latin typeface="Tempus Sans ITC" panose="04020404030D07020202" pitchFamily="82" charset="0"/>
              </a:rPr>
              <a:t>.</a:t>
            </a:r>
          </a:p>
        </p:txBody>
      </p:sp>
      <p:sp>
        <p:nvSpPr>
          <p:cNvPr id="58384" name="Text Box 16">
            <a:extLst>
              <a:ext uri="{FF2B5EF4-FFF2-40B4-BE49-F238E27FC236}">
                <a16:creationId xmlns:a16="http://schemas.microsoft.com/office/drawing/2014/main" id="{11E9E810-21F8-4CAF-8D89-3DAD99794580}"/>
              </a:ext>
            </a:extLst>
          </p:cNvPr>
          <p:cNvSpPr txBox="1">
            <a:spLocks noChangeArrowheads="1"/>
          </p:cNvSpPr>
          <p:nvPr/>
        </p:nvSpPr>
        <p:spPr bwMode="auto">
          <a:xfrm rot="21366240">
            <a:off x="668699" y="6321813"/>
            <a:ext cx="5268922" cy="47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CO" altLang="en-US" sz="2800" b="1" dirty="0">
                <a:solidFill>
                  <a:srgbClr val="000099"/>
                </a:solidFill>
                <a:latin typeface="Tempus Sans ITC" panose="04020404030D07020202" pitchFamily="82" charset="0"/>
              </a:rPr>
              <a:t>(Noé...Naamán...el ciego...)</a:t>
            </a:r>
            <a:endParaRPr lang="en-US" altLang="en-US" sz="2800" b="1" dirty="0">
              <a:solidFill>
                <a:srgbClr val="000099"/>
              </a:solidFill>
              <a:latin typeface="Tempus Sans ITC" panose="04020404030D07020202" pitchFamily="82" charset="0"/>
            </a:endParaRPr>
          </a:p>
        </p:txBody>
      </p:sp>
      <p:sp>
        <p:nvSpPr>
          <p:cNvPr id="58386" name="Text Box 18">
            <a:extLst>
              <a:ext uri="{FF2B5EF4-FFF2-40B4-BE49-F238E27FC236}">
                <a16:creationId xmlns:a16="http://schemas.microsoft.com/office/drawing/2014/main" id="{F0A64468-EB9F-434F-BE45-E7EDD54D6F1D}"/>
              </a:ext>
            </a:extLst>
          </p:cNvPr>
          <p:cNvSpPr txBox="1">
            <a:spLocks noChangeArrowheads="1"/>
          </p:cNvSpPr>
          <p:nvPr/>
        </p:nvSpPr>
        <p:spPr bwMode="auto">
          <a:xfrm rot="193741">
            <a:off x="7838778" y="2786265"/>
            <a:ext cx="3840755"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s-ES" altLang="en-US" sz="2700" b="1" dirty="0">
                <a:latin typeface="Tempus Sans ITC" panose="04020404030D07020202" pitchFamily="82" charset="0"/>
              </a:rPr>
              <a:t>Tal fe es encontrada en </a:t>
            </a:r>
          </a:p>
          <a:p>
            <a:pPr>
              <a:lnSpc>
                <a:spcPct val="85000"/>
              </a:lnSpc>
            </a:pPr>
            <a:r>
              <a:rPr lang="es-ES" altLang="en-US" sz="2700" b="1" dirty="0">
                <a:latin typeface="Tempus Sans ITC" panose="04020404030D07020202" pitchFamily="82" charset="0"/>
              </a:rPr>
              <a:t>   corazones inesperados.</a:t>
            </a:r>
            <a:endParaRPr lang="en-US" altLang="en-US" sz="2700" b="1" dirty="0">
              <a:latin typeface="Tempus Sans ITC" panose="04020404030D07020202" pitchFamily="82" charset="0"/>
            </a:endParaRPr>
          </a:p>
        </p:txBody>
      </p:sp>
      <p:sp>
        <p:nvSpPr>
          <p:cNvPr id="58387" name="Text Box 19">
            <a:extLst>
              <a:ext uri="{FF2B5EF4-FFF2-40B4-BE49-F238E27FC236}">
                <a16:creationId xmlns:a16="http://schemas.microsoft.com/office/drawing/2014/main" id="{EBC77DED-8BBC-40FD-A421-ADD0E998FEB0}"/>
              </a:ext>
            </a:extLst>
          </p:cNvPr>
          <p:cNvSpPr txBox="1">
            <a:spLocks noChangeArrowheads="1"/>
          </p:cNvSpPr>
          <p:nvPr/>
        </p:nvSpPr>
        <p:spPr bwMode="auto">
          <a:xfrm rot="193741">
            <a:off x="8035130" y="3538962"/>
            <a:ext cx="3448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b="1" dirty="0">
                <a:solidFill>
                  <a:srgbClr val="800000"/>
                </a:solidFill>
                <a:latin typeface="Tempus Sans ITC" panose="04020404030D07020202" pitchFamily="82" charset="0"/>
              </a:rPr>
              <a:t>*</a:t>
            </a:r>
            <a:r>
              <a:rPr lang="en-US" altLang="en-US" sz="2700" b="1" dirty="0" err="1">
                <a:solidFill>
                  <a:srgbClr val="800000"/>
                </a:solidFill>
                <a:latin typeface="Tempus Sans ITC" panose="04020404030D07020202" pitchFamily="82" charset="0"/>
              </a:rPr>
              <a:t>pero</a:t>
            </a:r>
            <a:r>
              <a:rPr lang="en-US" altLang="en-US" sz="2700" b="1" dirty="0">
                <a:solidFill>
                  <a:srgbClr val="800000"/>
                </a:solidFill>
                <a:latin typeface="Tempus Sans ITC" panose="04020404030D07020202" pitchFamily="82" charset="0"/>
              </a:rPr>
              <a:t>, entre gentiles?</a:t>
            </a:r>
          </a:p>
          <a:p>
            <a:r>
              <a:rPr lang="en-US" altLang="en-US" sz="2700" b="1" dirty="0">
                <a:solidFill>
                  <a:srgbClr val="800000"/>
                </a:solidFill>
                <a:latin typeface="Tempus Sans ITC" panose="04020404030D07020202" pitchFamily="82" charset="0"/>
              </a:rPr>
              <a:t>  (Lucas 4:24-27)</a:t>
            </a:r>
          </a:p>
        </p:txBody>
      </p:sp>
      <p:sp>
        <p:nvSpPr>
          <p:cNvPr id="58388" name="AutoShape 20">
            <a:extLst>
              <a:ext uri="{FF2B5EF4-FFF2-40B4-BE49-F238E27FC236}">
                <a16:creationId xmlns:a16="http://schemas.microsoft.com/office/drawing/2014/main" id="{8AA50D91-0A19-4682-93F5-5B7EB65D03E6}"/>
              </a:ext>
            </a:extLst>
          </p:cNvPr>
          <p:cNvSpPr>
            <a:spLocks noChangeArrowheads="1"/>
          </p:cNvSpPr>
          <p:nvPr/>
        </p:nvSpPr>
        <p:spPr bwMode="auto">
          <a:xfrm>
            <a:off x="4114800" y="0"/>
            <a:ext cx="4343400" cy="1143000"/>
          </a:xfrm>
          <a:prstGeom prst="wedgeRoundRectCallout">
            <a:avLst>
              <a:gd name="adj1" fmla="val -63269"/>
              <a:gd name="adj2" fmla="val 1861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aprendemos de esa madre desesperada?</a:t>
            </a:r>
            <a:endParaRPr lang="en-US" altLang="en-US" sz="2800" b="1" dirty="0">
              <a:latin typeface="Tempus Sans ITC" panose="04020404030D07020202" pitchFamily="82" charset="0"/>
            </a:endParaRPr>
          </a:p>
        </p:txBody>
      </p:sp>
      <p:sp>
        <p:nvSpPr>
          <p:cNvPr id="14" name="Text Box 15">
            <a:extLst>
              <a:ext uri="{FF2B5EF4-FFF2-40B4-BE49-F238E27FC236}">
                <a16:creationId xmlns:a16="http://schemas.microsoft.com/office/drawing/2014/main" id="{BCC320CA-5001-49DF-8BC4-C361E528D42E}"/>
              </a:ext>
            </a:extLst>
          </p:cNvPr>
          <p:cNvSpPr txBox="1">
            <a:spLocks noChangeArrowheads="1"/>
          </p:cNvSpPr>
          <p:nvPr/>
        </p:nvSpPr>
        <p:spPr bwMode="auto">
          <a:xfrm rot="161888">
            <a:off x="7286961" y="6314326"/>
            <a:ext cx="4038296" cy="44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600" b="1" dirty="0">
                <a:solidFill>
                  <a:srgbClr val="800000"/>
                </a:solidFill>
                <a:latin typeface="Tempus Sans ITC" panose="04020404030D07020202" pitchFamily="82" charset="0"/>
              </a:rPr>
              <a:t>(Mat. 6:25+; Fil. 3:7-9)</a:t>
            </a:r>
          </a:p>
        </p:txBody>
      </p:sp>
      <p:sp>
        <p:nvSpPr>
          <p:cNvPr id="15" name="Text Box 16">
            <a:extLst>
              <a:ext uri="{FF2B5EF4-FFF2-40B4-BE49-F238E27FC236}">
                <a16:creationId xmlns:a16="http://schemas.microsoft.com/office/drawing/2014/main" id="{FA8984DB-6D15-48E8-B658-C3DB46D4C65C}"/>
              </a:ext>
            </a:extLst>
          </p:cNvPr>
          <p:cNvSpPr txBox="1">
            <a:spLocks noChangeArrowheads="1"/>
          </p:cNvSpPr>
          <p:nvPr/>
        </p:nvSpPr>
        <p:spPr bwMode="auto">
          <a:xfrm rot="207267">
            <a:off x="7350336" y="5412642"/>
            <a:ext cx="4231660" cy="78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600" b="1" dirty="0">
                <a:latin typeface="Tempus Sans ITC" panose="04020404030D07020202" pitchFamily="82" charset="0"/>
              </a:rPr>
              <a:t>Lo que Dios requiere</a:t>
            </a:r>
          </a:p>
          <a:p>
            <a:pPr algn="ctr">
              <a:lnSpc>
                <a:spcPct val="85000"/>
              </a:lnSpc>
            </a:pPr>
            <a:r>
              <a:rPr lang="es-ES" altLang="en-US" sz="2600" b="1" dirty="0">
                <a:latin typeface="Tempus Sans ITC" panose="04020404030D07020202" pitchFamily="82" charset="0"/>
              </a:rPr>
              <a:t>debe ser mi 1ª prioridad.</a:t>
            </a:r>
            <a:endParaRPr lang="en-US" altLang="en-US" sz="2600" b="1" dirty="0">
              <a:latin typeface="Tempus Sans ITC" panose="04020404030D07020202" pitchFamily="82" charset="0"/>
            </a:endParaRPr>
          </a:p>
        </p:txBody>
      </p:sp>
      <p:sp>
        <p:nvSpPr>
          <p:cNvPr id="16" name="Text Box 17">
            <a:extLst>
              <a:ext uri="{FF2B5EF4-FFF2-40B4-BE49-F238E27FC236}">
                <a16:creationId xmlns:a16="http://schemas.microsoft.com/office/drawing/2014/main" id="{7DE2426A-2794-4EF3-A877-B204F6F8D3BA}"/>
              </a:ext>
            </a:extLst>
          </p:cNvPr>
          <p:cNvSpPr txBox="1">
            <a:spLocks noChangeArrowheads="1"/>
          </p:cNvSpPr>
          <p:nvPr/>
        </p:nvSpPr>
        <p:spPr bwMode="auto">
          <a:xfrm rot="226108">
            <a:off x="7411566" y="4494589"/>
            <a:ext cx="4306622" cy="78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600" b="1" dirty="0">
                <a:solidFill>
                  <a:srgbClr val="800000"/>
                </a:solidFill>
                <a:latin typeface="Tempus Sans ITC" panose="04020404030D07020202" pitchFamily="82" charset="0"/>
              </a:rPr>
              <a:t>¿Él encontraría la fe en mí, </a:t>
            </a:r>
          </a:p>
          <a:p>
            <a:pPr algn="ctr">
              <a:lnSpc>
                <a:spcPct val="85000"/>
              </a:lnSpc>
            </a:pPr>
            <a:r>
              <a:rPr lang="es-ES" altLang="en-US" sz="2600" b="1" dirty="0">
                <a:solidFill>
                  <a:srgbClr val="800000"/>
                </a:solidFill>
                <a:latin typeface="Tempus Sans ITC" panose="04020404030D07020202" pitchFamily="82" charset="0"/>
              </a:rPr>
              <a:t> o sería una sorpresa?</a:t>
            </a:r>
            <a:endParaRPr lang="en-US" altLang="en-US" sz="2600" b="1" dirty="0">
              <a:solidFill>
                <a:srgbClr val="800000"/>
              </a:solidFill>
              <a:latin typeface="Tempus Sans ITC" panose="04020404030D07020202" pitchFamily="82" charset="0"/>
            </a:endParaRPr>
          </a:p>
        </p:txBody>
      </p:sp>
    </p:spTree>
    <p:extLst>
      <p:ext uri="{BB962C8B-B14F-4D97-AF65-F5344CB8AC3E}">
        <p14:creationId xmlns:p14="http://schemas.microsoft.com/office/powerpoint/2010/main" val="3636589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2000"/>
                                  </p:iterate>
                                  <p:childTnLst>
                                    <p:set>
                                      <p:cBhvr>
                                        <p:cTn id="11" dur="1" fill="hold">
                                          <p:stCondLst>
                                            <p:cond delay="0"/>
                                          </p:stCondLst>
                                        </p:cTn>
                                        <p:tgtEl>
                                          <p:spTgt spid="15"/>
                                        </p:tgtEl>
                                        <p:attrNameLst>
                                          <p:attrName>style.visibility</p:attrName>
                                        </p:attrNameLst>
                                      </p:cBhvr>
                                      <p:to>
                                        <p:strVal val="visible"/>
                                      </p:to>
                                    </p:set>
                                    <p:animEffect transition="in" filter="dissolve">
                                      <p:cBhvr>
                                        <p:cTn id="12" dur="1000"/>
                                        <p:tgtEl>
                                          <p:spTgt spid="15"/>
                                        </p:tgtEl>
                                      </p:cBhvr>
                                    </p:animEffect>
                                  </p:childTnLst>
                                </p:cTn>
                              </p:par>
                              <p:par>
                                <p:cTn id="13" presetID="16" presetClass="entr" presetSubtype="37" fill="hold" grpId="0" nodeType="withEffect">
                                  <p:stCondLst>
                                    <p:cond delay="0"/>
                                  </p:stCondLst>
                                  <p:iterate type="wd">
                                    <p:tmPct val="2000"/>
                                  </p:iterate>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29EFCDD-A3B3-4A7C-8F34-7B2A00DDD215}"/>
              </a:ext>
            </a:extLst>
          </p:cNvPr>
          <p:cNvSpPr>
            <a:spLocks noChangeArrowheads="1"/>
          </p:cNvSpPr>
          <p:nvPr/>
        </p:nvSpPr>
        <p:spPr bwMode="auto">
          <a:xfrm>
            <a:off x="76200" y="4114800"/>
            <a:ext cx="464819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Mat. 6:34- </a:t>
            </a:r>
            <a:r>
              <a:rPr lang="es-ES" sz="2800" b="1" dirty="0">
                <a:solidFill>
                  <a:schemeClr val="bg1"/>
                </a:solidFill>
                <a:latin typeface="Tempus Sans ITC" panose="04020404030D07020202" pitchFamily="82" charset="0"/>
              </a:rPr>
              <a:t>no os preocupéis por el día de mañana; que el día de mañana traerá su fatiga: basta al día su afán</a:t>
            </a:r>
            <a:endParaRPr lang="en-US" altLang="en-US" sz="2800" b="1" dirty="0">
              <a:solidFill>
                <a:schemeClr val="bg1"/>
              </a:solidFill>
              <a:latin typeface="Tempus Sans ITC" panose="04020404030D07020202" pitchFamily="82" charset="0"/>
            </a:endParaRPr>
          </a:p>
        </p:txBody>
      </p:sp>
      <p:sp>
        <p:nvSpPr>
          <p:cNvPr id="63492" name="Line 4">
            <a:extLst>
              <a:ext uri="{FF2B5EF4-FFF2-40B4-BE49-F238E27FC236}">
                <a16:creationId xmlns:a16="http://schemas.microsoft.com/office/drawing/2014/main" id="{5750D46F-6A3F-4BF4-98BD-173D20381DF7}"/>
              </a:ext>
            </a:extLst>
          </p:cNvPr>
          <p:cNvSpPr>
            <a:spLocks noChangeShapeType="1"/>
          </p:cNvSpPr>
          <p:nvPr/>
        </p:nvSpPr>
        <p:spPr bwMode="auto">
          <a:xfrm>
            <a:off x="4953000" y="2379245"/>
            <a:ext cx="0" cy="441960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b="1" dirty="0">
              <a:latin typeface="Tempus Sans ITC" panose="04020404030D07020202" pitchFamily="82" charset="0"/>
            </a:endParaRPr>
          </a:p>
        </p:txBody>
      </p:sp>
      <p:sp>
        <p:nvSpPr>
          <p:cNvPr id="63493" name="Rectangle 5">
            <a:extLst>
              <a:ext uri="{FF2B5EF4-FFF2-40B4-BE49-F238E27FC236}">
                <a16:creationId xmlns:a16="http://schemas.microsoft.com/office/drawing/2014/main" id="{CB1C940A-DA19-4CA1-B11A-5E35859C758E}"/>
              </a:ext>
            </a:extLst>
          </p:cNvPr>
          <p:cNvSpPr>
            <a:spLocks noChangeArrowheads="1"/>
          </p:cNvSpPr>
          <p:nvPr/>
        </p:nvSpPr>
        <p:spPr bwMode="auto">
          <a:xfrm>
            <a:off x="5084070" y="2379245"/>
            <a:ext cx="701039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Fil. 3:7-9 -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Pero las cosas que para mí eran ganancias, las he tenido por pérdidas por amor de Cristo. Y ciertamente, aun considero todas las cosas pérdidas por el eminente conocimiento de Cristo Jesús, mi Señor, por amor del cual lo he perdido todo, y lo tengo por basura, para ganar a Cristo, Y ser hallado en él, no teniendo mi justicia, que es por la ley, sino la que es por la fe de Cristo, la justicia que es de Dios por la fe;</a:t>
            </a:r>
            <a:endParaRPr lang="en-US" altLang="en-US" sz="2800" b="1" dirty="0">
              <a:solidFill>
                <a:schemeClr val="bg1"/>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withEffect">
                                  <p:stCondLst>
                                    <p:cond delay="0"/>
                                  </p:stCondLst>
                                  <p:iterate type="wd">
                                    <p:tmPct val="1000"/>
                                  </p:iterate>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
                                          </p:val>
                                        </p:tav>
                                        <p:tav tm="100000">
                                          <p:val>
                                            <p:strVal val="#ppt_x"/>
                                          </p:val>
                                        </p:tav>
                                      </p:tavLst>
                                    </p:anim>
                                    <p:anim calcmode="lin" valueType="num">
                                      <p:cBhvr>
                                        <p:cTn id="8" dur="1000" fill="hold"/>
                                        <p:tgtEl>
                                          <p:spTgt spid="63490"/>
                                        </p:tgtEl>
                                        <p:attrNameLst>
                                          <p:attrName>ppt_y</p:attrName>
                                        </p:attrNameLst>
                                      </p:cBhvr>
                                      <p:tavLst>
                                        <p:tav tm="0">
                                          <p:val>
                                            <p:strVal val="#ppt_y-#ppt_h/2"/>
                                          </p:val>
                                        </p:tav>
                                        <p:tav tm="100000">
                                          <p:val>
                                            <p:strVal val="#ppt_y"/>
                                          </p:val>
                                        </p:tav>
                                      </p:tavLst>
                                    </p:anim>
                                    <p:anim calcmode="lin" valueType="num">
                                      <p:cBhvr>
                                        <p:cTn id="9" dur="1000" fill="hold"/>
                                        <p:tgtEl>
                                          <p:spTgt spid="63490"/>
                                        </p:tgtEl>
                                        <p:attrNameLst>
                                          <p:attrName>ppt_w</p:attrName>
                                        </p:attrNameLst>
                                      </p:cBhvr>
                                      <p:tavLst>
                                        <p:tav tm="0">
                                          <p:val>
                                            <p:strVal val="#ppt_w"/>
                                          </p:val>
                                        </p:tav>
                                        <p:tav tm="100000">
                                          <p:val>
                                            <p:strVal val="#ppt_w"/>
                                          </p:val>
                                        </p:tav>
                                      </p:tavLst>
                                    </p:anim>
                                    <p:anim calcmode="lin" valueType="num">
                                      <p:cBhvr>
                                        <p:cTn id="10" dur="1000" fill="hold"/>
                                        <p:tgtEl>
                                          <p:spTgt spid="6349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iterate type="wd">
                                    <p:tmPct val="1000"/>
                                  </p:iterate>
                                  <p:childTnLst>
                                    <p:set>
                                      <p:cBhvr>
                                        <p:cTn id="14" dur="1" fill="hold">
                                          <p:stCondLst>
                                            <p:cond delay="0"/>
                                          </p:stCondLst>
                                        </p:cTn>
                                        <p:tgtEl>
                                          <p:spTgt spid="63493"/>
                                        </p:tgtEl>
                                        <p:attrNameLst>
                                          <p:attrName>style.visibility</p:attrName>
                                        </p:attrNameLst>
                                      </p:cBhvr>
                                      <p:to>
                                        <p:strVal val="visible"/>
                                      </p:to>
                                    </p:set>
                                    <p:anim calcmode="lin" valueType="num">
                                      <p:cBhvr>
                                        <p:cTn id="15" dur="1000" fill="hold"/>
                                        <p:tgtEl>
                                          <p:spTgt spid="63493"/>
                                        </p:tgtEl>
                                        <p:attrNameLst>
                                          <p:attrName>ppt_x</p:attrName>
                                        </p:attrNameLst>
                                      </p:cBhvr>
                                      <p:tavLst>
                                        <p:tav tm="0">
                                          <p:val>
                                            <p:strVal val="#ppt_x"/>
                                          </p:val>
                                        </p:tav>
                                        <p:tav tm="100000">
                                          <p:val>
                                            <p:strVal val="#ppt_x"/>
                                          </p:val>
                                        </p:tav>
                                      </p:tavLst>
                                    </p:anim>
                                    <p:anim calcmode="lin" valueType="num">
                                      <p:cBhvr>
                                        <p:cTn id="16" dur="1000" fill="hold"/>
                                        <p:tgtEl>
                                          <p:spTgt spid="63493"/>
                                        </p:tgtEl>
                                        <p:attrNameLst>
                                          <p:attrName>ppt_y</p:attrName>
                                        </p:attrNameLst>
                                      </p:cBhvr>
                                      <p:tavLst>
                                        <p:tav tm="0">
                                          <p:val>
                                            <p:strVal val="#ppt_y+#ppt_h/2"/>
                                          </p:val>
                                        </p:tav>
                                        <p:tav tm="100000">
                                          <p:val>
                                            <p:strVal val="#ppt_y"/>
                                          </p:val>
                                        </p:tav>
                                      </p:tavLst>
                                    </p:anim>
                                    <p:anim calcmode="lin" valueType="num">
                                      <p:cBhvr>
                                        <p:cTn id="17" dur="1000" fill="hold"/>
                                        <p:tgtEl>
                                          <p:spTgt spid="63493"/>
                                        </p:tgtEl>
                                        <p:attrNameLst>
                                          <p:attrName>ppt_w</p:attrName>
                                        </p:attrNameLst>
                                      </p:cBhvr>
                                      <p:tavLst>
                                        <p:tav tm="0">
                                          <p:val>
                                            <p:strVal val="#ppt_w"/>
                                          </p:val>
                                        </p:tav>
                                        <p:tav tm="100000">
                                          <p:val>
                                            <p:strVal val="#ppt_w"/>
                                          </p:val>
                                        </p:tav>
                                      </p:tavLst>
                                    </p:anim>
                                    <p:anim calcmode="lin" valueType="num">
                                      <p:cBhvr>
                                        <p:cTn id="18" dur="1000" fill="hold"/>
                                        <p:tgtEl>
                                          <p:spTgt spid="63493"/>
                                        </p:tgtEl>
                                        <p:attrNameLst>
                                          <p:attrName>ppt_h</p:attrName>
                                        </p:attrNameLst>
                                      </p:cBhvr>
                                      <p:tavLst>
                                        <p:tav tm="0">
                                          <p:val>
                                            <p:fltVal val="0"/>
                                          </p:val>
                                        </p:tav>
                                        <p:tav tm="100000">
                                          <p:val>
                                            <p:strVal val="#ppt_h"/>
                                          </p:val>
                                        </p:tav>
                                      </p:tavLst>
                                    </p:anim>
                                  </p:childTnLst>
                                </p:cTn>
                              </p:par>
                              <p:par>
                                <p:cTn id="19" presetID="16" presetClass="entr" presetSubtype="42" fill="hold" nodeType="withEffect">
                                  <p:stCondLst>
                                    <p:cond delay="0"/>
                                  </p:stCondLst>
                                  <p:childTnLst>
                                    <p:set>
                                      <p:cBhvr>
                                        <p:cTn id="20" dur="1" fill="hold">
                                          <p:stCondLst>
                                            <p:cond delay="0"/>
                                          </p:stCondLst>
                                        </p:cTn>
                                        <p:tgtEl>
                                          <p:spTgt spid="63492"/>
                                        </p:tgtEl>
                                        <p:attrNameLst>
                                          <p:attrName>style.visibility</p:attrName>
                                        </p:attrNameLst>
                                      </p:cBhvr>
                                      <p:to>
                                        <p:strVal val="visible"/>
                                      </p:to>
                                    </p:set>
                                    <p:animEffect transition="in" filter="barn(outHorizontal)">
                                      <p:cBhvr>
                                        <p:cTn id="21" dur="1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2" descr="notepad 2">
            <a:extLst>
              <a:ext uri="{FF2B5EF4-FFF2-40B4-BE49-F238E27FC236}">
                <a16:creationId xmlns:a16="http://schemas.microsoft.com/office/drawing/2014/main" id="{DA1453AB-08BE-4200-AC92-B5741D40E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r="2083"/>
          <a:stretch>
            <a:fillRect/>
          </a:stretch>
        </p:blipFill>
        <p:spPr bwMode="auto">
          <a:xfrm>
            <a:off x="6172200" y="2286000"/>
            <a:ext cx="4495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5539" name="Picture 3" descr="notepad 2">
            <a:extLst>
              <a:ext uri="{FF2B5EF4-FFF2-40B4-BE49-F238E27FC236}">
                <a16:creationId xmlns:a16="http://schemas.microsoft.com/office/drawing/2014/main" id="{5896D30B-BC6E-4D95-98B1-FBF162652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2083"/>
          <a:stretch>
            <a:fillRect/>
          </a:stretch>
        </p:blipFill>
        <p:spPr bwMode="auto">
          <a:xfrm>
            <a:off x="1524000" y="22860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Samuel a man">
            <a:extLst>
              <a:ext uri="{FF2B5EF4-FFF2-40B4-BE49-F238E27FC236}">
                <a16:creationId xmlns:a16="http://schemas.microsoft.com/office/drawing/2014/main" id="{A49E2CD7-9960-4834-A52A-ABE7AC530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58"/>
          <a:stretch>
            <a:fillRect/>
          </a:stretch>
        </p:blipFill>
        <p:spPr bwMode="auto">
          <a:xfrm>
            <a:off x="1524000" y="0"/>
            <a:ext cx="25146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Jewish woman">
            <a:extLst>
              <a:ext uri="{FF2B5EF4-FFF2-40B4-BE49-F238E27FC236}">
                <a16:creationId xmlns:a16="http://schemas.microsoft.com/office/drawing/2014/main" id="{48323C8A-A669-4822-8BE9-D56CF7169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3390"/>
          <a:stretch>
            <a:fillRect/>
          </a:stretch>
        </p:blipFill>
        <p:spPr bwMode="auto">
          <a:xfrm>
            <a:off x="8696326" y="1"/>
            <a:ext cx="1971675" cy="2492375"/>
          </a:xfrm>
          <a:prstGeom prst="rect">
            <a:avLst/>
          </a:prstGeom>
          <a:noFill/>
          <a:extLst>
            <a:ext uri="{909E8E84-426E-40DD-AFC4-6F175D3DCCD1}">
              <a14:hiddenFill xmlns:a14="http://schemas.microsoft.com/office/drawing/2010/main">
                <a:solidFill>
                  <a:srgbClr val="FFFFFF"/>
                </a:solidFill>
              </a14:hiddenFill>
            </a:ext>
          </a:extLst>
        </p:spPr>
      </p:pic>
      <p:sp>
        <p:nvSpPr>
          <p:cNvPr id="65543" name="Rectangle 7">
            <a:extLst>
              <a:ext uri="{FF2B5EF4-FFF2-40B4-BE49-F238E27FC236}">
                <a16:creationId xmlns:a16="http://schemas.microsoft.com/office/drawing/2014/main" id="{A0261460-E1B7-45BF-B647-E9714B0853F1}"/>
              </a:ext>
            </a:extLst>
          </p:cNvPr>
          <p:cNvSpPr>
            <a:spLocks noChangeArrowheads="1"/>
          </p:cNvSpPr>
          <p:nvPr/>
        </p:nvSpPr>
        <p:spPr bwMode="auto">
          <a:xfrm>
            <a:off x="10439400" y="5257800"/>
            <a:ext cx="228600" cy="1600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8" name="Text Box 12">
            <a:extLst>
              <a:ext uri="{FF2B5EF4-FFF2-40B4-BE49-F238E27FC236}">
                <a16:creationId xmlns:a16="http://schemas.microsoft.com/office/drawing/2014/main" id="{C1BD49CF-C0D0-4D09-BBD9-D868298DE7B2}"/>
              </a:ext>
            </a:extLst>
          </p:cNvPr>
          <p:cNvSpPr txBox="1">
            <a:spLocks noChangeArrowheads="1"/>
          </p:cNvSpPr>
          <p:nvPr/>
        </p:nvSpPr>
        <p:spPr bwMode="auto">
          <a:xfrm rot="21366240">
            <a:off x="1865485" y="3416109"/>
            <a:ext cx="3746500"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s-ES" altLang="en-US" sz="2800" b="1" dirty="0">
                <a:latin typeface="Tempus Sans ITC" panose="04020404030D07020202" pitchFamily="82" charset="0"/>
              </a:rPr>
              <a:t>Las </a:t>
            </a:r>
            <a:r>
              <a:rPr lang="es-ES" altLang="en-US" sz="2800" b="1" dirty="0" err="1">
                <a:latin typeface="Tempus Sans ITC" panose="04020404030D07020202" pitchFamily="82" charset="0"/>
              </a:rPr>
              <a:t>bendiciónes</a:t>
            </a:r>
            <a:r>
              <a:rPr lang="es-ES" altLang="en-US" sz="2800" b="1" dirty="0">
                <a:latin typeface="Tempus Sans ITC" panose="04020404030D07020202" pitchFamily="82" charset="0"/>
              </a:rPr>
              <a:t> vienen del dar, no del guardar</a:t>
            </a:r>
            <a:r>
              <a:rPr lang="es-CO" altLang="en-US" sz="2800" b="1" dirty="0">
                <a:latin typeface="Tempus Sans ITC" panose="04020404030D07020202" pitchFamily="82" charset="0"/>
              </a:rPr>
              <a:t>.</a:t>
            </a:r>
            <a:endParaRPr lang="en-US" altLang="en-US" sz="2800" b="1" dirty="0">
              <a:latin typeface="Tempus Sans ITC" panose="04020404030D07020202" pitchFamily="82" charset="0"/>
            </a:endParaRPr>
          </a:p>
        </p:txBody>
      </p:sp>
      <p:sp>
        <p:nvSpPr>
          <p:cNvPr id="65549" name="Text Box 13">
            <a:extLst>
              <a:ext uri="{FF2B5EF4-FFF2-40B4-BE49-F238E27FC236}">
                <a16:creationId xmlns:a16="http://schemas.microsoft.com/office/drawing/2014/main" id="{D6EE1C12-7A7F-4050-9170-B2EE6669718F}"/>
              </a:ext>
            </a:extLst>
          </p:cNvPr>
          <p:cNvSpPr txBox="1">
            <a:spLocks noChangeArrowheads="1"/>
          </p:cNvSpPr>
          <p:nvPr/>
        </p:nvSpPr>
        <p:spPr bwMode="auto">
          <a:xfrm rot="21366240">
            <a:off x="2030353" y="4925306"/>
            <a:ext cx="3724275" cy="157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sz="2800" b="1" dirty="0">
                <a:solidFill>
                  <a:srgbClr val="800000"/>
                </a:solidFill>
                <a:latin typeface="Tempus Sans ITC" panose="04020404030D07020202" pitchFamily="82" charset="0"/>
              </a:rPr>
              <a:t>Mateo 6:20f</a:t>
            </a:r>
          </a:p>
          <a:p>
            <a:pPr algn="ctr">
              <a:lnSpc>
                <a:spcPct val="85000"/>
              </a:lnSpc>
            </a:pPr>
            <a:r>
              <a:rPr lang="en-US" altLang="en-US" sz="2800" b="1" dirty="0">
                <a:solidFill>
                  <a:srgbClr val="800000"/>
                </a:solidFill>
                <a:latin typeface="Tempus Sans ITC" panose="04020404030D07020202" pitchFamily="82" charset="0"/>
              </a:rPr>
              <a:t>2Cor. 9:6-10</a:t>
            </a:r>
          </a:p>
          <a:p>
            <a:pPr algn="ctr">
              <a:lnSpc>
                <a:spcPct val="85000"/>
              </a:lnSpc>
            </a:pPr>
            <a:r>
              <a:rPr lang="en-US" altLang="en-US" sz="2800" b="1" dirty="0">
                <a:solidFill>
                  <a:srgbClr val="800000"/>
                </a:solidFill>
                <a:latin typeface="Tempus Sans ITC" panose="04020404030D07020202" pitchFamily="82" charset="0"/>
              </a:rPr>
              <a:t>Prov. 3:9-10</a:t>
            </a:r>
          </a:p>
          <a:p>
            <a:pPr algn="ctr">
              <a:lnSpc>
                <a:spcPct val="85000"/>
              </a:lnSpc>
            </a:pPr>
            <a:r>
              <a:rPr lang="en-US" altLang="en-US" sz="2800" b="1" dirty="0" err="1">
                <a:solidFill>
                  <a:srgbClr val="800000"/>
                </a:solidFill>
                <a:latin typeface="Tempus Sans ITC" panose="04020404030D07020202" pitchFamily="82" charset="0"/>
              </a:rPr>
              <a:t>Lc</a:t>
            </a:r>
            <a:r>
              <a:rPr lang="en-US" altLang="en-US" sz="2800" b="1" dirty="0">
                <a:solidFill>
                  <a:srgbClr val="800000"/>
                </a:solidFill>
                <a:latin typeface="Tempus Sans ITC" panose="04020404030D07020202" pitchFamily="82" charset="0"/>
              </a:rPr>
              <a:t>. 6:38</a:t>
            </a:r>
          </a:p>
        </p:txBody>
      </p:sp>
      <p:sp>
        <p:nvSpPr>
          <p:cNvPr id="65550" name="AutoShape 14">
            <a:extLst>
              <a:ext uri="{FF2B5EF4-FFF2-40B4-BE49-F238E27FC236}">
                <a16:creationId xmlns:a16="http://schemas.microsoft.com/office/drawing/2014/main" id="{2E266B40-4474-4D84-B00F-C9C81890777B}"/>
              </a:ext>
            </a:extLst>
          </p:cNvPr>
          <p:cNvSpPr>
            <a:spLocks noChangeArrowheads="1"/>
          </p:cNvSpPr>
          <p:nvPr/>
        </p:nvSpPr>
        <p:spPr bwMode="auto">
          <a:xfrm>
            <a:off x="4114800" y="0"/>
            <a:ext cx="4343400" cy="1143000"/>
          </a:xfrm>
          <a:prstGeom prst="wedgeRoundRectCallout">
            <a:avLst>
              <a:gd name="adj1" fmla="val -63269"/>
              <a:gd name="adj2" fmla="val 1861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aprendemos de esa madre desesperada?</a:t>
            </a:r>
            <a:endParaRPr lang="en-US" altLang="en-US" sz="2800" b="1" dirty="0">
              <a:latin typeface="Tempus Sans ITC" panose="04020404030D07020202" pitchFamily="82"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iterate type="wd">
                                    <p:tmPct val="2000"/>
                                  </p:iterate>
                                  <p:childTnLst>
                                    <p:set>
                                      <p:cBhvr>
                                        <p:cTn id="6" dur="1" fill="hold">
                                          <p:stCondLst>
                                            <p:cond delay="0"/>
                                          </p:stCondLst>
                                        </p:cTn>
                                        <p:tgtEl>
                                          <p:spTgt spid="65548"/>
                                        </p:tgtEl>
                                        <p:attrNameLst>
                                          <p:attrName>style.visibility</p:attrName>
                                        </p:attrNameLst>
                                      </p:cBhvr>
                                      <p:to>
                                        <p:strVal val="visible"/>
                                      </p:to>
                                    </p:set>
                                    <p:animEffect transition="in" filter="slide(fromTop)">
                                      <p:cBhvr>
                                        <p:cTn id="7" dur="1000"/>
                                        <p:tgtEl>
                                          <p:spTgt spid="65548"/>
                                        </p:tgtEl>
                                      </p:cBhvr>
                                    </p:animEffect>
                                  </p:childTnLst>
                                </p:cTn>
                              </p:par>
                              <p:par>
                                <p:cTn id="8" presetID="12" presetClass="entr" presetSubtype="4" fill="hold" grpId="0" nodeType="withEffect">
                                  <p:stCondLst>
                                    <p:cond delay="0"/>
                                  </p:stCondLst>
                                  <p:iterate type="wd">
                                    <p:tmPct val="2000"/>
                                  </p:iterate>
                                  <p:childTnLst>
                                    <p:set>
                                      <p:cBhvr>
                                        <p:cTn id="9" dur="1" fill="hold">
                                          <p:stCondLst>
                                            <p:cond delay="0"/>
                                          </p:stCondLst>
                                        </p:cTn>
                                        <p:tgtEl>
                                          <p:spTgt spid="65549"/>
                                        </p:tgtEl>
                                        <p:attrNameLst>
                                          <p:attrName>style.visibility</p:attrName>
                                        </p:attrNameLst>
                                      </p:cBhvr>
                                      <p:to>
                                        <p:strVal val="visible"/>
                                      </p:to>
                                    </p:set>
                                    <p:animEffect transition="in" filter="slide(fromBottom)">
                                      <p:cBhvr>
                                        <p:cTn id="10" dur="1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p:bldP spid="6554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B820B08-3AB6-4E82-9F57-3571FB037D31}"/>
              </a:ext>
            </a:extLst>
          </p:cNvPr>
          <p:cNvSpPr>
            <a:spLocks noChangeArrowheads="1"/>
          </p:cNvSpPr>
          <p:nvPr/>
        </p:nvSpPr>
        <p:spPr bwMode="auto">
          <a:xfrm>
            <a:off x="267070" y="1752600"/>
            <a:ext cx="5638796"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2800" b="1" dirty="0">
                <a:solidFill>
                  <a:srgbClr val="FFFF00"/>
                </a:solidFill>
                <a:latin typeface="Tempus Sans ITC" panose="04020404030D07020202" pitchFamily="82" charset="0"/>
              </a:rPr>
              <a:t>Mat. 6:21 -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donde estuviere vuestro tesoro, allí estará vuestro corazón.</a:t>
            </a:r>
            <a:r>
              <a:rPr lang="en-US" altLang="en-US" sz="2800" b="1" dirty="0">
                <a:solidFill>
                  <a:schemeClr val="bg1"/>
                </a:solidFill>
                <a:latin typeface="Tempus Sans ITC" panose="04020404030D07020202" pitchFamily="82" charset="0"/>
              </a:rPr>
              <a:t>.</a:t>
            </a:r>
          </a:p>
        </p:txBody>
      </p:sp>
      <p:sp>
        <p:nvSpPr>
          <p:cNvPr id="66564" name="Line 4">
            <a:extLst>
              <a:ext uri="{FF2B5EF4-FFF2-40B4-BE49-F238E27FC236}">
                <a16:creationId xmlns:a16="http://schemas.microsoft.com/office/drawing/2014/main" id="{59B8FFEC-B022-4DB9-B4D2-B2DE1E74CB4F}"/>
              </a:ext>
            </a:extLst>
          </p:cNvPr>
          <p:cNvSpPr>
            <a:spLocks noChangeShapeType="1"/>
          </p:cNvSpPr>
          <p:nvPr/>
        </p:nvSpPr>
        <p:spPr bwMode="auto">
          <a:xfrm flipH="1">
            <a:off x="6248400" y="1371600"/>
            <a:ext cx="0" cy="5474563"/>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b="1" dirty="0">
              <a:latin typeface="Tempus Sans ITC" panose="04020404030D07020202" pitchFamily="82" charset="0"/>
            </a:endParaRPr>
          </a:p>
        </p:txBody>
      </p:sp>
      <p:sp>
        <p:nvSpPr>
          <p:cNvPr id="66565" name="Rectangle 5">
            <a:extLst>
              <a:ext uri="{FF2B5EF4-FFF2-40B4-BE49-F238E27FC236}">
                <a16:creationId xmlns:a16="http://schemas.microsoft.com/office/drawing/2014/main" id="{CA94C11E-6535-489D-93E5-33F75578D324}"/>
              </a:ext>
            </a:extLst>
          </p:cNvPr>
          <p:cNvSpPr>
            <a:spLocks noChangeArrowheads="1"/>
          </p:cNvSpPr>
          <p:nvPr/>
        </p:nvSpPr>
        <p:spPr bwMode="auto">
          <a:xfrm>
            <a:off x="135384" y="2971800"/>
            <a:ext cx="5902168" cy="378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pPr>
            <a:r>
              <a:rPr lang="en-US" altLang="en-US" sz="2800" b="1" dirty="0">
                <a:solidFill>
                  <a:srgbClr val="FFFF00"/>
                </a:solidFill>
                <a:latin typeface="Tempus Sans ITC" panose="04020404030D07020202" pitchFamily="82" charset="0"/>
              </a:rPr>
              <a:t>2 Cor. 9:6-9 -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El que siembra escasamente, también segará escasamente; y el que siembra generosamente, generosamente también segará … Y poderoso es Dios para hacer que abunde en vosotros toda gracia; a fin de que, teniendo siempre en todas las cosas todo lo que basta, abundéis para toda buena obra</a:t>
            </a:r>
            <a:endParaRPr lang="en-US" altLang="en-US" sz="2800" b="1" dirty="0">
              <a:solidFill>
                <a:schemeClr val="bg1"/>
              </a:solidFill>
              <a:latin typeface="Tempus Sans ITC" panose="04020404030D07020202" pitchFamily="82" charset="0"/>
            </a:endParaRPr>
          </a:p>
        </p:txBody>
      </p:sp>
      <p:sp>
        <p:nvSpPr>
          <p:cNvPr id="66567" name="Rectangle 7">
            <a:extLst>
              <a:ext uri="{FF2B5EF4-FFF2-40B4-BE49-F238E27FC236}">
                <a16:creationId xmlns:a16="http://schemas.microsoft.com/office/drawing/2014/main" id="{85CED529-B81A-429E-936A-E598CE80D176}"/>
              </a:ext>
            </a:extLst>
          </p:cNvPr>
          <p:cNvSpPr>
            <a:spLocks noChangeArrowheads="1"/>
          </p:cNvSpPr>
          <p:nvPr/>
        </p:nvSpPr>
        <p:spPr bwMode="auto">
          <a:xfrm>
            <a:off x="6328268" y="2133600"/>
            <a:ext cx="586739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FFFF00"/>
                </a:solidFill>
                <a:latin typeface="Tempus Sans ITC" panose="04020404030D07020202" pitchFamily="82" charset="0"/>
              </a:rPr>
              <a:t>Prov. 3:9-10 -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Honra a Jehová de tus bienes, Y de las primicias de todos tus frutos; Y serán llenas tus canastas con abundancia, Y tus lagares rebosarán de mosto</a:t>
            </a:r>
            <a:endParaRPr lang="en-US" altLang="en-US" sz="2800" b="1" dirty="0">
              <a:solidFill>
                <a:schemeClr val="bg1"/>
              </a:solidFill>
              <a:latin typeface="Tempus Sans ITC" panose="04020404030D07020202" pitchFamily="82" charset="0"/>
            </a:endParaRPr>
          </a:p>
        </p:txBody>
      </p:sp>
      <p:sp>
        <p:nvSpPr>
          <p:cNvPr id="66568" name="Rectangle 8">
            <a:extLst>
              <a:ext uri="{FF2B5EF4-FFF2-40B4-BE49-F238E27FC236}">
                <a16:creationId xmlns:a16="http://schemas.microsoft.com/office/drawing/2014/main" id="{0C672E12-C241-48D0-8415-360666BDAD8E}"/>
              </a:ext>
            </a:extLst>
          </p:cNvPr>
          <p:cNvSpPr>
            <a:spLocks noChangeArrowheads="1"/>
          </p:cNvSpPr>
          <p:nvPr/>
        </p:nvSpPr>
        <p:spPr bwMode="auto">
          <a:xfrm>
            <a:off x="6404470" y="4562818"/>
            <a:ext cx="571499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err="1">
                <a:solidFill>
                  <a:srgbClr val="FFFF00"/>
                </a:solidFill>
                <a:latin typeface="Tempus Sans ITC" panose="04020404030D07020202" pitchFamily="82" charset="0"/>
              </a:rPr>
              <a:t>Lc</a:t>
            </a:r>
            <a:r>
              <a:rPr lang="en-US" altLang="en-US" sz="2800" b="1" dirty="0">
                <a:solidFill>
                  <a:srgbClr val="FFFF00"/>
                </a:solidFill>
                <a:latin typeface="Tempus Sans ITC" panose="04020404030D07020202" pitchFamily="82" charset="0"/>
              </a:rPr>
              <a:t>. 6:38 -</a:t>
            </a:r>
            <a:r>
              <a:rPr lang="en-US" altLang="en-US" sz="2800" b="1" dirty="0">
                <a:solidFill>
                  <a:schemeClr val="bg1"/>
                </a:solidFill>
                <a:latin typeface="Tempus Sans ITC" panose="04020404030D07020202" pitchFamily="82" charset="0"/>
              </a:rPr>
              <a:t> </a:t>
            </a:r>
            <a:r>
              <a:rPr lang="es-ES" sz="2800" b="1" dirty="0">
                <a:solidFill>
                  <a:schemeClr val="bg1"/>
                </a:solidFill>
                <a:latin typeface="Tempus Sans ITC" panose="04020404030D07020202" pitchFamily="82" charset="0"/>
              </a:rPr>
              <a:t>Dad, y se os dará; medida buena, apretada, remecida, y rebosando darán en vuestro seno: porque con la misma medida que midiereis, os será vuelto a medir</a:t>
            </a:r>
            <a:endParaRPr lang="en-US" altLang="en-US" sz="2800" b="1" dirty="0">
              <a:solidFill>
                <a:schemeClr val="bg1"/>
              </a:solidFill>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checkerboard(across)">
                                      <p:cBhvr>
                                        <p:cTn id="7" dur="10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66565"/>
                                        </p:tgtEl>
                                        <p:attrNameLst>
                                          <p:attrName>style.visibility</p:attrName>
                                        </p:attrNameLst>
                                      </p:cBhvr>
                                      <p:to>
                                        <p:strVal val="visible"/>
                                      </p:to>
                                    </p:set>
                                    <p:animEffect transition="in" filter="checkerboard(down)">
                                      <p:cBhvr>
                                        <p:cTn id="12" dur="1000"/>
                                        <p:tgtEl>
                                          <p:spTgt spid="66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arn(inHorizontal)">
                                      <p:cBhvr>
                                        <p:cTn id="17" dur="1000"/>
                                        <p:tgtEl>
                                          <p:spTgt spid="665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6568"/>
                                        </p:tgtEl>
                                        <p:attrNameLst>
                                          <p:attrName>style.visibility</p:attrName>
                                        </p:attrNameLst>
                                      </p:cBhvr>
                                      <p:to>
                                        <p:strVal val="visible"/>
                                      </p:to>
                                    </p:set>
                                    <p:animEffect transition="in" filter="barn(outHorizontal)">
                                      <p:cBhvr>
                                        <p:cTn id="22" dur="10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5" grpId="0"/>
      <p:bldP spid="66567" grpId="0"/>
      <p:bldP spid="6656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0" name="Picture 2" descr="notepad 2">
            <a:extLst>
              <a:ext uri="{FF2B5EF4-FFF2-40B4-BE49-F238E27FC236}">
                <a16:creationId xmlns:a16="http://schemas.microsoft.com/office/drawing/2014/main" id="{5AB67EE2-1375-4FE2-A370-1B77A1759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r="2083"/>
          <a:stretch>
            <a:fillRect/>
          </a:stretch>
        </p:blipFill>
        <p:spPr bwMode="auto">
          <a:xfrm>
            <a:off x="6172200" y="2286000"/>
            <a:ext cx="4876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8611" name="Picture 3" descr="notepad 2">
            <a:extLst>
              <a:ext uri="{FF2B5EF4-FFF2-40B4-BE49-F238E27FC236}">
                <a16:creationId xmlns:a16="http://schemas.microsoft.com/office/drawing/2014/main" id="{C783BC1E-FE52-4F97-9BA2-21BD54F29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 r="2083"/>
          <a:stretch>
            <a:fillRect/>
          </a:stretch>
        </p:blipFill>
        <p:spPr bwMode="auto">
          <a:xfrm>
            <a:off x="1524000" y="22860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descr="Samuel a man">
            <a:extLst>
              <a:ext uri="{FF2B5EF4-FFF2-40B4-BE49-F238E27FC236}">
                <a16:creationId xmlns:a16="http://schemas.microsoft.com/office/drawing/2014/main" id="{132D0BD8-0718-47EB-8B7F-D30E3E4CD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58"/>
          <a:stretch>
            <a:fillRect/>
          </a:stretch>
        </p:blipFill>
        <p:spPr bwMode="auto">
          <a:xfrm>
            <a:off x="1524000" y="0"/>
            <a:ext cx="2514600" cy="2452688"/>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descr="Jewish woman">
            <a:extLst>
              <a:ext uri="{FF2B5EF4-FFF2-40B4-BE49-F238E27FC236}">
                <a16:creationId xmlns:a16="http://schemas.microsoft.com/office/drawing/2014/main" id="{BB615397-31AF-4E43-ACB4-6B968514B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3390"/>
          <a:stretch>
            <a:fillRect/>
          </a:stretch>
        </p:blipFill>
        <p:spPr bwMode="auto">
          <a:xfrm>
            <a:off x="8696326" y="1"/>
            <a:ext cx="1971675" cy="2492375"/>
          </a:xfrm>
          <a:prstGeom prst="rect">
            <a:avLst/>
          </a:prstGeom>
          <a:noFill/>
          <a:extLst>
            <a:ext uri="{909E8E84-426E-40DD-AFC4-6F175D3DCCD1}">
              <a14:hiddenFill xmlns:a14="http://schemas.microsoft.com/office/drawing/2010/main">
                <a:solidFill>
                  <a:srgbClr val="FFFFFF"/>
                </a:solidFill>
              </a14:hiddenFill>
            </a:ext>
          </a:extLst>
        </p:spPr>
      </p:pic>
      <p:sp>
        <p:nvSpPr>
          <p:cNvPr id="68617" name="Text Box 9">
            <a:extLst>
              <a:ext uri="{FF2B5EF4-FFF2-40B4-BE49-F238E27FC236}">
                <a16:creationId xmlns:a16="http://schemas.microsoft.com/office/drawing/2014/main" id="{8E78681B-BBFE-4CCA-8AFC-577E0B1AF9EE}"/>
              </a:ext>
            </a:extLst>
          </p:cNvPr>
          <p:cNvSpPr txBox="1">
            <a:spLocks noChangeArrowheads="1"/>
          </p:cNvSpPr>
          <p:nvPr/>
        </p:nvSpPr>
        <p:spPr bwMode="auto">
          <a:xfrm rot="21366240">
            <a:off x="1748041" y="3288573"/>
            <a:ext cx="3916654" cy="8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latin typeface="Tempus Sans ITC" panose="04020404030D07020202" pitchFamily="82" charset="0"/>
              </a:rPr>
              <a:t>Las </a:t>
            </a:r>
            <a:r>
              <a:rPr lang="es-ES" altLang="en-US" sz="2800" b="1" dirty="0" err="1">
                <a:latin typeface="Tempus Sans ITC" panose="04020404030D07020202" pitchFamily="82" charset="0"/>
              </a:rPr>
              <a:t>bendiciónes</a:t>
            </a:r>
            <a:r>
              <a:rPr lang="es-ES" altLang="en-US" sz="2800" b="1" dirty="0">
                <a:latin typeface="Tempus Sans ITC" panose="04020404030D07020202" pitchFamily="82" charset="0"/>
              </a:rPr>
              <a:t> vienen del dar, no del guardar</a:t>
            </a:r>
            <a:r>
              <a:rPr lang="es-CO" altLang="en-US" sz="2800" b="1" dirty="0">
                <a:latin typeface="Tempus Sans ITC" panose="04020404030D07020202" pitchFamily="82" charset="0"/>
              </a:rPr>
              <a:t>.</a:t>
            </a:r>
            <a:endParaRPr lang="en-US" altLang="en-US" sz="2800" b="1" dirty="0">
              <a:latin typeface="Tempus Sans ITC" panose="04020404030D07020202" pitchFamily="82" charset="0"/>
            </a:endParaRPr>
          </a:p>
        </p:txBody>
      </p:sp>
      <p:sp>
        <p:nvSpPr>
          <p:cNvPr id="68619" name="Text Box 11">
            <a:extLst>
              <a:ext uri="{FF2B5EF4-FFF2-40B4-BE49-F238E27FC236}">
                <a16:creationId xmlns:a16="http://schemas.microsoft.com/office/drawing/2014/main" id="{67F93E01-CF64-49E4-B52F-4BD13C568BCA}"/>
              </a:ext>
            </a:extLst>
          </p:cNvPr>
          <p:cNvSpPr txBox="1">
            <a:spLocks noChangeArrowheads="1"/>
          </p:cNvSpPr>
          <p:nvPr/>
        </p:nvSpPr>
        <p:spPr bwMode="auto">
          <a:xfrm rot="219153">
            <a:off x="6398979" y="4217768"/>
            <a:ext cx="42830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latin typeface="Tempus Sans ITC" panose="04020404030D07020202" pitchFamily="82" charset="0"/>
              </a:rPr>
              <a:t>Nos </a:t>
            </a:r>
            <a:r>
              <a:rPr lang="en-US" altLang="en-US" sz="2800" b="1" dirty="0" err="1">
                <a:latin typeface="Tempus Sans ITC" panose="04020404030D07020202" pitchFamily="82" charset="0"/>
              </a:rPr>
              <a:t>guía</a:t>
            </a:r>
            <a:r>
              <a:rPr lang="en-US" altLang="en-US" sz="2800" b="1" dirty="0">
                <a:latin typeface="Tempus Sans ITC" panose="04020404030D07020202" pitchFamily="82" charset="0"/>
              </a:rPr>
              <a:t> a la </a:t>
            </a:r>
            <a:r>
              <a:rPr lang="en-US" altLang="en-US" sz="2800" b="1" dirty="0" err="1">
                <a:latin typeface="Tempus Sans ITC" panose="04020404030D07020202" pitchFamily="82" charset="0"/>
              </a:rPr>
              <a:t>pregunta</a:t>
            </a:r>
            <a:r>
              <a:rPr lang="en-US" altLang="en-US" sz="2800" b="1" dirty="0">
                <a:latin typeface="Tempus Sans ITC" panose="04020404030D07020202" pitchFamily="82" charset="0"/>
              </a:rPr>
              <a:t> de </a:t>
            </a:r>
            <a:r>
              <a:rPr lang="en-US" altLang="en-US" sz="2800" b="1" dirty="0" err="1">
                <a:latin typeface="Tempus Sans ITC" panose="04020404030D07020202" pitchFamily="82" charset="0"/>
              </a:rPr>
              <a:t>fe</a:t>
            </a:r>
            <a:r>
              <a:rPr lang="en-US" altLang="en-US" sz="2800" b="1" dirty="0">
                <a:latin typeface="Tempus Sans ITC" panose="04020404030D07020202" pitchFamily="82" charset="0"/>
              </a:rPr>
              <a:t>:  </a:t>
            </a:r>
            <a:r>
              <a:rPr lang="en-US" altLang="en-US" sz="2800" b="1" dirty="0">
                <a:solidFill>
                  <a:srgbClr val="C00000"/>
                </a:solidFill>
                <a:latin typeface="Tempus Sans ITC" panose="04020404030D07020202" pitchFamily="82" charset="0"/>
              </a:rPr>
              <a:t>¿la </a:t>
            </a:r>
            <a:r>
              <a:rPr lang="en-US" altLang="en-US" sz="2800" b="1" dirty="0" err="1">
                <a:solidFill>
                  <a:srgbClr val="C00000"/>
                </a:solidFill>
                <a:latin typeface="Tempus Sans ITC" panose="04020404030D07020202" pitchFamily="82" charset="0"/>
              </a:rPr>
              <a:t>tenemos</a:t>
            </a:r>
            <a:r>
              <a:rPr lang="en-US" altLang="en-US" sz="2800" b="1" dirty="0">
                <a:solidFill>
                  <a:srgbClr val="C00000"/>
                </a:solidFill>
                <a:latin typeface="Tempus Sans ITC" panose="04020404030D07020202" pitchFamily="82" charset="0"/>
              </a:rPr>
              <a:t> o no?</a:t>
            </a:r>
          </a:p>
        </p:txBody>
      </p:sp>
      <p:sp>
        <p:nvSpPr>
          <p:cNvPr id="68621" name="Text Box 13">
            <a:extLst>
              <a:ext uri="{FF2B5EF4-FFF2-40B4-BE49-F238E27FC236}">
                <a16:creationId xmlns:a16="http://schemas.microsoft.com/office/drawing/2014/main" id="{FA371056-C35E-44E3-86CF-5FA8DBF78590}"/>
              </a:ext>
            </a:extLst>
          </p:cNvPr>
          <p:cNvSpPr txBox="1">
            <a:spLocks noChangeArrowheads="1"/>
          </p:cNvSpPr>
          <p:nvPr/>
        </p:nvSpPr>
        <p:spPr bwMode="auto">
          <a:xfrm rot="158795">
            <a:off x="6503812" y="2708497"/>
            <a:ext cx="4213577" cy="120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s-ES" altLang="en-US" sz="2800" b="1" dirty="0">
                <a:latin typeface="Tempus Sans ITC" panose="04020404030D07020202" pitchFamily="82" charset="0"/>
              </a:rPr>
              <a:t>La adversidad puede conducirnos a</a:t>
            </a:r>
          </a:p>
          <a:p>
            <a:pPr algn="ctr">
              <a:lnSpc>
                <a:spcPct val="85000"/>
              </a:lnSpc>
            </a:pPr>
            <a:r>
              <a:rPr lang="es-ES" altLang="en-US" sz="2800" b="1" dirty="0">
                <a:latin typeface="Tempus Sans ITC" panose="04020404030D07020202" pitchFamily="82" charset="0"/>
              </a:rPr>
              <a:t>crecimiento espiritual.</a:t>
            </a:r>
            <a:endParaRPr lang="en-US" altLang="en-US" sz="2800" b="1" dirty="0">
              <a:latin typeface="Tempus Sans ITC" panose="04020404030D07020202" pitchFamily="82" charset="0"/>
            </a:endParaRPr>
          </a:p>
        </p:txBody>
      </p:sp>
      <p:sp>
        <p:nvSpPr>
          <p:cNvPr id="68623" name="Text Box 15">
            <a:extLst>
              <a:ext uri="{FF2B5EF4-FFF2-40B4-BE49-F238E27FC236}">
                <a16:creationId xmlns:a16="http://schemas.microsoft.com/office/drawing/2014/main" id="{AD2BA632-6C95-4540-9E79-AF1D5A93741F}"/>
              </a:ext>
            </a:extLst>
          </p:cNvPr>
          <p:cNvSpPr txBox="1">
            <a:spLocks noChangeArrowheads="1"/>
          </p:cNvSpPr>
          <p:nvPr/>
        </p:nvSpPr>
        <p:spPr bwMode="auto">
          <a:xfrm rot="21366240">
            <a:off x="2023447" y="4743241"/>
            <a:ext cx="37242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800000"/>
                </a:solidFill>
                <a:latin typeface="Tempus Sans ITC" panose="04020404030D07020202" pitchFamily="82" charset="0"/>
              </a:rPr>
              <a:t>Mateo 6:20f</a:t>
            </a:r>
          </a:p>
          <a:p>
            <a:pPr algn="ctr"/>
            <a:r>
              <a:rPr lang="en-US" altLang="en-US" sz="2800" b="1" dirty="0">
                <a:solidFill>
                  <a:srgbClr val="800000"/>
                </a:solidFill>
                <a:latin typeface="Tempus Sans ITC" panose="04020404030D07020202" pitchFamily="82" charset="0"/>
              </a:rPr>
              <a:t>2Cor. 9:6-10</a:t>
            </a:r>
          </a:p>
          <a:p>
            <a:pPr algn="ctr"/>
            <a:r>
              <a:rPr lang="en-US" altLang="en-US" sz="2800" b="1" dirty="0">
                <a:solidFill>
                  <a:srgbClr val="800000"/>
                </a:solidFill>
                <a:latin typeface="Tempus Sans ITC" panose="04020404030D07020202" pitchFamily="82" charset="0"/>
              </a:rPr>
              <a:t>Prov. 3:9-10</a:t>
            </a:r>
          </a:p>
          <a:p>
            <a:pPr algn="ctr"/>
            <a:r>
              <a:rPr lang="en-US" altLang="en-US" sz="2800" b="1" dirty="0" err="1">
                <a:solidFill>
                  <a:srgbClr val="800000"/>
                </a:solidFill>
                <a:latin typeface="Tempus Sans ITC" panose="04020404030D07020202" pitchFamily="82" charset="0"/>
              </a:rPr>
              <a:t>Lc</a:t>
            </a:r>
            <a:r>
              <a:rPr lang="en-US" altLang="en-US" sz="2800" b="1" dirty="0">
                <a:solidFill>
                  <a:srgbClr val="800000"/>
                </a:solidFill>
                <a:latin typeface="Tempus Sans ITC" panose="04020404030D07020202" pitchFamily="82" charset="0"/>
              </a:rPr>
              <a:t>. 6:38</a:t>
            </a:r>
          </a:p>
        </p:txBody>
      </p:sp>
      <p:sp>
        <p:nvSpPr>
          <p:cNvPr id="68624" name="Text Box 16">
            <a:extLst>
              <a:ext uri="{FF2B5EF4-FFF2-40B4-BE49-F238E27FC236}">
                <a16:creationId xmlns:a16="http://schemas.microsoft.com/office/drawing/2014/main" id="{E4617417-1854-4AB2-AB17-D2685A814475}"/>
              </a:ext>
            </a:extLst>
          </p:cNvPr>
          <p:cNvSpPr txBox="1">
            <a:spLocks noChangeArrowheads="1"/>
          </p:cNvSpPr>
          <p:nvPr/>
        </p:nvSpPr>
        <p:spPr bwMode="auto">
          <a:xfrm rot="219153">
            <a:off x="6293074" y="5390170"/>
            <a:ext cx="42407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n-US" sz="2800" b="1" dirty="0">
                <a:latin typeface="Tempus Sans ITC" panose="04020404030D07020202" pitchFamily="82" charset="0"/>
              </a:rPr>
              <a:t>Revela la capacidad infinita de Dios de proveer nuestras necesidades</a:t>
            </a:r>
            <a:endParaRPr lang="en-US" altLang="en-US" sz="2800" b="1" dirty="0">
              <a:latin typeface="Tempus Sans ITC" panose="04020404030D07020202" pitchFamily="82" charset="0"/>
            </a:endParaRPr>
          </a:p>
        </p:txBody>
      </p:sp>
      <p:sp>
        <p:nvSpPr>
          <p:cNvPr id="68626" name="AutoShape 18">
            <a:extLst>
              <a:ext uri="{FF2B5EF4-FFF2-40B4-BE49-F238E27FC236}">
                <a16:creationId xmlns:a16="http://schemas.microsoft.com/office/drawing/2014/main" id="{AE119F02-A78C-46B1-876F-E98EFEE37A50}"/>
              </a:ext>
            </a:extLst>
          </p:cNvPr>
          <p:cNvSpPr>
            <a:spLocks noChangeArrowheads="1"/>
          </p:cNvSpPr>
          <p:nvPr/>
        </p:nvSpPr>
        <p:spPr bwMode="auto">
          <a:xfrm>
            <a:off x="4114800" y="0"/>
            <a:ext cx="4343400" cy="1143000"/>
          </a:xfrm>
          <a:prstGeom prst="wedgeRoundRectCallout">
            <a:avLst>
              <a:gd name="adj1" fmla="val -63269"/>
              <a:gd name="adj2" fmla="val 1861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ES" altLang="en-US" sz="2800" b="1" dirty="0">
                <a:latin typeface="Tempus Sans ITC" panose="04020404030D07020202" pitchFamily="82" charset="0"/>
              </a:rPr>
              <a:t>¿Qué aprendemos de esa madre desesperada?</a:t>
            </a:r>
            <a:endParaRPr lang="en-US" altLang="en-US" sz="2800" b="1" dirty="0">
              <a:latin typeface="Tempus Sans ITC" panose="04020404030D07020202" pitchFamily="82"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621"/>
                                        </p:tgtEl>
                                        <p:attrNameLst>
                                          <p:attrName>style.visibility</p:attrName>
                                        </p:attrNameLst>
                                      </p:cBhvr>
                                      <p:to>
                                        <p:strVal val="visible"/>
                                      </p:to>
                                    </p:set>
                                    <p:animEffect transition="in" filter="dissolve">
                                      <p:cBhvr>
                                        <p:cTn id="7" dur="1000"/>
                                        <p:tgtEl>
                                          <p:spTgt spid="68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88" fill="hold" grpId="0" nodeType="clickEffect">
                                  <p:stCondLst>
                                    <p:cond delay="0"/>
                                  </p:stCondLst>
                                  <p:iterate type="wd">
                                    <p:tmPct val="2000"/>
                                  </p:iterate>
                                  <p:childTnLst>
                                    <p:set>
                                      <p:cBhvr>
                                        <p:cTn id="11" dur="1" fill="hold">
                                          <p:stCondLst>
                                            <p:cond delay="0"/>
                                          </p:stCondLst>
                                        </p:cTn>
                                        <p:tgtEl>
                                          <p:spTgt spid="68619"/>
                                        </p:tgtEl>
                                        <p:attrNameLst>
                                          <p:attrName>style.visibility</p:attrName>
                                        </p:attrNameLst>
                                      </p:cBhvr>
                                      <p:to>
                                        <p:strVal val="visible"/>
                                      </p:to>
                                    </p:set>
                                    <p:anim calcmode="lin" valueType="num">
                                      <p:cBhvr>
                                        <p:cTn id="12" dur="1000" fill="hold"/>
                                        <p:tgtEl>
                                          <p:spTgt spid="68619"/>
                                        </p:tgtEl>
                                        <p:attrNameLst>
                                          <p:attrName>ppt_w</p:attrName>
                                        </p:attrNameLst>
                                      </p:cBhvr>
                                      <p:tavLst>
                                        <p:tav tm="0">
                                          <p:val>
                                            <p:strVal val="4/3*#ppt_w"/>
                                          </p:val>
                                        </p:tav>
                                        <p:tav tm="100000">
                                          <p:val>
                                            <p:strVal val="#ppt_w"/>
                                          </p:val>
                                        </p:tav>
                                      </p:tavLst>
                                    </p:anim>
                                    <p:anim calcmode="lin" valueType="num">
                                      <p:cBhvr>
                                        <p:cTn id="13" dur="1000" fill="hold"/>
                                        <p:tgtEl>
                                          <p:spTgt spid="68619"/>
                                        </p:tgtEl>
                                        <p:attrNameLst>
                                          <p:attrName>ppt_h</p:attrName>
                                        </p:attrNameLst>
                                      </p:cBhvr>
                                      <p:tavLst>
                                        <p:tav tm="0">
                                          <p:val>
                                            <p:strVal val="4/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88" fill="hold" grpId="0" nodeType="clickEffect">
                                  <p:stCondLst>
                                    <p:cond delay="0"/>
                                  </p:stCondLst>
                                  <p:iterate type="wd">
                                    <p:tmPct val="2000"/>
                                  </p:iterate>
                                  <p:childTnLst>
                                    <p:set>
                                      <p:cBhvr>
                                        <p:cTn id="17" dur="1" fill="hold">
                                          <p:stCondLst>
                                            <p:cond delay="0"/>
                                          </p:stCondLst>
                                        </p:cTn>
                                        <p:tgtEl>
                                          <p:spTgt spid="68624"/>
                                        </p:tgtEl>
                                        <p:attrNameLst>
                                          <p:attrName>style.visibility</p:attrName>
                                        </p:attrNameLst>
                                      </p:cBhvr>
                                      <p:to>
                                        <p:strVal val="visible"/>
                                      </p:to>
                                    </p:set>
                                    <p:anim calcmode="lin" valueType="num">
                                      <p:cBhvr>
                                        <p:cTn id="18" dur="1000" fill="hold"/>
                                        <p:tgtEl>
                                          <p:spTgt spid="68624"/>
                                        </p:tgtEl>
                                        <p:attrNameLst>
                                          <p:attrName>ppt_w</p:attrName>
                                        </p:attrNameLst>
                                      </p:cBhvr>
                                      <p:tavLst>
                                        <p:tav tm="0">
                                          <p:val>
                                            <p:strVal val="4/3*#ppt_w"/>
                                          </p:val>
                                        </p:tav>
                                        <p:tav tm="100000">
                                          <p:val>
                                            <p:strVal val="#ppt_w"/>
                                          </p:val>
                                        </p:tav>
                                      </p:tavLst>
                                    </p:anim>
                                    <p:anim calcmode="lin" valueType="num">
                                      <p:cBhvr>
                                        <p:cTn id="19" dur="1000" fill="hold"/>
                                        <p:tgtEl>
                                          <p:spTgt spid="6862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P spid="68621" grpId="0"/>
      <p:bldP spid="686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2" name="Picture 6" descr="0609018 by EL MALETIN DE FOTOS.">
            <a:extLst>
              <a:ext uri="{FF2B5EF4-FFF2-40B4-BE49-F238E27FC236}">
                <a16:creationId xmlns:a16="http://schemas.microsoft.com/office/drawing/2014/main" id="{1FA9D378-38FC-4CED-879F-A32B86682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ELIJAH FACE">
            <a:extLst>
              <a:ext uri="{FF2B5EF4-FFF2-40B4-BE49-F238E27FC236}">
                <a16:creationId xmlns:a16="http://schemas.microsoft.com/office/drawing/2014/main" id="{9115055F-B413-426C-AA69-BFCA697D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244"/>
            <a:ext cx="2971800" cy="392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St. Elisha">
            <a:extLst>
              <a:ext uri="{FF2B5EF4-FFF2-40B4-BE49-F238E27FC236}">
                <a16:creationId xmlns:a16="http://schemas.microsoft.com/office/drawing/2014/main" id="{5A9EC5B6-6D14-49B6-A90C-93DD87048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763" y="2770503"/>
            <a:ext cx="3028237" cy="408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780EDFAB-5FA7-43FC-832C-065D4523D808}"/>
              </a:ext>
            </a:extLst>
          </p:cNvPr>
          <p:cNvSpPr txBox="1">
            <a:spLocks noChangeArrowheads="1"/>
          </p:cNvSpPr>
          <p:nvPr/>
        </p:nvSpPr>
        <p:spPr bwMode="auto">
          <a:xfrm>
            <a:off x="762000" y="4181127"/>
            <a:ext cx="2314575" cy="1384995"/>
          </a:xfrm>
          <a:prstGeom prst="rect">
            <a:avLst/>
          </a:prstGeom>
          <a:noFill/>
          <a:ln>
            <a:noFill/>
          </a:ln>
          <a:effectLst>
            <a:outerShdw dist="56796" dir="12393903"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s-CO" altLang="en-US" sz="2800" i="1" dirty="0">
                <a:solidFill>
                  <a:srgbClr val="FFFF00"/>
                </a:solidFill>
                <a:cs typeface="Tahoma" panose="020B0604030504040204" pitchFamily="34" charset="0"/>
              </a:rPr>
              <a:t>La</a:t>
            </a:r>
          </a:p>
          <a:p>
            <a:pPr algn="ctr" eaLnBrk="1" hangingPunct="1"/>
            <a:r>
              <a:rPr lang="es-CO" altLang="en-US" sz="2800" i="1" dirty="0">
                <a:solidFill>
                  <a:srgbClr val="FFFF00"/>
                </a:solidFill>
                <a:cs typeface="Tahoma" panose="020B0604030504040204" pitchFamily="34" charset="0"/>
              </a:rPr>
              <a:t>obra de</a:t>
            </a:r>
            <a:endParaRPr lang="en-US" altLang="en-US" sz="2800" i="1" dirty="0">
              <a:solidFill>
                <a:srgbClr val="FFFF00"/>
              </a:solidFill>
              <a:cs typeface="Tahoma" panose="020B0604030504040204" pitchFamily="34" charset="0"/>
            </a:endParaRPr>
          </a:p>
          <a:p>
            <a:pPr algn="ctr" eaLnBrk="1" hangingPunct="1"/>
            <a:r>
              <a:rPr lang="en-US" altLang="en-US" sz="2800" i="1" dirty="0">
                <a:solidFill>
                  <a:srgbClr val="FFFF00"/>
                </a:solidFill>
                <a:cs typeface="Tahoma" panose="020B0604030504040204" pitchFamily="34" charset="0"/>
              </a:rPr>
              <a:t>Elías</a:t>
            </a:r>
          </a:p>
        </p:txBody>
      </p:sp>
      <p:sp>
        <p:nvSpPr>
          <p:cNvPr id="9225" name="Text Box 9">
            <a:extLst>
              <a:ext uri="{FF2B5EF4-FFF2-40B4-BE49-F238E27FC236}">
                <a16:creationId xmlns:a16="http://schemas.microsoft.com/office/drawing/2014/main" id="{5BC4BE9C-90D3-4310-BD04-C93DA4A34A2C}"/>
              </a:ext>
            </a:extLst>
          </p:cNvPr>
          <p:cNvSpPr txBox="1">
            <a:spLocks noChangeArrowheads="1"/>
          </p:cNvSpPr>
          <p:nvPr/>
        </p:nvSpPr>
        <p:spPr bwMode="auto">
          <a:xfrm>
            <a:off x="9486900" y="914400"/>
            <a:ext cx="1905000" cy="954107"/>
          </a:xfrm>
          <a:prstGeom prst="rect">
            <a:avLst/>
          </a:prstGeom>
          <a:noFill/>
          <a:ln>
            <a:noFill/>
          </a:ln>
          <a:effectLst>
            <a:outerShdw dist="53882" dir="13500000" algn="ctr" rotWithShape="0">
              <a:srgbClr val="CC33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s-CO" altLang="en-US" sz="2800" i="1" dirty="0">
                <a:solidFill>
                  <a:srgbClr val="FFFF00"/>
                </a:solidFill>
                <a:cs typeface="Tahoma" panose="020B0604030504040204" pitchFamily="34" charset="0"/>
              </a:rPr>
              <a:t> y de</a:t>
            </a:r>
            <a:endParaRPr lang="en-US" altLang="en-US" sz="2800" i="1" dirty="0">
              <a:solidFill>
                <a:srgbClr val="FFFF00"/>
              </a:solidFill>
              <a:cs typeface="Tahoma" panose="020B0604030504040204" pitchFamily="34" charset="0"/>
            </a:endParaRPr>
          </a:p>
          <a:p>
            <a:pPr algn="ctr" eaLnBrk="1" hangingPunct="1"/>
            <a:r>
              <a:rPr lang="en-US" altLang="en-US" sz="2800" i="1" dirty="0">
                <a:solidFill>
                  <a:srgbClr val="FFFF00"/>
                </a:solidFill>
                <a:cs typeface="Tahoma" panose="020B0604030504040204" pitchFamily="34" charset="0"/>
              </a:rPr>
              <a:t>Eliseo</a:t>
            </a:r>
          </a:p>
        </p:txBody>
      </p:sp>
      <p:sp>
        <p:nvSpPr>
          <p:cNvPr id="9226" name="Text Box 10">
            <a:extLst>
              <a:ext uri="{FF2B5EF4-FFF2-40B4-BE49-F238E27FC236}">
                <a16:creationId xmlns:a16="http://schemas.microsoft.com/office/drawing/2014/main" id="{4C64A873-F62C-49E8-8B81-EF7E93AC6EF3}"/>
              </a:ext>
            </a:extLst>
          </p:cNvPr>
          <p:cNvSpPr txBox="1">
            <a:spLocks noChangeArrowheads="1"/>
          </p:cNvSpPr>
          <p:nvPr/>
        </p:nvSpPr>
        <p:spPr bwMode="auto">
          <a:xfrm>
            <a:off x="533400" y="5791200"/>
            <a:ext cx="297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2800" dirty="0">
                <a:solidFill>
                  <a:schemeClr val="bg1"/>
                </a:solidFill>
              </a:rPr>
              <a:t>I REYES 17:1 – </a:t>
            </a:r>
          </a:p>
          <a:p>
            <a:pPr algn="ctr" eaLnBrk="1" hangingPunct="1"/>
            <a:r>
              <a:rPr lang="en-US" altLang="en-US" sz="2800" dirty="0">
                <a:solidFill>
                  <a:schemeClr val="bg1"/>
                </a:solidFill>
              </a:rPr>
              <a:t>2 REYES 2:11</a:t>
            </a:r>
          </a:p>
        </p:txBody>
      </p:sp>
      <p:sp>
        <p:nvSpPr>
          <p:cNvPr id="9227" name="Text Box 11">
            <a:extLst>
              <a:ext uri="{FF2B5EF4-FFF2-40B4-BE49-F238E27FC236}">
                <a16:creationId xmlns:a16="http://schemas.microsoft.com/office/drawing/2014/main" id="{5BCE9037-4923-4866-9960-CBDAE5ACABA9}"/>
              </a:ext>
            </a:extLst>
          </p:cNvPr>
          <p:cNvSpPr txBox="1">
            <a:spLocks noChangeArrowheads="1"/>
          </p:cNvSpPr>
          <p:nvPr/>
        </p:nvSpPr>
        <p:spPr bwMode="auto">
          <a:xfrm>
            <a:off x="9067800" y="1816396"/>
            <a:ext cx="274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Tempus Sans ITC" panose="04020404030D07020202" pitchFamily="82" charset="0"/>
                <a:cs typeface="Arial" panose="020B0604020202020204" pitchFamily="34" charset="0"/>
              </a:defRPr>
            </a:lvl1pPr>
            <a:lvl2pPr marL="742950" indent="-285750" eaLnBrk="0" hangingPunct="0">
              <a:defRPr sz="800" b="1">
                <a:solidFill>
                  <a:schemeClr val="tx1"/>
                </a:solidFill>
                <a:latin typeface="Tempus Sans ITC" panose="04020404030D07020202" pitchFamily="82" charset="0"/>
                <a:cs typeface="Arial" panose="020B0604020202020204" pitchFamily="34" charset="0"/>
              </a:defRPr>
            </a:lvl2pPr>
            <a:lvl3pPr marL="1143000" indent="-228600" eaLnBrk="0" hangingPunct="0">
              <a:defRPr sz="800" b="1">
                <a:solidFill>
                  <a:schemeClr val="tx1"/>
                </a:solidFill>
                <a:latin typeface="Tempus Sans ITC" panose="04020404030D07020202" pitchFamily="82" charset="0"/>
                <a:cs typeface="Arial" panose="020B0604020202020204" pitchFamily="34" charset="0"/>
              </a:defRPr>
            </a:lvl3pPr>
            <a:lvl4pPr marL="1600200" indent="-228600" eaLnBrk="0" hangingPunct="0">
              <a:defRPr sz="800" b="1">
                <a:solidFill>
                  <a:schemeClr val="tx1"/>
                </a:solidFill>
                <a:latin typeface="Tempus Sans ITC" panose="04020404030D07020202" pitchFamily="82" charset="0"/>
                <a:cs typeface="Arial" panose="020B0604020202020204" pitchFamily="34" charset="0"/>
              </a:defRPr>
            </a:lvl4pPr>
            <a:lvl5pPr marL="2057400" indent="-228600" eaLnBrk="0" hangingPunct="0">
              <a:defRPr sz="800"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sz="800"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2800" dirty="0">
                <a:solidFill>
                  <a:schemeClr val="bg1"/>
                </a:solidFill>
              </a:rPr>
              <a:t>2 REYES</a:t>
            </a:r>
          </a:p>
          <a:p>
            <a:pPr algn="ctr" eaLnBrk="1" hangingPunct="1"/>
            <a:r>
              <a:rPr lang="en-US" altLang="en-US" sz="2800" dirty="0">
                <a:solidFill>
                  <a:schemeClr val="bg1"/>
                </a:solidFill>
              </a:rPr>
              <a:t>2:12 – 13:20a</a:t>
            </a:r>
          </a:p>
        </p:txBody>
      </p:sp>
    </p:spTree>
    <p:extLst>
      <p:ext uri="{BB962C8B-B14F-4D97-AF65-F5344CB8AC3E}">
        <p14:creationId xmlns:p14="http://schemas.microsoft.com/office/powerpoint/2010/main" val="243838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96233E8-19D7-4CD8-85A2-662BB9B740E5}"/>
              </a:ext>
            </a:extLst>
          </p:cNvPr>
          <p:cNvSpPr>
            <a:spLocks noChangeArrowheads="1"/>
          </p:cNvSpPr>
          <p:nvPr/>
        </p:nvSpPr>
        <p:spPr bwMode="auto">
          <a:xfrm>
            <a:off x="0" y="0"/>
            <a:ext cx="12192000" cy="703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nSpc>
                <a:spcPct val="90000"/>
              </a:lnSpc>
            </a:pPr>
            <a:r>
              <a:rPr lang="en-US" altLang="en-US" sz="2800" i="1" dirty="0">
                <a:solidFill>
                  <a:schemeClr val="bg1"/>
                </a:solidFill>
              </a:rPr>
              <a:t>28:1-13 -</a:t>
            </a:r>
            <a:r>
              <a:rPr lang="en-US" altLang="en-US" sz="2800" i="1" dirty="0">
                <a:solidFill>
                  <a:srgbClr val="FFFF00"/>
                </a:solidFill>
              </a:rPr>
              <a:t> </a:t>
            </a:r>
            <a:r>
              <a:rPr lang="es-ES" sz="2800" dirty="0">
                <a:solidFill>
                  <a:srgbClr val="FFFF00"/>
                </a:solidFill>
              </a:rPr>
              <a:t>Y será que, si oyeres diligente la voz de Jehová tu Dios, para guardar, para poner por obra todos sus mandamientos que yo te prescribo hoy, vendrán sobre ti todas estas bendiciones</a:t>
            </a:r>
            <a:r>
              <a:rPr lang="en-US" altLang="en-US" sz="2800" i="1" dirty="0">
                <a:solidFill>
                  <a:srgbClr val="FFFF00"/>
                </a:solidFill>
              </a:rPr>
              <a:t>…</a:t>
            </a:r>
          </a:p>
          <a:p>
            <a:pPr eaLnBrk="1" hangingPunct="1"/>
            <a:endParaRPr lang="en-US" altLang="en-US" sz="300" i="1" dirty="0">
              <a:solidFill>
                <a:schemeClr val="bg1"/>
              </a:solidFill>
            </a:endParaRPr>
          </a:p>
          <a:p>
            <a:r>
              <a:rPr lang="en-US" altLang="en-US" sz="2800" i="1" dirty="0">
                <a:solidFill>
                  <a:schemeClr val="bg1"/>
                </a:solidFill>
              </a:rPr>
              <a:t>- </a:t>
            </a:r>
            <a:r>
              <a:rPr lang="es-ES" altLang="en-US" sz="2800" dirty="0">
                <a:solidFill>
                  <a:schemeClr val="bg1"/>
                </a:solidFill>
              </a:rPr>
              <a:t>b</a:t>
            </a:r>
            <a:r>
              <a:rPr lang="es-ES" sz="2800" dirty="0">
                <a:solidFill>
                  <a:schemeClr val="bg1"/>
                </a:solidFill>
              </a:rPr>
              <a:t>endito serás tú en la ciudad y en el campo</a:t>
            </a:r>
            <a:endParaRPr lang="en-US" altLang="en-US" sz="2800" i="1" dirty="0">
              <a:solidFill>
                <a:schemeClr val="bg1"/>
              </a:solidFill>
            </a:endParaRPr>
          </a:p>
          <a:p>
            <a:pPr>
              <a:buFontTx/>
              <a:buChar char="-"/>
            </a:pPr>
            <a:r>
              <a:rPr lang="es-ES" sz="2800" dirty="0">
                <a:solidFill>
                  <a:schemeClr val="bg1"/>
                </a:solidFill>
              </a:rPr>
              <a:t> bendito el fruto de tu vientre</a:t>
            </a:r>
            <a:r>
              <a:rPr lang="en-US" altLang="en-US" sz="2800" i="1" dirty="0">
                <a:solidFill>
                  <a:schemeClr val="bg1"/>
                </a:solidFill>
              </a:rPr>
              <a:t> (y de </a:t>
            </a:r>
            <a:r>
              <a:rPr lang="en-US" altLang="en-US" sz="2800" i="1" dirty="0" err="1">
                <a:solidFill>
                  <a:schemeClr val="bg1"/>
                </a:solidFill>
              </a:rPr>
              <a:t>todos</a:t>
            </a:r>
            <a:r>
              <a:rPr lang="en-US" altLang="en-US" sz="2800" i="1" dirty="0">
                <a:solidFill>
                  <a:schemeClr val="bg1"/>
                </a:solidFill>
              </a:rPr>
              <a:t> los </a:t>
            </a:r>
            <a:r>
              <a:rPr lang="en-US" altLang="en-US" sz="2800" i="1" dirty="0" err="1">
                <a:solidFill>
                  <a:schemeClr val="bg1"/>
                </a:solidFill>
              </a:rPr>
              <a:t>bestias</a:t>
            </a:r>
            <a:r>
              <a:rPr lang="en-US" altLang="en-US" sz="2800" i="1" dirty="0">
                <a:solidFill>
                  <a:schemeClr val="bg1"/>
                </a:solidFill>
              </a:rPr>
              <a:t>) </a:t>
            </a:r>
          </a:p>
          <a:p>
            <a:r>
              <a:rPr lang="en-US" altLang="en-US" sz="2800" i="1" dirty="0">
                <a:solidFill>
                  <a:schemeClr val="bg1"/>
                </a:solidFill>
              </a:rPr>
              <a:t>- </a:t>
            </a:r>
            <a:r>
              <a:rPr lang="es-ES" altLang="en-US" sz="2800" dirty="0">
                <a:solidFill>
                  <a:schemeClr val="bg1"/>
                </a:solidFill>
              </a:rPr>
              <a:t>b</a:t>
            </a:r>
            <a:r>
              <a:rPr lang="es-ES" sz="2800" dirty="0">
                <a:solidFill>
                  <a:schemeClr val="bg1"/>
                </a:solidFill>
              </a:rPr>
              <a:t>endito tu canastillo y tus sobras</a:t>
            </a:r>
            <a:endParaRPr lang="en-US" altLang="en-US" sz="2800" i="1" dirty="0">
              <a:solidFill>
                <a:schemeClr val="bg1"/>
              </a:solidFill>
            </a:endParaRPr>
          </a:p>
          <a:p>
            <a:r>
              <a:rPr lang="en-US" altLang="en-US" sz="2800" i="1" dirty="0">
                <a:solidFill>
                  <a:schemeClr val="bg1"/>
                </a:solidFill>
              </a:rPr>
              <a:t>- </a:t>
            </a:r>
            <a:r>
              <a:rPr lang="es-ES" altLang="en-US" sz="2800" dirty="0">
                <a:solidFill>
                  <a:schemeClr val="bg1"/>
                </a:solidFill>
              </a:rPr>
              <a:t>b</a:t>
            </a:r>
            <a:r>
              <a:rPr lang="es-ES" sz="2800" dirty="0">
                <a:solidFill>
                  <a:schemeClr val="bg1"/>
                </a:solidFill>
              </a:rPr>
              <a:t>endito serás en tu entrar, y en tu salir</a:t>
            </a:r>
            <a:endParaRPr lang="en-US" altLang="en-US" sz="2800" i="1" dirty="0">
              <a:solidFill>
                <a:schemeClr val="bg1"/>
              </a:solidFill>
            </a:endParaRPr>
          </a:p>
          <a:p>
            <a:pPr>
              <a:buFontTx/>
              <a:buChar char="-"/>
            </a:pPr>
            <a:r>
              <a:rPr lang="en-US" altLang="en-US" sz="2800" i="1" dirty="0">
                <a:solidFill>
                  <a:schemeClr val="bg1"/>
                </a:solidFill>
              </a:rPr>
              <a:t> </a:t>
            </a:r>
            <a:r>
              <a:rPr lang="es-ES" altLang="en-US" sz="2800" dirty="0">
                <a:solidFill>
                  <a:schemeClr val="bg1"/>
                </a:solidFill>
              </a:rPr>
              <a:t>p</a:t>
            </a:r>
            <a:r>
              <a:rPr lang="es-ES" sz="2800" dirty="0">
                <a:solidFill>
                  <a:schemeClr val="bg1"/>
                </a:solidFill>
              </a:rPr>
              <a:t>ondrá Jehová a tus enemigos </a:t>
            </a:r>
            <a:r>
              <a:rPr lang="pt-BR" sz="2800" dirty="0">
                <a:solidFill>
                  <a:schemeClr val="bg1"/>
                </a:solidFill>
              </a:rPr>
              <a:t>de rota batida delante de ti</a:t>
            </a:r>
            <a:endParaRPr lang="en-US" altLang="en-US" sz="2800" i="1" dirty="0">
              <a:solidFill>
                <a:schemeClr val="bg1"/>
              </a:solidFill>
            </a:endParaRPr>
          </a:p>
          <a:p>
            <a:pPr>
              <a:buFontTx/>
              <a:buChar char="-"/>
            </a:pPr>
            <a:r>
              <a:rPr lang="en-US" altLang="en-US" sz="2800" i="1" dirty="0">
                <a:solidFill>
                  <a:schemeClr val="bg1"/>
                </a:solidFill>
              </a:rPr>
              <a:t> </a:t>
            </a:r>
            <a:r>
              <a:rPr lang="es-ES" sz="2800" dirty="0">
                <a:solidFill>
                  <a:schemeClr val="bg1"/>
                </a:solidFill>
              </a:rPr>
              <a:t>bendiciones en tus graneros, y en todo aquello en que pusieres tu mano</a:t>
            </a:r>
            <a:endParaRPr lang="en-US" altLang="en-US" sz="2800" i="1" dirty="0">
              <a:solidFill>
                <a:schemeClr val="bg1"/>
              </a:solidFill>
            </a:endParaRPr>
          </a:p>
          <a:p>
            <a:pPr>
              <a:buFontTx/>
              <a:buChar char="-"/>
            </a:pPr>
            <a:r>
              <a:rPr lang="en-US" altLang="en-US" sz="2800" i="1" dirty="0">
                <a:solidFill>
                  <a:schemeClr val="bg1"/>
                </a:solidFill>
              </a:rPr>
              <a:t> </a:t>
            </a:r>
            <a:r>
              <a:rPr lang="es-ES" altLang="en-US" sz="2800" dirty="0">
                <a:solidFill>
                  <a:schemeClr val="bg1"/>
                </a:solidFill>
              </a:rPr>
              <a:t>c</a:t>
            </a:r>
            <a:r>
              <a:rPr lang="es-ES" sz="2800" dirty="0">
                <a:solidFill>
                  <a:schemeClr val="bg1"/>
                </a:solidFill>
              </a:rPr>
              <a:t>onfirmarte a Jehová por pueblo suyo santo</a:t>
            </a:r>
            <a:endParaRPr lang="en-US" altLang="en-US" sz="2800" i="1" dirty="0">
              <a:solidFill>
                <a:schemeClr val="bg1"/>
              </a:solidFill>
            </a:endParaRPr>
          </a:p>
          <a:p>
            <a:pPr>
              <a:buFontTx/>
              <a:buChar char="-"/>
            </a:pPr>
            <a:r>
              <a:rPr lang="en-US" altLang="en-US" sz="2800" i="1" dirty="0">
                <a:solidFill>
                  <a:schemeClr val="bg1"/>
                </a:solidFill>
              </a:rPr>
              <a:t> </a:t>
            </a:r>
            <a:r>
              <a:rPr lang="es-ES" sz="2800" dirty="0">
                <a:solidFill>
                  <a:schemeClr val="bg1"/>
                </a:solidFill>
              </a:rPr>
              <a:t>todos los pueblos de la tierra te temerán</a:t>
            </a:r>
            <a:endParaRPr lang="en-US" altLang="en-US" sz="2800" i="1" dirty="0">
              <a:solidFill>
                <a:schemeClr val="bg1"/>
              </a:solidFill>
            </a:endParaRPr>
          </a:p>
          <a:p>
            <a:pPr>
              <a:buFontTx/>
              <a:buChar char="-"/>
            </a:pPr>
            <a:r>
              <a:rPr lang="en-US" altLang="en-US" sz="2800" i="1" dirty="0">
                <a:solidFill>
                  <a:schemeClr val="bg1"/>
                </a:solidFill>
              </a:rPr>
              <a:t> </a:t>
            </a:r>
            <a:r>
              <a:rPr lang="es-ES" sz="2800" dirty="0">
                <a:solidFill>
                  <a:schemeClr val="bg1"/>
                </a:solidFill>
              </a:rPr>
              <a:t>te hará Jehová sobreabundar en bienes</a:t>
            </a:r>
          </a:p>
          <a:p>
            <a:pPr>
              <a:buFontTx/>
              <a:buChar char="-"/>
            </a:pPr>
            <a:r>
              <a:rPr lang="en-US" altLang="en-US" sz="2800" i="1" dirty="0">
                <a:solidFill>
                  <a:schemeClr val="bg1"/>
                </a:solidFill>
              </a:rPr>
              <a:t> </a:t>
            </a:r>
            <a:r>
              <a:rPr lang="es-ES" altLang="en-US" sz="2800" dirty="0">
                <a:solidFill>
                  <a:schemeClr val="bg1"/>
                </a:solidFill>
              </a:rPr>
              <a:t>a</a:t>
            </a:r>
            <a:r>
              <a:rPr lang="es-ES" sz="2800" dirty="0">
                <a:solidFill>
                  <a:schemeClr val="bg1"/>
                </a:solidFill>
              </a:rPr>
              <a:t>brirte a Jehová su buen depósito, el cielo, para dar lluvia</a:t>
            </a:r>
            <a:endParaRPr lang="en-US" altLang="en-US" sz="2800" i="1" dirty="0">
              <a:solidFill>
                <a:schemeClr val="bg1"/>
              </a:solidFill>
            </a:endParaRPr>
          </a:p>
          <a:p>
            <a:r>
              <a:rPr lang="en-US" altLang="en-US" sz="2800" i="1" dirty="0">
                <a:solidFill>
                  <a:schemeClr val="bg1"/>
                </a:solidFill>
              </a:rPr>
              <a:t>- </a:t>
            </a:r>
            <a:r>
              <a:rPr lang="en-US" sz="2800" dirty="0" err="1">
                <a:solidFill>
                  <a:schemeClr val="bg1"/>
                </a:solidFill>
              </a:rPr>
              <a:t>prestarás</a:t>
            </a:r>
            <a:r>
              <a:rPr lang="en-US" sz="2800" dirty="0">
                <a:solidFill>
                  <a:schemeClr val="bg1"/>
                </a:solidFill>
              </a:rPr>
              <a:t> a </a:t>
            </a:r>
            <a:r>
              <a:rPr lang="en-US" sz="2800" dirty="0" err="1">
                <a:solidFill>
                  <a:schemeClr val="bg1"/>
                </a:solidFill>
              </a:rPr>
              <a:t>muchas</a:t>
            </a:r>
            <a:r>
              <a:rPr lang="en-US" sz="2800" dirty="0">
                <a:solidFill>
                  <a:schemeClr val="bg1"/>
                </a:solidFill>
              </a:rPr>
              <a:t> gentes, y </a:t>
            </a:r>
            <a:r>
              <a:rPr lang="en-US" sz="2800" dirty="0" err="1">
                <a:solidFill>
                  <a:schemeClr val="bg1"/>
                </a:solidFill>
              </a:rPr>
              <a:t>tú</a:t>
            </a:r>
            <a:r>
              <a:rPr lang="en-US" sz="2800" dirty="0">
                <a:solidFill>
                  <a:schemeClr val="bg1"/>
                </a:solidFill>
              </a:rPr>
              <a:t> no </a:t>
            </a:r>
            <a:r>
              <a:rPr lang="en-US" sz="2800" dirty="0" err="1">
                <a:solidFill>
                  <a:schemeClr val="bg1"/>
                </a:solidFill>
              </a:rPr>
              <a:t>tomarás</a:t>
            </a:r>
            <a:r>
              <a:rPr lang="en-US" sz="2800" dirty="0">
                <a:solidFill>
                  <a:schemeClr val="bg1"/>
                </a:solidFill>
              </a:rPr>
              <a:t> </a:t>
            </a:r>
            <a:r>
              <a:rPr lang="en-US" sz="2800" dirty="0" err="1">
                <a:solidFill>
                  <a:schemeClr val="bg1"/>
                </a:solidFill>
              </a:rPr>
              <a:t>emprestado</a:t>
            </a:r>
            <a:endParaRPr lang="en-US" altLang="en-US" sz="2800" i="1" dirty="0">
              <a:solidFill>
                <a:schemeClr val="bg1"/>
              </a:solidFill>
            </a:endParaRPr>
          </a:p>
          <a:p>
            <a:pPr>
              <a:buFontTx/>
              <a:buChar char="-"/>
            </a:pPr>
            <a:r>
              <a:rPr lang="en-US" altLang="en-US" sz="2800" i="1" dirty="0">
                <a:solidFill>
                  <a:schemeClr val="bg1"/>
                </a:solidFill>
              </a:rPr>
              <a:t> </a:t>
            </a:r>
            <a:r>
              <a:rPr lang="es-ES" sz="2800" dirty="0">
                <a:solidFill>
                  <a:schemeClr val="bg1"/>
                </a:solidFill>
              </a:rPr>
              <a:t>te pondrá Jehová por cabeza, y no por cola</a:t>
            </a:r>
            <a:r>
              <a:rPr lang="en-US" altLang="en-US" sz="2800" i="1" dirty="0">
                <a:solidFill>
                  <a:schemeClr val="bg1"/>
                </a:solidFill>
              </a:rPr>
              <a:t>. </a:t>
            </a:r>
          </a:p>
          <a:p>
            <a:r>
              <a:rPr lang="en-US" altLang="en-US" sz="2800" i="1" dirty="0">
                <a:solidFill>
                  <a:schemeClr val="bg1"/>
                </a:solidFill>
              </a:rPr>
              <a:t>- </a:t>
            </a:r>
            <a:r>
              <a:rPr lang="es-ES" sz="2800" dirty="0">
                <a:solidFill>
                  <a:schemeClr val="bg1"/>
                </a:solidFill>
              </a:rPr>
              <a:t>estarás encima solamente, y no 	estarás debajo</a:t>
            </a:r>
            <a:endParaRPr lang="en-US" altLang="en-US" sz="2800" i="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5" name="Rectangle 5">
            <a:extLst>
              <a:ext uri="{FF2B5EF4-FFF2-40B4-BE49-F238E27FC236}">
                <a16:creationId xmlns:a16="http://schemas.microsoft.com/office/drawing/2014/main" id="{7EE7CCD3-D353-4AE4-908C-21AA17241AEB}"/>
              </a:ext>
            </a:extLst>
          </p:cNvPr>
          <p:cNvSpPr>
            <a:spLocks noChangeArrowheads="1"/>
          </p:cNvSpPr>
          <p:nvPr/>
        </p:nvSpPr>
        <p:spPr bwMode="auto">
          <a:xfrm>
            <a:off x="0" y="1"/>
            <a:ext cx="12192000"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nSpc>
                <a:spcPct val="90000"/>
              </a:lnSpc>
            </a:pPr>
            <a:r>
              <a:rPr lang="en-US" altLang="en-US" sz="2800" i="1" dirty="0">
                <a:solidFill>
                  <a:schemeClr val="bg1"/>
                </a:solidFill>
              </a:rPr>
              <a:t>28:15 -</a:t>
            </a:r>
            <a:r>
              <a:rPr lang="en-US" altLang="en-US" sz="2800" i="1" dirty="0">
                <a:solidFill>
                  <a:srgbClr val="FFFF00"/>
                </a:solidFill>
              </a:rPr>
              <a:t> </a:t>
            </a:r>
            <a:r>
              <a:rPr lang="es-ES" sz="2800" dirty="0">
                <a:solidFill>
                  <a:srgbClr val="FFFF00"/>
                </a:solidFill>
              </a:rPr>
              <a:t>Y será, si no oyeres la voz de Jehová tu Dios, para cuidar de poner por obra todos sus mandamientos y sus estatutos, que yo te intimo hoy, que vendrán sobre ti todas estas maldiciones</a:t>
            </a:r>
            <a:r>
              <a:rPr lang="en-US" altLang="en-US" sz="2800" i="1" dirty="0">
                <a:solidFill>
                  <a:srgbClr val="FFFF00"/>
                </a:solidFill>
              </a:rPr>
              <a:t>…</a:t>
            </a:r>
          </a:p>
          <a:p>
            <a:pPr eaLnBrk="1" hangingPunct="1"/>
            <a:endParaRPr lang="en-US" altLang="en-US" sz="200" i="1" dirty="0">
              <a:solidFill>
                <a:srgbClr val="FFFF00"/>
              </a:solidFill>
            </a:endParaRPr>
          </a:p>
          <a:p>
            <a:pPr eaLnBrk="1" hangingPunct="1"/>
            <a:r>
              <a:rPr lang="en-US" altLang="en-US" sz="2800" i="1" dirty="0">
                <a:solidFill>
                  <a:schemeClr val="bg1"/>
                </a:solidFill>
              </a:rPr>
              <a:t>- </a:t>
            </a:r>
            <a:r>
              <a:rPr lang="en-US" altLang="en-US" sz="2800" i="1" dirty="0" err="1">
                <a:solidFill>
                  <a:schemeClr val="bg1"/>
                </a:solidFill>
              </a:rPr>
              <a:t>en</a:t>
            </a:r>
            <a:r>
              <a:rPr lang="en-US" altLang="en-US" sz="2800" i="1" dirty="0">
                <a:solidFill>
                  <a:schemeClr val="bg1"/>
                </a:solidFill>
              </a:rPr>
              <a:t> la ciudad y </a:t>
            </a:r>
            <a:r>
              <a:rPr lang="en-US" altLang="en-US" sz="2800" i="1" dirty="0" err="1">
                <a:solidFill>
                  <a:schemeClr val="bg1"/>
                </a:solidFill>
              </a:rPr>
              <a:t>en</a:t>
            </a:r>
            <a:r>
              <a:rPr lang="en-US" altLang="en-US" sz="2800" i="1" dirty="0">
                <a:solidFill>
                  <a:schemeClr val="bg1"/>
                </a:solidFill>
              </a:rPr>
              <a:t> el campo</a:t>
            </a:r>
          </a:p>
          <a:p>
            <a:r>
              <a:rPr lang="en-US" altLang="en-US" sz="2800" i="1" dirty="0">
                <a:solidFill>
                  <a:schemeClr val="bg1"/>
                </a:solidFill>
              </a:rPr>
              <a:t>- </a:t>
            </a:r>
            <a:r>
              <a:rPr lang="en-US" altLang="en-US" sz="2800" i="1" dirty="0" err="1">
                <a:solidFill>
                  <a:schemeClr val="bg1"/>
                </a:solidFill>
              </a:rPr>
              <a:t>en</a:t>
            </a:r>
            <a:r>
              <a:rPr lang="en-US" altLang="en-US" sz="2800" i="1" dirty="0">
                <a:solidFill>
                  <a:schemeClr val="bg1"/>
                </a:solidFill>
              </a:rPr>
              <a:t> </a:t>
            </a:r>
            <a:r>
              <a:rPr lang="es-ES" sz="2800" dirty="0">
                <a:solidFill>
                  <a:schemeClr val="bg1"/>
                </a:solidFill>
              </a:rPr>
              <a:t>tu canasta y tu artesa de amasar</a:t>
            </a:r>
            <a:endParaRPr lang="en-US" altLang="en-US" sz="2800" i="1" dirty="0">
              <a:solidFill>
                <a:schemeClr val="bg1"/>
              </a:solidFill>
            </a:endParaRPr>
          </a:p>
          <a:p>
            <a:pPr>
              <a:buFontTx/>
              <a:buChar char="-"/>
            </a:pPr>
            <a:r>
              <a:rPr lang="en-US" altLang="en-US" sz="2800" i="1" dirty="0">
                <a:solidFill>
                  <a:schemeClr val="bg1"/>
                </a:solidFill>
              </a:rPr>
              <a:t> </a:t>
            </a:r>
            <a:r>
              <a:rPr lang="en-US" altLang="en-US" sz="2800" i="1" dirty="0" err="1">
                <a:solidFill>
                  <a:schemeClr val="bg1"/>
                </a:solidFill>
              </a:rPr>
              <a:t>en</a:t>
            </a:r>
            <a:r>
              <a:rPr lang="en-US" altLang="en-US" sz="2800" i="1" dirty="0">
                <a:solidFill>
                  <a:schemeClr val="bg1"/>
                </a:solidFill>
              </a:rPr>
              <a:t> </a:t>
            </a:r>
            <a:r>
              <a:rPr lang="es-ES" sz="2800" dirty="0">
                <a:solidFill>
                  <a:schemeClr val="bg1"/>
                </a:solidFill>
              </a:rPr>
              <a:t>el fruto de tu vientre</a:t>
            </a:r>
            <a:r>
              <a:rPr lang="en-US" altLang="en-US" sz="2800" i="1" dirty="0">
                <a:solidFill>
                  <a:schemeClr val="bg1"/>
                </a:solidFill>
              </a:rPr>
              <a:t> (y de </a:t>
            </a:r>
            <a:r>
              <a:rPr lang="en-US" altLang="en-US" sz="2800" i="1" dirty="0" err="1">
                <a:solidFill>
                  <a:schemeClr val="bg1"/>
                </a:solidFill>
              </a:rPr>
              <a:t>todos</a:t>
            </a:r>
            <a:r>
              <a:rPr lang="en-US" altLang="en-US" sz="2800" i="1" dirty="0">
                <a:solidFill>
                  <a:schemeClr val="bg1"/>
                </a:solidFill>
              </a:rPr>
              <a:t> los </a:t>
            </a:r>
            <a:r>
              <a:rPr lang="en-US" altLang="en-US" sz="2800" i="1" dirty="0" err="1">
                <a:solidFill>
                  <a:schemeClr val="bg1"/>
                </a:solidFill>
              </a:rPr>
              <a:t>bestias</a:t>
            </a:r>
            <a:r>
              <a:rPr lang="en-US" altLang="en-US" sz="2800" i="1" dirty="0">
                <a:solidFill>
                  <a:schemeClr val="bg1"/>
                </a:solidFill>
              </a:rPr>
              <a:t>)</a:t>
            </a:r>
          </a:p>
          <a:p>
            <a:pPr eaLnBrk="1" hangingPunct="1">
              <a:buFontTx/>
              <a:buChar char="-"/>
            </a:pPr>
            <a:r>
              <a:rPr lang="en-US" altLang="en-US" sz="2800" i="1" dirty="0">
                <a:solidFill>
                  <a:schemeClr val="bg1"/>
                </a:solidFill>
              </a:rPr>
              <a:t> el </a:t>
            </a:r>
            <a:r>
              <a:rPr lang="en-US" altLang="en-US" sz="2800" i="1" dirty="0" err="1">
                <a:solidFill>
                  <a:schemeClr val="bg1"/>
                </a:solidFill>
              </a:rPr>
              <a:t>fruto</a:t>
            </a:r>
            <a:r>
              <a:rPr lang="en-US" altLang="en-US" sz="2800" i="1" dirty="0">
                <a:solidFill>
                  <a:schemeClr val="bg1"/>
                </a:solidFill>
              </a:rPr>
              <a:t> de </a:t>
            </a:r>
            <a:r>
              <a:rPr lang="en-US" altLang="en-US" sz="2800" i="1" dirty="0" err="1">
                <a:solidFill>
                  <a:schemeClr val="bg1"/>
                </a:solidFill>
              </a:rPr>
              <a:t>tu</a:t>
            </a:r>
            <a:r>
              <a:rPr lang="en-US" altLang="en-US" sz="2800" i="1" dirty="0">
                <a:solidFill>
                  <a:schemeClr val="bg1"/>
                </a:solidFill>
              </a:rPr>
              <a:t> tierra, la </a:t>
            </a:r>
            <a:r>
              <a:rPr lang="en-US" altLang="en-US" sz="2800" i="1" dirty="0" err="1">
                <a:solidFill>
                  <a:schemeClr val="bg1"/>
                </a:solidFill>
              </a:rPr>
              <a:t>cria</a:t>
            </a:r>
            <a:r>
              <a:rPr lang="en-US" altLang="en-US" sz="2800" i="1" dirty="0">
                <a:solidFill>
                  <a:schemeClr val="bg1"/>
                </a:solidFill>
              </a:rPr>
              <a:t> de </a:t>
            </a:r>
            <a:r>
              <a:rPr lang="en-US" altLang="en-US" sz="2800" i="1" dirty="0" err="1">
                <a:solidFill>
                  <a:schemeClr val="bg1"/>
                </a:solidFill>
              </a:rPr>
              <a:t>tus</a:t>
            </a:r>
            <a:r>
              <a:rPr lang="en-US" altLang="en-US" sz="2800" i="1" dirty="0">
                <a:solidFill>
                  <a:schemeClr val="bg1"/>
                </a:solidFill>
              </a:rPr>
              <a:t> </a:t>
            </a:r>
            <a:r>
              <a:rPr lang="en-US" altLang="en-US" sz="2800" i="1" dirty="0" err="1">
                <a:solidFill>
                  <a:schemeClr val="bg1"/>
                </a:solidFill>
              </a:rPr>
              <a:t>vacas</a:t>
            </a:r>
            <a:r>
              <a:rPr lang="en-US" altLang="en-US" sz="2800" i="1" dirty="0">
                <a:solidFill>
                  <a:schemeClr val="bg1"/>
                </a:solidFill>
              </a:rPr>
              <a:t>, los </a:t>
            </a:r>
            <a:r>
              <a:rPr lang="en-US" altLang="en-US" sz="2800" i="1" dirty="0" err="1">
                <a:solidFill>
                  <a:schemeClr val="bg1"/>
                </a:solidFill>
              </a:rPr>
              <a:t>rebaños</a:t>
            </a:r>
            <a:r>
              <a:rPr lang="en-US" altLang="en-US" sz="2800" i="1" dirty="0">
                <a:solidFill>
                  <a:schemeClr val="bg1"/>
                </a:solidFill>
              </a:rPr>
              <a:t> de </a:t>
            </a:r>
            <a:r>
              <a:rPr lang="en-US" altLang="en-US" sz="2800" i="1" dirty="0" err="1">
                <a:solidFill>
                  <a:schemeClr val="bg1"/>
                </a:solidFill>
              </a:rPr>
              <a:t>tus</a:t>
            </a:r>
            <a:r>
              <a:rPr lang="en-US" altLang="en-US" sz="2800" i="1" dirty="0">
                <a:solidFill>
                  <a:schemeClr val="bg1"/>
                </a:solidFill>
              </a:rPr>
              <a:t> </a:t>
            </a:r>
            <a:r>
              <a:rPr lang="en-US" altLang="en-US" sz="2800" i="1" dirty="0" err="1">
                <a:solidFill>
                  <a:schemeClr val="bg1"/>
                </a:solidFill>
              </a:rPr>
              <a:t>ovejas</a:t>
            </a:r>
            <a:endParaRPr lang="en-US" altLang="en-US" sz="2800" i="1" dirty="0">
              <a:solidFill>
                <a:schemeClr val="bg1"/>
              </a:solidFill>
            </a:endParaRPr>
          </a:p>
          <a:p>
            <a:r>
              <a:rPr lang="en-US" altLang="en-US" sz="2800" i="1" dirty="0">
                <a:solidFill>
                  <a:schemeClr val="bg1"/>
                </a:solidFill>
              </a:rPr>
              <a:t>- </a:t>
            </a:r>
            <a:r>
              <a:rPr lang="es-ES" sz="2800" dirty="0">
                <a:solidFill>
                  <a:schemeClr val="bg1"/>
                </a:solidFill>
              </a:rPr>
              <a:t>en tu entrar y en tu salir</a:t>
            </a:r>
            <a:endParaRPr lang="en-US" altLang="en-US" sz="2800" i="1" dirty="0">
              <a:solidFill>
                <a:schemeClr val="bg1"/>
              </a:solidFill>
            </a:endParaRPr>
          </a:p>
          <a:p>
            <a:pPr eaLnBrk="1" hangingPunct="1">
              <a:buFontTx/>
              <a:buChar char="-"/>
            </a:pPr>
            <a:r>
              <a:rPr lang="en-US" altLang="en-US" sz="2800" i="1" dirty="0">
                <a:solidFill>
                  <a:schemeClr val="bg1"/>
                </a:solidFill>
              </a:rPr>
              <a:t> </a:t>
            </a:r>
            <a:r>
              <a:rPr lang="en-US" altLang="en-US" sz="2800" i="1" dirty="0" err="1">
                <a:solidFill>
                  <a:schemeClr val="bg1"/>
                </a:solidFill>
              </a:rPr>
              <a:t>Jehová</a:t>
            </a:r>
            <a:r>
              <a:rPr lang="en-US" altLang="en-US" sz="2000" i="1" dirty="0">
                <a:solidFill>
                  <a:schemeClr val="bg1"/>
                </a:solidFill>
              </a:rPr>
              <a:t> </a:t>
            </a:r>
            <a:r>
              <a:rPr lang="en-US" altLang="en-US" sz="2800" i="1" dirty="0" err="1">
                <a:solidFill>
                  <a:schemeClr val="bg1"/>
                </a:solidFill>
              </a:rPr>
              <a:t>enviará</a:t>
            </a:r>
            <a:r>
              <a:rPr lang="en-US" altLang="en-US" sz="2800" i="1" dirty="0">
                <a:solidFill>
                  <a:schemeClr val="bg1"/>
                </a:solidFill>
              </a:rPr>
              <a:t> </a:t>
            </a:r>
            <a:r>
              <a:rPr lang="en-US" altLang="en-US" sz="2800" i="1" dirty="0" err="1">
                <a:solidFill>
                  <a:schemeClr val="bg1"/>
                </a:solidFill>
              </a:rPr>
              <a:t>maldición</a:t>
            </a:r>
            <a:r>
              <a:rPr lang="en-US" altLang="en-US" sz="2800" i="1" dirty="0">
                <a:solidFill>
                  <a:schemeClr val="bg1"/>
                </a:solidFill>
              </a:rPr>
              <a:t>,</a:t>
            </a:r>
            <a:r>
              <a:rPr lang="en-US" altLang="en-US" sz="2000" i="1" dirty="0">
                <a:solidFill>
                  <a:schemeClr val="bg1"/>
                </a:solidFill>
              </a:rPr>
              <a:t> </a:t>
            </a:r>
            <a:r>
              <a:rPr lang="en-US" altLang="en-US" sz="2800" i="1" dirty="0" err="1">
                <a:solidFill>
                  <a:schemeClr val="bg1"/>
                </a:solidFill>
              </a:rPr>
              <a:t>quebranto</a:t>
            </a:r>
            <a:r>
              <a:rPr lang="en-US" altLang="en-US" sz="2800" i="1" dirty="0">
                <a:solidFill>
                  <a:schemeClr val="bg1"/>
                </a:solidFill>
              </a:rPr>
              <a:t>,</a:t>
            </a:r>
            <a:r>
              <a:rPr lang="en-US" altLang="en-US" sz="2000" i="1" dirty="0">
                <a:solidFill>
                  <a:schemeClr val="bg1"/>
                </a:solidFill>
              </a:rPr>
              <a:t> </a:t>
            </a:r>
            <a:r>
              <a:rPr lang="en-US" altLang="en-US" sz="2800" i="1" dirty="0">
                <a:solidFill>
                  <a:schemeClr val="bg1"/>
                </a:solidFill>
              </a:rPr>
              <a:t>y </a:t>
            </a:r>
            <a:r>
              <a:rPr lang="en-US" altLang="en-US" sz="2800" i="1" dirty="0" err="1">
                <a:solidFill>
                  <a:schemeClr val="bg1"/>
                </a:solidFill>
              </a:rPr>
              <a:t>asombro</a:t>
            </a:r>
            <a:r>
              <a:rPr lang="en-US" altLang="en-US" sz="2800" i="1" dirty="0">
                <a:solidFill>
                  <a:schemeClr val="bg1"/>
                </a:solidFill>
              </a:rPr>
              <a:t> </a:t>
            </a:r>
            <a:r>
              <a:rPr lang="en-US" altLang="en-US" sz="2800" i="1" dirty="0" err="1">
                <a:solidFill>
                  <a:schemeClr val="bg1"/>
                </a:solidFill>
              </a:rPr>
              <a:t>en</a:t>
            </a:r>
            <a:r>
              <a:rPr lang="en-US" altLang="en-US" sz="2000" i="1" dirty="0">
                <a:solidFill>
                  <a:schemeClr val="bg1"/>
                </a:solidFill>
              </a:rPr>
              <a:t> </a:t>
            </a:r>
            <a:r>
              <a:rPr lang="en-US" altLang="en-US" sz="2800" i="1" dirty="0" err="1">
                <a:solidFill>
                  <a:schemeClr val="bg1"/>
                </a:solidFill>
              </a:rPr>
              <a:t>todo</a:t>
            </a:r>
            <a:r>
              <a:rPr lang="en-US" altLang="en-US" sz="2800" i="1" dirty="0">
                <a:solidFill>
                  <a:schemeClr val="bg1"/>
                </a:solidFill>
              </a:rPr>
              <a:t> </a:t>
            </a:r>
            <a:r>
              <a:rPr lang="en-US" altLang="en-US" sz="2800" i="1" dirty="0" err="1">
                <a:solidFill>
                  <a:schemeClr val="bg1"/>
                </a:solidFill>
              </a:rPr>
              <a:t>cuanto</a:t>
            </a:r>
            <a:r>
              <a:rPr lang="en-US" altLang="en-US" sz="2800" i="1" dirty="0">
                <a:solidFill>
                  <a:schemeClr val="bg1"/>
                </a:solidFill>
              </a:rPr>
              <a:t> </a:t>
            </a:r>
            <a:r>
              <a:rPr lang="en-US" altLang="en-US" sz="2800" i="1" dirty="0" err="1">
                <a:solidFill>
                  <a:schemeClr val="bg1"/>
                </a:solidFill>
              </a:rPr>
              <a:t>pusieres</a:t>
            </a:r>
            <a:r>
              <a:rPr lang="en-US" altLang="en-US" sz="2000" i="1" dirty="0">
                <a:solidFill>
                  <a:schemeClr val="bg1"/>
                </a:solidFill>
              </a:rPr>
              <a:t> </a:t>
            </a:r>
            <a:r>
              <a:rPr lang="en-US" altLang="en-US" sz="2800" i="1" dirty="0">
                <a:solidFill>
                  <a:schemeClr val="bg1"/>
                </a:solidFill>
              </a:rPr>
              <a:t>mano</a:t>
            </a:r>
          </a:p>
          <a:p>
            <a:pPr>
              <a:buFontTx/>
              <a:buChar char="-"/>
            </a:pPr>
            <a:r>
              <a:rPr lang="en-US" altLang="en-US" sz="2800" i="1" dirty="0">
                <a:solidFill>
                  <a:schemeClr val="bg1"/>
                </a:solidFill>
              </a:rPr>
              <a:t> </a:t>
            </a:r>
            <a:r>
              <a:rPr lang="en-US" altLang="en-US" sz="2800" i="1" dirty="0" err="1">
                <a:solidFill>
                  <a:schemeClr val="bg1"/>
                </a:solidFill>
              </a:rPr>
              <a:t>Jehová</a:t>
            </a:r>
            <a:r>
              <a:rPr lang="en-US" altLang="en-US" sz="2000" i="1" dirty="0">
                <a:solidFill>
                  <a:schemeClr val="bg1"/>
                </a:solidFill>
              </a:rPr>
              <a:t> </a:t>
            </a:r>
            <a:r>
              <a:rPr lang="en-US" altLang="en-US" sz="2800" i="1" dirty="0" err="1">
                <a:solidFill>
                  <a:schemeClr val="bg1"/>
                </a:solidFill>
              </a:rPr>
              <a:t>traerá</a:t>
            </a:r>
            <a:r>
              <a:rPr lang="en-US" altLang="en-US" sz="2800" i="1" dirty="0">
                <a:solidFill>
                  <a:schemeClr val="bg1"/>
                </a:solidFill>
              </a:rPr>
              <a:t> </a:t>
            </a:r>
            <a:r>
              <a:rPr lang="en-US" altLang="en-US" sz="2800" i="1" dirty="0" err="1">
                <a:solidFill>
                  <a:schemeClr val="bg1"/>
                </a:solidFill>
              </a:rPr>
              <a:t>mortandad</a:t>
            </a:r>
            <a:r>
              <a:rPr lang="en-US" altLang="en-US" sz="2800" i="1" dirty="0">
                <a:solidFill>
                  <a:schemeClr val="bg1"/>
                </a:solidFill>
              </a:rPr>
              <a:t>, </a:t>
            </a:r>
            <a:r>
              <a:rPr lang="en-US" altLang="en-US" sz="2800" i="1" dirty="0" err="1">
                <a:solidFill>
                  <a:schemeClr val="bg1"/>
                </a:solidFill>
              </a:rPr>
              <a:t>tísis</a:t>
            </a:r>
            <a:r>
              <a:rPr lang="en-US" altLang="en-US" sz="2800" i="1" dirty="0">
                <a:solidFill>
                  <a:schemeClr val="bg1"/>
                </a:solidFill>
              </a:rPr>
              <a:t>, </a:t>
            </a:r>
            <a:r>
              <a:rPr lang="en-US" altLang="en-US" sz="2800" i="1" dirty="0" err="1">
                <a:solidFill>
                  <a:schemeClr val="bg1"/>
                </a:solidFill>
              </a:rPr>
              <a:t>fiebre</a:t>
            </a:r>
            <a:r>
              <a:rPr lang="en-US" altLang="en-US" sz="2800" i="1" dirty="0">
                <a:solidFill>
                  <a:schemeClr val="bg1"/>
                </a:solidFill>
              </a:rPr>
              <a:t>, </a:t>
            </a:r>
            <a:r>
              <a:rPr lang="en-US" altLang="en-US" sz="2800" i="1" dirty="0" err="1">
                <a:solidFill>
                  <a:schemeClr val="bg1"/>
                </a:solidFill>
              </a:rPr>
              <a:t>inflamación</a:t>
            </a:r>
            <a:r>
              <a:rPr lang="en-US" altLang="en-US" sz="2800" i="1" dirty="0">
                <a:solidFill>
                  <a:schemeClr val="bg1"/>
                </a:solidFill>
              </a:rPr>
              <a:t>, ardor, </a:t>
            </a:r>
            <a:r>
              <a:rPr lang="en-US" altLang="en-US" sz="2800" i="1" dirty="0" err="1">
                <a:solidFill>
                  <a:schemeClr val="bg1"/>
                </a:solidFill>
              </a:rPr>
              <a:t>sequía</a:t>
            </a:r>
            <a:r>
              <a:rPr lang="en-US" altLang="en-US" sz="2800" i="1" dirty="0">
                <a:solidFill>
                  <a:schemeClr val="bg1"/>
                </a:solidFill>
              </a:rPr>
              <a:t>, </a:t>
            </a:r>
            <a:r>
              <a:rPr lang="en-US" altLang="en-US" sz="2800" i="1" dirty="0" err="1">
                <a:solidFill>
                  <a:schemeClr val="bg1"/>
                </a:solidFill>
              </a:rPr>
              <a:t>calamidad</a:t>
            </a:r>
            <a:r>
              <a:rPr lang="en-US" altLang="en-US" sz="2800" i="1" dirty="0">
                <a:solidFill>
                  <a:schemeClr val="bg1"/>
                </a:solidFill>
              </a:rPr>
              <a:t> </a:t>
            </a:r>
          </a:p>
          <a:p>
            <a:r>
              <a:rPr lang="en-US" altLang="en-US" sz="2800" i="1" dirty="0">
                <a:solidFill>
                  <a:schemeClr val="bg1"/>
                </a:solidFill>
              </a:rPr>
              <a:t>       </a:t>
            </a:r>
            <a:r>
              <a:rPr lang="en-US" altLang="en-US" sz="2800" i="1" dirty="0" err="1">
                <a:solidFill>
                  <a:schemeClr val="bg1"/>
                </a:solidFill>
              </a:rPr>
              <a:t>repentina</a:t>
            </a:r>
            <a:r>
              <a:rPr lang="en-US" altLang="en-US" sz="2800" i="1" dirty="0">
                <a:solidFill>
                  <a:schemeClr val="bg1"/>
                </a:solidFill>
              </a:rPr>
              <a:t>, hasta que </a:t>
            </a:r>
            <a:r>
              <a:rPr lang="en-US" altLang="en-US" sz="2800" i="1" dirty="0" err="1">
                <a:solidFill>
                  <a:schemeClr val="bg1"/>
                </a:solidFill>
              </a:rPr>
              <a:t>perezcas</a:t>
            </a:r>
            <a:endParaRPr lang="en-US" altLang="en-US" sz="2800" i="1" dirty="0">
              <a:solidFill>
                <a:schemeClr val="bg1"/>
              </a:solidFill>
            </a:endParaRPr>
          </a:p>
          <a:p>
            <a:pPr eaLnBrk="1" hangingPunct="1">
              <a:buFontTx/>
              <a:buChar char="-"/>
            </a:pPr>
            <a:r>
              <a:rPr lang="en-US" altLang="en-US" sz="2800" i="1" dirty="0">
                <a:solidFill>
                  <a:schemeClr val="bg1"/>
                </a:solidFill>
              </a:rPr>
              <a:t> Los </a:t>
            </a:r>
            <a:r>
              <a:rPr lang="en-US" altLang="en-US" sz="2800" i="1" dirty="0" err="1">
                <a:solidFill>
                  <a:schemeClr val="bg1"/>
                </a:solidFill>
              </a:rPr>
              <a:t>cielos</a:t>
            </a:r>
            <a:r>
              <a:rPr lang="en-US" altLang="en-US" sz="2800" i="1" dirty="0">
                <a:solidFill>
                  <a:schemeClr val="bg1"/>
                </a:solidFill>
              </a:rPr>
              <a:t> </a:t>
            </a:r>
            <a:r>
              <a:rPr lang="en-US" altLang="en-US" sz="2800" i="1" dirty="0" err="1">
                <a:solidFill>
                  <a:schemeClr val="bg1"/>
                </a:solidFill>
              </a:rPr>
              <a:t>serán</a:t>
            </a:r>
            <a:r>
              <a:rPr lang="en-US" altLang="en-US" sz="2800" i="1" dirty="0">
                <a:solidFill>
                  <a:schemeClr val="bg1"/>
                </a:solidFill>
              </a:rPr>
              <a:t> de </a:t>
            </a:r>
            <a:r>
              <a:rPr lang="en-US" altLang="en-US" sz="2800" i="1" dirty="0" err="1">
                <a:solidFill>
                  <a:schemeClr val="bg1"/>
                </a:solidFill>
              </a:rPr>
              <a:t>bronce</a:t>
            </a:r>
            <a:r>
              <a:rPr lang="en-US" altLang="en-US" sz="2800" i="1" dirty="0">
                <a:solidFill>
                  <a:schemeClr val="bg1"/>
                </a:solidFill>
              </a:rPr>
              <a:t>, y la tierra de </a:t>
            </a:r>
            <a:r>
              <a:rPr lang="en-US" altLang="en-US" sz="2800" i="1" dirty="0" err="1">
                <a:solidFill>
                  <a:schemeClr val="bg1"/>
                </a:solidFill>
              </a:rPr>
              <a:t>hierro</a:t>
            </a:r>
            <a:endParaRPr lang="en-US" altLang="en-US" sz="2800" i="1" dirty="0">
              <a:solidFill>
                <a:schemeClr val="bg1"/>
              </a:solidFill>
            </a:endParaRPr>
          </a:p>
          <a:p>
            <a:pPr eaLnBrk="1" hangingPunct="1">
              <a:buFontTx/>
              <a:buChar char="-"/>
            </a:pPr>
            <a:r>
              <a:rPr lang="en-US" altLang="en-US" sz="2800" i="1" dirty="0">
                <a:solidFill>
                  <a:schemeClr val="bg1"/>
                </a:solidFill>
              </a:rPr>
              <a:t> </a:t>
            </a:r>
            <a:r>
              <a:rPr lang="en-US" altLang="en-US" sz="2800" i="1" dirty="0" err="1">
                <a:solidFill>
                  <a:schemeClr val="bg1"/>
                </a:solidFill>
              </a:rPr>
              <a:t>Dará</a:t>
            </a:r>
            <a:r>
              <a:rPr lang="en-US" altLang="en-US" sz="2800" i="1" dirty="0">
                <a:solidFill>
                  <a:schemeClr val="bg1"/>
                </a:solidFill>
              </a:rPr>
              <a:t> </a:t>
            </a:r>
            <a:r>
              <a:rPr lang="en-US" altLang="en-US" sz="2800" i="1" dirty="0" err="1">
                <a:solidFill>
                  <a:schemeClr val="bg1"/>
                </a:solidFill>
              </a:rPr>
              <a:t>Jehová</a:t>
            </a:r>
            <a:r>
              <a:rPr lang="en-US" altLang="en-US" sz="2800" i="1" dirty="0">
                <a:solidFill>
                  <a:schemeClr val="bg1"/>
                </a:solidFill>
              </a:rPr>
              <a:t> por </a:t>
            </a:r>
            <a:r>
              <a:rPr lang="en-US" altLang="en-US" sz="2800" i="1" dirty="0" err="1">
                <a:solidFill>
                  <a:schemeClr val="bg1"/>
                </a:solidFill>
              </a:rPr>
              <a:t>lluvia</a:t>
            </a:r>
            <a:r>
              <a:rPr lang="en-US" altLang="en-US" sz="2800" i="1" dirty="0">
                <a:solidFill>
                  <a:schemeClr val="bg1"/>
                </a:solidFill>
              </a:rPr>
              <a:t> a </a:t>
            </a:r>
            <a:r>
              <a:rPr lang="en-US" altLang="en-US" sz="2800" i="1" dirty="0" err="1">
                <a:solidFill>
                  <a:schemeClr val="bg1"/>
                </a:solidFill>
              </a:rPr>
              <a:t>tu</a:t>
            </a:r>
            <a:r>
              <a:rPr lang="en-US" altLang="en-US" sz="2800" i="1" dirty="0">
                <a:solidFill>
                  <a:schemeClr val="bg1"/>
                </a:solidFill>
              </a:rPr>
              <a:t> tierra </a:t>
            </a:r>
            <a:r>
              <a:rPr lang="en-US" altLang="en-US" sz="2800" i="1" dirty="0" err="1">
                <a:solidFill>
                  <a:schemeClr val="bg1"/>
                </a:solidFill>
              </a:rPr>
              <a:t>polvo</a:t>
            </a:r>
            <a:r>
              <a:rPr lang="en-US" altLang="en-US" sz="2800" i="1" dirty="0">
                <a:solidFill>
                  <a:schemeClr val="bg1"/>
                </a:solidFill>
              </a:rPr>
              <a:t> y </a:t>
            </a:r>
            <a:r>
              <a:rPr lang="en-US" altLang="en-US" sz="2800" i="1" dirty="0" err="1">
                <a:solidFill>
                  <a:schemeClr val="bg1"/>
                </a:solidFill>
              </a:rPr>
              <a:t>ceniza</a:t>
            </a:r>
            <a:endParaRPr lang="en-US" altLang="en-US" sz="2800" i="1" dirty="0">
              <a:solidFill>
                <a:schemeClr val="bg1"/>
              </a:solidFill>
            </a:endParaRPr>
          </a:p>
          <a:p>
            <a:pPr eaLnBrk="1" hangingPunct="1">
              <a:buFontTx/>
              <a:buChar char="-"/>
            </a:pPr>
            <a:r>
              <a:rPr lang="en-US" altLang="en-US" sz="2800" i="1" dirty="0">
                <a:solidFill>
                  <a:schemeClr val="bg1"/>
                </a:solidFill>
              </a:rPr>
              <a:t> </a:t>
            </a:r>
            <a:r>
              <a:rPr lang="en-US" altLang="en-US" sz="2800" i="1" dirty="0" err="1">
                <a:solidFill>
                  <a:schemeClr val="bg1"/>
                </a:solidFill>
              </a:rPr>
              <a:t>Jehová</a:t>
            </a:r>
            <a:r>
              <a:rPr lang="en-US" altLang="en-US" sz="2800" i="1" dirty="0">
                <a:solidFill>
                  <a:schemeClr val="bg1"/>
                </a:solidFill>
              </a:rPr>
              <a:t> </a:t>
            </a:r>
            <a:r>
              <a:rPr lang="en-US" altLang="en-US" sz="2800" i="1" dirty="0" err="1">
                <a:solidFill>
                  <a:schemeClr val="bg1"/>
                </a:solidFill>
              </a:rPr>
              <a:t>te</a:t>
            </a:r>
            <a:r>
              <a:rPr lang="en-US" altLang="en-US" sz="2800" i="1" dirty="0">
                <a:solidFill>
                  <a:schemeClr val="bg1"/>
                </a:solidFill>
              </a:rPr>
              <a:t> </a:t>
            </a:r>
            <a:r>
              <a:rPr lang="en-US" altLang="en-US" sz="2800" i="1" dirty="0" err="1">
                <a:solidFill>
                  <a:schemeClr val="bg1"/>
                </a:solidFill>
              </a:rPr>
              <a:t>entregará</a:t>
            </a:r>
            <a:r>
              <a:rPr lang="en-US" altLang="en-US" sz="2800" i="1" dirty="0">
                <a:solidFill>
                  <a:schemeClr val="bg1"/>
                </a:solidFill>
              </a:rPr>
              <a:t> </a:t>
            </a:r>
            <a:r>
              <a:rPr lang="en-US" altLang="en-US" sz="2800" i="1" dirty="0" err="1">
                <a:solidFill>
                  <a:schemeClr val="bg1"/>
                </a:solidFill>
              </a:rPr>
              <a:t>derrotado</a:t>
            </a:r>
            <a:r>
              <a:rPr lang="en-US" altLang="en-US" sz="2800" i="1" dirty="0">
                <a:solidFill>
                  <a:schemeClr val="bg1"/>
                </a:solidFill>
              </a:rPr>
              <a:t> </a:t>
            </a:r>
            <a:r>
              <a:rPr lang="en-US" altLang="en-US" sz="2800" i="1" dirty="0" err="1">
                <a:solidFill>
                  <a:schemeClr val="bg1"/>
                </a:solidFill>
              </a:rPr>
              <a:t>delante</a:t>
            </a:r>
            <a:r>
              <a:rPr lang="en-US" altLang="en-US" sz="2800" i="1" dirty="0">
                <a:solidFill>
                  <a:schemeClr val="bg1"/>
                </a:solidFill>
              </a:rPr>
              <a:t> de </a:t>
            </a:r>
            <a:r>
              <a:rPr lang="en-US" altLang="en-US" sz="2800" i="1" dirty="0" err="1">
                <a:solidFill>
                  <a:schemeClr val="bg1"/>
                </a:solidFill>
              </a:rPr>
              <a:t>tus</a:t>
            </a:r>
            <a:r>
              <a:rPr lang="en-US" altLang="en-US" sz="2800" i="1" dirty="0">
                <a:solidFill>
                  <a:schemeClr val="bg1"/>
                </a:solidFill>
              </a:rPr>
              <a:t> </a:t>
            </a:r>
            <a:r>
              <a:rPr lang="en-US" altLang="en-US" sz="2800" i="1" dirty="0" err="1">
                <a:solidFill>
                  <a:schemeClr val="bg1"/>
                </a:solidFill>
              </a:rPr>
              <a:t>enemigos</a:t>
            </a:r>
            <a:endParaRPr lang="en-US" altLang="en-US" sz="2800" i="1" dirty="0">
              <a:solidFill>
                <a:schemeClr val="bg1"/>
              </a:solidFill>
            </a:endParaRPr>
          </a:p>
          <a:p>
            <a:pPr eaLnBrk="1" hangingPunct="1">
              <a:buFontTx/>
              <a:buChar char="-"/>
            </a:pPr>
            <a:r>
              <a:rPr lang="en-US" altLang="en-US" sz="2800" i="1" dirty="0">
                <a:solidFill>
                  <a:schemeClr val="bg1"/>
                </a:solidFill>
              </a:rPr>
              <a:t> </a:t>
            </a:r>
            <a:r>
              <a:rPr lang="en-US" altLang="en-US" sz="2800" i="1" dirty="0" err="1">
                <a:solidFill>
                  <a:schemeClr val="bg1"/>
                </a:solidFill>
              </a:rPr>
              <a:t>Jehová</a:t>
            </a:r>
            <a:r>
              <a:rPr lang="en-US" altLang="en-US" sz="2800" i="1" dirty="0">
                <a:solidFill>
                  <a:schemeClr val="bg1"/>
                </a:solidFill>
              </a:rPr>
              <a:t> </a:t>
            </a:r>
            <a:r>
              <a:rPr lang="en-US" altLang="en-US" sz="2800" i="1" dirty="0" err="1">
                <a:solidFill>
                  <a:schemeClr val="bg1"/>
                </a:solidFill>
              </a:rPr>
              <a:t>te</a:t>
            </a:r>
            <a:r>
              <a:rPr lang="en-US" altLang="en-US" sz="2800" i="1" dirty="0">
                <a:solidFill>
                  <a:schemeClr val="bg1"/>
                </a:solidFill>
              </a:rPr>
              <a:t> </a:t>
            </a:r>
            <a:r>
              <a:rPr lang="en-US" altLang="en-US" sz="2800" i="1" dirty="0" err="1">
                <a:solidFill>
                  <a:schemeClr val="bg1"/>
                </a:solidFill>
              </a:rPr>
              <a:t>herirá</a:t>
            </a:r>
            <a:r>
              <a:rPr lang="en-US" altLang="en-US" sz="2800" i="1" dirty="0">
                <a:solidFill>
                  <a:schemeClr val="bg1"/>
                </a:solidFill>
              </a:rPr>
              <a:t> con </a:t>
            </a:r>
            <a:r>
              <a:rPr lang="en-US" altLang="en-US" sz="2800" i="1" dirty="0" err="1">
                <a:solidFill>
                  <a:schemeClr val="bg1"/>
                </a:solidFill>
              </a:rPr>
              <a:t>locura</a:t>
            </a:r>
            <a:r>
              <a:rPr lang="en-US" altLang="en-US" sz="2800" i="1" dirty="0">
                <a:solidFill>
                  <a:schemeClr val="bg1"/>
                </a:solidFill>
              </a:rPr>
              <a:t>, </a:t>
            </a:r>
            <a:r>
              <a:rPr lang="en-US" altLang="en-US" sz="2800" i="1" dirty="0" err="1">
                <a:solidFill>
                  <a:schemeClr val="bg1"/>
                </a:solidFill>
              </a:rPr>
              <a:t>ceguera</a:t>
            </a:r>
            <a:r>
              <a:rPr lang="en-US" altLang="en-US" sz="2800" i="1" dirty="0">
                <a:solidFill>
                  <a:schemeClr val="bg1"/>
                </a:solidFill>
              </a:rPr>
              <a:t> y </a:t>
            </a:r>
            <a:r>
              <a:rPr lang="en-US" altLang="en-US" sz="2800" i="1" dirty="0" err="1">
                <a:solidFill>
                  <a:schemeClr val="bg1"/>
                </a:solidFill>
              </a:rPr>
              <a:t>turbación</a:t>
            </a:r>
            <a:r>
              <a:rPr lang="en-US" altLang="en-US" sz="2800" i="1" dirty="0">
                <a:solidFill>
                  <a:schemeClr val="bg1"/>
                </a:solidFill>
              </a:rPr>
              <a:t> de </a:t>
            </a:r>
            <a:r>
              <a:rPr lang="en-US" altLang="en-US" sz="2800" i="1" dirty="0" err="1">
                <a:solidFill>
                  <a:schemeClr val="bg1"/>
                </a:solidFill>
              </a:rPr>
              <a:t>espíritu</a:t>
            </a:r>
            <a:endParaRPr lang="en-US" altLang="en-US" sz="2800" i="1" dirty="0">
              <a:solidFill>
                <a:schemeClr val="bg1"/>
              </a:solidFill>
            </a:endParaRPr>
          </a:p>
          <a:p>
            <a:r>
              <a:rPr lang="en-US" altLang="en-US" sz="2800" i="1" dirty="0">
                <a:solidFill>
                  <a:schemeClr val="bg1"/>
                </a:solidFill>
              </a:rPr>
              <a:t>- </a:t>
            </a:r>
            <a:r>
              <a:rPr lang="es-ES" altLang="en-US" sz="2800" i="1" dirty="0">
                <a:solidFill>
                  <a:schemeClr val="bg1"/>
                </a:solidFill>
              </a:rPr>
              <a:t>fallará en todo que hagas</a:t>
            </a:r>
            <a:endParaRPr lang="en-US" altLang="en-US" sz="2800" i="1" dirty="0">
              <a:solidFill>
                <a:schemeClr val="bg1"/>
              </a:solidFill>
            </a:endParaRPr>
          </a:p>
        </p:txBody>
      </p:sp>
    </p:spTree>
    <p:extLst>
      <p:ext uri="{BB962C8B-B14F-4D97-AF65-F5344CB8AC3E}">
        <p14:creationId xmlns:p14="http://schemas.microsoft.com/office/powerpoint/2010/main" val="198569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5" name="Rectangle 5">
            <a:extLst>
              <a:ext uri="{FF2B5EF4-FFF2-40B4-BE49-F238E27FC236}">
                <a16:creationId xmlns:a16="http://schemas.microsoft.com/office/drawing/2014/main" id="{7EE7CCD3-D353-4AE4-908C-21AA17241AEB}"/>
              </a:ext>
            </a:extLst>
          </p:cNvPr>
          <p:cNvSpPr>
            <a:spLocks noChangeArrowheads="1"/>
          </p:cNvSpPr>
          <p:nvPr/>
        </p:nvSpPr>
        <p:spPr bwMode="auto">
          <a:xfrm>
            <a:off x="0" y="1"/>
            <a:ext cx="12192000"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nSpc>
                <a:spcPct val="90000"/>
              </a:lnSpc>
            </a:pPr>
            <a:r>
              <a:rPr lang="en-US" altLang="en-US" sz="2800" i="1" dirty="0">
                <a:solidFill>
                  <a:schemeClr val="bg1"/>
                </a:solidFill>
              </a:rPr>
              <a:t>28:15 -</a:t>
            </a:r>
            <a:r>
              <a:rPr lang="en-US" altLang="en-US" sz="2800" i="1" dirty="0">
                <a:solidFill>
                  <a:srgbClr val="FFFF00"/>
                </a:solidFill>
              </a:rPr>
              <a:t> </a:t>
            </a:r>
            <a:r>
              <a:rPr lang="es-ES" sz="2800" dirty="0">
                <a:solidFill>
                  <a:srgbClr val="FFFF00"/>
                </a:solidFill>
              </a:rPr>
              <a:t>Y será, si no oyeres la voz de Jehová tu Dios, para cuidar de poner por obra todos sus mandamientos y sus estatutos, que yo te intimo hoy, que vendrán sobre ti todas estas maldiciones</a:t>
            </a:r>
            <a:r>
              <a:rPr lang="en-US" altLang="en-US" sz="2800" i="1" dirty="0">
                <a:solidFill>
                  <a:srgbClr val="FFFF00"/>
                </a:solidFill>
              </a:rPr>
              <a:t>…</a:t>
            </a:r>
          </a:p>
          <a:p>
            <a:pPr eaLnBrk="1" hangingPunct="1"/>
            <a:endParaRPr lang="en-US" altLang="en-US" sz="200" i="1" dirty="0">
              <a:solidFill>
                <a:srgbClr val="FFFF00"/>
              </a:solidFill>
            </a:endParaRPr>
          </a:p>
          <a:p>
            <a:pPr eaLnBrk="1" hangingPunct="1"/>
            <a:r>
              <a:rPr lang="en-US" altLang="en-US" sz="2800" i="1" dirty="0">
                <a:solidFill>
                  <a:schemeClr val="bg1"/>
                </a:solidFill>
              </a:rPr>
              <a:t>- </a:t>
            </a:r>
            <a:r>
              <a:rPr lang="en-US" altLang="en-US" sz="2800" i="1" dirty="0" err="1">
                <a:solidFill>
                  <a:schemeClr val="bg1"/>
                </a:solidFill>
              </a:rPr>
              <a:t>en</a:t>
            </a:r>
            <a:r>
              <a:rPr lang="en-US" altLang="en-US" sz="2800" i="1" dirty="0">
                <a:solidFill>
                  <a:schemeClr val="bg1"/>
                </a:solidFill>
              </a:rPr>
              <a:t> la ciudad y </a:t>
            </a:r>
            <a:r>
              <a:rPr lang="en-US" altLang="en-US" sz="2800" i="1" dirty="0" err="1">
                <a:solidFill>
                  <a:schemeClr val="bg1"/>
                </a:solidFill>
              </a:rPr>
              <a:t>en</a:t>
            </a:r>
            <a:r>
              <a:rPr lang="en-US" altLang="en-US" sz="2800" i="1" dirty="0">
                <a:solidFill>
                  <a:schemeClr val="bg1"/>
                </a:solidFill>
              </a:rPr>
              <a:t> el campo</a:t>
            </a:r>
          </a:p>
          <a:p>
            <a:r>
              <a:rPr lang="en-US" altLang="en-US" sz="2800" i="1" dirty="0">
                <a:solidFill>
                  <a:schemeClr val="bg1"/>
                </a:solidFill>
              </a:rPr>
              <a:t>- </a:t>
            </a:r>
            <a:r>
              <a:rPr lang="en-US" altLang="en-US" sz="2800" i="1" dirty="0" err="1">
                <a:solidFill>
                  <a:schemeClr val="bg1"/>
                </a:solidFill>
              </a:rPr>
              <a:t>en</a:t>
            </a:r>
            <a:r>
              <a:rPr lang="en-US" altLang="en-US" sz="2800" i="1" dirty="0">
                <a:solidFill>
                  <a:schemeClr val="bg1"/>
                </a:solidFill>
              </a:rPr>
              <a:t> </a:t>
            </a:r>
            <a:r>
              <a:rPr lang="es-ES" sz="2800" dirty="0">
                <a:solidFill>
                  <a:schemeClr val="bg1"/>
                </a:solidFill>
              </a:rPr>
              <a:t>tu canasta y tu artesa de amasar</a:t>
            </a:r>
            <a:endParaRPr lang="en-US" altLang="en-US" sz="2800" i="1" dirty="0">
              <a:solidFill>
                <a:schemeClr val="bg1"/>
              </a:solidFill>
            </a:endParaRPr>
          </a:p>
          <a:p>
            <a:pPr>
              <a:buFontTx/>
              <a:buChar char="-"/>
            </a:pPr>
            <a:r>
              <a:rPr lang="en-US" altLang="en-US" sz="2800" i="1" dirty="0">
                <a:solidFill>
                  <a:schemeClr val="bg1"/>
                </a:solidFill>
              </a:rPr>
              <a:t> </a:t>
            </a:r>
            <a:r>
              <a:rPr lang="en-US" altLang="en-US" sz="2800" i="1" dirty="0" err="1">
                <a:solidFill>
                  <a:schemeClr val="bg1"/>
                </a:solidFill>
              </a:rPr>
              <a:t>en</a:t>
            </a:r>
            <a:r>
              <a:rPr lang="en-US" altLang="en-US" sz="2800" i="1" dirty="0">
                <a:solidFill>
                  <a:schemeClr val="bg1"/>
                </a:solidFill>
              </a:rPr>
              <a:t> </a:t>
            </a:r>
            <a:r>
              <a:rPr lang="es-ES" sz="2800" dirty="0">
                <a:solidFill>
                  <a:schemeClr val="bg1"/>
                </a:solidFill>
              </a:rPr>
              <a:t>el fruto de tu vientre</a:t>
            </a:r>
            <a:r>
              <a:rPr lang="en-US" altLang="en-US" sz="2800" i="1" dirty="0">
                <a:solidFill>
                  <a:schemeClr val="bg1"/>
                </a:solidFill>
              </a:rPr>
              <a:t> (y de </a:t>
            </a:r>
            <a:r>
              <a:rPr lang="en-US" altLang="en-US" sz="2800" i="1" dirty="0" err="1">
                <a:solidFill>
                  <a:schemeClr val="bg1"/>
                </a:solidFill>
              </a:rPr>
              <a:t>todos</a:t>
            </a:r>
            <a:r>
              <a:rPr lang="en-US" altLang="en-US" sz="2800" i="1" dirty="0">
                <a:solidFill>
                  <a:schemeClr val="bg1"/>
                </a:solidFill>
              </a:rPr>
              <a:t> los </a:t>
            </a:r>
            <a:r>
              <a:rPr lang="en-US" altLang="en-US" sz="2800" i="1" dirty="0" err="1">
                <a:solidFill>
                  <a:schemeClr val="bg1"/>
                </a:solidFill>
              </a:rPr>
              <a:t>bestias</a:t>
            </a:r>
            <a:r>
              <a:rPr lang="en-US" altLang="en-US" sz="2800" i="1" dirty="0">
                <a:solidFill>
                  <a:schemeClr val="bg1"/>
                </a:solidFill>
              </a:rPr>
              <a:t>)</a:t>
            </a:r>
          </a:p>
          <a:p>
            <a:pPr eaLnBrk="1" hangingPunct="1">
              <a:buFontTx/>
              <a:buChar char="-"/>
            </a:pPr>
            <a:r>
              <a:rPr lang="en-US" altLang="en-US" sz="2800" i="1" dirty="0">
                <a:solidFill>
                  <a:schemeClr val="bg1"/>
                </a:solidFill>
              </a:rPr>
              <a:t> el </a:t>
            </a:r>
            <a:r>
              <a:rPr lang="en-US" altLang="en-US" sz="2800" i="1" dirty="0" err="1">
                <a:solidFill>
                  <a:schemeClr val="bg1"/>
                </a:solidFill>
              </a:rPr>
              <a:t>fruto</a:t>
            </a:r>
            <a:r>
              <a:rPr lang="en-US" altLang="en-US" sz="2800" i="1" dirty="0">
                <a:solidFill>
                  <a:schemeClr val="bg1"/>
                </a:solidFill>
              </a:rPr>
              <a:t> de </a:t>
            </a:r>
            <a:r>
              <a:rPr lang="en-US" altLang="en-US" sz="2800" i="1" dirty="0" err="1">
                <a:solidFill>
                  <a:schemeClr val="bg1"/>
                </a:solidFill>
              </a:rPr>
              <a:t>tu</a:t>
            </a:r>
            <a:r>
              <a:rPr lang="en-US" altLang="en-US" sz="2800" i="1" dirty="0">
                <a:solidFill>
                  <a:schemeClr val="bg1"/>
                </a:solidFill>
              </a:rPr>
              <a:t> tierra, la </a:t>
            </a:r>
            <a:r>
              <a:rPr lang="en-US" altLang="en-US" sz="2800" i="1" dirty="0" err="1">
                <a:solidFill>
                  <a:schemeClr val="bg1"/>
                </a:solidFill>
              </a:rPr>
              <a:t>cria</a:t>
            </a:r>
            <a:r>
              <a:rPr lang="en-US" altLang="en-US" sz="2800" i="1" dirty="0">
                <a:solidFill>
                  <a:schemeClr val="bg1"/>
                </a:solidFill>
              </a:rPr>
              <a:t> de </a:t>
            </a:r>
            <a:r>
              <a:rPr lang="en-US" altLang="en-US" sz="2800" i="1" dirty="0" err="1">
                <a:solidFill>
                  <a:schemeClr val="bg1"/>
                </a:solidFill>
              </a:rPr>
              <a:t>tus</a:t>
            </a:r>
            <a:r>
              <a:rPr lang="en-US" altLang="en-US" sz="2800" i="1" dirty="0">
                <a:solidFill>
                  <a:schemeClr val="bg1"/>
                </a:solidFill>
              </a:rPr>
              <a:t> </a:t>
            </a:r>
            <a:r>
              <a:rPr lang="en-US" altLang="en-US" sz="2800" i="1" dirty="0" err="1">
                <a:solidFill>
                  <a:schemeClr val="bg1"/>
                </a:solidFill>
              </a:rPr>
              <a:t>vacas</a:t>
            </a:r>
            <a:r>
              <a:rPr lang="en-US" altLang="en-US" sz="2800" i="1" dirty="0">
                <a:solidFill>
                  <a:schemeClr val="bg1"/>
                </a:solidFill>
              </a:rPr>
              <a:t>, los </a:t>
            </a:r>
            <a:r>
              <a:rPr lang="en-US" altLang="en-US" sz="2800" i="1" dirty="0" err="1">
                <a:solidFill>
                  <a:schemeClr val="bg1"/>
                </a:solidFill>
              </a:rPr>
              <a:t>rebaños</a:t>
            </a:r>
            <a:r>
              <a:rPr lang="en-US" altLang="en-US" sz="2800" i="1" dirty="0">
                <a:solidFill>
                  <a:schemeClr val="bg1"/>
                </a:solidFill>
              </a:rPr>
              <a:t> de </a:t>
            </a:r>
            <a:r>
              <a:rPr lang="en-US" altLang="en-US" sz="2800" i="1" dirty="0" err="1">
                <a:solidFill>
                  <a:schemeClr val="bg1"/>
                </a:solidFill>
              </a:rPr>
              <a:t>tus</a:t>
            </a:r>
            <a:r>
              <a:rPr lang="en-US" altLang="en-US" sz="2800" i="1" dirty="0">
                <a:solidFill>
                  <a:schemeClr val="bg1"/>
                </a:solidFill>
              </a:rPr>
              <a:t> </a:t>
            </a:r>
            <a:r>
              <a:rPr lang="en-US" altLang="en-US" sz="2800" i="1" dirty="0" err="1">
                <a:solidFill>
                  <a:schemeClr val="bg1"/>
                </a:solidFill>
              </a:rPr>
              <a:t>ovejas</a:t>
            </a:r>
            <a:endParaRPr lang="en-US" altLang="en-US" sz="2800" i="1" dirty="0">
              <a:solidFill>
                <a:schemeClr val="bg1"/>
              </a:solidFill>
            </a:endParaRPr>
          </a:p>
          <a:p>
            <a:r>
              <a:rPr lang="en-US" altLang="en-US" sz="2800" i="1" dirty="0">
                <a:solidFill>
                  <a:schemeClr val="bg1"/>
                </a:solidFill>
              </a:rPr>
              <a:t>- </a:t>
            </a:r>
            <a:r>
              <a:rPr lang="es-ES" sz="2800" dirty="0">
                <a:solidFill>
                  <a:schemeClr val="bg1"/>
                </a:solidFill>
              </a:rPr>
              <a:t>en tu entrar y en tu salir</a:t>
            </a:r>
            <a:endParaRPr lang="en-US" altLang="en-US" sz="2800" i="1" dirty="0">
              <a:solidFill>
                <a:schemeClr val="bg1"/>
              </a:solidFill>
            </a:endParaRPr>
          </a:p>
          <a:p>
            <a:pPr eaLnBrk="1" hangingPunct="1">
              <a:buFontTx/>
              <a:buChar char="-"/>
            </a:pPr>
            <a:r>
              <a:rPr lang="en-US" altLang="en-US" sz="2800" i="1" dirty="0">
                <a:solidFill>
                  <a:schemeClr val="bg1"/>
                </a:solidFill>
              </a:rPr>
              <a:t> </a:t>
            </a:r>
            <a:r>
              <a:rPr lang="en-US" altLang="en-US" sz="2800" i="1" dirty="0" err="1">
                <a:solidFill>
                  <a:schemeClr val="bg1"/>
                </a:solidFill>
              </a:rPr>
              <a:t>Jehová</a:t>
            </a:r>
            <a:r>
              <a:rPr lang="en-US" altLang="en-US" sz="2000" i="1" dirty="0">
                <a:solidFill>
                  <a:schemeClr val="bg1"/>
                </a:solidFill>
              </a:rPr>
              <a:t> </a:t>
            </a:r>
            <a:r>
              <a:rPr lang="en-US" altLang="en-US" sz="2800" i="1" dirty="0" err="1">
                <a:solidFill>
                  <a:schemeClr val="bg1"/>
                </a:solidFill>
              </a:rPr>
              <a:t>enviará</a:t>
            </a:r>
            <a:r>
              <a:rPr lang="en-US" altLang="en-US" sz="2800" i="1" dirty="0">
                <a:solidFill>
                  <a:schemeClr val="bg1"/>
                </a:solidFill>
              </a:rPr>
              <a:t> </a:t>
            </a:r>
            <a:r>
              <a:rPr lang="en-US" altLang="en-US" sz="2800" i="1" dirty="0" err="1">
                <a:solidFill>
                  <a:schemeClr val="bg1"/>
                </a:solidFill>
              </a:rPr>
              <a:t>maldición</a:t>
            </a:r>
            <a:r>
              <a:rPr lang="en-US" altLang="en-US" sz="2800" i="1" dirty="0">
                <a:solidFill>
                  <a:schemeClr val="bg1"/>
                </a:solidFill>
              </a:rPr>
              <a:t>,</a:t>
            </a:r>
            <a:r>
              <a:rPr lang="en-US" altLang="en-US" sz="2000" i="1" dirty="0">
                <a:solidFill>
                  <a:schemeClr val="bg1"/>
                </a:solidFill>
              </a:rPr>
              <a:t> </a:t>
            </a:r>
            <a:r>
              <a:rPr lang="en-US" altLang="en-US" sz="2800" i="1" dirty="0" err="1">
                <a:solidFill>
                  <a:schemeClr val="bg1"/>
                </a:solidFill>
              </a:rPr>
              <a:t>quebranto</a:t>
            </a:r>
            <a:r>
              <a:rPr lang="en-US" altLang="en-US" sz="2800" i="1" dirty="0">
                <a:solidFill>
                  <a:schemeClr val="bg1"/>
                </a:solidFill>
              </a:rPr>
              <a:t>,</a:t>
            </a:r>
            <a:r>
              <a:rPr lang="en-US" altLang="en-US" sz="2000" i="1" dirty="0">
                <a:solidFill>
                  <a:schemeClr val="bg1"/>
                </a:solidFill>
              </a:rPr>
              <a:t> </a:t>
            </a:r>
            <a:r>
              <a:rPr lang="en-US" altLang="en-US" sz="2800" i="1" dirty="0">
                <a:solidFill>
                  <a:schemeClr val="bg1"/>
                </a:solidFill>
              </a:rPr>
              <a:t>y </a:t>
            </a:r>
            <a:r>
              <a:rPr lang="en-US" altLang="en-US" sz="2800" i="1" dirty="0" err="1">
                <a:solidFill>
                  <a:schemeClr val="bg1"/>
                </a:solidFill>
              </a:rPr>
              <a:t>asombro</a:t>
            </a:r>
            <a:r>
              <a:rPr lang="en-US" altLang="en-US" sz="2800" i="1" dirty="0">
                <a:solidFill>
                  <a:schemeClr val="bg1"/>
                </a:solidFill>
              </a:rPr>
              <a:t> </a:t>
            </a:r>
            <a:r>
              <a:rPr lang="en-US" altLang="en-US" sz="2800" i="1" dirty="0" err="1">
                <a:solidFill>
                  <a:schemeClr val="bg1"/>
                </a:solidFill>
              </a:rPr>
              <a:t>en</a:t>
            </a:r>
            <a:r>
              <a:rPr lang="en-US" altLang="en-US" sz="2000" i="1" dirty="0">
                <a:solidFill>
                  <a:schemeClr val="bg1"/>
                </a:solidFill>
              </a:rPr>
              <a:t> </a:t>
            </a:r>
            <a:r>
              <a:rPr lang="en-US" altLang="en-US" sz="2800" i="1" dirty="0" err="1">
                <a:solidFill>
                  <a:schemeClr val="bg1"/>
                </a:solidFill>
              </a:rPr>
              <a:t>todo</a:t>
            </a:r>
            <a:r>
              <a:rPr lang="en-US" altLang="en-US" sz="2800" i="1" dirty="0">
                <a:solidFill>
                  <a:schemeClr val="bg1"/>
                </a:solidFill>
              </a:rPr>
              <a:t> </a:t>
            </a:r>
            <a:r>
              <a:rPr lang="en-US" altLang="en-US" sz="2800" i="1" dirty="0" err="1">
                <a:solidFill>
                  <a:schemeClr val="bg1"/>
                </a:solidFill>
              </a:rPr>
              <a:t>cuanto</a:t>
            </a:r>
            <a:r>
              <a:rPr lang="en-US" altLang="en-US" sz="2800" i="1" dirty="0">
                <a:solidFill>
                  <a:schemeClr val="bg1"/>
                </a:solidFill>
              </a:rPr>
              <a:t> </a:t>
            </a:r>
            <a:r>
              <a:rPr lang="en-US" altLang="en-US" sz="2800" i="1" dirty="0" err="1">
                <a:solidFill>
                  <a:schemeClr val="bg1"/>
                </a:solidFill>
              </a:rPr>
              <a:t>pusieres</a:t>
            </a:r>
            <a:r>
              <a:rPr lang="en-US" altLang="en-US" sz="2000" i="1" dirty="0">
                <a:solidFill>
                  <a:schemeClr val="bg1"/>
                </a:solidFill>
              </a:rPr>
              <a:t> </a:t>
            </a:r>
            <a:r>
              <a:rPr lang="en-US" altLang="en-US" sz="2800" i="1" dirty="0">
                <a:solidFill>
                  <a:schemeClr val="bg1"/>
                </a:solidFill>
              </a:rPr>
              <a:t>mano</a:t>
            </a:r>
          </a:p>
          <a:p>
            <a:pPr>
              <a:lnSpc>
                <a:spcPct val="90000"/>
              </a:lnSpc>
              <a:buFontTx/>
              <a:buChar char="-"/>
            </a:pPr>
            <a:r>
              <a:rPr lang="en-US" altLang="en-US" sz="2800" i="1" dirty="0">
                <a:solidFill>
                  <a:schemeClr val="bg1"/>
                </a:solidFill>
              </a:rPr>
              <a:t> </a:t>
            </a:r>
            <a:r>
              <a:rPr lang="en-US" altLang="en-US" sz="2800" i="1" dirty="0" err="1">
                <a:solidFill>
                  <a:schemeClr val="bg1"/>
                </a:solidFill>
              </a:rPr>
              <a:t>Jehová</a:t>
            </a:r>
            <a:r>
              <a:rPr lang="en-US" altLang="en-US" sz="2000" i="1" dirty="0">
                <a:solidFill>
                  <a:schemeClr val="bg1"/>
                </a:solidFill>
              </a:rPr>
              <a:t> </a:t>
            </a:r>
            <a:r>
              <a:rPr lang="en-US" altLang="en-US" sz="2800" i="1" dirty="0" err="1">
                <a:solidFill>
                  <a:schemeClr val="bg1"/>
                </a:solidFill>
              </a:rPr>
              <a:t>traerá</a:t>
            </a:r>
            <a:r>
              <a:rPr lang="en-US" altLang="en-US" sz="2800" i="1" dirty="0">
                <a:solidFill>
                  <a:schemeClr val="bg1"/>
                </a:solidFill>
              </a:rPr>
              <a:t> </a:t>
            </a:r>
            <a:r>
              <a:rPr lang="en-US" altLang="en-US" sz="2800" i="1" dirty="0" err="1">
                <a:solidFill>
                  <a:schemeClr val="bg1"/>
                </a:solidFill>
              </a:rPr>
              <a:t>mortandad</a:t>
            </a:r>
            <a:r>
              <a:rPr lang="en-US" altLang="en-US" sz="2800" i="1" dirty="0">
                <a:solidFill>
                  <a:schemeClr val="bg1"/>
                </a:solidFill>
              </a:rPr>
              <a:t>, </a:t>
            </a:r>
            <a:r>
              <a:rPr lang="en-US" altLang="en-US" sz="2800" i="1" dirty="0" err="1">
                <a:solidFill>
                  <a:schemeClr val="bg1"/>
                </a:solidFill>
              </a:rPr>
              <a:t>tísis</a:t>
            </a:r>
            <a:r>
              <a:rPr lang="en-US" altLang="en-US" sz="2800" i="1" dirty="0">
                <a:solidFill>
                  <a:schemeClr val="bg1"/>
                </a:solidFill>
              </a:rPr>
              <a:t>, </a:t>
            </a:r>
            <a:r>
              <a:rPr lang="en-US" altLang="en-US" sz="2800" i="1" dirty="0" err="1">
                <a:solidFill>
                  <a:schemeClr val="bg1"/>
                </a:solidFill>
              </a:rPr>
              <a:t>fiebre</a:t>
            </a:r>
            <a:r>
              <a:rPr lang="en-US" altLang="en-US" sz="2800" i="1" dirty="0">
                <a:solidFill>
                  <a:schemeClr val="bg1"/>
                </a:solidFill>
              </a:rPr>
              <a:t>, </a:t>
            </a:r>
            <a:r>
              <a:rPr lang="en-US" altLang="en-US" sz="2800" i="1" dirty="0" err="1">
                <a:solidFill>
                  <a:schemeClr val="bg1"/>
                </a:solidFill>
              </a:rPr>
              <a:t>inflamación</a:t>
            </a:r>
            <a:r>
              <a:rPr lang="en-US" altLang="en-US" sz="2800" i="1" dirty="0">
                <a:solidFill>
                  <a:schemeClr val="bg1"/>
                </a:solidFill>
              </a:rPr>
              <a:t>, ardor, </a:t>
            </a:r>
            <a:r>
              <a:rPr lang="en-US" altLang="en-US" sz="2800" i="1" dirty="0" err="1">
                <a:solidFill>
                  <a:schemeClr val="bg1"/>
                </a:solidFill>
              </a:rPr>
              <a:t>sequía</a:t>
            </a:r>
            <a:r>
              <a:rPr lang="en-US" altLang="en-US" sz="2800" i="1" dirty="0">
                <a:solidFill>
                  <a:schemeClr val="bg1"/>
                </a:solidFill>
              </a:rPr>
              <a:t>, </a:t>
            </a:r>
            <a:r>
              <a:rPr lang="en-US" altLang="en-US" sz="2800" i="1" dirty="0" err="1">
                <a:solidFill>
                  <a:schemeClr val="bg1"/>
                </a:solidFill>
              </a:rPr>
              <a:t>calamidad</a:t>
            </a:r>
            <a:r>
              <a:rPr lang="en-US" altLang="en-US" sz="2800" i="1" dirty="0">
                <a:solidFill>
                  <a:schemeClr val="bg1"/>
                </a:solidFill>
              </a:rPr>
              <a:t> </a:t>
            </a:r>
          </a:p>
          <a:p>
            <a:pPr>
              <a:lnSpc>
                <a:spcPct val="90000"/>
              </a:lnSpc>
            </a:pPr>
            <a:r>
              <a:rPr lang="en-US" altLang="en-US" sz="2800" i="1" dirty="0">
                <a:solidFill>
                  <a:schemeClr val="bg1"/>
                </a:solidFill>
              </a:rPr>
              <a:t>       </a:t>
            </a:r>
            <a:r>
              <a:rPr lang="en-US" altLang="en-US" sz="2800" i="1" dirty="0" err="1">
                <a:solidFill>
                  <a:schemeClr val="bg1"/>
                </a:solidFill>
              </a:rPr>
              <a:t>repentina</a:t>
            </a:r>
            <a:r>
              <a:rPr lang="en-US" altLang="en-US" sz="2800" i="1" dirty="0">
                <a:solidFill>
                  <a:schemeClr val="bg1"/>
                </a:solidFill>
              </a:rPr>
              <a:t>, hasta que </a:t>
            </a:r>
            <a:r>
              <a:rPr lang="en-US" altLang="en-US" sz="2800" i="1" dirty="0" err="1">
                <a:solidFill>
                  <a:schemeClr val="bg1"/>
                </a:solidFill>
              </a:rPr>
              <a:t>perezcas</a:t>
            </a:r>
            <a:endParaRPr lang="en-US" altLang="en-US" sz="2800" i="1" dirty="0">
              <a:solidFill>
                <a:schemeClr val="bg1"/>
              </a:solidFill>
            </a:endParaRPr>
          </a:p>
          <a:p>
            <a:pPr eaLnBrk="1" hangingPunct="1">
              <a:buFontTx/>
              <a:buChar char="-"/>
            </a:pPr>
            <a:r>
              <a:rPr lang="en-US" altLang="en-US" sz="2800" i="1" dirty="0">
                <a:solidFill>
                  <a:schemeClr val="bg1"/>
                </a:solidFill>
              </a:rPr>
              <a:t> </a:t>
            </a:r>
            <a:r>
              <a:rPr lang="en-US" altLang="en-US" sz="2800" i="1" dirty="0">
                <a:solidFill>
                  <a:srgbClr val="FFFF00"/>
                </a:solidFill>
              </a:rPr>
              <a:t>Los </a:t>
            </a:r>
            <a:r>
              <a:rPr lang="en-US" altLang="en-US" sz="2800" i="1" dirty="0" err="1">
                <a:solidFill>
                  <a:srgbClr val="FFFF00"/>
                </a:solidFill>
              </a:rPr>
              <a:t>cielos</a:t>
            </a:r>
            <a:r>
              <a:rPr lang="en-US" altLang="en-US" sz="2800" i="1" dirty="0">
                <a:solidFill>
                  <a:srgbClr val="FFFF00"/>
                </a:solidFill>
              </a:rPr>
              <a:t> </a:t>
            </a:r>
            <a:r>
              <a:rPr lang="en-US" altLang="en-US" sz="2800" i="1" dirty="0" err="1">
                <a:solidFill>
                  <a:srgbClr val="FFFF00"/>
                </a:solidFill>
              </a:rPr>
              <a:t>serán</a:t>
            </a:r>
            <a:r>
              <a:rPr lang="en-US" altLang="en-US" sz="2800" i="1" dirty="0">
                <a:solidFill>
                  <a:srgbClr val="FFFF00"/>
                </a:solidFill>
              </a:rPr>
              <a:t> de </a:t>
            </a:r>
            <a:r>
              <a:rPr lang="en-US" altLang="en-US" sz="2800" i="1" dirty="0" err="1">
                <a:solidFill>
                  <a:srgbClr val="FFFF00"/>
                </a:solidFill>
              </a:rPr>
              <a:t>bronce</a:t>
            </a:r>
            <a:r>
              <a:rPr lang="en-US" altLang="en-US" sz="2800" i="1" dirty="0">
                <a:solidFill>
                  <a:srgbClr val="FFFF00"/>
                </a:solidFill>
              </a:rPr>
              <a:t>, y la tierra de </a:t>
            </a:r>
            <a:r>
              <a:rPr lang="en-US" altLang="en-US" sz="2800" i="1" dirty="0" err="1">
                <a:solidFill>
                  <a:srgbClr val="FFFF00"/>
                </a:solidFill>
              </a:rPr>
              <a:t>hierro</a:t>
            </a:r>
            <a:endParaRPr lang="en-US" altLang="en-US" sz="2800" i="1" dirty="0">
              <a:solidFill>
                <a:srgbClr val="FFFF00"/>
              </a:solidFill>
            </a:endParaRPr>
          </a:p>
          <a:p>
            <a:pPr eaLnBrk="1" hangingPunct="1">
              <a:buFontTx/>
              <a:buChar char="-"/>
            </a:pPr>
            <a:r>
              <a:rPr lang="en-US" altLang="en-US" sz="2800" i="1" dirty="0">
                <a:solidFill>
                  <a:srgbClr val="FFFF00"/>
                </a:solidFill>
              </a:rPr>
              <a:t> </a:t>
            </a:r>
            <a:r>
              <a:rPr lang="en-US" altLang="en-US" sz="2800" i="1" dirty="0" err="1">
                <a:solidFill>
                  <a:srgbClr val="FFFF00"/>
                </a:solidFill>
              </a:rPr>
              <a:t>Dará</a:t>
            </a:r>
            <a:r>
              <a:rPr lang="en-US" altLang="en-US" sz="2800" i="1" dirty="0">
                <a:solidFill>
                  <a:srgbClr val="FFFF00"/>
                </a:solidFill>
              </a:rPr>
              <a:t> </a:t>
            </a:r>
            <a:r>
              <a:rPr lang="en-US" altLang="en-US" sz="2800" i="1" dirty="0" err="1">
                <a:solidFill>
                  <a:srgbClr val="FFFF00"/>
                </a:solidFill>
              </a:rPr>
              <a:t>Jehová</a:t>
            </a:r>
            <a:r>
              <a:rPr lang="en-US" altLang="en-US" sz="2800" i="1" dirty="0">
                <a:solidFill>
                  <a:srgbClr val="FFFF00"/>
                </a:solidFill>
              </a:rPr>
              <a:t> por </a:t>
            </a:r>
            <a:r>
              <a:rPr lang="en-US" altLang="en-US" sz="2800" i="1" dirty="0" err="1">
                <a:solidFill>
                  <a:srgbClr val="FFFF00"/>
                </a:solidFill>
              </a:rPr>
              <a:t>lluvia</a:t>
            </a:r>
            <a:r>
              <a:rPr lang="en-US" altLang="en-US" sz="2800" i="1" dirty="0">
                <a:solidFill>
                  <a:srgbClr val="FFFF00"/>
                </a:solidFill>
              </a:rPr>
              <a:t> a </a:t>
            </a:r>
            <a:r>
              <a:rPr lang="en-US" altLang="en-US" sz="2800" i="1" dirty="0" err="1">
                <a:solidFill>
                  <a:srgbClr val="FFFF00"/>
                </a:solidFill>
              </a:rPr>
              <a:t>tu</a:t>
            </a:r>
            <a:r>
              <a:rPr lang="en-US" altLang="en-US" sz="2800" i="1" dirty="0">
                <a:solidFill>
                  <a:srgbClr val="FFFF00"/>
                </a:solidFill>
              </a:rPr>
              <a:t> tierra </a:t>
            </a:r>
            <a:r>
              <a:rPr lang="en-US" altLang="en-US" sz="2800" i="1" dirty="0" err="1">
                <a:solidFill>
                  <a:srgbClr val="FFFF00"/>
                </a:solidFill>
              </a:rPr>
              <a:t>polvo</a:t>
            </a:r>
            <a:r>
              <a:rPr lang="en-US" altLang="en-US" sz="2800" i="1" dirty="0">
                <a:solidFill>
                  <a:srgbClr val="FFFF00"/>
                </a:solidFill>
              </a:rPr>
              <a:t> y </a:t>
            </a:r>
            <a:r>
              <a:rPr lang="en-US" altLang="en-US" sz="2800" i="1" dirty="0" err="1">
                <a:solidFill>
                  <a:srgbClr val="FFFF00"/>
                </a:solidFill>
              </a:rPr>
              <a:t>ceniza</a:t>
            </a:r>
            <a:endParaRPr lang="en-US" altLang="en-US" sz="2800" i="1" dirty="0">
              <a:solidFill>
                <a:srgbClr val="FFFF00"/>
              </a:solidFill>
            </a:endParaRPr>
          </a:p>
          <a:p>
            <a:pPr eaLnBrk="1" hangingPunct="1">
              <a:buFontTx/>
              <a:buChar char="-"/>
            </a:pPr>
            <a:r>
              <a:rPr lang="en-US" altLang="en-US" sz="2800" i="1" dirty="0">
                <a:solidFill>
                  <a:schemeClr val="bg1"/>
                </a:solidFill>
              </a:rPr>
              <a:t> </a:t>
            </a:r>
            <a:r>
              <a:rPr lang="en-US" altLang="en-US" sz="2800" i="1" dirty="0" err="1">
                <a:solidFill>
                  <a:schemeClr val="bg1"/>
                </a:solidFill>
              </a:rPr>
              <a:t>Jehová</a:t>
            </a:r>
            <a:r>
              <a:rPr lang="en-US" altLang="en-US" sz="2800" i="1" dirty="0">
                <a:solidFill>
                  <a:schemeClr val="bg1"/>
                </a:solidFill>
              </a:rPr>
              <a:t> </a:t>
            </a:r>
            <a:r>
              <a:rPr lang="en-US" altLang="en-US" sz="2800" i="1" dirty="0" err="1">
                <a:solidFill>
                  <a:schemeClr val="bg1"/>
                </a:solidFill>
              </a:rPr>
              <a:t>te</a:t>
            </a:r>
            <a:r>
              <a:rPr lang="en-US" altLang="en-US" sz="2800" i="1" dirty="0">
                <a:solidFill>
                  <a:schemeClr val="bg1"/>
                </a:solidFill>
              </a:rPr>
              <a:t> </a:t>
            </a:r>
            <a:r>
              <a:rPr lang="en-US" altLang="en-US" sz="2800" i="1" dirty="0" err="1">
                <a:solidFill>
                  <a:schemeClr val="bg1"/>
                </a:solidFill>
              </a:rPr>
              <a:t>entregará</a:t>
            </a:r>
            <a:r>
              <a:rPr lang="en-US" altLang="en-US" sz="2800" i="1" dirty="0">
                <a:solidFill>
                  <a:schemeClr val="bg1"/>
                </a:solidFill>
              </a:rPr>
              <a:t> </a:t>
            </a:r>
            <a:r>
              <a:rPr lang="en-US" altLang="en-US" sz="2800" i="1" dirty="0" err="1">
                <a:solidFill>
                  <a:schemeClr val="bg1"/>
                </a:solidFill>
              </a:rPr>
              <a:t>derrotado</a:t>
            </a:r>
            <a:r>
              <a:rPr lang="en-US" altLang="en-US" sz="2800" i="1" dirty="0">
                <a:solidFill>
                  <a:schemeClr val="bg1"/>
                </a:solidFill>
              </a:rPr>
              <a:t> </a:t>
            </a:r>
            <a:r>
              <a:rPr lang="en-US" altLang="en-US" sz="2800" i="1" dirty="0" err="1">
                <a:solidFill>
                  <a:schemeClr val="bg1"/>
                </a:solidFill>
              </a:rPr>
              <a:t>delante</a:t>
            </a:r>
            <a:r>
              <a:rPr lang="en-US" altLang="en-US" sz="2800" i="1" dirty="0">
                <a:solidFill>
                  <a:schemeClr val="bg1"/>
                </a:solidFill>
              </a:rPr>
              <a:t> de </a:t>
            </a:r>
            <a:r>
              <a:rPr lang="en-US" altLang="en-US" sz="2800" i="1" dirty="0" err="1">
                <a:solidFill>
                  <a:schemeClr val="bg1"/>
                </a:solidFill>
              </a:rPr>
              <a:t>tus</a:t>
            </a:r>
            <a:r>
              <a:rPr lang="en-US" altLang="en-US" sz="2800" i="1" dirty="0">
                <a:solidFill>
                  <a:schemeClr val="bg1"/>
                </a:solidFill>
              </a:rPr>
              <a:t> </a:t>
            </a:r>
            <a:r>
              <a:rPr lang="en-US" altLang="en-US" sz="2800" i="1" dirty="0" err="1">
                <a:solidFill>
                  <a:schemeClr val="bg1"/>
                </a:solidFill>
              </a:rPr>
              <a:t>enemigos</a:t>
            </a:r>
            <a:endParaRPr lang="en-US" altLang="en-US" sz="2800" i="1" dirty="0">
              <a:solidFill>
                <a:schemeClr val="bg1"/>
              </a:solidFill>
            </a:endParaRPr>
          </a:p>
          <a:p>
            <a:pPr eaLnBrk="1" hangingPunct="1">
              <a:buFontTx/>
              <a:buChar char="-"/>
            </a:pPr>
            <a:r>
              <a:rPr lang="en-US" altLang="en-US" sz="2800" i="1" dirty="0">
                <a:solidFill>
                  <a:schemeClr val="bg1"/>
                </a:solidFill>
              </a:rPr>
              <a:t> </a:t>
            </a:r>
            <a:r>
              <a:rPr lang="en-US" altLang="en-US" sz="2800" i="1" dirty="0" err="1">
                <a:solidFill>
                  <a:schemeClr val="bg1"/>
                </a:solidFill>
              </a:rPr>
              <a:t>Jehová</a:t>
            </a:r>
            <a:r>
              <a:rPr lang="en-US" altLang="en-US" sz="2800" i="1" dirty="0">
                <a:solidFill>
                  <a:schemeClr val="bg1"/>
                </a:solidFill>
              </a:rPr>
              <a:t> </a:t>
            </a:r>
            <a:r>
              <a:rPr lang="en-US" altLang="en-US" sz="2800" i="1" dirty="0" err="1">
                <a:solidFill>
                  <a:schemeClr val="bg1"/>
                </a:solidFill>
              </a:rPr>
              <a:t>te</a:t>
            </a:r>
            <a:r>
              <a:rPr lang="en-US" altLang="en-US" sz="2800" i="1" dirty="0">
                <a:solidFill>
                  <a:schemeClr val="bg1"/>
                </a:solidFill>
              </a:rPr>
              <a:t> </a:t>
            </a:r>
            <a:r>
              <a:rPr lang="en-US" altLang="en-US" sz="2800" i="1" dirty="0" err="1">
                <a:solidFill>
                  <a:schemeClr val="bg1"/>
                </a:solidFill>
              </a:rPr>
              <a:t>herirá</a:t>
            </a:r>
            <a:r>
              <a:rPr lang="en-US" altLang="en-US" sz="2800" i="1" dirty="0">
                <a:solidFill>
                  <a:schemeClr val="bg1"/>
                </a:solidFill>
              </a:rPr>
              <a:t> con </a:t>
            </a:r>
            <a:r>
              <a:rPr lang="en-US" altLang="en-US" sz="2800" i="1" dirty="0" err="1">
                <a:solidFill>
                  <a:schemeClr val="bg1"/>
                </a:solidFill>
              </a:rPr>
              <a:t>locura</a:t>
            </a:r>
            <a:r>
              <a:rPr lang="en-US" altLang="en-US" sz="2800" i="1" dirty="0">
                <a:solidFill>
                  <a:schemeClr val="bg1"/>
                </a:solidFill>
              </a:rPr>
              <a:t>, </a:t>
            </a:r>
            <a:r>
              <a:rPr lang="en-US" altLang="en-US" sz="2800" i="1" dirty="0" err="1">
                <a:solidFill>
                  <a:schemeClr val="bg1"/>
                </a:solidFill>
              </a:rPr>
              <a:t>ceguera</a:t>
            </a:r>
            <a:r>
              <a:rPr lang="en-US" altLang="en-US" sz="2800" i="1" dirty="0">
                <a:solidFill>
                  <a:schemeClr val="bg1"/>
                </a:solidFill>
              </a:rPr>
              <a:t> y </a:t>
            </a:r>
            <a:r>
              <a:rPr lang="en-US" altLang="en-US" sz="2800" i="1" dirty="0" err="1">
                <a:solidFill>
                  <a:schemeClr val="bg1"/>
                </a:solidFill>
              </a:rPr>
              <a:t>turbación</a:t>
            </a:r>
            <a:r>
              <a:rPr lang="en-US" altLang="en-US" sz="2800" i="1" dirty="0">
                <a:solidFill>
                  <a:schemeClr val="bg1"/>
                </a:solidFill>
              </a:rPr>
              <a:t> de </a:t>
            </a:r>
            <a:r>
              <a:rPr lang="en-US" altLang="en-US" sz="2800" i="1" dirty="0" err="1">
                <a:solidFill>
                  <a:schemeClr val="bg1"/>
                </a:solidFill>
              </a:rPr>
              <a:t>espíritu</a:t>
            </a:r>
            <a:endParaRPr lang="en-US" altLang="en-US" sz="2800" i="1" dirty="0">
              <a:solidFill>
                <a:schemeClr val="bg1"/>
              </a:solidFill>
            </a:endParaRPr>
          </a:p>
          <a:p>
            <a:r>
              <a:rPr lang="en-US" altLang="en-US" sz="2800" i="1" dirty="0">
                <a:solidFill>
                  <a:schemeClr val="bg1"/>
                </a:solidFill>
              </a:rPr>
              <a:t>- </a:t>
            </a:r>
            <a:r>
              <a:rPr lang="es-ES" altLang="en-US" sz="2800" i="1" dirty="0">
                <a:solidFill>
                  <a:schemeClr val="bg1"/>
                </a:solidFill>
              </a:rPr>
              <a:t>fallará en todo que hagas</a:t>
            </a:r>
            <a:endParaRPr lang="en-US" altLang="en-US" sz="2800" i="1" dirty="0">
              <a:solidFill>
                <a:schemeClr val="bg1"/>
              </a:solidFill>
            </a:endParaRPr>
          </a:p>
        </p:txBody>
      </p:sp>
    </p:spTree>
    <p:extLst>
      <p:ext uri="{BB962C8B-B14F-4D97-AF65-F5344CB8AC3E}">
        <p14:creationId xmlns:p14="http://schemas.microsoft.com/office/powerpoint/2010/main" val="3573392201"/>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13" descr="JacobWell_10_GerizimMtEbal">
            <a:extLst>
              <a:ext uri="{FF2B5EF4-FFF2-40B4-BE49-F238E27FC236}">
                <a16:creationId xmlns:a16="http://schemas.microsoft.com/office/drawing/2014/main" id="{FD0DE088-4DA3-481E-AF3B-9DA63E302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333" b="25557"/>
          <a:stretch>
            <a:fillRect/>
          </a:stretch>
        </p:blipFill>
        <p:spPr bwMode="auto">
          <a:xfrm>
            <a:off x="0" y="0"/>
            <a:ext cx="1219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19">
            <a:extLst>
              <a:ext uri="{FF2B5EF4-FFF2-40B4-BE49-F238E27FC236}">
                <a16:creationId xmlns:a16="http://schemas.microsoft.com/office/drawing/2014/main" id="{E69AAAC8-8E11-4793-9174-DFB8627493D8}"/>
              </a:ext>
            </a:extLst>
          </p:cNvPr>
          <p:cNvSpPr>
            <a:spLocks noChangeArrowheads="1"/>
          </p:cNvSpPr>
          <p:nvPr/>
        </p:nvSpPr>
        <p:spPr bwMode="auto">
          <a:xfrm>
            <a:off x="7543800" y="4815902"/>
            <a:ext cx="4648200" cy="2042097"/>
          </a:xfrm>
          <a:prstGeom prst="rect">
            <a:avLst/>
          </a:prstGeom>
          <a:solidFill>
            <a:srgbClr val="F7F7D9"/>
          </a:solidFill>
          <a:ln>
            <a:noFill/>
          </a:ln>
          <a:effec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gn="ctr">
              <a:lnSpc>
                <a:spcPct val="90000"/>
              </a:lnSpc>
            </a:pPr>
            <a:r>
              <a:rPr lang="en-US" altLang="en-US" sz="2800" dirty="0" err="1">
                <a:solidFill>
                  <a:srgbClr val="800000"/>
                </a:solidFill>
              </a:rPr>
              <a:t>Deut</a:t>
            </a:r>
            <a:r>
              <a:rPr lang="en-US" altLang="en-US" sz="2800" dirty="0">
                <a:solidFill>
                  <a:srgbClr val="800000"/>
                </a:solidFill>
              </a:rPr>
              <a:t> 28:24 -</a:t>
            </a:r>
            <a:r>
              <a:rPr lang="en-US" altLang="en-US" sz="2800" dirty="0"/>
              <a:t> </a:t>
            </a:r>
            <a:r>
              <a:rPr lang="es-ES" sz="2800" dirty="0">
                <a:solidFill>
                  <a:srgbClr val="FF0000"/>
                </a:solidFill>
              </a:rPr>
              <a:t>Dará Jehová por lluvia a tu tierra polvo y ceniza:</a:t>
            </a:r>
            <a:r>
              <a:rPr lang="es-ES" sz="2800" dirty="0"/>
              <a:t> de los cielos descenderán sobre ti hasta que perezcas</a:t>
            </a:r>
            <a:endParaRPr lang="en-US" altLang="en-US" sz="2800" dirty="0"/>
          </a:p>
        </p:txBody>
      </p:sp>
      <p:sp>
        <p:nvSpPr>
          <p:cNvPr id="30740" name="Rectangle 20">
            <a:extLst>
              <a:ext uri="{FF2B5EF4-FFF2-40B4-BE49-F238E27FC236}">
                <a16:creationId xmlns:a16="http://schemas.microsoft.com/office/drawing/2014/main" id="{BAE5FBB4-08FD-4B6F-BE3E-95B4D6D5F8C8}"/>
              </a:ext>
            </a:extLst>
          </p:cNvPr>
          <p:cNvSpPr>
            <a:spLocks noChangeArrowheads="1"/>
          </p:cNvSpPr>
          <p:nvPr/>
        </p:nvSpPr>
        <p:spPr bwMode="auto">
          <a:xfrm>
            <a:off x="0" y="4815902"/>
            <a:ext cx="7391400" cy="2042097"/>
          </a:xfrm>
          <a:prstGeom prst="rect">
            <a:avLst/>
          </a:prstGeom>
          <a:solidFill>
            <a:srgbClr val="F7F7D9"/>
          </a:solidFill>
          <a:ln>
            <a:noFill/>
          </a:ln>
          <a:effec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gn="ctr">
              <a:lnSpc>
                <a:spcPct val="90000"/>
              </a:lnSpc>
            </a:pPr>
            <a:r>
              <a:rPr lang="en-US" altLang="en-US" sz="2800" dirty="0" err="1">
                <a:solidFill>
                  <a:srgbClr val="800000"/>
                </a:solidFill>
              </a:rPr>
              <a:t>Deut</a:t>
            </a:r>
            <a:r>
              <a:rPr lang="en-US" altLang="en-US" sz="2800" dirty="0">
                <a:solidFill>
                  <a:srgbClr val="800000"/>
                </a:solidFill>
              </a:rPr>
              <a:t> 11:16-17 -</a:t>
            </a:r>
            <a:r>
              <a:rPr lang="en-US" altLang="en-US" sz="2800" dirty="0"/>
              <a:t> </a:t>
            </a:r>
            <a:r>
              <a:rPr lang="es-ES" sz="2800" dirty="0"/>
              <a:t>Guardaos, pues, que vuestro corazón no se infatúe…y sirváis a dioses ajenos, y os inclinéis a ellos; Y así se encienda el furor de Jehová sobre vosotros, </a:t>
            </a:r>
            <a:r>
              <a:rPr lang="es-ES" sz="2800" dirty="0">
                <a:solidFill>
                  <a:srgbClr val="FF0000"/>
                </a:solidFill>
              </a:rPr>
              <a:t>y cierre los cielos, y no haya lluvia, ni la tierra dé su fruto</a:t>
            </a:r>
            <a:endParaRPr lang="en-US" altLang="en-US" sz="2800" dirty="0">
              <a:solidFill>
                <a:srgbClr val="FF0000"/>
              </a:solidFill>
            </a:endParaRPr>
          </a:p>
        </p:txBody>
      </p:sp>
      <p:sp>
        <p:nvSpPr>
          <p:cNvPr id="10" name="Text Box 14">
            <a:extLst>
              <a:ext uri="{FF2B5EF4-FFF2-40B4-BE49-F238E27FC236}">
                <a16:creationId xmlns:a16="http://schemas.microsoft.com/office/drawing/2014/main" id="{8F5A5833-E7B7-418C-995D-7E4EBCBF2F14}"/>
              </a:ext>
            </a:extLst>
          </p:cNvPr>
          <p:cNvSpPr txBox="1">
            <a:spLocks noChangeArrowheads="1"/>
          </p:cNvSpPr>
          <p:nvPr/>
        </p:nvSpPr>
        <p:spPr bwMode="auto">
          <a:xfrm>
            <a:off x="27333" y="767248"/>
            <a:ext cx="20986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eaLnBrk="1" hangingPunct="1"/>
            <a:r>
              <a:rPr lang="en-US" altLang="en-US" sz="3000" dirty="0"/>
              <a:t>Gerizim</a:t>
            </a:r>
          </a:p>
          <a:p>
            <a:pPr eaLnBrk="1" hangingPunct="1"/>
            <a:r>
              <a:rPr lang="en-US" altLang="en-US" sz="3000" dirty="0" err="1">
                <a:solidFill>
                  <a:srgbClr val="FFFFFF"/>
                </a:solidFill>
              </a:rPr>
              <a:t>Bendiciones</a:t>
            </a:r>
            <a:endParaRPr lang="en-US" altLang="en-US" sz="3000" dirty="0">
              <a:solidFill>
                <a:srgbClr val="FFFFFF"/>
              </a:solidFill>
            </a:endParaRPr>
          </a:p>
        </p:txBody>
      </p:sp>
      <p:sp>
        <p:nvSpPr>
          <p:cNvPr id="11" name="Text Box 15">
            <a:extLst>
              <a:ext uri="{FF2B5EF4-FFF2-40B4-BE49-F238E27FC236}">
                <a16:creationId xmlns:a16="http://schemas.microsoft.com/office/drawing/2014/main" id="{D942F4EB-343E-4047-8386-D92E76460BE9}"/>
              </a:ext>
            </a:extLst>
          </p:cNvPr>
          <p:cNvSpPr txBox="1">
            <a:spLocks noChangeArrowheads="1"/>
          </p:cNvSpPr>
          <p:nvPr/>
        </p:nvSpPr>
        <p:spPr bwMode="auto">
          <a:xfrm>
            <a:off x="9982383" y="1288396"/>
            <a:ext cx="21114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gn="ctr" eaLnBrk="1" hangingPunct="1"/>
            <a:r>
              <a:rPr lang="en-US" altLang="en-US" sz="3000" dirty="0" err="1"/>
              <a:t>Ebal</a:t>
            </a:r>
            <a:endParaRPr lang="en-US" altLang="en-US" sz="3000" dirty="0"/>
          </a:p>
          <a:p>
            <a:pPr eaLnBrk="1" hangingPunct="1"/>
            <a:r>
              <a:rPr lang="en-US" altLang="en-US" sz="3000" dirty="0" err="1">
                <a:solidFill>
                  <a:srgbClr val="FFFFFF"/>
                </a:solidFill>
              </a:rPr>
              <a:t>Maldiciones</a:t>
            </a:r>
            <a:endParaRPr lang="en-US" altLang="en-US" sz="3000" dirty="0">
              <a:solidFill>
                <a:srgbClr val="FFFFFF"/>
              </a:solidFill>
            </a:endParaRPr>
          </a:p>
        </p:txBody>
      </p:sp>
      <p:sp>
        <p:nvSpPr>
          <p:cNvPr id="12" name="Text Box 16">
            <a:extLst>
              <a:ext uri="{FF2B5EF4-FFF2-40B4-BE49-F238E27FC236}">
                <a16:creationId xmlns:a16="http://schemas.microsoft.com/office/drawing/2014/main" id="{36B5C5DE-9879-4A99-B6FE-BBF66973E5B3}"/>
              </a:ext>
            </a:extLst>
          </p:cNvPr>
          <p:cNvSpPr txBox="1">
            <a:spLocks noChangeArrowheads="1"/>
          </p:cNvSpPr>
          <p:nvPr/>
        </p:nvSpPr>
        <p:spPr bwMode="auto">
          <a:xfrm>
            <a:off x="4991100" y="2304059"/>
            <a:ext cx="2209800" cy="2308324"/>
          </a:xfrm>
          <a:prstGeom prst="rect">
            <a:avLst/>
          </a:prstGeom>
          <a:solidFill>
            <a:srgbClr val="F7F7D9"/>
          </a:solidFill>
          <a:ln w="28575">
            <a:noFill/>
            <a:miter lim="800000"/>
            <a:headEnd/>
            <a:tailEnd/>
          </a:ln>
          <a:effec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eaLnBrk="1" hangingPunct="1"/>
            <a:r>
              <a:rPr lang="en-US" altLang="en-US" sz="2400" dirty="0">
                <a:solidFill>
                  <a:srgbClr val="800000"/>
                </a:solidFill>
              </a:rPr>
              <a:t>*</a:t>
            </a:r>
            <a:r>
              <a:rPr lang="en-US" altLang="en-US" sz="2400" dirty="0" err="1">
                <a:solidFill>
                  <a:srgbClr val="800000"/>
                </a:solidFill>
              </a:rPr>
              <a:t>Mandado</a:t>
            </a:r>
            <a:endParaRPr lang="en-US" altLang="en-US" sz="2400" dirty="0">
              <a:solidFill>
                <a:srgbClr val="800000"/>
              </a:solidFill>
            </a:endParaRPr>
          </a:p>
          <a:p>
            <a:pPr eaLnBrk="1" hangingPunct="1"/>
            <a:r>
              <a:rPr lang="en-US" altLang="en-US" sz="2400" dirty="0"/>
              <a:t>  Deut. 27</a:t>
            </a:r>
          </a:p>
          <a:p>
            <a:pPr eaLnBrk="1" hangingPunct="1"/>
            <a:r>
              <a:rPr lang="en-US" altLang="en-US" sz="2400" dirty="0">
                <a:solidFill>
                  <a:srgbClr val="800000"/>
                </a:solidFill>
              </a:rPr>
              <a:t>*</a:t>
            </a:r>
            <a:r>
              <a:rPr lang="en-US" altLang="en-US" sz="2400" dirty="0" err="1">
                <a:solidFill>
                  <a:srgbClr val="800000"/>
                </a:solidFill>
              </a:rPr>
              <a:t>Ampliado</a:t>
            </a:r>
            <a:r>
              <a:rPr lang="en-US" altLang="en-US" sz="2400" dirty="0">
                <a:solidFill>
                  <a:srgbClr val="800000"/>
                </a:solidFill>
              </a:rPr>
              <a:t> </a:t>
            </a:r>
          </a:p>
          <a:p>
            <a:pPr eaLnBrk="1" hangingPunct="1"/>
            <a:r>
              <a:rPr lang="en-US" altLang="en-US" sz="2400" dirty="0"/>
              <a:t>  Deut. 28-30</a:t>
            </a:r>
          </a:p>
          <a:p>
            <a:pPr eaLnBrk="1" hangingPunct="1"/>
            <a:r>
              <a:rPr lang="en-US" altLang="en-US" sz="2400" dirty="0">
                <a:solidFill>
                  <a:srgbClr val="800000"/>
                </a:solidFill>
              </a:rPr>
              <a:t>*</a:t>
            </a:r>
            <a:r>
              <a:rPr lang="en-US" altLang="en-US" sz="2400" dirty="0" err="1">
                <a:solidFill>
                  <a:srgbClr val="800000"/>
                </a:solidFill>
              </a:rPr>
              <a:t>Obedecido</a:t>
            </a:r>
            <a:endParaRPr lang="en-US" altLang="en-US" sz="2400" dirty="0">
              <a:solidFill>
                <a:srgbClr val="800000"/>
              </a:solidFill>
            </a:endParaRPr>
          </a:p>
          <a:p>
            <a:pPr eaLnBrk="1" hangingPunct="1"/>
            <a:r>
              <a:rPr lang="en-US" altLang="en-US" sz="2400" dirty="0"/>
              <a:t>  </a:t>
            </a:r>
            <a:r>
              <a:rPr lang="en-US" altLang="en-US" sz="2400" dirty="0" err="1"/>
              <a:t>Josué</a:t>
            </a:r>
            <a:r>
              <a:rPr lang="en-US" altLang="en-US" sz="2400" dirty="0"/>
              <a:t> 8:30-35</a:t>
            </a:r>
          </a:p>
        </p:txBody>
      </p:sp>
      <p:sp>
        <p:nvSpPr>
          <p:cNvPr id="13" name="Rectangle 17">
            <a:extLst>
              <a:ext uri="{FF2B5EF4-FFF2-40B4-BE49-F238E27FC236}">
                <a16:creationId xmlns:a16="http://schemas.microsoft.com/office/drawing/2014/main" id="{B5260569-34E1-4FF8-B7F5-F57A9F27AA92}"/>
              </a:ext>
            </a:extLst>
          </p:cNvPr>
          <p:cNvSpPr>
            <a:spLocks noChangeArrowheads="1"/>
          </p:cNvSpPr>
          <p:nvPr/>
        </p:nvSpPr>
        <p:spPr bwMode="auto">
          <a:xfrm>
            <a:off x="2362200" y="-1"/>
            <a:ext cx="3352800" cy="173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nSpc>
                <a:spcPct val="95000"/>
              </a:lnSpc>
            </a:pPr>
            <a:r>
              <a:rPr lang="en-US" altLang="en-US" sz="2600" dirty="0" err="1">
                <a:solidFill>
                  <a:srgbClr val="800000"/>
                </a:solidFill>
              </a:rPr>
              <a:t>Deut</a:t>
            </a:r>
            <a:r>
              <a:rPr lang="en-US" altLang="en-US" sz="2600" dirty="0">
                <a:solidFill>
                  <a:srgbClr val="800000"/>
                </a:solidFill>
              </a:rPr>
              <a:t> 28:2 - </a:t>
            </a:r>
            <a:r>
              <a:rPr lang="es-ES" sz="2800" dirty="0"/>
              <a:t>vendrán sobre ti todas estas bendiciones cuando oyeres </a:t>
            </a:r>
            <a:r>
              <a:rPr lang="en-US" altLang="en-US" sz="2600" dirty="0">
                <a:solidFill>
                  <a:srgbClr val="800000"/>
                </a:solidFill>
              </a:rPr>
              <a:t>…</a:t>
            </a:r>
          </a:p>
        </p:txBody>
      </p:sp>
      <p:sp>
        <p:nvSpPr>
          <p:cNvPr id="14" name="Rectangle 18">
            <a:extLst>
              <a:ext uri="{FF2B5EF4-FFF2-40B4-BE49-F238E27FC236}">
                <a16:creationId xmlns:a16="http://schemas.microsoft.com/office/drawing/2014/main" id="{D885272C-92AD-4581-A829-46B4E04BA665}"/>
              </a:ext>
            </a:extLst>
          </p:cNvPr>
          <p:cNvSpPr>
            <a:spLocks noChangeArrowheads="1"/>
          </p:cNvSpPr>
          <p:nvPr/>
        </p:nvSpPr>
        <p:spPr bwMode="auto">
          <a:xfrm>
            <a:off x="6629402" y="1"/>
            <a:ext cx="3733798" cy="173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nSpc>
                <a:spcPct val="95000"/>
              </a:lnSpc>
            </a:pPr>
            <a:r>
              <a:rPr lang="en-US" altLang="en-US" sz="2600" dirty="0" err="1">
                <a:solidFill>
                  <a:srgbClr val="800000"/>
                </a:solidFill>
              </a:rPr>
              <a:t>Deut</a:t>
            </a:r>
            <a:r>
              <a:rPr lang="en-US" altLang="en-US" sz="2600" dirty="0">
                <a:solidFill>
                  <a:srgbClr val="800000"/>
                </a:solidFill>
              </a:rPr>
              <a:t> 28:15 - </a:t>
            </a:r>
            <a:r>
              <a:rPr lang="es-ES" sz="2800" dirty="0"/>
              <a:t>Y será, si no oyeres </a:t>
            </a:r>
            <a:r>
              <a:rPr lang="en-US" altLang="en-US" sz="2600" dirty="0">
                <a:solidFill>
                  <a:srgbClr val="800000"/>
                </a:solidFill>
              </a:rPr>
              <a:t>…</a:t>
            </a:r>
            <a:r>
              <a:rPr lang="es-ES" sz="2800" dirty="0"/>
              <a:t> que vendrán sobre ti todas estas maldiciones </a:t>
            </a:r>
            <a:r>
              <a:rPr lang="en-US" altLang="en-US" sz="2600" dirty="0">
                <a:solidFill>
                  <a:srgbClr val="800000"/>
                </a:solidFill>
              </a:rPr>
              <a:t>…</a:t>
            </a:r>
          </a:p>
        </p:txBody>
      </p:sp>
      <p:sp>
        <p:nvSpPr>
          <p:cNvPr id="16" name="TextBox 15">
            <a:extLst>
              <a:ext uri="{FF2B5EF4-FFF2-40B4-BE49-F238E27FC236}">
                <a16:creationId xmlns:a16="http://schemas.microsoft.com/office/drawing/2014/main" id="{B79FD1B5-C094-4BCF-B8FA-6182C7240E30}"/>
              </a:ext>
            </a:extLst>
          </p:cNvPr>
          <p:cNvSpPr txBox="1"/>
          <p:nvPr/>
        </p:nvSpPr>
        <p:spPr>
          <a:xfrm>
            <a:off x="1054100" y="3319721"/>
            <a:ext cx="2687320" cy="1292662"/>
          </a:xfrm>
          <a:prstGeom prst="rect">
            <a:avLst/>
          </a:prstGeom>
          <a:solidFill>
            <a:srgbClr val="F7F7D9"/>
          </a:solidFill>
        </p:spPr>
        <p:txBody>
          <a:bodyPr wrap="square" rtlCol="0">
            <a:spAutoFit/>
          </a:bodyPr>
          <a:lstStyle/>
          <a:p>
            <a:pPr algn="ctr"/>
            <a:r>
              <a:rPr lang="en-US" sz="2600" dirty="0" err="1"/>
              <a:t>Simeón</a:t>
            </a:r>
            <a:r>
              <a:rPr lang="en-US" sz="2600" dirty="0"/>
              <a:t>, </a:t>
            </a:r>
            <a:r>
              <a:rPr lang="en-US" sz="2600" dirty="0" err="1"/>
              <a:t>Leví</a:t>
            </a:r>
            <a:r>
              <a:rPr lang="en-US" sz="2600" dirty="0"/>
              <a:t>, </a:t>
            </a:r>
            <a:r>
              <a:rPr lang="en-US" sz="2600" dirty="0" err="1"/>
              <a:t>Judá</a:t>
            </a:r>
            <a:r>
              <a:rPr lang="en-US" sz="2600" dirty="0"/>
              <a:t>, Issachar, José, Benjamín </a:t>
            </a:r>
          </a:p>
        </p:txBody>
      </p:sp>
      <p:sp>
        <p:nvSpPr>
          <p:cNvPr id="17" name="TextBox 16">
            <a:extLst>
              <a:ext uri="{FF2B5EF4-FFF2-40B4-BE49-F238E27FC236}">
                <a16:creationId xmlns:a16="http://schemas.microsoft.com/office/drawing/2014/main" id="{FCB17F73-6F1F-4223-83CE-BFFE8C83C561}"/>
              </a:ext>
            </a:extLst>
          </p:cNvPr>
          <p:cNvSpPr txBox="1"/>
          <p:nvPr/>
        </p:nvSpPr>
        <p:spPr>
          <a:xfrm>
            <a:off x="9067800" y="3261280"/>
            <a:ext cx="2397760" cy="1292662"/>
          </a:xfrm>
          <a:prstGeom prst="rect">
            <a:avLst/>
          </a:prstGeom>
          <a:solidFill>
            <a:srgbClr val="F7F7D9"/>
          </a:solidFill>
        </p:spPr>
        <p:txBody>
          <a:bodyPr wrap="square" rtlCol="0">
            <a:spAutoFit/>
          </a:bodyPr>
          <a:lstStyle/>
          <a:p>
            <a:pPr algn="ctr"/>
            <a:r>
              <a:rPr lang="en-US" sz="2600" dirty="0"/>
              <a:t>Rubén, Gad, Aser, </a:t>
            </a:r>
            <a:r>
              <a:rPr lang="en-US" sz="2600" dirty="0" err="1"/>
              <a:t>Zabulón</a:t>
            </a:r>
            <a:r>
              <a:rPr lang="en-US" sz="2600" dirty="0"/>
              <a:t>, Dan, </a:t>
            </a:r>
            <a:r>
              <a:rPr lang="en-US" sz="2600" dirty="0" err="1"/>
              <a:t>Neftalí</a:t>
            </a:r>
            <a:endParaRPr lang="en-US" sz="2600" dirty="0"/>
          </a:p>
        </p:txBody>
      </p:sp>
    </p:spTree>
    <p:extLst>
      <p:ext uri="{BB962C8B-B14F-4D97-AF65-F5344CB8AC3E}">
        <p14:creationId xmlns:p14="http://schemas.microsoft.com/office/powerpoint/2010/main" val="24529212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740"/>
                                        </p:tgtEl>
                                        <p:attrNameLst>
                                          <p:attrName>style.visibility</p:attrName>
                                        </p:attrNameLst>
                                      </p:cBhvr>
                                      <p:to>
                                        <p:strVal val="visible"/>
                                      </p:to>
                                    </p:set>
                                    <p:animEffect transition="in" filter="strips(downLeft)">
                                      <p:cBhvr>
                                        <p:cTn id="7" dur="1000"/>
                                        <p:tgtEl>
                                          <p:spTgt spid="30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739"/>
                                        </p:tgtEl>
                                        <p:attrNameLst>
                                          <p:attrName>style.visibility</p:attrName>
                                        </p:attrNameLst>
                                      </p:cBhvr>
                                      <p:to>
                                        <p:strVal val="visible"/>
                                      </p:to>
                                    </p:set>
                                    <p:animEffect transition="in" filter="strips(downRight)">
                                      <p:cBhvr>
                                        <p:cTn id="12" dur="1000"/>
                                        <p:tgtEl>
                                          <p:spTgt spid="3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animBg="1"/>
      <p:bldP spid="307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CB3524-690F-457A-8FE7-B15447B4ED5D}"/>
              </a:ext>
            </a:extLst>
          </p:cNvPr>
          <p:cNvSpPr>
            <a:spLocks noChangeArrowheads="1"/>
          </p:cNvSpPr>
          <p:nvPr/>
        </p:nvSpPr>
        <p:spPr bwMode="auto">
          <a:xfrm>
            <a:off x="-21454" y="1244568"/>
            <a:ext cx="4648200" cy="91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gn="ctr">
              <a:lnSpc>
                <a:spcPct val="95000"/>
              </a:lnSpc>
            </a:pPr>
            <a:r>
              <a:rPr lang="es-ES" altLang="en-US" sz="2800" dirty="0">
                <a:solidFill>
                  <a:srgbClr val="FFFF00"/>
                </a:solidFill>
              </a:rPr>
              <a:t>Elías entró en un tiempo crítico en la historia de Israel</a:t>
            </a:r>
            <a:endParaRPr lang="en-US" altLang="en-US" sz="2800" dirty="0">
              <a:solidFill>
                <a:srgbClr val="FFFF00"/>
              </a:solidFill>
            </a:endParaRPr>
          </a:p>
        </p:txBody>
      </p:sp>
      <p:pic>
        <p:nvPicPr>
          <p:cNvPr id="8" name="Picture 4" descr="ELIJAH WITH AHAB AND JEZEBEL">
            <a:extLst>
              <a:ext uri="{FF2B5EF4-FFF2-40B4-BE49-F238E27FC236}">
                <a16:creationId xmlns:a16="http://schemas.microsoft.com/office/drawing/2014/main" id="{E48CD57F-5DC3-4C70-BE84-DF8C64A8C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3" t="3999" r="2083" b="3999"/>
          <a:stretch>
            <a:fillRect/>
          </a:stretch>
        </p:blipFill>
        <p:spPr bwMode="auto">
          <a:xfrm>
            <a:off x="0" y="21336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a:extLst>
              <a:ext uri="{FF2B5EF4-FFF2-40B4-BE49-F238E27FC236}">
                <a16:creationId xmlns:a16="http://schemas.microsoft.com/office/drawing/2014/main" id="{31A13FA8-7753-4373-96A6-34A6C6483298}"/>
              </a:ext>
            </a:extLst>
          </p:cNvPr>
          <p:cNvSpPr>
            <a:spLocks noChangeArrowheads="1"/>
          </p:cNvSpPr>
          <p:nvPr/>
        </p:nvSpPr>
        <p:spPr bwMode="auto">
          <a:xfrm>
            <a:off x="4876800" y="620139"/>
            <a:ext cx="7299664" cy="6307881"/>
          </a:xfrm>
          <a:prstGeom prst="rect">
            <a:avLst/>
          </a:prstGeom>
          <a:solidFill>
            <a:srgbClr val="F7F7D9"/>
          </a:solidFill>
          <a:ln>
            <a:noFill/>
          </a:ln>
          <a:effec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gn="ctr">
              <a:lnSpc>
                <a:spcPct val="90000"/>
              </a:lnSpc>
            </a:pPr>
            <a:r>
              <a:rPr lang="es-ES" sz="2800" dirty="0"/>
              <a:t>Entonces Elías </a:t>
            </a:r>
            <a:r>
              <a:rPr lang="es-ES" sz="2800" dirty="0" err="1"/>
              <a:t>Thisbita</a:t>
            </a:r>
            <a:r>
              <a:rPr lang="es-ES" sz="2800" dirty="0"/>
              <a:t>, que era de los moradores de Galaad, dijo a </a:t>
            </a:r>
            <a:r>
              <a:rPr lang="es-ES" sz="2800" dirty="0" err="1"/>
              <a:t>Acab</a:t>
            </a:r>
            <a:r>
              <a:rPr lang="es-ES" sz="2800" dirty="0"/>
              <a:t>: Vive Jehová Dios de Israel, delante del cual estoy, que no habrá lluvia ni rocío en estos años, sino por mi palabra.</a:t>
            </a:r>
            <a:r>
              <a:rPr lang="en-US" altLang="en-US" sz="2800" dirty="0"/>
              <a:t> - </a:t>
            </a:r>
            <a:r>
              <a:rPr lang="en-US" altLang="en-US" sz="2800" dirty="0">
                <a:solidFill>
                  <a:srgbClr val="800000"/>
                </a:solidFill>
              </a:rPr>
              <a:t>17:1</a:t>
            </a:r>
            <a:endParaRPr lang="en-US" altLang="en-US" sz="2800" dirty="0"/>
          </a:p>
          <a:p>
            <a:pPr algn="ctr" eaLnBrk="1" hangingPunct="1">
              <a:lnSpc>
                <a:spcPct val="90000"/>
              </a:lnSpc>
            </a:pPr>
            <a:endParaRPr lang="en-US" altLang="en-US" sz="1400" dirty="0"/>
          </a:p>
          <a:p>
            <a:pPr algn="ctr">
              <a:lnSpc>
                <a:spcPct val="90000"/>
              </a:lnSpc>
            </a:pPr>
            <a:r>
              <a:rPr lang="es-ES" sz="2800" dirty="0"/>
              <a:t>Y </a:t>
            </a:r>
            <a:r>
              <a:rPr lang="es-ES" sz="2800" dirty="0" err="1"/>
              <a:t>fué</a:t>
            </a:r>
            <a:r>
              <a:rPr lang="es-ES" sz="2800" dirty="0"/>
              <a:t> a él palabra de Jehová, diciendo: Apártate de aquí, y vuélvete al oriente, y escóndete en el arroyo de </a:t>
            </a:r>
            <a:r>
              <a:rPr lang="es-ES" sz="2800" dirty="0" err="1"/>
              <a:t>Querit</a:t>
            </a:r>
            <a:r>
              <a:rPr lang="es-ES" sz="2800" dirty="0"/>
              <a:t>, que está delante del Jordán; Y beberás del arroyo; y yo he mandado a los cuervos que te den allí de comer. </a:t>
            </a:r>
            <a:r>
              <a:rPr lang="en-US" altLang="en-US" sz="2800" dirty="0">
                <a:solidFill>
                  <a:srgbClr val="800000"/>
                </a:solidFill>
              </a:rPr>
              <a:t>- 17:2-4</a:t>
            </a:r>
          </a:p>
          <a:p>
            <a:pPr algn="ctr" eaLnBrk="1" hangingPunct="1">
              <a:lnSpc>
                <a:spcPct val="90000"/>
              </a:lnSpc>
            </a:pPr>
            <a:endParaRPr lang="en-US" altLang="en-US" sz="1400" dirty="0">
              <a:solidFill>
                <a:srgbClr val="800000"/>
              </a:solidFill>
            </a:endParaRPr>
          </a:p>
          <a:p>
            <a:pPr algn="ctr">
              <a:lnSpc>
                <a:spcPct val="90000"/>
              </a:lnSpc>
            </a:pPr>
            <a:r>
              <a:rPr lang="es-ES" sz="2800" dirty="0"/>
              <a:t>Él </a:t>
            </a:r>
            <a:r>
              <a:rPr lang="es-ES" sz="2800" dirty="0" err="1"/>
              <a:t>fué</a:t>
            </a:r>
            <a:r>
              <a:rPr lang="es-ES" sz="2800" dirty="0"/>
              <a:t>, e hizo conforme a la palabra de Jehová; pues se </a:t>
            </a:r>
            <a:r>
              <a:rPr lang="es-ES" sz="2800" dirty="0" err="1"/>
              <a:t>fué</a:t>
            </a:r>
            <a:r>
              <a:rPr lang="es-ES" sz="2800" dirty="0"/>
              <a:t> y asentó junto al arroyo de </a:t>
            </a:r>
            <a:r>
              <a:rPr lang="es-ES" sz="2800" dirty="0" err="1"/>
              <a:t>Querit</a:t>
            </a:r>
            <a:r>
              <a:rPr lang="es-ES" sz="2800" dirty="0"/>
              <a:t>, que está antes del Jordán. Y los cuervos le traían pan y carne por la mañana, y pan y carne a la tarde; y bebía del arroyo</a:t>
            </a:r>
            <a:r>
              <a:rPr lang="en-US" altLang="en-US" sz="2800" dirty="0"/>
              <a:t>. </a:t>
            </a:r>
            <a:r>
              <a:rPr lang="en-US" altLang="en-US" sz="2800" dirty="0">
                <a:solidFill>
                  <a:srgbClr val="800000"/>
                </a:solidFill>
              </a:rPr>
              <a:t>- 17:5-6</a:t>
            </a:r>
          </a:p>
        </p:txBody>
      </p:sp>
      <p:sp>
        <p:nvSpPr>
          <p:cNvPr id="37893" name="Rectangle 5">
            <a:extLst>
              <a:ext uri="{FF2B5EF4-FFF2-40B4-BE49-F238E27FC236}">
                <a16:creationId xmlns:a16="http://schemas.microsoft.com/office/drawing/2014/main" id="{17640DD8-9882-4B6E-958D-183D0D653DAF}"/>
              </a:ext>
            </a:extLst>
          </p:cNvPr>
          <p:cNvSpPr>
            <a:spLocks noChangeArrowheads="1"/>
          </p:cNvSpPr>
          <p:nvPr/>
        </p:nvSpPr>
        <p:spPr bwMode="auto">
          <a:xfrm>
            <a:off x="4708864" y="2515235"/>
            <a:ext cx="7358848" cy="218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eaLnBrk="1" hangingPunct="1"/>
            <a:endParaRPr lang="en-US" altLang="en-US"/>
          </a:p>
        </p:txBody>
      </p:sp>
      <p:sp>
        <p:nvSpPr>
          <p:cNvPr id="37894" name="Rectangle 6">
            <a:extLst>
              <a:ext uri="{FF2B5EF4-FFF2-40B4-BE49-F238E27FC236}">
                <a16:creationId xmlns:a16="http://schemas.microsoft.com/office/drawing/2014/main" id="{0EA6754D-58A9-462A-B79E-C25E9E538960}"/>
              </a:ext>
            </a:extLst>
          </p:cNvPr>
          <p:cNvSpPr>
            <a:spLocks noChangeArrowheads="1"/>
          </p:cNvSpPr>
          <p:nvPr/>
        </p:nvSpPr>
        <p:spPr bwMode="auto">
          <a:xfrm>
            <a:off x="4708864" y="4697027"/>
            <a:ext cx="7483136" cy="218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eaLnBrk="1" hangingPunct="1"/>
            <a:endParaRPr lang="en-US" alt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xit" presetSubtype="32" fill="hold" nodeType="clickEffect">
                                  <p:stCondLst>
                                    <p:cond delay="0"/>
                                  </p:stCondLst>
                                  <p:childTnLst>
                                    <p:animEffect transition="out" filter="plus(out)">
                                      <p:cBhvr>
                                        <p:cTn id="6" dur="1000"/>
                                        <p:tgtEl>
                                          <p:spTgt spid="37893"/>
                                        </p:tgtEl>
                                      </p:cBhvr>
                                    </p:animEffect>
                                    <p:set>
                                      <p:cBhvr>
                                        <p:cTn id="7" dur="1" fill="hold">
                                          <p:stCondLst>
                                            <p:cond delay="999"/>
                                          </p:stCondLst>
                                        </p:cTn>
                                        <p:tgtEl>
                                          <p:spTgt spid="3789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xit" presetSubtype="32" fill="hold" nodeType="clickEffect">
                                  <p:stCondLst>
                                    <p:cond delay="0"/>
                                  </p:stCondLst>
                                  <p:childTnLst>
                                    <p:animEffect transition="out" filter="plus(out)">
                                      <p:cBhvr>
                                        <p:cTn id="11" dur="1000"/>
                                        <p:tgtEl>
                                          <p:spTgt spid="37894"/>
                                        </p:tgtEl>
                                      </p:cBhvr>
                                    </p:animEffect>
                                    <p:set>
                                      <p:cBhvr>
                                        <p:cTn id="12" dur="1" fill="hold">
                                          <p:stCondLst>
                                            <p:cond delay="999"/>
                                          </p:stCondLst>
                                        </p:cTn>
                                        <p:tgtEl>
                                          <p:spTgt spid="378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566602-2B30-4A7F-B58F-5A8DC999E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740" y="0"/>
            <a:ext cx="8890000" cy="6858000"/>
          </a:xfrm>
          <a:prstGeom prst="rect">
            <a:avLst/>
          </a:prstGeom>
        </p:spPr>
      </p:pic>
      <p:sp>
        <p:nvSpPr>
          <p:cNvPr id="19458" name="Rectangle 2">
            <a:extLst>
              <a:ext uri="{FF2B5EF4-FFF2-40B4-BE49-F238E27FC236}">
                <a16:creationId xmlns:a16="http://schemas.microsoft.com/office/drawing/2014/main" id="{3CCB3524-690F-457A-8FE7-B15447B4ED5D}"/>
              </a:ext>
            </a:extLst>
          </p:cNvPr>
          <p:cNvSpPr>
            <a:spLocks noChangeArrowheads="1"/>
          </p:cNvSpPr>
          <p:nvPr/>
        </p:nvSpPr>
        <p:spPr bwMode="auto">
          <a:xfrm>
            <a:off x="0" y="4961755"/>
            <a:ext cx="3302740" cy="173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Tempus Sans ITC" panose="04020404030D07020202" pitchFamily="82" charset="0"/>
                <a:cs typeface="Arial" panose="020B0604020202020204" pitchFamily="34" charset="0"/>
              </a:defRPr>
            </a:lvl1pPr>
            <a:lvl2pPr marL="742950" indent="-285750">
              <a:defRPr b="1">
                <a:solidFill>
                  <a:schemeClr val="tx1"/>
                </a:solidFill>
                <a:latin typeface="Tempus Sans ITC" panose="04020404030D07020202" pitchFamily="82" charset="0"/>
                <a:cs typeface="Arial" panose="020B0604020202020204" pitchFamily="34" charset="0"/>
              </a:defRPr>
            </a:lvl2pPr>
            <a:lvl3pPr marL="1143000" indent="-228600">
              <a:defRPr b="1">
                <a:solidFill>
                  <a:schemeClr val="tx1"/>
                </a:solidFill>
                <a:latin typeface="Tempus Sans ITC" panose="04020404030D07020202" pitchFamily="82" charset="0"/>
                <a:cs typeface="Arial" panose="020B0604020202020204" pitchFamily="34" charset="0"/>
              </a:defRPr>
            </a:lvl3pPr>
            <a:lvl4pPr marL="1600200" indent="-228600">
              <a:defRPr b="1">
                <a:solidFill>
                  <a:schemeClr val="tx1"/>
                </a:solidFill>
                <a:latin typeface="Tempus Sans ITC" panose="04020404030D07020202" pitchFamily="82" charset="0"/>
                <a:cs typeface="Arial" panose="020B0604020202020204" pitchFamily="34" charset="0"/>
              </a:defRPr>
            </a:lvl4pPr>
            <a:lvl5pPr marL="2057400" indent="-228600">
              <a:defRPr b="1">
                <a:solidFill>
                  <a:schemeClr val="tx1"/>
                </a:solidFill>
                <a:latin typeface="Tempus Sans ITC" panose="04020404030D07020202" pitchFamily="82"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empus Sans ITC" panose="04020404030D07020202" pitchFamily="82" charset="0"/>
                <a:cs typeface="Arial" panose="020B0604020202020204" pitchFamily="34" charset="0"/>
              </a:defRPr>
            </a:lvl9pPr>
          </a:lstStyle>
          <a:p>
            <a:pPr algn="ctr">
              <a:lnSpc>
                <a:spcPct val="95000"/>
              </a:lnSpc>
            </a:pPr>
            <a:r>
              <a:rPr lang="en-US" altLang="en-US" sz="2800" dirty="0">
                <a:solidFill>
                  <a:srgbClr val="FFFF00"/>
                </a:solidFill>
              </a:rPr>
              <a:t>…</a:t>
            </a:r>
            <a:r>
              <a:rPr lang="es-ES" sz="2800" dirty="0">
                <a:solidFill>
                  <a:srgbClr val="FFFF00"/>
                </a:solidFill>
              </a:rPr>
              <a:t> escóndete en el arroyo de </a:t>
            </a:r>
            <a:r>
              <a:rPr lang="es-ES" sz="2800" dirty="0" err="1">
                <a:solidFill>
                  <a:srgbClr val="FFFF00"/>
                </a:solidFill>
              </a:rPr>
              <a:t>Querit</a:t>
            </a:r>
            <a:r>
              <a:rPr lang="es-ES" sz="2800" dirty="0">
                <a:solidFill>
                  <a:srgbClr val="FFFF00"/>
                </a:solidFill>
              </a:rPr>
              <a:t>, que está delante del Jordán</a:t>
            </a:r>
            <a:endParaRPr lang="en-US" altLang="en-US" sz="2800" dirty="0">
              <a:solidFill>
                <a:srgbClr val="FFFF00"/>
              </a:solidFill>
            </a:endParaRPr>
          </a:p>
        </p:txBody>
      </p:sp>
      <p:pic>
        <p:nvPicPr>
          <p:cNvPr id="3" name="Picture 2">
            <a:extLst>
              <a:ext uri="{FF2B5EF4-FFF2-40B4-BE49-F238E27FC236}">
                <a16:creationId xmlns:a16="http://schemas.microsoft.com/office/drawing/2014/main" id="{619A32A5-284B-4E02-9B9C-19D01F897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33800" cy="4800600"/>
          </a:xfrm>
          <a:prstGeom prst="rect">
            <a:avLst/>
          </a:prstGeom>
        </p:spPr>
      </p:pic>
      <p:cxnSp>
        <p:nvCxnSpPr>
          <p:cNvPr id="7" name="Straight Arrow Connector 6">
            <a:extLst>
              <a:ext uri="{FF2B5EF4-FFF2-40B4-BE49-F238E27FC236}">
                <a16:creationId xmlns:a16="http://schemas.microsoft.com/office/drawing/2014/main" id="{D06D665F-1080-46CD-A00D-9E8C1D14EA54}"/>
              </a:ext>
            </a:extLst>
          </p:cNvPr>
          <p:cNvCxnSpPr>
            <a:cxnSpLocks/>
          </p:cNvCxnSpPr>
          <p:nvPr/>
        </p:nvCxnSpPr>
        <p:spPr>
          <a:xfrm flipV="1">
            <a:off x="1143000" y="4038600"/>
            <a:ext cx="1676400" cy="152400"/>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73842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627437-62C2-4685-B0B8-03D2CDADE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271" y="377435"/>
            <a:ext cx="8297333" cy="6474080"/>
          </a:xfrm>
          <a:prstGeom prst="rect">
            <a:avLst/>
          </a:prstGeom>
        </p:spPr>
      </p:pic>
      <p:sp>
        <p:nvSpPr>
          <p:cNvPr id="48131" name="Rectangle 3">
            <a:extLst>
              <a:ext uri="{FF2B5EF4-FFF2-40B4-BE49-F238E27FC236}">
                <a16:creationId xmlns:a16="http://schemas.microsoft.com/office/drawing/2014/main" id="{6AD182B6-8399-4F64-836A-6BCF08B2DE94}"/>
              </a:ext>
            </a:extLst>
          </p:cNvPr>
          <p:cNvSpPr>
            <a:spLocks noChangeArrowheads="1"/>
          </p:cNvSpPr>
          <p:nvPr/>
        </p:nvSpPr>
        <p:spPr bwMode="auto">
          <a:xfrm>
            <a:off x="-18288" y="239057"/>
            <a:ext cx="3949430" cy="6640279"/>
          </a:xfrm>
          <a:prstGeom prst="rect">
            <a:avLst/>
          </a:prstGeom>
          <a:solidFill>
            <a:srgbClr val="F5F1D7"/>
          </a:solidFill>
          <a:ln>
            <a:noFill/>
          </a:ln>
          <a:effectLst/>
        </p:spPr>
        <p:txBody>
          <a:bodyPr wrap="square">
            <a:spAutoFit/>
          </a:bodyPr>
          <a:lstStyle/>
          <a:p>
            <a:pPr algn="ctr">
              <a:lnSpc>
                <a:spcPct val="90000"/>
              </a:lnSpc>
            </a:pPr>
            <a:r>
              <a:rPr lang="es-ES" altLang="en-US" sz="2800" b="1" dirty="0">
                <a:latin typeface="Tempus Sans ITC" panose="04020404030D07020202" pitchFamily="82" charset="0"/>
              </a:rPr>
              <a:t>Los cuervos son una especie inmunda para los judíos. La alimentación de Elías es extraña ya que Dios utiliza un animal inmundo para alimentar a su profeta.  </a:t>
            </a:r>
            <a:r>
              <a:rPr lang="en-US" altLang="en-US" sz="2800" b="1" dirty="0">
                <a:latin typeface="Tempus Sans ITC" panose="04020404030D07020202" pitchFamily="82" charset="0"/>
              </a:rPr>
              <a:t>¿La</a:t>
            </a:r>
            <a:r>
              <a:rPr lang="en-US" altLang="en-US" b="1" dirty="0">
                <a:latin typeface="Tempus Sans ITC" panose="04020404030D07020202" pitchFamily="82" charset="0"/>
              </a:rPr>
              <a:t> </a:t>
            </a:r>
            <a:r>
              <a:rPr lang="en-US" altLang="en-US" sz="2800" b="1" dirty="0" err="1">
                <a:latin typeface="Tempus Sans ITC" panose="04020404030D07020202" pitchFamily="82" charset="0"/>
              </a:rPr>
              <a:t>lección</a:t>
            </a:r>
            <a:r>
              <a:rPr lang="en-US" altLang="en-US" sz="2800" b="1" dirty="0">
                <a:latin typeface="Tempus Sans ITC" panose="04020404030D07020202" pitchFamily="82" charset="0"/>
              </a:rPr>
              <a:t>?</a:t>
            </a:r>
            <a:r>
              <a:rPr lang="en-US" altLang="en-US" sz="2400" b="1" dirty="0">
                <a:latin typeface="Tempus Sans ITC" panose="04020404030D07020202" pitchFamily="82" charset="0"/>
              </a:rPr>
              <a:t> </a:t>
            </a:r>
            <a:r>
              <a:rPr lang="es-ES" altLang="en-US" sz="2800" b="1" dirty="0">
                <a:latin typeface="Tempus Sans ITC" panose="04020404030D07020202" pitchFamily="82" charset="0"/>
              </a:rPr>
              <a:t>Los</a:t>
            </a:r>
            <a:r>
              <a:rPr lang="es-ES" altLang="en-US" b="1" dirty="0">
                <a:latin typeface="Tempus Sans ITC" panose="04020404030D07020202" pitchFamily="82" charset="0"/>
              </a:rPr>
              <a:t> </a:t>
            </a:r>
            <a:r>
              <a:rPr lang="es-ES" altLang="en-US" sz="2800" b="1" dirty="0">
                <a:latin typeface="Tempus Sans ITC" panose="04020404030D07020202" pitchFamily="82" charset="0"/>
              </a:rPr>
              <a:t>objetivos de Dios pueden ser servidos por ángeles o cuervos, por el grande o por el pequeño.</a:t>
            </a:r>
            <a:endParaRPr lang="es-ES" altLang="en-US" sz="1100" b="1" dirty="0">
              <a:latin typeface="Tempus Sans ITC" panose="04020404030D07020202" pitchFamily="82" charset="0"/>
            </a:endParaRPr>
          </a:p>
          <a:p>
            <a:pPr algn="ctr">
              <a:lnSpc>
                <a:spcPct val="90000"/>
              </a:lnSpc>
            </a:pPr>
            <a:endParaRPr lang="en-US" altLang="en-US" sz="1050" b="1" dirty="0">
              <a:latin typeface="Tempus Sans ITC" panose="04020404030D07020202" pitchFamily="82" charset="0"/>
            </a:endParaRPr>
          </a:p>
          <a:p>
            <a:pPr algn="ctr">
              <a:lnSpc>
                <a:spcPct val="90000"/>
              </a:lnSpc>
            </a:pPr>
            <a:r>
              <a:rPr lang="es-ES" altLang="en-US" sz="2800" b="1" dirty="0">
                <a:latin typeface="Tempus Sans ITC" panose="04020404030D07020202" pitchFamily="82" charset="0"/>
              </a:rPr>
              <a:t>Quizás era una indicación que Dios proveería para Elías incluso en una tierra que se había hecho inmunda</a:t>
            </a:r>
            <a:r>
              <a:rPr lang="en-US" altLang="en-US" sz="2800" b="1" dirty="0">
                <a:latin typeface="Tempus Sans ITC" panose="04020404030D07020202" pitchFamily="82" charset="0"/>
              </a:rPr>
              <a:t>.</a:t>
            </a:r>
            <a:endParaRPr lang="en-US" altLang="en-US" sz="2800" b="1" dirty="0">
              <a:solidFill>
                <a:srgbClr val="800000"/>
              </a:solidFill>
              <a:latin typeface="Tempus Sans ITC" panose="04020404030D07020202" pitchFamily="82" charset="0"/>
            </a:endParaRPr>
          </a:p>
        </p:txBody>
      </p:sp>
      <p:sp>
        <p:nvSpPr>
          <p:cNvPr id="48135" name="Rectangle 7">
            <a:extLst>
              <a:ext uri="{FF2B5EF4-FFF2-40B4-BE49-F238E27FC236}">
                <a16:creationId xmlns:a16="http://schemas.microsoft.com/office/drawing/2014/main" id="{6084B87D-4370-4A8F-A7C3-6F488CB4C809}"/>
              </a:ext>
            </a:extLst>
          </p:cNvPr>
          <p:cNvSpPr>
            <a:spLocks noChangeArrowheads="1"/>
          </p:cNvSpPr>
          <p:nvPr/>
        </p:nvSpPr>
        <p:spPr bwMode="auto">
          <a:xfrm>
            <a:off x="12970" y="2971800"/>
            <a:ext cx="3949430" cy="1600200"/>
          </a:xfrm>
          <a:prstGeom prst="rect">
            <a:avLst/>
          </a:prstGeom>
          <a:solidFill>
            <a:schemeClr val="tx1"/>
          </a:solidFill>
          <a:ln>
            <a:noFill/>
          </a:ln>
          <a:effectLst/>
        </p:spPr>
        <p:txBody>
          <a:bodyPr wrap="none" anchor="ctr"/>
          <a:lstStyle/>
          <a:p>
            <a:endParaRPr lang="en-US" sz="2800" b="1">
              <a:latin typeface="Tempus Sans ITC" panose="04020404030D07020202" pitchFamily="82" charset="0"/>
            </a:endParaRPr>
          </a:p>
        </p:txBody>
      </p:sp>
      <p:sp>
        <p:nvSpPr>
          <p:cNvPr id="5" name="Rectangle 7">
            <a:extLst>
              <a:ext uri="{FF2B5EF4-FFF2-40B4-BE49-F238E27FC236}">
                <a16:creationId xmlns:a16="http://schemas.microsoft.com/office/drawing/2014/main" id="{2146507A-BE48-424A-8D2A-254EFD0986B7}"/>
              </a:ext>
            </a:extLst>
          </p:cNvPr>
          <p:cNvSpPr>
            <a:spLocks noChangeArrowheads="1"/>
          </p:cNvSpPr>
          <p:nvPr/>
        </p:nvSpPr>
        <p:spPr bwMode="auto">
          <a:xfrm>
            <a:off x="18691" y="4467980"/>
            <a:ext cx="3949430" cy="2383535"/>
          </a:xfrm>
          <a:prstGeom prst="rect">
            <a:avLst/>
          </a:prstGeom>
          <a:solidFill>
            <a:schemeClr val="tx1"/>
          </a:solidFill>
          <a:ln>
            <a:noFill/>
          </a:ln>
          <a:effectLst/>
        </p:spPr>
        <p:txBody>
          <a:bodyPr wrap="none" anchor="ctr"/>
          <a:lstStyle/>
          <a:p>
            <a:endParaRPr lang="en-US" sz="2800" b="1" dirty="0">
              <a:latin typeface="Tempus Sans ITC" panose="04020404030D07020202" pitchFamily="8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37" fill="hold" nodeType="clickEffect">
                                  <p:stCondLst>
                                    <p:cond delay="0"/>
                                  </p:stCondLst>
                                  <p:childTnLst>
                                    <p:animEffect transition="out" filter="barn(outVertical)">
                                      <p:cBhvr>
                                        <p:cTn id="6" dur="1000"/>
                                        <p:tgtEl>
                                          <p:spTgt spid="48135"/>
                                        </p:tgtEl>
                                      </p:cBhvr>
                                    </p:animEffect>
                                    <p:set>
                                      <p:cBhvr>
                                        <p:cTn id="7" dur="1" fill="hold">
                                          <p:stCondLst>
                                            <p:cond delay="999"/>
                                          </p:stCondLst>
                                        </p:cTn>
                                        <p:tgtEl>
                                          <p:spTgt spid="481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nodeType="clickEffect">
                                  <p:stCondLst>
                                    <p:cond delay="0"/>
                                  </p:stCondLst>
                                  <p:childTnLst>
                                    <p:animEffect transition="out" filter="barn(outVertical)">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3755</TotalTime>
  <Words>2334</Words>
  <Application>Microsoft Office PowerPoint</Application>
  <PresentationFormat>Widescreen</PresentationFormat>
  <Paragraphs>189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Tempus Sans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ROYCE</dc:creator>
  <cp:lastModifiedBy>ROYCE CHANDLER</cp:lastModifiedBy>
  <cp:revision>320</cp:revision>
  <dcterms:created xsi:type="dcterms:W3CDTF">2008-12-31T00:13:26Z</dcterms:created>
  <dcterms:modified xsi:type="dcterms:W3CDTF">2024-10-26T18:43:43Z</dcterms:modified>
</cp:coreProperties>
</file>