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1" r:id="rId3"/>
    <p:sldId id="302" r:id="rId4"/>
    <p:sldId id="303" r:id="rId5"/>
    <p:sldId id="304" r:id="rId6"/>
    <p:sldId id="292" r:id="rId7"/>
    <p:sldId id="307" r:id="rId8"/>
    <p:sldId id="308" r:id="rId9"/>
    <p:sldId id="293" r:id="rId10"/>
    <p:sldId id="310" r:id="rId11"/>
    <p:sldId id="311" r:id="rId12"/>
    <p:sldId id="313" r:id="rId13"/>
    <p:sldId id="315" r:id="rId14"/>
    <p:sldId id="319" r:id="rId15"/>
    <p:sldId id="321" r:id="rId16"/>
    <p:sldId id="314" r:id="rId17"/>
    <p:sldId id="281" r:id="rId18"/>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4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4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4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4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4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4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4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4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2D8"/>
    <a:srgbClr val="4D4D4D"/>
    <a:srgbClr val="3333FF"/>
    <a:srgbClr val="FFCC66"/>
    <a:srgbClr val="B2B2B2"/>
    <a:srgbClr val="FFCC00"/>
    <a:srgbClr val="FF3300"/>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6BD05EA-58D3-4D37-801D-B9243C44819F}" type="slidenum">
              <a:rPr lang="en-US" altLang="en-US"/>
              <a:pPr/>
              <a:t>‹#›</a:t>
            </a:fld>
            <a:endParaRPr lang="en-US" altLang="en-US"/>
          </a:p>
        </p:txBody>
      </p:sp>
    </p:spTree>
    <p:extLst>
      <p:ext uri="{BB962C8B-B14F-4D97-AF65-F5344CB8AC3E}">
        <p14:creationId xmlns:p14="http://schemas.microsoft.com/office/powerpoint/2010/main" val="111244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17F0B87-4312-4A8F-8844-E11CA3B3B101}" type="slidenum">
              <a:rPr lang="en-US" altLang="en-US"/>
              <a:pPr/>
              <a:t>‹#›</a:t>
            </a:fld>
            <a:endParaRPr lang="en-US" altLang="en-US"/>
          </a:p>
        </p:txBody>
      </p:sp>
    </p:spTree>
    <p:extLst>
      <p:ext uri="{BB962C8B-B14F-4D97-AF65-F5344CB8AC3E}">
        <p14:creationId xmlns:p14="http://schemas.microsoft.com/office/powerpoint/2010/main" val="125521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E82E1CE-476C-4227-A0FC-AF2C88488FD2}" type="slidenum">
              <a:rPr lang="en-US" altLang="en-US"/>
              <a:pPr/>
              <a:t>‹#›</a:t>
            </a:fld>
            <a:endParaRPr lang="en-US" altLang="en-US"/>
          </a:p>
        </p:txBody>
      </p:sp>
    </p:spTree>
    <p:extLst>
      <p:ext uri="{BB962C8B-B14F-4D97-AF65-F5344CB8AC3E}">
        <p14:creationId xmlns:p14="http://schemas.microsoft.com/office/powerpoint/2010/main" val="55798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0CF018-5EC5-4F4E-9E09-8C0283FDA029}" type="slidenum">
              <a:rPr lang="en-US" altLang="en-US"/>
              <a:pPr/>
              <a:t>‹#›</a:t>
            </a:fld>
            <a:endParaRPr lang="en-US" altLang="en-US"/>
          </a:p>
        </p:txBody>
      </p:sp>
    </p:spTree>
    <p:extLst>
      <p:ext uri="{BB962C8B-B14F-4D97-AF65-F5344CB8AC3E}">
        <p14:creationId xmlns:p14="http://schemas.microsoft.com/office/powerpoint/2010/main" val="229799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B5144D-1352-474B-BA1E-E454AD28EA14}" type="slidenum">
              <a:rPr lang="en-US" altLang="en-US"/>
              <a:pPr/>
              <a:t>‹#›</a:t>
            </a:fld>
            <a:endParaRPr lang="en-US" altLang="en-US"/>
          </a:p>
        </p:txBody>
      </p:sp>
    </p:spTree>
    <p:extLst>
      <p:ext uri="{BB962C8B-B14F-4D97-AF65-F5344CB8AC3E}">
        <p14:creationId xmlns:p14="http://schemas.microsoft.com/office/powerpoint/2010/main" val="183377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B70890B-AF31-4346-AE62-B221ED021F5D}" type="slidenum">
              <a:rPr lang="en-US" altLang="en-US"/>
              <a:pPr/>
              <a:t>‹#›</a:t>
            </a:fld>
            <a:endParaRPr lang="en-US" altLang="en-US"/>
          </a:p>
        </p:txBody>
      </p:sp>
    </p:spTree>
    <p:extLst>
      <p:ext uri="{BB962C8B-B14F-4D97-AF65-F5344CB8AC3E}">
        <p14:creationId xmlns:p14="http://schemas.microsoft.com/office/powerpoint/2010/main" val="159690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9050BF-C829-4636-A541-BC7B85D1E05F}" type="slidenum">
              <a:rPr lang="en-US" altLang="en-US"/>
              <a:pPr/>
              <a:t>‹#›</a:t>
            </a:fld>
            <a:endParaRPr lang="en-US" altLang="en-US"/>
          </a:p>
        </p:txBody>
      </p:sp>
    </p:spTree>
    <p:extLst>
      <p:ext uri="{BB962C8B-B14F-4D97-AF65-F5344CB8AC3E}">
        <p14:creationId xmlns:p14="http://schemas.microsoft.com/office/powerpoint/2010/main" val="3761998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AE91CC5-259C-47C3-95D2-B526F6B073CF}" type="slidenum">
              <a:rPr lang="en-US" altLang="en-US"/>
              <a:pPr/>
              <a:t>‹#›</a:t>
            </a:fld>
            <a:endParaRPr lang="en-US" altLang="en-US"/>
          </a:p>
        </p:txBody>
      </p:sp>
    </p:spTree>
    <p:extLst>
      <p:ext uri="{BB962C8B-B14F-4D97-AF65-F5344CB8AC3E}">
        <p14:creationId xmlns:p14="http://schemas.microsoft.com/office/powerpoint/2010/main" val="423191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63722BA-A5DC-4255-BC82-F0C0FD194104}" type="slidenum">
              <a:rPr lang="en-US" altLang="en-US"/>
              <a:pPr/>
              <a:t>‹#›</a:t>
            </a:fld>
            <a:endParaRPr lang="en-US" altLang="en-US"/>
          </a:p>
        </p:txBody>
      </p:sp>
    </p:spTree>
    <p:extLst>
      <p:ext uri="{BB962C8B-B14F-4D97-AF65-F5344CB8AC3E}">
        <p14:creationId xmlns:p14="http://schemas.microsoft.com/office/powerpoint/2010/main" val="356475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8FE150-2E63-42DB-9186-BFD648303780}" type="slidenum">
              <a:rPr lang="en-US" altLang="en-US"/>
              <a:pPr/>
              <a:t>‹#›</a:t>
            </a:fld>
            <a:endParaRPr lang="en-US" altLang="en-US"/>
          </a:p>
        </p:txBody>
      </p:sp>
    </p:spTree>
    <p:extLst>
      <p:ext uri="{BB962C8B-B14F-4D97-AF65-F5344CB8AC3E}">
        <p14:creationId xmlns:p14="http://schemas.microsoft.com/office/powerpoint/2010/main" val="196263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094175-86EF-4B02-9E21-2D97030F5E4B}" type="slidenum">
              <a:rPr lang="en-US" altLang="en-US"/>
              <a:pPr/>
              <a:t>‹#›</a:t>
            </a:fld>
            <a:endParaRPr lang="en-US" altLang="en-US"/>
          </a:p>
        </p:txBody>
      </p:sp>
    </p:spTree>
    <p:extLst>
      <p:ext uri="{BB962C8B-B14F-4D97-AF65-F5344CB8AC3E}">
        <p14:creationId xmlns:p14="http://schemas.microsoft.com/office/powerpoint/2010/main" val="1390909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751E9873-8AA9-4E67-892D-02A9B97A1A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7" name="Rectangle 13"/>
          <p:cNvSpPr>
            <a:spLocks noChangeArrowheads="1"/>
          </p:cNvSpPr>
          <p:nvPr/>
        </p:nvSpPr>
        <p:spPr bwMode="auto">
          <a:xfrm>
            <a:off x="3352800" y="533400"/>
            <a:ext cx="5791200"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6:19-20 -</a:t>
            </a:r>
            <a:r>
              <a:rPr lang="en-US" altLang="en-US" dirty="0">
                <a:solidFill>
                  <a:schemeClr val="bg1"/>
                </a:solidFill>
              </a:rPr>
              <a:t> …</a:t>
            </a:r>
            <a:r>
              <a:rPr lang="es-ES" altLang="en-US" dirty="0">
                <a:solidFill>
                  <a:schemeClr val="bg1"/>
                </a:solidFill>
              </a:rPr>
              <a:t>orando en todo tiempo con toda oración y súplica en el Espíritu, y velando en ello con toda perseverancia y súplica por todos los santos; y por mí, a fin de que al abrir mi boca me sea dada palabra para dar a conocer con denuedo el misterio del evangelio, por el cual soy embajador en cadenas; que con denuedo hable de él, como debo hablar.</a:t>
            </a:r>
          </a:p>
        </p:txBody>
      </p:sp>
      <p:sp>
        <p:nvSpPr>
          <p:cNvPr id="6"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8" name="Rectangle 4"/>
          <p:cNvSpPr>
            <a:spLocks noChangeArrowheads="1"/>
          </p:cNvSpPr>
          <p:nvPr/>
        </p:nvSpPr>
        <p:spPr bwMode="auto">
          <a:xfrm>
            <a:off x="533400" y="533400"/>
            <a:ext cx="2667000" cy="6084743"/>
          </a:xfrm>
          <a:prstGeom prst="rect">
            <a:avLst/>
          </a:prstGeom>
          <a:solidFill>
            <a:srgbClr val="F4F2D8"/>
          </a:solidFill>
          <a:ln>
            <a:noFill/>
          </a:ln>
          <a:effectLst/>
        </p:spPr>
        <p:txBody>
          <a:bodyPr>
            <a:spAutoFit/>
          </a:bodyPr>
          <a:lstStyle/>
          <a:p>
            <a:pPr algn="ctr">
              <a:lnSpc>
                <a:spcPct val="90000"/>
              </a:lnSpc>
            </a:pPr>
            <a:r>
              <a:rPr lang="en-US" altLang="en-US" dirty="0"/>
              <a:t>1:8-10 -  </a:t>
            </a:r>
            <a:r>
              <a:rPr lang="es-ES" altLang="en-US" dirty="0"/>
              <a:t>en toda sabiduría e </a:t>
            </a:r>
            <a:r>
              <a:rPr lang="es-ES" altLang="en-US" dirty="0" err="1"/>
              <a:t>inteli-gencia</a:t>
            </a:r>
            <a:r>
              <a:rPr lang="es-ES" altLang="en-US" dirty="0"/>
              <a:t>, dándonos a conocer el misterio de su voluntad, según su </a:t>
            </a:r>
            <a:r>
              <a:rPr lang="es-ES" altLang="en-US" dirty="0" err="1"/>
              <a:t>beneplá</a:t>
            </a:r>
            <a:r>
              <a:rPr lang="es-ES" altLang="en-US" dirty="0"/>
              <a:t>-cito,</a:t>
            </a:r>
            <a:r>
              <a:rPr lang="es-ES" altLang="en-US" sz="1600" dirty="0"/>
              <a:t> </a:t>
            </a:r>
            <a:r>
              <a:rPr lang="es-ES" altLang="en-US" dirty="0"/>
              <a:t>el</a:t>
            </a:r>
            <a:r>
              <a:rPr lang="es-ES" altLang="en-US" sz="1600" dirty="0"/>
              <a:t> </a:t>
            </a:r>
            <a:r>
              <a:rPr lang="es-ES" altLang="en-US" dirty="0"/>
              <a:t>cual se había propuesto en sí mismo, de reunir todas las cosas en Cristo, en la dispensación del cumplimiento de los tiempos, así las que están en los cielos, como las que están en la tierra.</a:t>
            </a:r>
          </a:p>
        </p:txBody>
      </p:sp>
    </p:spTree>
    <p:extLst>
      <p:ext uri="{BB962C8B-B14F-4D97-AF65-F5344CB8AC3E}">
        <p14:creationId xmlns:p14="http://schemas.microsoft.com/office/powerpoint/2010/main" val="29441852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out)">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6" name="Text Box 8"/>
          <p:cNvSpPr txBox="1">
            <a:spLocks noChangeArrowheads="1"/>
          </p:cNvSpPr>
          <p:nvPr/>
        </p:nvSpPr>
        <p:spPr bwMode="auto">
          <a:xfrm>
            <a:off x="3352800" y="533400"/>
            <a:ext cx="57912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solidFill>
                  <a:srgbClr val="FFFF00"/>
                </a:solidFill>
              </a:rPr>
              <a:t>Col 1:25-28 - </a:t>
            </a:r>
            <a:r>
              <a:rPr lang="es-ES" altLang="en-US" dirty="0">
                <a:solidFill>
                  <a:schemeClr val="bg1"/>
                </a:solidFill>
              </a:rPr>
              <a:t>…fui hecho ministro, según la administración de Dios que me fue dada para con vosotros, para que anuncie cumplidamente la palabra de Dios, el misterio que había estado oculto desde los siglos y edades, pero que ahora ha sido manifestado a sus santos, a quienes Dios quiso dar a conocer las riquezas de la gloria de este misterio entre los gentiles; que es Cristo en vosotros, la esperanza de gloria, a quien anunciamos, amonestando a todo hombre, y enseñando a todo hombre en toda sabiduría, a fin de presentar perfecto en Cristo Jesús a todo hombre;</a:t>
            </a:r>
            <a:endParaRPr lang="en-US" altLang="en-US" dirty="0">
              <a:solidFill>
                <a:schemeClr val="bg1"/>
              </a:solidFill>
            </a:endParaRPr>
          </a:p>
        </p:txBody>
      </p:sp>
      <p:sp>
        <p:nvSpPr>
          <p:cNvPr id="8" name="Text Box 9"/>
          <p:cNvSpPr txBox="1">
            <a:spLocks noChangeArrowheads="1"/>
          </p:cNvSpPr>
          <p:nvPr/>
        </p:nvSpPr>
        <p:spPr bwMode="auto">
          <a:xfrm>
            <a:off x="3345180" y="563880"/>
            <a:ext cx="5791200" cy="2760756"/>
          </a:xfrm>
          <a:prstGeom prst="rect">
            <a:avLst/>
          </a:prstGeom>
          <a:noFill/>
          <a:ln>
            <a:noFill/>
          </a:ln>
          <a:effectLst/>
        </p:spPr>
        <p:txBody>
          <a:bodyPr>
            <a:spAutoFit/>
          </a:bodyPr>
          <a:lstStyle/>
          <a:p>
            <a:pPr>
              <a:lnSpc>
                <a:spcPct val="90000"/>
              </a:lnSpc>
            </a:pPr>
            <a:r>
              <a:rPr lang="en-US" altLang="en-US" dirty="0">
                <a:solidFill>
                  <a:srgbClr val="FFFF00"/>
                </a:solidFill>
              </a:rPr>
              <a:t>Col 2:1-3 -</a:t>
            </a:r>
            <a:r>
              <a:rPr lang="en-US" altLang="en-US" dirty="0">
                <a:solidFill>
                  <a:schemeClr val="bg1"/>
                </a:solidFill>
              </a:rPr>
              <a:t> </a:t>
            </a:r>
            <a:r>
              <a:rPr lang="es-ES" altLang="en-US" dirty="0">
                <a:solidFill>
                  <a:schemeClr val="bg1"/>
                </a:solidFill>
              </a:rPr>
              <a:t>Porque quiero que sepáis cuán gran lucha sostengo por vosotros…para que sean consolados sus corazones, unidos en amor, hasta alcanzar todas las riquezas de pleno entendimiento, a fin de conocer el misterio de Dios el Padre, y de Cristo, en quien están escondidos todos los tesoros de la sabiduría y del conocimiento.</a:t>
            </a:r>
          </a:p>
        </p:txBody>
      </p:sp>
      <p:sp>
        <p:nvSpPr>
          <p:cNvPr id="7"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9" name="Rectangle 4"/>
          <p:cNvSpPr>
            <a:spLocks noChangeArrowheads="1"/>
          </p:cNvSpPr>
          <p:nvPr/>
        </p:nvSpPr>
        <p:spPr bwMode="auto">
          <a:xfrm>
            <a:off x="533400" y="533400"/>
            <a:ext cx="2667000" cy="6084743"/>
          </a:xfrm>
          <a:prstGeom prst="rect">
            <a:avLst/>
          </a:prstGeom>
          <a:solidFill>
            <a:srgbClr val="F4F2D8"/>
          </a:solidFill>
          <a:ln>
            <a:noFill/>
          </a:ln>
          <a:effectLst/>
        </p:spPr>
        <p:txBody>
          <a:bodyPr>
            <a:spAutoFit/>
          </a:bodyPr>
          <a:lstStyle/>
          <a:p>
            <a:pPr algn="ctr">
              <a:lnSpc>
                <a:spcPct val="90000"/>
              </a:lnSpc>
            </a:pPr>
            <a:r>
              <a:rPr lang="en-US" altLang="en-US" dirty="0"/>
              <a:t>1:8-10 -  </a:t>
            </a:r>
            <a:r>
              <a:rPr lang="es-ES" altLang="en-US" dirty="0"/>
              <a:t>en toda sabiduría e </a:t>
            </a:r>
            <a:r>
              <a:rPr lang="es-ES" altLang="en-US" dirty="0" err="1"/>
              <a:t>inteli-gencia</a:t>
            </a:r>
            <a:r>
              <a:rPr lang="es-ES" altLang="en-US" dirty="0"/>
              <a:t>, dándonos a conocer el misterio de su voluntad, según su </a:t>
            </a:r>
            <a:r>
              <a:rPr lang="es-ES" altLang="en-US" dirty="0" err="1"/>
              <a:t>beneplá</a:t>
            </a:r>
            <a:r>
              <a:rPr lang="es-ES" altLang="en-US" dirty="0"/>
              <a:t>-cito,</a:t>
            </a:r>
            <a:r>
              <a:rPr lang="es-ES" altLang="en-US" sz="1600" dirty="0"/>
              <a:t> </a:t>
            </a:r>
            <a:r>
              <a:rPr lang="es-ES" altLang="en-US" dirty="0"/>
              <a:t>el</a:t>
            </a:r>
            <a:r>
              <a:rPr lang="es-ES" altLang="en-US" sz="1600" dirty="0"/>
              <a:t> </a:t>
            </a:r>
            <a:r>
              <a:rPr lang="es-ES" altLang="en-US" dirty="0"/>
              <a:t>cual se había propuesto en sí mismo, de reunir todas las cosas en Cristo, en la dispensación del cumplimiento de los tiempos, así las que están en los cielos, como las que están en la tierra.</a:t>
            </a:r>
          </a:p>
        </p:txBody>
      </p:sp>
    </p:spTree>
    <p:extLst>
      <p:ext uri="{BB962C8B-B14F-4D97-AF65-F5344CB8AC3E}">
        <p14:creationId xmlns:p14="http://schemas.microsoft.com/office/powerpoint/2010/main" val="15483281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2)">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6"/>
                                        </p:tgtEl>
                                      </p:cBhvr>
                                    </p:animEffect>
                                    <p:set>
                                      <p:cBhvr>
                                        <p:cTn id="12" dur="1" fill="hold">
                                          <p:stCondLst>
                                            <p:cond delay="999"/>
                                          </p:stCondLst>
                                        </p:cTn>
                                        <p:tgtEl>
                                          <p:spTgt spid="6"/>
                                        </p:tgtEl>
                                        <p:attrNameLst>
                                          <p:attrName>style.visibility</p:attrName>
                                        </p:attrNameLst>
                                      </p:cBhvr>
                                      <p:to>
                                        <p:strVal val="hidden"/>
                                      </p:to>
                                    </p:set>
                                  </p:childTnLst>
                                </p:cTn>
                              </p:par>
                              <p:par>
                                <p:cTn id="13" presetID="6" presetClass="entr" presetSubtype="3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out)">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7" name="Text Box 10"/>
          <p:cNvSpPr txBox="1">
            <a:spLocks noChangeArrowheads="1"/>
          </p:cNvSpPr>
          <p:nvPr/>
        </p:nvSpPr>
        <p:spPr bwMode="auto">
          <a:xfrm>
            <a:off x="3352800" y="685800"/>
            <a:ext cx="5791200" cy="3757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Rom 16:25-27</a:t>
            </a:r>
            <a:r>
              <a:rPr lang="en-US" altLang="en-US" sz="1600" dirty="0">
                <a:solidFill>
                  <a:srgbClr val="FFFF00"/>
                </a:solidFill>
              </a:rPr>
              <a:t> </a:t>
            </a:r>
            <a:r>
              <a:rPr lang="en-US" altLang="en-US" dirty="0">
                <a:solidFill>
                  <a:srgbClr val="FFFF00"/>
                </a:solidFill>
              </a:rPr>
              <a:t>- </a:t>
            </a:r>
            <a:r>
              <a:rPr lang="es-ES" altLang="en-US" dirty="0">
                <a:solidFill>
                  <a:schemeClr val="bg1"/>
                </a:solidFill>
              </a:rPr>
              <a:t>Y al que puede confirmaros según mi evangelio y la predicación de Jesucristo, según la revelación del misterio que se ha mantenido oculto desde tiempos eternos, pero que ha sido manifestado ahora, y que por las Escrituras de los profetas, según el mandamiento del Dios eterno, se ha dado a conocer a todas las gentes para que obedezcan a la fe, al único y sabio Dios, sea gloria mediante Jesucristo para siempre.</a:t>
            </a:r>
          </a:p>
        </p:txBody>
      </p:sp>
      <p:sp>
        <p:nvSpPr>
          <p:cNvPr id="9" name="Text Box 11"/>
          <p:cNvSpPr txBox="1">
            <a:spLocks noChangeArrowheads="1"/>
          </p:cNvSpPr>
          <p:nvPr/>
        </p:nvSpPr>
        <p:spPr bwMode="auto">
          <a:xfrm>
            <a:off x="3322320" y="685800"/>
            <a:ext cx="5791200" cy="508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1 Pet 1:10-12 - </a:t>
            </a:r>
            <a:r>
              <a:rPr lang="es-ES" altLang="en-US" dirty="0">
                <a:solidFill>
                  <a:schemeClr val="bg1"/>
                </a:solidFill>
              </a:rPr>
              <a:t>Los profetas que profetizaron de la gracia destinada a vosotros, inquirieron y diligentemente indagaron acerca de esta salvación, escudriñando qué persona y qué tiempo indicaba el Espíritu de Cristo que estaba en ellos, el cual anunciaba de antemano los sufrimientos de Cristo, y las glorias que vendrían tras ellos. A éstos se les reveló que no para sí mismos, sino para nosotros, administraban las cosas que ahora os son anunciadas por los que os han predicado el evangelio por el Espíritu Santo enviado del cielo; cosas en las cuales anhelan mirar los ángeles.</a:t>
            </a:r>
          </a:p>
        </p:txBody>
      </p:sp>
      <p:sp>
        <p:nvSpPr>
          <p:cNvPr id="8"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10" name="Rectangle 4"/>
          <p:cNvSpPr>
            <a:spLocks noChangeArrowheads="1"/>
          </p:cNvSpPr>
          <p:nvPr/>
        </p:nvSpPr>
        <p:spPr bwMode="auto">
          <a:xfrm>
            <a:off x="533400" y="533400"/>
            <a:ext cx="2667000" cy="6084743"/>
          </a:xfrm>
          <a:prstGeom prst="rect">
            <a:avLst/>
          </a:prstGeom>
          <a:solidFill>
            <a:srgbClr val="F4F2D8"/>
          </a:solidFill>
          <a:ln>
            <a:noFill/>
          </a:ln>
          <a:effectLst/>
        </p:spPr>
        <p:txBody>
          <a:bodyPr>
            <a:spAutoFit/>
          </a:bodyPr>
          <a:lstStyle/>
          <a:p>
            <a:pPr algn="ctr">
              <a:lnSpc>
                <a:spcPct val="90000"/>
              </a:lnSpc>
            </a:pPr>
            <a:r>
              <a:rPr lang="en-US" altLang="en-US" dirty="0"/>
              <a:t>1:8-10 -  </a:t>
            </a:r>
            <a:r>
              <a:rPr lang="es-ES" altLang="en-US" dirty="0"/>
              <a:t>en toda sabiduría e </a:t>
            </a:r>
            <a:r>
              <a:rPr lang="es-ES" altLang="en-US" dirty="0" err="1"/>
              <a:t>inteli-gencia</a:t>
            </a:r>
            <a:r>
              <a:rPr lang="es-ES" altLang="en-US" dirty="0"/>
              <a:t>, dándonos a conocer el misterio de su voluntad, según su </a:t>
            </a:r>
            <a:r>
              <a:rPr lang="es-ES" altLang="en-US" dirty="0" err="1"/>
              <a:t>beneplá</a:t>
            </a:r>
            <a:r>
              <a:rPr lang="es-ES" altLang="en-US" dirty="0"/>
              <a:t>-cito,</a:t>
            </a:r>
            <a:r>
              <a:rPr lang="es-ES" altLang="en-US" sz="1600" dirty="0"/>
              <a:t> </a:t>
            </a:r>
            <a:r>
              <a:rPr lang="es-ES" altLang="en-US" dirty="0"/>
              <a:t>el</a:t>
            </a:r>
            <a:r>
              <a:rPr lang="es-ES" altLang="en-US" sz="1600" dirty="0"/>
              <a:t> </a:t>
            </a:r>
            <a:r>
              <a:rPr lang="es-ES" altLang="en-US" dirty="0"/>
              <a:t>cual se había propuesto en sí mismo, de reunir todas las cosas en Cristo, en la dispensación del cumplimiento de los tiempos, así las que están en los cielos, como las que están en la tierra.</a:t>
            </a:r>
          </a:p>
        </p:txBody>
      </p:sp>
    </p:spTree>
    <p:extLst>
      <p:ext uri="{BB962C8B-B14F-4D97-AF65-F5344CB8AC3E}">
        <p14:creationId xmlns:p14="http://schemas.microsoft.com/office/powerpoint/2010/main" val="9442491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1" nodeType="clickEffect">
                                  <p:stCondLst>
                                    <p:cond delay="0"/>
                                  </p:stCondLst>
                                  <p:childTnLst>
                                    <p:animEffect transition="out" filter="randombar(horizontal)">
                                      <p:cBhvr>
                                        <p:cTn id="11" dur="1000"/>
                                        <p:tgtEl>
                                          <p:spTgt spid="7"/>
                                        </p:tgtEl>
                                      </p:cBhvr>
                                    </p:animEffect>
                                    <p:set>
                                      <p:cBhvr>
                                        <p:cTn id="12" dur="1" fill="hold">
                                          <p:stCondLst>
                                            <p:cond delay="999"/>
                                          </p:stCondLst>
                                        </p:cTn>
                                        <p:tgtEl>
                                          <p:spTgt spid="7"/>
                                        </p:tgtEl>
                                        <p:attrNameLst>
                                          <p:attrName>style.visibility</p:attrName>
                                        </p:attrNameLst>
                                      </p:cBhvr>
                                      <p:to>
                                        <p:strVal val="hidden"/>
                                      </p:to>
                                    </p:set>
                                  </p:childTnLst>
                                </p:cTn>
                              </p:par>
                              <p:par>
                                <p:cTn id="13" presetID="12" presetClass="entr" presetSubtype="1" fill="hold" grpId="0" nodeType="withEffect">
                                  <p:stCondLst>
                                    <p:cond delay="0"/>
                                  </p:stCondLst>
                                  <p:iterate type="wd">
                                    <p:tmPct val="1000"/>
                                  </p:iterate>
                                  <p:childTnLst>
                                    <p:set>
                                      <p:cBhvr>
                                        <p:cTn id="14" dur="1" fill="hold">
                                          <p:stCondLst>
                                            <p:cond delay="0"/>
                                          </p:stCondLst>
                                        </p:cTn>
                                        <p:tgtEl>
                                          <p:spTgt spid="9"/>
                                        </p:tgtEl>
                                        <p:attrNameLst>
                                          <p:attrName>style.visibility</p:attrName>
                                        </p:attrNameLst>
                                      </p:cBhvr>
                                      <p:to>
                                        <p:strVal val="visible"/>
                                      </p:to>
                                    </p:set>
                                    <p:animEffect transition="in" filter="slide(fromTop)">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lnSpc>
                <a:spcPct val="105000"/>
              </a:lnSpc>
              <a:buFontTx/>
              <a:buAutoNum type="alphaUcPeriod"/>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55299"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55300" name="Rectangle 4"/>
          <p:cNvSpPr>
            <a:spLocks noChangeArrowheads="1"/>
          </p:cNvSpPr>
          <p:nvPr/>
        </p:nvSpPr>
        <p:spPr bwMode="auto">
          <a:xfrm>
            <a:off x="533400" y="533400"/>
            <a:ext cx="2514600" cy="6061659"/>
          </a:xfrm>
          <a:prstGeom prst="rect">
            <a:avLst/>
          </a:prstGeom>
          <a:solidFill>
            <a:srgbClr val="F4F2D8"/>
          </a:solidFill>
          <a:ln>
            <a:noFill/>
          </a:ln>
          <a:effectLst/>
        </p:spPr>
        <p:txBody>
          <a:bodyPr wrap="square">
            <a:spAutoFit/>
          </a:bodyPr>
          <a:lstStyle/>
          <a:p>
            <a:pPr algn="ctr">
              <a:lnSpc>
                <a:spcPct val="95000"/>
              </a:lnSpc>
            </a:pPr>
            <a:r>
              <a:rPr lang="en-US" altLang="en-US" dirty="0"/>
              <a:t>1:11-12 - </a:t>
            </a:r>
            <a:r>
              <a:rPr lang="es-ES" altLang="en-US" dirty="0">
                <a:solidFill>
                  <a:srgbClr val="C00000"/>
                </a:solidFill>
              </a:rPr>
              <a:t>En él asimismo tuvimos herencia</a:t>
            </a:r>
            <a:r>
              <a:rPr lang="es-ES" altLang="en-US" dirty="0"/>
              <a:t>,</a:t>
            </a:r>
            <a:r>
              <a:rPr lang="es-ES" altLang="en-US" sz="2000" dirty="0"/>
              <a:t> </a:t>
            </a:r>
            <a:r>
              <a:rPr lang="es-ES" altLang="en-US" dirty="0"/>
              <a:t>habiendo sido predestinados conforme al propósito del que hace todas las cosas </a:t>
            </a:r>
            <a:r>
              <a:rPr lang="es-ES" altLang="en-US" dirty="0">
                <a:solidFill>
                  <a:srgbClr val="C00000"/>
                </a:solidFill>
              </a:rPr>
              <a:t>según el designio de su voluntad</a:t>
            </a:r>
            <a:r>
              <a:rPr lang="es-ES" altLang="en-US" dirty="0"/>
              <a:t>, a fin de que seamos para alabanza de su gloria, </a:t>
            </a:r>
            <a:r>
              <a:rPr lang="es-ES" altLang="en-US" dirty="0">
                <a:solidFill>
                  <a:srgbClr val="C00000"/>
                </a:solidFill>
              </a:rPr>
              <a:t>nosotros los que primera-mente </a:t>
            </a:r>
            <a:r>
              <a:rPr lang="es-ES" altLang="en-US" dirty="0" err="1">
                <a:solidFill>
                  <a:srgbClr val="C00000"/>
                </a:solidFill>
              </a:rPr>
              <a:t>esperába-mos</a:t>
            </a:r>
            <a:r>
              <a:rPr lang="es-ES" altLang="en-US" dirty="0">
                <a:solidFill>
                  <a:srgbClr val="C00000"/>
                </a:solidFill>
              </a:rPr>
              <a:t> en Cristo.</a:t>
            </a:r>
          </a:p>
        </p:txBody>
      </p:sp>
      <p:sp>
        <p:nvSpPr>
          <p:cNvPr id="55306" name="Rectangle 10"/>
          <p:cNvSpPr>
            <a:spLocks noChangeArrowheads="1"/>
          </p:cNvSpPr>
          <p:nvPr/>
        </p:nvSpPr>
        <p:spPr bwMode="auto">
          <a:xfrm>
            <a:off x="3048000" y="533400"/>
            <a:ext cx="6096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solidFill>
                  <a:srgbClr val="FFFF00"/>
                </a:solidFill>
              </a:rPr>
              <a:t>Rom 1:1-6,16 -</a:t>
            </a:r>
            <a:r>
              <a:rPr lang="en-US" altLang="en-US" dirty="0">
                <a:solidFill>
                  <a:schemeClr val="bg1"/>
                </a:solidFill>
              </a:rPr>
              <a:t> </a:t>
            </a:r>
            <a:r>
              <a:rPr lang="es-ES" altLang="en-US" dirty="0">
                <a:solidFill>
                  <a:schemeClr val="bg1"/>
                </a:solidFill>
              </a:rPr>
              <a:t>Pablo, siervo de Jesucristo, llamado a ser apóstol, apartado para el evangelio de Dios, que él había prometido antes por sus profetas en las santas Escrituras, acerca de su Hijo, nuestro Señor Jesucristo, que era del linaje de David según la carne, que fue declarado Hijo de Dios con poder, según el Espíritu de santidad, por la resurrección de entre los muertos, y por quien recibimos la gracia y el apostolado, para la obediencia a la fe en todas las naciones por amor de su </a:t>
            </a:r>
            <a:r>
              <a:rPr lang="es-ES" altLang="en-US" dirty="0" err="1">
                <a:solidFill>
                  <a:schemeClr val="bg1"/>
                </a:solidFill>
              </a:rPr>
              <a:t>nom-bre</a:t>
            </a:r>
            <a:r>
              <a:rPr lang="es-ES" altLang="en-US" dirty="0">
                <a:solidFill>
                  <a:schemeClr val="bg1"/>
                </a:solidFill>
              </a:rPr>
              <a:t>; entre las cuales estáis también vosotros,</a:t>
            </a:r>
            <a:r>
              <a:rPr lang="es-ES" altLang="en-US" sz="1600" dirty="0">
                <a:solidFill>
                  <a:schemeClr val="bg1"/>
                </a:solidFill>
              </a:rPr>
              <a:t> </a:t>
            </a:r>
            <a:r>
              <a:rPr lang="es-ES" altLang="en-US" dirty="0">
                <a:solidFill>
                  <a:schemeClr val="bg1"/>
                </a:solidFill>
              </a:rPr>
              <a:t>llamados</a:t>
            </a:r>
            <a:r>
              <a:rPr lang="es-ES" altLang="en-US" sz="1600" dirty="0">
                <a:solidFill>
                  <a:schemeClr val="bg1"/>
                </a:solidFill>
              </a:rPr>
              <a:t> </a:t>
            </a:r>
            <a:r>
              <a:rPr lang="es-ES" altLang="en-US" dirty="0">
                <a:solidFill>
                  <a:schemeClr val="bg1"/>
                </a:solidFill>
              </a:rPr>
              <a:t>a</a:t>
            </a:r>
            <a:r>
              <a:rPr lang="es-ES" altLang="en-US" sz="1600" dirty="0">
                <a:solidFill>
                  <a:schemeClr val="bg1"/>
                </a:solidFill>
              </a:rPr>
              <a:t> </a:t>
            </a:r>
            <a:r>
              <a:rPr lang="es-ES" altLang="en-US" dirty="0">
                <a:solidFill>
                  <a:schemeClr val="bg1"/>
                </a:solidFill>
              </a:rPr>
              <a:t>ser</a:t>
            </a:r>
            <a:r>
              <a:rPr lang="es-ES" altLang="en-US" sz="1600" dirty="0">
                <a:solidFill>
                  <a:schemeClr val="bg1"/>
                </a:solidFill>
              </a:rPr>
              <a:t> </a:t>
            </a:r>
            <a:r>
              <a:rPr lang="es-ES" altLang="en-US" dirty="0">
                <a:solidFill>
                  <a:schemeClr val="bg1"/>
                </a:solidFill>
              </a:rPr>
              <a:t>de Jesucristo;</a:t>
            </a:r>
            <a:r>
              <a:rPr lang="en-US" altLang="en-US" dirty="0">
                <a:solidFill>
                  <a:schemeClr val="bg1"/>
                </a:solidFill>
              </a:rPr>
              <a:t>…</a:t>
            </a:r>
            <a:r>
              <a:rPr lang="es-ES" altLang="en-US" dirty="0">
                <a:solidFill>
                  <a:schemeClr val="bg1"/>
                </a:solidFill>
              </a:rPr>
              <a:t>Porque no me avergüenzo del evangelio, porque es poder de Dios para salvación a todo aquel que cree; al judío primeramente, y también al griego.</a:t>
            </a:r>
          </a:p>
        </p:txBody>
      </p:sp>
      <p:sp>
        <p:nvSpPr>
          <p:cNvPr id="9" name="Rectangle 10"/>
          <p:cNvSpPr>
            <a:spLocks noChangeArrowheads="1"/>
          </p:cNvSpPr>
          <p:nvPr/>
        </p:nvSpPr>
        <p:spPr bwMode="auto">
          <a:xfrm>
            <a:off x="3048000" y="533399"/>
            <a:ext cx="6096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solidFill>
                  <a:srgbClr val="FFFF00"/>
                </a:solidFill>
              </a:rPr>
              <a:t>Rom 1:1-6,16 -</a:t>
            </a:r>
            <a:r>
              <a:rPr lang="en-US" altLang="en-US" dirty="0">
                <a:solidFill>
                  <a:schemeClr val="bg1"/>
                </a:solidFill>
              </a:rPr>
              <a:t> </a:t>
            </a:r>
            <a:r>
              <a:rPr lang="es-ES" altLang="en-US" dirty="0">
                <a:solidFill>
                  <a:schemeClr val="bg1"/>
                </a:solidFill>
              </a:rPr>
              <a:t>Pablo, siervo de Jesucristo, llamado a ser apóstol, apartado para el evangelio de Dios, que él había prometido antes por sus profetas en las santas Escrituras, acerca de su Hijo, nuestro Señor Jesucristo, que era del linaje de David según la carne, que fue declarado Hijo de Dios con poder, según el Espíritu de santidad, por la resurrección de entre los muertos, y por quien recibimos la gracia y el apostolado, para la obediencia a la fe en todas las naciones por amor de su </a:t>
            </a:r>
            <a:r>
              <a:rPr lang="es-ES" altLang="en-US" dirty="0" err="1">
                <a:solidFill>
                  <a:schemeClr val="bg1"/>
                </a:solidFill>
              </a:rPr>
              <a:t>nom-bre</a:t>
            </a:r>
            <a:r>
              <a:rPr lang="es-ES" altLang="en-US" dirty="0">
                <a:solidFill>
                  <a:schemeClr val="bg1"/>
                </a:solidFill>
              </a:rPr>
              <a:t>; entre las cuales estáis también vosotros,</a:t>
            </a:r>
            <a:r>
              <a:rPr lang="es-ES" altLang="en-US" sz="1600" dirty="0">
                <a:solidFill>
                  <a:schemeClr val="bg1"/>
                </a:solidFill>
              </a:rPr>
              <a:t> </a:t>
            </a:r>
            <a:r>
              <a:rPr lang="es-ES" altLang="en-US" dirty="0">
                <a:solidFill>
                  <a:schemeClr val="bg1"/>
                </a:solidFill>
              </a:rPr>
              <a:t>llamados</a:t>
            </a:r>
            <a:r>
              <a:rPr lang="es-ES" altLang="en-US" sz="1600" dirty="0">
                <a:solidFill>
                  <a:schemeClr val="bg1"/>
                </a:solidFill>
              </a:rPr>
              <a:t> </a:t>
            </a:r>
            <a:r>
              <a:rPr lang="es-ES" altLang="en-US" dirty="0">
                <a:solidFill>
                  <a:schemeClr val="bg1"/>
                </a:solidFill>
              </a:rPr>
              <a:t>a</a:t>
            </a:r>
            <a:r>
              <a:rPr lang="es-ES" altLang="en-US" sz="1600" dirty="0">
                <a:solidFill>
                  <a:schemeClr val="bg1"/>
                </a:solidFill>
              </a:rPr>
              <a:t> </a:t>
            </a:r>
            <a:r>
              <a:rPr lang="es-ES" altLang="en-US" dirty="0">
                <a:solidFill>
                  <a:schemeClr val="bg1"/>
                </a:solidFill>
              </a:rPr>
              <a:t>ser</a:t>
            </a:r>
            <a:r>
              <a:rPr lang="es-ES" altLang="en-US" sz="1600" dirty="0">
                <a:solidFill>
                  <a:schemeClr val="bg1"/>
                </a:solidFill>
              </a:rPr>
              <a:t> </a:t>
            </a:r>
            <a:r>
              <a:rPr lang="es-ES" altLang="en-US" dirty="0">
                <a:solidFill>
                  <a:schemeClr val="bg1"/>
                </a:solidFill>
              </a:rPr>
              <a:t>de Jesucristo;</a:t>
            </a:r>
            <a:r>
              <a:rPr lang="en-US" altLang="en-US" dirty="0">
                <a:solidFill>
                  <a:schemeClr val="bg1"/>
                </a:solidFill>
              </a:rPr>
              <a:t>…</a:t>
            </a:r>
            <a:r>
              <a:rPr lang="es-ES" altLang="en-US" dirty="0">
                <a:solidFill>
                  <a:schemeClr val="bg1"/>
                </a:solidFill>
              </a:rPr>
              <a:t>Porque no me avergüenzo del evangelio, porque es poder de Dios para salvación a todo aquel que cree; </a:t>
            </a:r>
            <a:r>
              <a:rPr lang="es-ES" altLang="en-US" dirty="0">
                <a:solidFill>
                  <a:srgbClr val="FFFF00"/>
                </a:solidFill>
              </a:rPr>
              <a:t>al judío primeramente</a:t>
            </a:r>
            <a:r>
              <a:rPr lang="es-ES" altLang="en-US" dirty="0">
                <a:solidFill>
                  <a:schemeClr val="bg1"/>
                </a:solidFill>
              </a:rPr>
              <a:t>, y también al griego.</a:t>
            </a:r>
          </a:p>
        </p:txBody>
      </p:sp>
    </p:spTree>
    <p:extLst>
      <p:ext uri="{BB962C8B-B14F-4D97-AF65-F5344CB8AC3E}">
        <p14:creationId xmlns:p14="http://schemas.microsoft.com/office/powerpoint/2010/main" val="317635563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strips(downLeft)">
                                      <p:cBhvr>
                                        <p:cTn id="7" dur="10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306"/>
                                        </p:tgtEl>
                                        <p:attrNameLst>
                                          <p:attrName>style.visibility</p:attrName>
                                        </p:attrNameLst>
                                      </p:cBhvr>
                                      <p:to>
                                        <p:strVal val="visible"/>
                                      </p:to>
                                    </p:set>
                                    <p:animEffect transition="in" filter="dissolve">
                                      <p:cBhvr>
                                        <p:cTn id="12" dur="1000"/>
                                        <p:tgtEl>
                                          <p:spTgt spid="5530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6"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7" name="Rectangle 8"/>
          <p:cNvSpPr>
            <a:spLocks noChangeArrowheads="1"/>
          </p:cNvSpPr>
          <p:nvPr/>
        </p:nvSpPr>
        <p:spPr bwMode="auto">
          <a:xfrm>
            <a:off x="3048000" y="963501"/>
            <a:ext cx="6096000" cy="5706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dirty="0">
                <a:solidFill>
                  <a:srgbClr val="FFFF00"/>
                </a:solidFill>
              </a:rPr>
              <a:t>Rom 2:8-9 -</a:t>
            </a:r>
            <a:r>
              <a:rPr lang="en-US" altLang="en-US" dirty="0">
                <a:solidFill>
                  <a:schemeClr val="bg1"/>
                </a:solidFill>
              </a:rPr>
              <a:t> </a:t>
            </a:r>
            <a:r>
              <a:rPr lang="es-ES" altLang="en-US" i="1" dirty="0">
                <a:solidFill>
                  <a:schemeClr val="bg1"/>
                </a:solidFill>
              </a:rPr>
              <a:t>ira y enojo a los que son con-</a:t>
            </a:r>
            <a:r>
              <a:rPr lang="es-ES" altLang="en-US" i="1" dirty="0" err="1">
                <a:solidFill>
                  <a:schemeClr val="bg1"/>
                </a:solidFill>
              </a:rPr>
              <a:t>tenciosos</a:t>
            </a:r>
            <a:r>
              <a:rPr lang="es-ES" altLang="en-US" i="1" dirty="0">
                <a:solidFill>
                  <a:schemeClr val="bg1"/>
                </a:solidFill>
              </a:rPr>
              <a:t> y no obedecen a la verdad, sino que obedecen a la injusticia; tribulación y angustia sobre todo ser humano que hace lo malo, el judío primeramente y también el griego</a:t>
            </a:r>
            <a:r>
              <a:rPr lang="en-US" altLang="en-US" i="1" dirty="0">
                <a:solidFill>
                  <a:schemeClr val="bg1"/>
                </a:solidFill>
              </a:rPr>
              <a:t>. </a:t>
            </a:r>
          </a:p>
          <a:p>
            <a:pPr>
              <a:lnSpc>
                <a:spcPct val="95000"/>
              </a:lnSpc>
            </a:pPr>
            <a:endParaRPr lang="en-US" altLang="en-US" sz="1200" i="1" dirty="0">
              <a:solidFill>
                <a:schemeClr val="bg1"/>
              </a:solidFill>
            </a:endParaRPr>
          </a:p>
          <a:p>
            <a:pPr>
              <a:lnSpc>
                <a:spcPct val="95000"/>
              </a:lnSpc>
            </a:pPr>
            <a:r>
              <a:rPr lang="en-US" altLang="en-US" dirty="0">
                <a:solidFill>
                  <a:srgbClr val="FFFF00"/>
                </a:solidFill>
              </a:rPr>
              <a:t>Rom 3:1-2 -</a:t>
            </a:r>
            <a:r>
              <a:rPr lang="en-US" altLang="en-US" i="1" dirty="0">
                <a:solidFill>
                  <a:schemeClr val="bg1"/>
                </a:solidFill>
              </a:rPr>
              <a:t> </a:t>
            </a:r>
            <a:r>
              <a:rPr lang="es-ES" altLang="en-US" i="1" dirty="0">
                <a:solidFill>
                  <a:schemeClr val="bg1"/>
                </a:solidFill>
              </a:rPr>
              <a:t>¿Qué ventaja tiene, pues, el judío? ¿o de qué aprovecha la circuncisión?  Mucho,</a:t>
            </a:r>
            <a:r>
              <a:rPr lang="es-ES" altLang="en-US" sz="1600" i="1" dirty="0">
                <a:solidFill>
                  <a:schemeClr val="bg1"/>
                </a:solidFill>
              </a:rPr>
              <a:t> </a:t>
            </a:r>
            <a:r>
              <a:rPr lang="es-ES" altLang="en-US" i="1" dirty="0">
                <a:solidFill>
                  <a:schemeClr val="bg1"/>
                </a:solidFill>
              </a:rPr>
              <a:t>en</a:t>
            </a:r>
            <a:r>
              <a:rPr lang="es-ES" altLang="en-US" sz="1600" i="1" dirty="0">
                <a:solidFill>
                  <a:schemeClr val="bg1"/>
                </a:solidFill>
              </a:rPr>
              <a:t> </a:t>
            </a:r>
            <a:r>
              <a:rPr lang="es-ES" altLang="en-US" i="1" dirty="0">
                <a:solidFill>
                  <a:schemeClr val="bg1"/>
                </a:solidFill>
              </a:rPr>
              <a:t>todas</a:t>
            </a:r>
            <a:r>
              <a:rPr lang="es-ES" altLang="en-US" sz="1600" i="1" dirty="0">
                <a:solidFill>
                  <a:schemeClr val="bg1"/>
                </a:solidFill>
              </a:rPr>
              <a:t> </a:t>
            </a:r>
            <a:r>
              <a:rPr lang="es-ES" altLang="en-US" i="1" dirty="0">
                <a:solidFill>
                  <a:schemeClr val="bg1"/>
                </a:solidFill>
              </a:rPr>
              <a:t>maneras.</a:t>
            </a:r>
            <a:r>
              <a:rPr lang="es-ES" altLang="en-US" sz="1800" i="1" dirty="0">
                <a:solidFill>
                  <a:schemeClr val="bg1"/>
                </a:solidFill>
              </a:rPr>
              <a:t> </a:t>
            </a:r>
            <a:r>
              <a:rPr lang="es-ES" altLang="en-US" i="1" dirty="0">
                <a:solidFill>
                  <a:schemeClr val="bg1"/>
                </a:solidFill>
              </a:rPr>
              <a:t>Primero,</a:t>
            </a:r>
            <a:r>
              <a:rPr lang="es-ES" altLang="en-US" sz="1400" i="1" dirty="0">
                <a:solidFill>
                  <a:schemeClr val="bg1"/>
                </a:solidFill>
              </a:rPr>
              <a:t> </a:t>
            </a:r>
            <a:r>
              <a:rPr lang="es-ES" altLang="en-US" i="1" dirty="0" err="1">
                <a:solidFill>
                  <a:schemeClr val="bg1"/>
                </a:solidFill>
              </a:rPr>
              <a:t>ciertamen</a:t>
            </a:r>
            <a:r>
              <a:rPr lang="es-ES" altLang="en-US" i="1" dirty="0">
                <a:solidFill>
                  <a:schemeClr val="bg1"/>
                </a:solidFill>
              </a:rPr>
              <a:t>-te, que les ha sido confiada la palabra de Dios</a:t>
            </a:r>
            <a:r>
              <a:rPr lang="en-US" altLang="en-US" i="1" dirty="0">
                <a:solidFill>
                  <a:schemeClr val="bg1"/>
                </a:solidFill>
              </a:rPr>
              <a:t>.</a:t>
            </a:r>
          </a:p>
          <a:p>
            <a:pPr>
              <a:lnSpc>
                <a:spcPct val="95000"/>
              </a:lnSpc>
            </a:pPr>
            <a:endParaRPr lang="en-US" altLang="en-US" sz="1200" i="1" dirty="0">
              <a:solidFill>
                <a:schemeClr val="bg1"/>
              </a:solidFill>
            </a:endParaRPr>
          </a:p>
          <a:p>
            <a:pPr>
              <a:lnSpc>
                <a:spcPct val="95000"/>
              </a:lnSpc>
            </a:pPr>
            <a:r>
              <a:rPr lang="en-US" altLang="en-US" dirty="0">
                <a:solidFill>
                  <a:srgbClr val="FFFF00"/>
                </a:solidFill>
              </a:rPr>
              <a:t>Rom 9:4-5 –</a:t>
            </a:r>
            <a:r>
              <a:rPr lang="es-ES" altLang="en-US" i="1" dirty="0">
                <a:solidFill>
                  <a:schemeClr val="bg1"/>
                </a:solidFill>
              </a:rPr>
              <a:t>son israelitas, de los cuales son la adopción, la gloria, el pacto, la promulgación de la ley, el culto y las promesas; de quienes son los patriarcas, y de los cuales, según la carne, vino Cristo, el cual es Dios sobre todas las cosas, bendito por los siglos.</a:t>
            </a:r>
            <a:endParaRPr lang="en-US" altLang="en-US" i="1" dirty="0">
              <a:solidFill>
                <a:schemeClr val="bg1"/>
              </a:solidFill>
            </a:endParaRPr>
          </a:p>
        </p:txBody>
      </p:sp>
      <p:sp>
        <p:nvSpPr>
          <p:cNvPr id="9"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lnSpc>
                <a:spcPct val="105000"/>
              </a:lnSpc>
              <a:buFontTx/>
              <a:buAutoNum type="alphaUcPeriod"/>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11" name="Rectangle 4"/>
          <p:cNvSpPr>
            <a:spLocks noChangeArrowheads="1"/>
          </p:cNvSpPr>
          <p:nvPr/>
        </p:nvSpPr>
        <p:spPr bwMode="auto">
          <a:xfrm>
            <a:off x="533400" y="533400"/>
            <a:ext cx="2514600" cy="6061659"/>
          </a:xfrm>
          <a:prstGeom prst="rect">
            <a:avLst/>
          </a:prstGeom>
          <a:solidFill>
            <a:srgbClr val="F4F2D8"/>
          </a:solidFill>
          <a:ln>
            <a:noFill/>
          </a:ln>
          <a:effectLst/>
        </p:spPr>
        <p:txBody>
          <a:bodyPr wrap="square">
            <a:spAutoFit/>
          </a:bodyPr>
          <a:lstStyle/>
          <a:p>
            <a:pPr algn="ctr">
              <a:lnSpc>
                <a:spcPct val="95000"/>
              </a:lnSpc>
            </a:pPr>
            <a:r>
              <a:rPr lang="en-US" altLang="en-US" dirty="0"/>
              <a:t>1:11-12 - </a:t>
            </a:r>
            <a:r>
              <a:rPr lang="es-ES" altLang="en-US" dirty="0">
                <a:solidFill>
                  <a:srgbClr val="C00000"/>
                </a:solidFill>
              </a:rPr>
              <a:t>En él asimismo tuvimos herencia</a:t>
            </a:r>
            <a:r>
              <a:rPr lang="es-ES" altLang="en-US" dirty="0"/>
              <a:t>,</a:t>
            </a:r>
            <a:r>
              <a:rPr lang="es-ES" altLang="en-US" sz="2000" dirty="0"/>
              <a:t> </a:t>
            </a:r>
            <a:r>
              <a:rPr lang="es-ES" altLang="en-US" dirty="0"/>
              <a:t>habiendo sido predestinados conforme al propósito del que hace todas las cosas </a:t>
            </a:r>
            <a:r>
              <a:rPr lang="es-ES" altLang="en-US" dirty="0">
                <a:solidFill>
                  <a:srgbClr val="C00000"/>
                </a:solidFill>
              </a:rPr>
              <a:t>según el designio de su voluntad</a:t>
            </a:r>
            <a:r>
              <a:rPr lang="es-ES" altLang="en-US" dirty="0"/>
              <a:t>, a fin de que seamos para alabanza de su gloria, </a:t>
            </a:r>
            <a:r>
              <a:rPr lang="es-ES" altLang="en-US" dirty="0">
                <a:solidFill>
                  <a:srgbClr val="C00000"/>
                </a:solidFill>
              </a:rPr>
              <a:t>nosotros los que primera-mente </a:t>
            </a:r>
            <a:r>
              <a:rPr lang="es-ES" altLang="en-US" dirty="0" err="1">
                <a:solidFill>
                  <a:srgbClr val="C00000"/>
                </a:solidFill>
              </a:rPr>
              <a:t>esperába-mos</a:t>
            </a:r>
            <a:r>
              <a:rPr lang="es-ES" altLang="en-US" dirty="0">
                <a:solidFill>
                  <a:srgbClr val="C00000"/>
                </a:solidFill>
              </a:rPr>
              <a:t> en Cristo.</a:t>
            </a:r>
          </a:p>
        </p:txBody>
      </p:sp>
      <p:sp>
        <p:nvSpPr>
          <p:cNvPr id="8" name="Rectangle 9"/>
          <p:cNvSpPr>
            <a:spLocks noChangeArrowheads="1"/>
          </p:cNvSpPr>
          <p:nvPr/>
        </p:nvSpPr>
        <p:spPr bwMode="auto">
          <a:xfrm>
            <a:off x="3036570" y="4343400"/>
            <a:ext cx="6107430" cy="2514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0"/>
          <p:cNvSpPr>
            <a:spLocks noChangeArrowheads="1"/>
          </p:cNvSpPr>
          <p:nvPr/>
        </p:nvSpPr>
        <p:spPr bwMode="auto">
          <a:xfrm>
            <a:off x="3048000" y="2891725"/>
            <a:ext cx="6096000" cy="184972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8107098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xit" presetSubtype="0" fill="hold" grpId="0" nodeType="clickEffect">
                                  <p:stCondLst>
                                    <p:cond delay="0"/>
                                  </p:stCondLst>
                                  <p:childTnLst>
                                    <p:anim calcmode="lin" valueType="num">
                                      <p:cBhvr>
                                        <p:cTn id="11" dur="1000"/>
                                        <p:tgtEl>
                                          <p:spTgt spid="10"/>
                                        </p:tgtEl>
                                        <p:attrNameLst>
                                          <p:attrName>ppt_x</p:attrName>
                                        </p:attrNameLst>
                                      </p:cBhvr>
                                      <p:tavLst>
                                        <p:tav tm="0">
                                          <p:val>
                                            <p:strVal val="ppt_x"/>
                                          </p:val>
                                        </p:tav>
                                        <p:tav tm="100000">
                                          <p:val>
                                            <p:strVal val="ppt_x-.2"/>
                                          </p:val>
                                        </p:tav>
                                      </p:tavLst>
                                    </p:anim>
                                    <p:anim calcmode="lin" valueType="num">
                                      <p:cBhvr>
                                        <p:cTn id="12" dur="1000"/>
                                        <p:tgtEl>
                                          <p:spTgt spid="10"/>
                                        </p:tgtEl>
                                        <p:attrNameLst>
                                          <p:attrName>ppt_y</p:attrName>
                                        </p:attrNameLst>
                                      </p:cBhvr>
                                      <p:tavLst>
                                        <p:tav tm="0">
                                          <p:val>
                                            <p:strVal val="ppt_y"/>
                                          </p:val>
                                        </p:tav>
                                        <p:tav tm="100000">
                                          <p:val>
                                            <p:strVal val="ppt_y"/>
                                          </p:val>
                                        </p:tav>
                                      </p:tavLst>
                                    </p:anim>
                                    <p:animEffect transition="out" filter="fade">
                                      <p:cBhvr>
                                        <p:cTn id="13" dur="1000"/>
                                        <p:tgtEl>
                                          <p:spTgt spid="10"/>
                                        </p:tgtEl>
                                      </p:cBhvr>
                                    </p:animEffect>
                                    <p:set>
                                      <p:cBhvr>
                                        <p:cTn id="14" dur="1" fill="hold">
                                          <p:stCondLst>
                                            <p:cond delay="999"/>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9" presetClass="exit" presetSubtype="0" fill="hold" grpId="0" nodeType="clickEffect">
                                  <p:stCondLst>
                                    <p:cond delay="0"/>
                                  </p:stCondLst>
                                  <p:childTnLst>
                                    <p:anim calcmode="lin" valueType="num">
                                      <p:cBhvr>
                                        <p:cTn id="18" dur="1000"/>
                                        <p:tgtEl>
                                          <p:spTgt spid="8"/>
                                        </p:tgtEl>
                                        <p:attrNameLst>
                                          <p:attrName>ppt_x</p:attrName>
                                        </p:attrNameLst>
                                      </p:cBhvr>
                                      <p:tavLst>
                                        <p:tav tm="0">
                                          <p:val>
                                            <p:strVal val="ppt_x"/>
                                          </p:val>
                                        </p:tav>
                                        <p:tav tm="100000">
                                          <p:val>
                                            <p:strVal val="ppt_x-.2"/>
                                          </p:val>
                                        </p:tav>
                                      </p:tavLst>
                                    </p:anim>
                                    <p:anim calcmode="lin" valueType="num">
                                      <p:cBhvr>
                                        <p:cTn id="19" dur="1000"/>
                                        <p:tgtEl>
                                          <p:spTgt spid="8"/>
                                        </p:tgtEl>
                                        <p:attrNameLst>
                                          <p:attrName>ppt_y</p:attrName>
                                        </p:attrNameLst>
                                      </p:cBhvr>
                                      <p:tavLst>
                                        <p:tav tm="0">
                                          <p:val>
                                            <p:strVal val="ppt_y"/>
                                          </p:val>
                                        </p:tav>
                                        <p:tav tm="100000">
                                          <p:val>
                                            <p:strVal val="ppt_y"/>
                                          </p:val>
                                        </p:tav>
                                      </p:tavLst>
                                    </p:anim>
                                    <p:animEffect transition="out" filter="fade">
                                      <p:cBhvr>
                                        <p:cTn id="20" dur="1000"/>
                                        <p:tgtEl>
                                          <p:spTgt spid="8"/>
                                        </p:tgtEl>
                                      </p:cBhvr>
                                    </p:animEffect>
                                    <p:set>
                                      <p:cBhvr>
                                        <p:cTn id="21"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9" name="Rectangle 6"/>
          <p:cNvSpPr>
            <a:spLocks noChangeArrowheads="1"/>
          </p:cNvSpPr>
          <p:nvPr/>
        </p:nvSpPr>
        <p:spPr bwMode="auto">
          <a:xfrm>
            <a:off x="3048000" y="533400"/>
            <a:ext cx="6172200" cy="640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8000"/>
              </a:lnSpc>
            </a:pPr>
            <a:r>
              <a:rPr lang="en-US" altLang="en-US" dirty="0" err="1">
                <a:solidFill>
                  <a:srgbClr val="FFFF00"/>
                </a:solidFill>
              </a:rPr>
              <a:t>Lc</a:t>
            </a:r>
            <a:r>
              <a:rPr lang="en-US" altLang="en-US" dirty="0">
                <a:solidFill>
                  <a:srgbClr val="FFFF00"/>
                </a:solidFill>
              </a:rPr>
              <a:t> 24:46-47 -</a:t>
            </a:r>
            <a:r>
              <a:rPr lang="en-US" altLang="en-US" sz="1200" dirty="0"/>
              <a:t> </a:t>
            </a:r>
            <a:r>
              <a:rPr lang="es-ES" altLang="en-US" dirty="0">
                <a:solidFill>
                  <a:schemeClr val="bg1"/>
                </a:solidFill>
              </a:rPr>
              <a:t>Así está escrito, y así fue </a:t>
            </a:r>
            <a:r>
              <a:rPr lang="es-ES" altLang="en-US" dirty="0" err="1">
                <a:solidFill>
                  <a:schemeClr val="bg1"/>
                </a:solidFill>
              </a:rPr>
              <a:t>nece-sario</a:t>
            </a:r>
            <a:r>
              <a:rPr lang="es-ES" altLang="en-US" dirty="0">
                <a:solidFill>
                  <a:schemeClr val="bg1"/>
                </a:solidFill>
              </a:rPr>
              <a:t> que el Cristo padeciese, y resucitase de los muertos al tercer día; y que se predicase en su nombre el arrepentimiento y el perdón de pecados en todas las naciones, comenzando desde Jerusalén</a:t>
            </a:r>
            <a:r>
              <a:rPr lang="en-US" altLang="en-US" dirty="0">
                <a:solidFill>
                  <a:schemeClr val="bg1"/>
                </a:solidFill>
              </a:rPr>
              <a:t>.</a:t>
            </a:r>
          </a:p>
          <a:p>
            <a:pPr>
              <a:lnSpc>
                <a:spcPct val="88000"/>
              </a:lnSpc>
            </a:pPr>
            <a:endParaRPr lang="en-US" altLang="en-US" sz="1200" dirty="0">
              <a:solidFill>
                <a:schemeClr val="bg1"/>
              </a:solidFill>
            </a:endParaRPr>
          </a:p>
          <a:p>
            <a:pPr>
              <a:lnSpc>
                <a:spcPct val="88000"/>
              </a:lnSpc>
            </a:pPr>
            <a:r>
              <a:rPr lang="en-US" altLang="en-US" dirty="0" err="1">
                <a:solidFill>
                  <a:srgbClr val="FFFF00"/>
                </a:solidFill>
              </a:rPr>
              <a:t>Hech</a:t>
            </a:r>
            <a:r>
              <a:rPr lang="en-US" altLang="en-US" dirty="0">
                <a:solidFill>
                  <a:srgbClr val="FFFF00"/>
                </a:solidFill>
              </a:rPr>
              <a:t> 3:25-26 -</a:t>
            </a:r>
            <a:r>
              <a:rPr lang="en-US" altLang="en-US" dirty="0">
                <a:solidFill>
                  <a:schemeClr val="bg1"/>
                </a:solidFill>
              </a:rPr>
              <a:t> </a:t>
            </a:r>
            <a:r>
              <a:rPr lang="es-ES" altLang="en-US" dirty="0">
                <a:solidFill>
                  <a:schemeClr val="bg1"/>
                </a:solidFill>
              </a:rPr>
              <a:t>Vosotros sois los hijos de los profetas, y del pacto que Dios hizo con nuestros padres…A vosotros primeramente, Dios, habiendo levantado a su Hijo, lo envió para que os bendijese, a fin de que cada uno se convierta de su maldad.</a:t>
            </a:r>
          </a:p>
          <a:p>
            <a:pPr>
              <a:lnSpc>
                <a:spcPct val="88000"/>
              </a:lnSpc>
            </a:pPr>
            <a:endParaRPr lang="en-US" altLang="en-US" sz="1200" dirty="0">
              <a:solidFill>
                <a:schemeClr val="bg1"/>
              </a:solidFill>
            </a:endParaRPr>
          </a:p>
          <a:p>
            <a:pPr>
              <a:lnSpc>
                <a:spcPct val="88000"/>
              </a:lnSpc>
            </a:pPr>
            <a:r>
              <a:rPr lang="en-US" altLang="en-US" dirty="0" err="1">
                <a:solidFill>
                  <a:srgbClr val="FFFF00"/>
                </a:solidFill>
              </a:rPr>
              <a:t>Hech</a:t>
            </a:r>
            <a:r>
              <a:rPr lang="en-US" altLang="en-US" dirty="0">
                <a:solidFill>
                  <a:srgbClr val="FFFF00"/>
                </a:solidFill>
              </a:rPr>
              <a:t> 13:46 -</a:t>
            </a:r>
            <a:r>
              <a:rPr lang="es-ES" altLang="en-US" dirty="0">
                <a:solidFill>
                  <a:schemeClr val="bg1"/>
                </a:solidFill>
              </a:rPr>
              <a:t> Pablo y Bernabé, hablando con denuedo, dijeron: A vosotros a la verdad era necesario que se os hablase primero la palabra de Dios; mas puesto que la desecháis, y no os juzgáis dignos de la vida eterna, he aquí, nos volvemos a los gentiles.</a:t>
            </a:r>
            <a:endParaRPr lang="en-US" altLang="en-US" dirty="0">
              <a:solidFill>
                <a:schemeClr val="bg1"/>
              </a:solidFill>
            </a:endParaRPr>
          </a:p>
        </p:txBody>
      </p:sp>
      <p:sp>
        <p:nvSpPr>
          <p:cNvPr id="8"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lnSpc>
                <a:spcPct val="105000"/>
              </a:lnSpc>
              <a:buFontTx/>
              <a:buAutoNum type="alphaUcPeriod"/>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10" name="Rectangle 4"/>
          <p:cNvSpPr>
            <a:spLocks noChangeArrowheads="1"/>
          </p:cNvSpPr>
          <p:nvPr/>
        </p:nvSpPr>
        <p:spPr bwMode="auto">
          <a:xfrm>
            <a:off x="533400" y="533400"/>
            <a:ext cx="2514600" cy="6061659"/>
          </a:xfrm>
          <a:prstGeom prst="rect">
            <a:avLst/>
          </a:prstGeom>
          <a:solidFill>
            <a:srgbClr val="F4F2D8"/>
          </a:solidFill>
          <a:ln>
            <a:noFill/>
          </a:ln>
          <a:effectLst/>
        </p:spPr>
        <p:txBody>
          <a:bodyPr wrap="square">
            <a:spAutoFit/>
          </a:bodyPr>
          <a:lstStyle/>
          <a:p>
            <a:pPr algn="ctr">
              <a:lnSpc>
                <a:spcPct val="95000"/>
              </a:lnSpc>
            </a:pPr>
            <a:r>
              <a:rPr lang="en-US" altLang="en-US" dirty="0"/>
              <a:t>1:11-12 - </a:t>
            </a:r>
            <a:r>
              <a:rPr lang="es-ES" altLang="en-US" dirty="0">
                <a:solidFill>
                  <a:srgbClr val="C00000"/>
                </a:solidFill>
              </a:rPr>
              <a:t>En él asimismo tuvimos herencia</a:t>
            </a:r>
            <a:r>
              <a:rPr lang="es-ES" altLang="en-US" dirty="0"/>
              <a:t>,</a:t>
            </a:r>
            <a:r>
              <a:rPr lang="es-ES" altLang="en-US" sz="2000" dirty="0"/>
              <a:t> </a:t>
            </a:r>
            <a:r>
              <a:rPr lang="es-ES" altLang="en-US" dirty="0"/>
              <a:t>habiendo sido predestinados conforme al propósito del que hace todas las cosas </a:t>
            </a:r>
            <a:r>
              <a:rPr lang="es-ES" altLang="en-US" dirty="0">
                <a:solidFill>
                  <a:srgbClr val="C00000"/>
                </a:solidFill>
              </a:rPr>
              <a:t>según el designio de su voluntad</a:t>
            </a:r>
            <a:r>
              <a:rPr lang="es-ES" altLang="en-US" dirty="0"/>
              <a:t>, a fin de que seamos para alabanza de su gloria, </a:t>
            </a:r>
            <a:r>
              <a:rPr lang="es-ES" altLang="en-US" dirty="0">
                <a:solidFill>
                  <a:srgbClr val="C00000"/>
                </a:solidFill>
              </a:rPr>
              <a:t>nosotros los que primera-mente </a:t>
            </a:r>
            <a:r>
              <a:rPr lang="es-ES" altLang="en-US" dirty="0" err="1">
                <a:solidFill>
                  <a:srgbClr val="C00000"/>
                </a:solidFill>
              </a:rPr>
              <a:t>esperába-mos</a:t>
            </a:r>
            <a:r>
              <a:rPr lang="es-ES" altLang="en-US" dirty="0">
                <a:solidFill>
                  <a:srgbClr val="C00000"/>
                </a:solidFill>
              </a:rPr>
              <a:t> en Cristo.</a:t>
            </a:r>
          </a:p>
        </p:txBody>
      </p:sp>
      <p:sp>
        <p:nvSpPr>
          <p:cNvPr id="11" name="Rectangle 7"/>
          <p:cNvSpPr>
            <a:spLocks noChangeArrowheads="1"/>
          </p:cNvSpPr>
          <p:nvPr/>
        </p:nvSpPr>
        <p:spPr bwMode="auto">
          <a:xfrm>
            <a:off x="3048000" y="4724400"/>
            <a:ext cx="6096000" cy="2133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8"/>
          <p:cNvSpPr>
            <a:spLocks noChangeArrowheads="1"/>
          </p:cNvSpPr>
          <p:nvPr/>
        </p:nvSpPr>
        <p:spPr bwMode="auto">
          <a:xfrm>
            <a:off x="3061335" y="2594354"/>
            <a:ext cx="6069330" cy="2286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0451955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xit" presetSubtype="0" fill="hold" grpId="0" nodeType="clickEffect">
                                  <p:stCondLst>
                                    <p:cond delay="0"/>
                                  </p:stCondLst>
                                  <p:childTnLst>
                                    <p:anim calcmode="lin" valueType="num">
                                      <p:cBhvr>
                                        <p:cTn id="11" dur="1000"/>
                                        <p:tgtEl>
                                          <p:spTgt spid="12"/>
                                        </p:tgtEl>
                                        <p:attrNameLst>
                                          <p:attrName>ppt_x</p:attrName>
                                        </p:attrNameLst>
                                      </p:cBhvr>
                                      <p:tavLst>
                                        <p:tav tm="0">
                                          <p:val>
                                            <p:strVal val="ppt_x"/>
                                          </p:val>
                                        </p:tav>
                                        <p:tav tm="100000">
                                          <p:val>
                                            <p:strVal val="ppt_x-.2"/>
                                          </p:val>
                                        </p:tav>
                                      </p:tavLst>
                                    </p:anim>
                                    <p:anim calcmode="lin" valueType="num">
                                      <p:cBhvr>
                                        <p:cTn id="12" dur="1000"/>
                                        <p:tgtEl>
                                          <p:spTgt spid="12"/>
                                        </p:tgtEl>
                                        <p:attrNameLst>
                                          <p:attrName>ppt_y</p:attrName>
                                        </p:attrNameLst>
                                      </p:cBhvr>
                                      <p:tavLst>
                                        <p:tav tm="0">
                                          <p:val>
                                            <p:strVal val="ppt_y"/>
                                          </p:val>
                                        </p:tav>
                                        <p:tav tm="100000">
                                          <p:val>
                                            <p:strVal val="ppt_y"/>
                                          </p:val>
                                        </p:tav>
                                      </p:tavLst>
                                    </p:anim>
                                    <p:animEffect transition="out" filter="fade">
                                      <p:cBhvr>
                                        <p:cTn id="13" dur="1000"/>
                                        <p:tgtEl>
                                          <p:spTgt spid="12"/>
                                        </p:tgtEl>
                                      </p:cBhvr>
                                    </p:animEffect>
                                    <p:set>
                                      <p:cBhvr>
                                        <p:cTn id="14" dur="1" fill="hold">
                                          <p:stCondLst>
                                            <p:cond delay="9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9" presetClass="exit" presetSubtype="0" fill="hold" grpId="0" nodeType="clickEffect">
                                  <p:stCondLst>
                                    <p:cond delay="0"/>
                                  </p:stCondLst>
                                  <p:childTnLst>
                                    <p:anim calcmode="lin" valueType="num">
                                      <p:cBhvr>
                                        <p:cTn id="18" dur="1000"/>
                                        <p:tgtEl>
                                          <p:spTgt spid="11"/>
                                        </p:tgtEl>
                                        <p:attrNameLst>
                                          <p:attrName>ppt_x</p:attrName>
                                        </p:attrNameLst>
                                      </p:cBhvr>
                                      <p:tavLst>
                                        <p:tav tm="0">
                                          <p:val>
                                            <p:strVal val="ppt_x"/>
                                          </p:val>
                                        </p:tav>
                                        <p:tav tm="100000">
                                          <p:val>
                                            <p:strVal val="ppt_x-.2"/>
                                          </p:val>
                                        </p:tav>
                                      </p:tavLst>
                                    </p:anim>
                                    <p:anim calcmode="lin" valueType="num">
                                      <p:cBhvr>
                                        <p:cTn id="19" dur="1000"/>
                                        <p:tgtEl>
                                          <p:spTgt spid="11"/>
                                        </p:tgtEl>
                                        <p:attrNameLst>
                                          <p:attrName>ppt_y</p:attrName>
                                        </p:attrNameLst>
                                      </p:cBhvr>
                                      <p:tavLst>
                                        <p:tav tm="0">
                                          <p:val>
                                            <p:strVal val="ppt_y"/>
                                          </p:val>
                                        </p:tav>
                                        <p:tav tm="100000">
                                          <p:val>
                                            <p:strVal val="ppt_y"/>
                                          </p:val>
                                        </p:tav>
                                      </p:tavLst>
                                    </p:anim>
                                    <p:animEffect transition="out" filter="fade">
                                      <p:cBhvr>
                                        <p:cTn id="20" dur="1000"/>
                                        <p:tgtEl>
                                          <p:spTgt spid="11"/>
                                        </p:tgtEl>
                                      </p:cBhvr>
                                    </p:animEffect>
                                    <p:set>
                                      <p:cBhvr>
                                        <p:cTn id="21"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15241" y="1499382"/>
            <a:ext cx="3489960" cy="144780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2922182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6577" y="1475177"/>
            <a:ext cx="3314702"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endParaRPr lang="en-US" altLang="en-US" sz="4400" dirty="0">
              <a:latin typeface="Sign Painter" pitchFamily="2" charset="0"/>
            </a:endParaRPr>
          </a:p>
          <a:p>
            <a:pPr algn="ctr" eaLnBrk="1" hangingPunct="1"/>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978223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62000" y="1265238"/>
            <a:ext cx="8382000" cy="4972130"/>
          </a:xfrm>
          <a:prstGeom prst="rect">
            <a:avLst/>
          </a:prstGeom>
          <a:solidFill>
            <a:srgbClr val="F4F2CC"/>
          </a:solidFill>
          <a:ln>
            <a:noFill/>
          </a:ln>
          <a:effectLst/>
        </p:spPr>
        <p:txBody>
          <a:bodyPr wrap="square"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pPr>
            <a:r>
              <a:rPr lang="en-US" altLang="en-US" sz="2600" u="sng" dirty="0"/>
              <a:t>RIQUEZAS EN CRISTO </a:t>
            </a:r>
            <a:r>
              <a:rPr lang="en-US" altLang="en-US" sz="2600" dirty="0"/>
              <a:t>(1:3-3:21) </a:t>
            </a:r>
          </a:p>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en</a:t>
            </a:r>
            <a:r>
              <a:rPr lang="en-US" altLang="en-US" sz="2600" dirty="0"/>
              <a:t> Cristo  (1:3-14) </a:t>
            </a:r>
          </a:p>
          <a:p>
            <a:pPr eaLnBrk="1" hangingPunct="1">
              <a:lnSpc>
                <a:spcPct val="105000"/>
              </a:lnSpc>
            </a:pPr>
            <a:r>
              <a:rPr lang="en-US" altLang="en-US" sz="2600" dirty="0"/>
              <a:t>      -- 1ra </a:t>
            </a:r>
            <a:r>
              <a:rPr lang="en-US" altLang="en-US" sz="2600" dirty="0" err="1"/>
              <a:t>Oración</a:t>
            </a:r>
            <a:r>
              <a:rPr lang="en-US" altLang="en-US" sz="2600" dirty="0"/>
              <a:t> :  para </a:t>
            </a:r>
            <a:r>
              <a:rPr lang="en-US" altLang="en-US" sz="2600" dirty="0" err="1"/>
              <a:t>alumbrar</a:t>
            </a:r>
            <a:r>
              <a:rPr lang="en-US" altLang="en-US" sz="2600" dirty="0"/>
              <a:t> los </a:t>
            </a:r>
            <a:r>
              <a:rPr lang="en-US" altLang="en-US" sz="2600" dirty="0" err="1"/>
              <a:t>ojos</a:t>
            </a:r>
            <a:r>
              <a:rPr lang="en-US" altLang="en-US" sz="2600" dirty="0"/>
              <a:t> del  			 </a:t>
            </a:r>
            <a:r>
              <a:rPr lang="en-US" altLang="en-US" sz="2600" dirty="0" err="1"/>
              <a:t>entendimiento</a:t>
            </a:r>
            <a:r>
              <a:rPr lang="en-US" altLang="en-US" sz="2600" dirty="0"/>
              <a:t> (1:15-23)</a:t>
            </a:r>
            <a:r>
              <a:rPr lang="en-US" altLang="en-US" sz="2800" dirty="0"/>
              <a:t> </a:t>
            </a:r>
            <a:endParaRPr lang="en-US" altLang="en-US" sz="2600" dirty="0"/>
          </a:p>
          <a:p>
            <a:pPr eaLnBrk="1" hangingPunct="1">
              <a:lnSpc>
                <a:spcPct val="105000"/>
              </a:lnSpc>
              <a:buFontTx/>
              <a:buAutoNum type="alphaUcPeriod" startAt="2"/>
            </a:pPr>
            <a:r>
              <a:rPr lang="en-US" altLang="en-US" sz="2600" dirty="0" err="1"/>
              <a:t>Nuestra</a:t>
            </a:r>
            <a:r>
              <a:rPr lang="en-US" altLang="en-US" sz="2600" dirty="0"/>
              <a:t> </a:t>
            </a:r>
            <a:r>
              <a:rPr lang="en-US" altLang="en-US" sz="2600" dirty="0" err="1"/>
              <a:t>transformación</a:t>
            </a:r>
            <a:r>
              <a:rPr lang="en-US" altLang="en-US" sz="2600" dirty="0"/>
              <a:t> </a:t>
            </a:r>
            <a:r>
              <a:rPr lang="en-US" altLang="en-US" sz="2600" dirty="0" err="1"/>
              <a:t>en</a:t>
            </a:r>
            <a:r>
              <a:rPr lang="en-US" altLang="en-US" sz="2600" dirty="0"/>
              <a:t> Cristo  (2:1-22)</a:t>
            </a:r>
          </a:p>
          <a:p>
            <a:pPr eaLnBrk="1" hangingPunct="1">
              <a:lnSpc>
                <a:spcPct val="105000"/>
              </a:lnSpc>
            </a:pPr>
            <a:r>
              <a:rPr lang="en-US" altLang="en-US" sz="2600" dirty="0"/>
              <a:t>	-- 2</a:t>
            </a:r>
            <a:r>
              <a:rPr lang="en-US" altLang="en-US" sz="2600" baseline="30000" dirty="0"/>
              <a:t>da</a:t>
            </a:r>
            <a:r>
              <a:rPr lang="en-US" altLang="en-US" sz="2600" dirty="0"/>
              <a:t> </a:t>
            </a:r>
            <a:r>
              <a:rPr lang="en-US" altLang="en-US" sz="2600" dirty="0" err="1"/>
              <a:t>Oración</a:t>
            </a:r>
            <a:r>
              <a:rPr lang="en-US" altLang="en-US" sz="2600" dirty="0"/>
              <a:t>:  </a:t>
            </a:r>
            <a:r>
              <a:rPr lang="es-ES" altLang="en-US" sz="2600" dirty="0"/>
              <a:t>para estar habilitado con poder</a:t>
            </a:r>
            <a:r>
              <a:rPr lang="en-US" altLang="en-US" sz="2600" dirty="0"/>
              <a:t>(3:1-21)</a:t>
            </a:r>
          </a:p>
          <a:p>
            <a:pPr eaLnBrk="1" hangingPunct="1">
              <a:lnSpc>
                <a:spcPct val="105000"/>
              </a:lnSpc>
            </a:pPr>
            <a:endParaRPr lang="en-US" altLang="en-US" sz="1400" dirty="0"/>
          </a:p>
          <a:p>
            <a:pPr eaLnBrk="1" hangingPunct="1">
              <a:lnSpc>
                <a:spcPct val="105000"/>
              </a:lnSpc>
            </a:pPr>
            <a:r>
              <a:rPr lang="en-US" altLang="en-US" sz="2600" u="sng" dirty="0"/>
              <a:t>RESPONSABILIDADES EN CRISTO</a:t>
            </a:r>
            <a:r>
              <a:rPr lang="en-US" altLang="en-US" sz="2600" dirty="0"/>
              <a:t>  (4:1-6:20) </a:t>
            </a:r>
          </a:p>
          <a:p>
            <a:pPr eaLnBrk="1" hangingPunct="1">
              <a:lnSpc>
                <a:spcPct val="105000"/>
              </a:lnSpc>
            </a:pPr>
            <a:r>
              <a:rPr lang="en-US" altLang="en-US" sz="2600" dirty="0"/>
              <a:t>A. </a:t>
            </a:r>
            <a:r>
              <a:rPr lang="en-US" altLang="en-US" sz="2600" dirty="0" err="1"/>
              <a:t>Andar</a:t>
            </a:r>
            <a:r>
              <a:rPr lang="en-US" altLang="en-US" sz="2600" dirty="0"/>
              <a:t> </a:t>
            </a:r>
            <a:r>
              <a:rPr lang="en-US" altLang="en-US" sz="2600" dirty="0" err="1"/>
              <a:t>en</a:t>
            </a:r>
            <a:r>
              <a:rPr lang="en-US" altLang="en-US" sz="2600" dirty="0"/>
              <a:t> la </a:t>
            </a:r>
            <a:r>
              <a:rPr lang="en-US" altLang="en-US" sz="2600" dirty="0" err="1"/>
              <a:t>unidad</a:t>
            </a:r>
            <a:r>
              <a:rPr lang="en-US" altLang="en-US" sz="2600" dirty="0"/>
              <a:t> (4:1-16) </a:t>
            </a:r>
          </a:p>
          <a:p>
            <a:pPr eaLnBrk="1" hangingPunct="1">
              <a:lnSpc>
                <a:spcPct val="105000"/>
              </a:lnSpc>
            </a:pPr>
            <a:r>
              <a:rPr lang="en-US" altLang="en-US" sz="2600" dirty="0"/>
              <a:t>B.  </a:t>
            </a:r>
            <a:r>
              <a:rPr lang="en-US" altLang="en-US" sz="2600" dirty="0" err="1"/>
              <a:t>Andar</a:t>
            </a:r>
            <a:r>
              <a:rPr lang="en-US" altLang="en-US" sz="2600" dirty="0"/>
              <a:t> </a:t>
            </a:r>
            <a:r>
              <a:rPr lang="en-US" altLang="en-US" sz="2600" dirty="0" err="1"/>
              <a:t>en</a:t>
            </a:r>
            <a:r>
              <a:rPr lang="en-US" altLang="en-US" sz="2600" dirty="0"/>
              <a:t> la </a:t>
            </a:r>
            <a:r>
              <a:rPr lang="en-US" altLang="en-US" sz="2600" dirty="0" err="1"/>
              <a:t>pureza</a:t>
            </a:r>
            <a:r>
              <a:rPr lang="en-US" altLang="en-US" sz="2600" dirty="0"/>
              <a:t> (4:17-5:21) </a:t>
            </a:r>
          </a:p>
          <a:p>
            <a:pPr eaLnBrk="1" hangingPunct="1">
              <a:lnSpc>
                <a:spcPct val="105000"/>
              </a:lnSpc>
            </a:pPr>
            <a:r>
              <a:rPr lang="en-US" altLang="en-US" sz="2600" dirty="0"/>
              <a:t>C.  Andar </a:t>
            </a:r>
            <a:r>
              <a:rPr lang="en-US" altLang="en-US" sz="2600" dirty="0" err="1"/>
              <a:t>en</a:t>
            </a:r>
            <a:r>
              <a:rPr lang="en-US" altLang="en-US" sz="2600" dirty="0"/>
              <a:t> </a:t>
            </a:r>
            <a:r>
              <a:rPr lang="en-US" altLang="en-US" sz="2600" dirty="0" err="1"/>
              <a:t>armonía</a:t>
            </a:r>
            <a:r>
              <a:rPr lang="en-US" altLang="en-US" sz="2600" dirty="0"/>
              <a:t> (5:22-6:9) </a:t>
            </a:r>
          </a:p>
          <a:p>
            <a:pPr eaLnBrk="1" hangingPunct="1">
              <a:lnSpc>
                <a:spcPct val="105000"/>
              </a:lnSpc>
            </a:pPr>
            <a:r>
              <a:rPr lang="en-US" altLang="en-US" sz="2600" dirty="0"/>
              <a:t>D.  </a:t>
            </a:r>
            <a:r>
              <a:rPr lang="en-US" altLang="en-US" sz="2600" dirty="0" err="1"/>
              <a:t>Andar</a:t>
            </a:r>
            <a:r>
              <a:rPr lang="en-US" altLang="en-US" sz="2600" dirty="0"/>
              <a:t> </a:t>
            </a:r>
            <a:r>
              <a:rPr lang="en-US" altLang="en-US" sz="2600" dirty="0" err="1"/>
              <a:t>en</a:t>
            </a:r>
            <a:r>
              <a:rPr lang="en-US" altLang="en-US" sz="2600" dirty="0"/>
              <a:t> </a:t>
            </a:r>
            <a:r>
              <a:rPr lang="en-US" altLang="en-US" sz="2600" dirty="0" err="1"/>
              <a:t>poder</a:t>
            </a:r>
            <a:r>
              <a:rPr lang="en-US" altLang="en-US" sz="2600" dirty="0"/>
              <a:t> (6:10-20)</a:t>
            </a:r>
          </a:p>
        </p:txBody>
      </p:sp>
      <p:sp>
        <p:nvSpPr>
          <p:cNvPr id="7171" name="Text Box 3"/>
          <p:cNvSpPr txBox="1">
            <a:spLocks noChangeArrowheads="1"/>
          </p:cNvSpPr>
          <p:nvPr/>
        </p:nvSpPr>
        <p:spPr bwMode="auto">
          <a:xfrm>
            <a:off x="152400" y="1485683"/>
            <a:ext cx="609600" cy="4531240"/>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115000"/>
              </a:lnSpc>
            </a:pPr>
            <a:r>
              <a:rPr lang="en-US" altLang="en-US" sz="3600" i="1" dirty="0"/>
              <a:t>E</a:t>
            </a:r>
          </a:p>
          <a:p>
            <a:pPr algn="ctr" eaLnBrk="1" hangingPunct="1">
              <a:lnSpc>
                <a:spcPct val="115000"/>
              </a:lnSpc>
            </a:pPr>
            <a:r>
              <a:rPr lang="en-US" altLang="en-US" sz="3600" i="1" dirty="0"/>
              <a:t>F</a:t>
            </a:r>
          </a:p>
          <a:p>
            <a:pPr algn="ctr" eaLnBrk="1" hangingPunct="1">
              <a:lnSpc>
                <a:spcPct val="115000"/>
              </a:lnSpc>
            </a:pPr>
            <a:r>
              <a:rPr lang="en-US" altLang="en-US" sz="3600" i="1" dirty="0"/>
              <a:t>E</a:t>
            </a:r>
          </a:p>
          <a:p>
            <a:pPr algn="ctr" eaLnBrk="1" hangingPunct="1">
              <a:lnSpc>
                <a:spcPct val="115000"/>
              </a:lnSpc>
            </a:pPr>
            <a:r>
              <a:rPr lang="en-US" altLang="en-US" sz="3600" i="1" dirty="0"/>
              <a:t>S</a:t>
            </a:r>
          </a:p>
          <a:p>
            <a:pPr algn="ctr" eaLnBrk="1" hangingPunct="1">
              <a:lnSpc>
                <a:spcPct val="115000"/>
              </a:lnSpc>
            </a:pPr>
            <a:r>
              <a:rPr lang="en-US" altLang="en-US" sz="3600" i="1" dirty="0"/>
              <a:t>I</a:t>
            </a:r>
          </a:p>
          <a:p>
            <a:pPr algn="ctr" eaLnBrk="1" hangingPunct="1">
              <a:lnSpc>
                <a:spcPct val="115000"/>
              </a:lnSpc>
            </a:pPr>
            <a:r>
              <a:rPr lang="en-US" altLang="en-US" sz="3600" i="1" dirty="0"/>
              <a:t>O</a:t>
            </a:r>
          </a:p>
          <a:p>
            <a:pPr algn="ctr" eaLnBrk="1" hangingPunct="1">
              <a:lnSpc>
                <a:spcPct val="115000"/>
              </a:lnSpc>
            </a:pPr>
            <a:r>
              <a:rPr lang="en-US" altLang="en-US" sz="3600" i="1" dirty="0"/>
              <a:t>S</a:t>
            </a:r>
          </a:p>
        </p:txBody>
      </p:sp>
      <p:sp>
        <p:nvSpPr>
          <p:cNvPr id="7172" name="Text Box 4"/>
          <p:cNvSpPr txBox="1">
            <a:spLocks noChangeArrowheads="1"/>
          </p:cNvSpPr>
          <p:nvPr/>
        </p:nvSpPr>
        <p:spPr bwMode="auto">
          <a:xfrm>
            <a:off x="1219200" y="6858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3200" dirty="0" err="1">
                <a:solidFill>
                  <a:schemeClr val="bg1"/>
                </a:solidFill>
              </a:rPr>
              <a:t>Bosquejo</a:t>
            </a:r>
            <a:r>
              <a:rPr lang="en-US" altLang="en-US" sz="3200" dirty="0">
                <a:solidFill>
                  <a:schemeClr val="bg1"/>
                </a:solidFill>
              </a:rPr>
              <a:t> de la carta</a:t>
            </a:r>
          </a:p>
        </p:txBody>
      </p:sp>
    </p:spTree>
    <p:extLst>
      <p:ext uri="{BB962C8B-B14F-4D97-AF65-F5344CB8AC3E}">
        <p14:creationId xmlns:p14="http://schemas.microsoft.com/office/powerpoint/2010/main" val="59171797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2860"/>
            <a:ext cx="9144000" cy="685800"/>
          </a:xfrm>
          <a:solidFill>
            <a:srgbClr val="F4F2CC"/>
          </a:solidFill>
        </p:spPr>
        <p:txBody>
          <a:bodyPr/>
          <a:lstStyle/>
          <a:p>
            <a:r>
              <a:rPr lang="en-US" altLang="en-US" sz="2600" b="1" i="1" dirty="0" err="1">
                <a:solidFill>
                  <a:schemeClr val="tx1"/>
                </a:solidFill>
                <a:latin typeface="Tempus Sans ITC" pitchFamily="82" charset="0"/>
              </a:rPr>
              <a:t>toda</a:t>
            </a:r>
            <a:r>
              <a:rPr lang="en-US" altLang="en-US" sz="2600" b="1" i="1" dirty="0">
                <a:solidFill>
                  <a:schemeClr val="tx1"/>
                </a:solidFill>
                <a:latin typeface="Tempus Sans ITC" pitchFamily="82" charset="0"/>
              </a:rPr>
              <a:t> bend</a:t>
            </a:r>
            <a:r>
              <a:rPr lang="es-CO" altLang="en-US" sz="2600" b="1" i="1" dirty="0" err="1">
                <a:solidFill>
                  <a:schemeClr val="tx1"/>
                </a:solidFill>
                <a:latin typeface="Tempus Sans ITC" pitchFamily="82" charset="0"/>
              </a:rPr>
              <a:t>ición</a:t>
            </a:r>
            <a:r>
              <a:rPr lang="es-CO" altLang="en-US" sz="2600" b="1" i="1" dirty="0">
                <a:solidFill>
                  <a:schemeClr val="tx1"/>
                </a:solidFill>
                <a:latin typeface="Tempus Sans ITC" pitchFamily="82" charset="0"/>
              </a:rPr>
              <a:t> espiritual en los lugares celestiales en Cristo</a:t>
            </a:r>
            <a:r>
              <a:rPr lang="en-US" altLang="en-US" sz="2600" b="1" i="1" dirty="0">
                <a:solidFill>
                  <a:schemeClr val="tx1"/>
                </a:solidFill>
                <a:latin typeface="Tempus Sans ITC" pitchFamily="82" charset="0"/>
              </a:rPr>
              <a:t>:</a:t>
            </a:r>
            <a:r>
              <a:rPr lang="en-US" altLang="en-US" sz="2600" b="1" dirty="0">
                <a:solidFill>
                  <a:schemeClr val="tx1"/>
                </a:solidFill>
                <a:latin typeface="Tempus Sans ITC" pitchFamily="82" charset="0"/>
              </a:rPr>
              <a:t>  1:3</a:t>
            </a:r>
          </a:p>
        </p:txBody>
      </p:sp>
      <p:sp>
        <p:nvSpPr>
          <p:cNvPr id="24579" name="Rectangle 3"/>
          <p:cNvSpPr>
            <a:spLocks noChangeArrowheads="1"/>
          </p:cNvSpPr>
          <p:nvPr/>
        </p:nvSpPr>
        <p:spPr bwMode="auto">
          <a:xfrm>
            <a:off x="1447800" y="3429000"/>
            <a:ext cx="2667000" cy="1383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anose="05000000000000000000" pitchFamily="2" charset="2"/>
              <a:buNone/>
            </a:pPr>
            <a:r>
              <a:rPr lang="en-US" altLang="en-US" sz="2000" dirty="0">
                <a:solidFill>
                  <a:schemeClr val="bg1"/>
                </a:solidFill>
                <a:latin typeface="Tempus Sans ITC" panose="04020404030D07020202" pitchFamily="82" charset="0"/>
              </a:rPr>
              <a:t>el plan de Dios </a:t>
            </a:r>
          </a:p>
          <a:p>
            <a:pPr algn="ctr">
              <a:lnSpc>
                <a:spcPct val="80000"/>
              </a:lnSpc>
              <a:spcBef>
                <a:spcPct val="20000"/>
              </a:spcBef>
              <a:buClr>
                <a:schemeClr val="hlink"/>
              </a:buClr>
              <a:buSzPct val="60000"/>
              <a:buFont typeface="Wingdings" panose="05000000000000000000" pitchFamily="2" charset="2"/>
              <a:buNone/>
            </a:pPr>
            <a:r>
              <a:rPr lang="en-US" altLang="en-US" sz="2000" dirty="0">
                <a:solidFill>
                  <a:schemeClr val="bg1"/>
                </a:solidFill>
                <a:latin typeface="Tempus Sans ITC" panose="04020404030D07020202" pitchFamily="82" charset="0"/>
              </a:rPr>
              <a:t>no </a:t>
            </a:r>
            <a:r>
              <a:rPr lang="en-US" altLang="en-US" sz="2000" dirty="0" err="1">
                <a:solidFill>
                  <a:schemeClr val="bg1"/>
                </a:solidFill>
                <a:latin typeface="Tempus Sans ITC" panose="04020404030D07020202" pitchFamily="82" charset="0"/>
              </a:rPr>
              <a:t>conocido</a:t>
            </a:r>
            <a:endParaRPr lang="en-US" altLang="en-US" sz="2000" dirty="0">
              <a:solidFill>
                <a:schemeClr val="bg1"/>
              </a:solidFill>
              <a:latin typeface="Tempus Sans ITC" panose="04020404030D07020202" pitchFamily="82" charset="0"/>
            </a:endParaRPr>
          </a:p>
          <a:p>
            <a:pPr algn="ctr">
              <a:lnSpc>
                <a:spcPct val="80000"/>
              </a:lnSpc>
              <a:spcBef>
                <a:spcPct val="20000"/>
              </a:spcBef>
              <a:buClr>
                <a:schemeClr val="hlink"/>
              </a:buClr>
              <a:buSzPct val="60000"/>
            </a:pPr>
            <a:r>
              <a:rPr lang="en-US" altLang="en-US" sz="2000" dirty="0">
                <a:solidFill>
                  <a:schemeClr val="bg1"/>
                </a:solidFill>
                <a:latin typeface="Tempus Sans ITC" panose="04020404030D07020202" pitchFamily="82" charset="0"/>
              </a:rPr>
              <a:t>-- Escondido –</a:t>
            </a:r>
          </a:p>
          <a:p>
            <a:pPr algn="ctr">
              <a:lnSpc>
                <a:spcPct val="80000"/>
              </a:lnSpc>
              <a:spcBef>
                <a:spcPct val="20000"/>
              </a:spcBef>
              <a:buClr>
                <a:schemeClr val="hlink"/>
              </a:buClr>
              <a:buSzPct val="60000"/>
              <a:buFont typeface="Wingdings" pitchFamily="2" charset="2"/>
              <a:buNone/>
            </a:pPr>
            <a:r>
              <a:rPr lang="en-US" altLang="en-US" sz="2000" dirty="0">
                <a:solidFill>
                  <a:schemeClr val="bg1"/>
                </a:solidFill>
                <a:latin typeface="Tempus Sans ITC" panose="04020404030D07020202" pitchFamily="82" charset="0"/>
              </a:rPr>
              <a:t>“un </a:t>
            </a:r>
            <a:r>
              <a:rPr lang="en-US" altLang="en-US" sz="2000" dirty="0" err="1">
                <a:solidFill>
                  <a:schemeClr val="bg1"/>
                </a:solidFill>
                <a:latin typeface="Tempus Sans ITC" pitchFamily="82" charset="0"/>
              </a:rPr>
              <a:t>misterio</a:t>
            </a:r>
            <a:r>
              <a:rPr lang="en-US" altLang="en-US" sz="2000" dirty="0">
                <a:solidFill>
                  <a:schemeClr val="bg1"/>
                </a:solidFill>
                <a:latin typeface="Tempus Sans ITC" pitchFamily="82" charset="0"/>
              </a:rPr>
              <a:t>”</a:t>
            </a:r>
          </a:p>
        </p:txBody>
      </p:sp>
      <p:sp>
        <p:nvSpPr>
          <p:cNvPr id="24580" name="Rectangle 4"/>
          <p:cNvSpPr>
            <a:spLocks noChangeArrowheads="1"/>
          </p:cNvSpPr>
          <p:nvPr/>
        </p:nvSpPr>
        <p:spPr bwMode="auto">
          <a:xfrm>
            <a:off x="1524000" y="28956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err="1">
                <a:solidFill>
                  <a:srgbClr val="FFFF00"/>
                </a:solidFill>
                <a:latin typeface="Tempus Sans ITC" pitchFamily="82" charset="0"/>
              </a:rPr>
              <a:t>Patriarcas</a:t>
            </a:r>
            <a:r>
              <a:rPr lang="en-US" altLang="en-US" sz="2000" dirty="0">
                <a:solidFill>
                  <a:srgbClr val="FFFF00"/>
                </a:solidFill>
                <a:latin typeface="Tempus Sans ITC" pitchFamily="82" charset="0"/>
              </a:rPr>
              <a:t>…Israel…Ley</a:t>
            </a:r>
          </a:p>
        </p:txBody>
      </p:sp>
      <p:sp>
        <p:nvSpPr>
          <p:cNvPr id="24581" name="Text Box 5"/>
          <p:cNvSpPr txBox="1">
            <a:spLocks noChangeArrowheads="1"/>
          </p:cNvSpPr>
          <p:nvPr/>
        </p:nvSpPr>
        <p:spPr bwMode="auto">
          <a:xfrm>
            <a:off x="4409655" y="2895599"/>
            <a:ext cx="3972345"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solidFill>
                  <a:srgbClr val="66FFFF"/>
                </a:solidFill>
              </a:rPr>
              <a:t>          </a:t>
            </a:r>
            <a:r>
              <a:rPr lang="en-US" altLang="en-US" sz="2000" u="sng" dirty="0">
                <a:solidFill>
                  <a:srgbClr val="FFFF00"/>
                </a:solidFill>
              </a:rPr>
              <a:t>Las </a:t>
            </a:r>
            <a:r>
              <a:rPr lang="en-US" altLang="en-US" sz="2000" u="sng" dirty="0" err="1">
                <a:solidFill>
                  <a:srgbClr val="FFFF00"/>
                </a:solidFill>
              </a:rPr>
              <a:t>Bendciones</a:t>
            </a:r>
            <a:r>
              <a:rPr lang="en-US" altLang="en-US" sz="2000" dirty="0">
                <a:solidFill>
                  <a:srgbClr val="FFFF00"/>
                </a:solidFill>
              </a:rPr>
              <a:t>:</a:t>
            </a:r>
            <a:endParaRPr lang="en-US" altLang="en-US" sz="2000" dirty="0">
              <a:solidFill>
                <a:srgbClr val="66FFFF"/>
              </a:solidFill>
            </a:endParaRPr>
          </a:p>
          <a:p>
            <a:pPr>
              <a:lnSpc>
                <a:spcPct val="90000"/>
              </a:lnSpc>
            </a:pPr>
            <a:r>
              <a:rPr lang="en-US" altLang="en-US" sz="2000" dirty="0">
                <a:solidFill>
                  <a:schemeClr val="bg1"/>
                </a:solidFill>
              </a:rPr>
              <a:t>1:4    - </a:t>
            </a:r>
            <a:r>
              <a:rPr lang="en-US" altLang="en-US" sz="2000" dirty="0" err="1">
                <a:solidFill>
                  <a:schemeClr val="bg1"/>
                </a:solidFill>
              </a:rPr>
              <a:t>esogidos</a:t>
            </a:r>
            <a:r>
              <a:rPr lang="en-US" altLang="en-US" sz="2000" dirty="0">
                <a:solidFill>
                  <a:schemeClr val="bg1"/>
                </a:solidFill>
              </a:rPr>
              <a:t> para </a:t>
            </a:r>
            <a:r>
              <a:rPr lang="en-US" altLang="en-US" sz="2000" dirty="0" err="1">
                <a:solidFill>
                  <a:schemeClr val="bg1"/>
                </a:solidFill>
              </a:rPr>
              <a:t>ser</a:t>
            </a:r>
            <a:r>
              <a:rPr lang="en-US" altLang="en-US" sz="2000" dirty="0">
                <a:solidFill>
                  <a:schemeClr val="bg1"/>
                </a:solidFill>
              </a:rPr>
              <a:t> </a:t>
            </a:r>
          </a:p>
          <a:p>
            <a:pPr>
              <a:lnSpc>
                <a:spcPct val="90000"/>
              </a:lnSpc>
            </a:pPr>
            <a:r>
              <a:rPr lang="en-US" altLang="en-US" sz="2000" dirty="0">
                <a:solidFill>
                  <a:schemeClr val="bg1"/>
                </a:solidFill>
              </a:rPr>
              <a:t>	</a:t>
            </a:r>
            <a:r>
              <a:rPr lang="en-US" altLang="en-US" sz="2000" dirty="0" err="1">
                <a:solidFill>
                  <a:schemeClr val="bg1"/>
                </a:solidFill>
              </a:rPr>
              <a:t>santos</a:t>
            </a:r>
            <a:endParaRPr lang="en-US" altLang="en-US" sz="2000" dirty="0">
              <a:solidFill>
                <a:schemeClr val="bg1"/>
              </a:solidFill>
            </a:endParaRPr>
          </a:p>
          <a:p>
            <a:r>
              <a:rPr lang="en-US" altLang="en-US" sz="2000" dirty="0">
                <a:solidFill>
                  <a:schemeClr val="bg1"/>
                </a:solidFill>
              </a:rPr>
              <a:t>1:5    - </a:t>
            </a:r>
            <a:r>
              <a:rPr lang="en-US" altLang="en-US" sz="2000" dirty="0" err="1">
                <a:solidFill>
                  <a:schemeClr val="bg1"/>
                </a:solidFill>
              </a:rPr>
              <a:t>adoptados</a:t>
            </a:r>
            <a:r>
              <a:rPr lang="en-US" altLang="en-US" sz="2000" dirty="0">
                <a:solidFill>
                  <a:schemeClr val="bg1"/>
                </a:solidFill>
              </a:rPr>
              <a:t> </a:t>
            </a:r>
            <a:r>
              <a:rPr lang="en-US" altLang="en-US" sz="2000" dirty="0" err="1">
                <a:solidFill>
                  <a:schemeClr val="bg1"/>
                </a:solidFill>
              </a:rPr>
              <a:t>como</a:t>
            </a:r>
            <a:r>
              <a:rPr lang="en-US" altLang="en-US" sz="2000" dirty="0">
                <a:solidFill>
                  <a:schemeClr val="bg1"/>
                </a:solidFill>
              </a:rPr>
              <a:t> </a:t>
            </a:r>
            <a:r>
              <a:rPr lang="en-US" altLang="en-US" sz="2000" dirty="0" err="1">
                <a:solidFill>
                  <a:schemeClr val="bg1"/>
                </a:solidFill>
              </a:rPr>
              <a:t>hijos</a:t>
            </a:r>
            <a:endParaRPr lang="en-US" altLang="en-US" sz="2000" dirty="0">
              <a:solidFill>
                <a:schemeClr val="bg1"/>
              </a:solidFill>
            </a:endParaRPr>
          </a:p>
          <a:p>
            <a:r>
              <a:rPr lang="en-US" altLang="en-US" sz="2000" dirty="0">
                <a:solidFill>
                  <a:schemeClr val="bg1"/>
                </a:solidFill>
              </a:rPr>
              <a:t>1:6    - </a:t>
            </a:r>
            <a:r>
              <a:rPr lang="en-US" altLang="en-US" sz="2000" dirty="0" err="1">
                <a:solidFill>
                  <a:schemeClr val="bg1"/>
                </a:solidFill>
              </a:rPr>
              <a:t>recibimos</a:t>
            </a:r>
            <a:r>
              <a:rPr lang="en-US" altLang="en-US" sz="2000" dirty="0">
                <a:solidFill>
                  <a:schemeClr val="bg1"/>
                </a:solidFill>
              </a:rPr>
              <a:t> </a:t>
            </a:r>
            <a:r>
              <a:rPr lang="en-US" altLang="en-US" sz="2000" dirty="0" err="1">
                <a:solidFill>
                  <a:schemeClr val="bg1"/>
                </a:solidFill>
              </a:rPr>
              <a:t>gracia</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redención</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perdón</a:t>
            </a:r>
            <a:endParaRPr lang="en-US" altLang="en-US" sz="2000" dirty="0">
              <a:solidFill>
                <a:schemeClr val="bg1"/>
              </a:solidFill>
            </a:endParaRPr>
          </a:p>
          <a:p>
            <a:r>
              <a:rPr lang="en-US" altLang="en-US" sz="2000" dirty="0">
                <a:solidFill>
                  <a:schemeClr val="bg1"/>
                </a:solidFill>
              </a:rPr>
              <a:t>1:9    - </a:t>
            </a:r>
            <a:r>
              <a:rPr lang="en-US" altLang="en-US" sz="2000" dirty="0" err="1">
                <a:solidFill>
                  <a:schemeClr val="bg1"/>
                </a:solidFill>
              </a:rPr>
              <a:t>misterio</a:t>
            </a:r>
            <a:r>
              <a:rPr lang="en-US" altLang="en-US" sz="2000" dirty="0">
                <a:solidFill>
                  <a:schemeClr val="bg1"/>
                </a:solidFill>
              </a:rPr>
              <a:t> </a:t>
            </a:r>
            <a:r>
              <a:rPr lang="en-US" altLang="en-US" sz="2000" dirty="0" err="1">
                <a:solidFill>
                  <a:schemeClr val="bg1"/>
                </a:solidFill>
              </a:rPr>
              <a:t>revelado</a:t>
            </a:r>
            <a:endParaRPr lang="en-US" altLang="en-US" sz="2000" dirty="0">
              <a:solidFill>
                <a:schemeClr val="bg1"/>
              </a:solidFill>
            </a:endParaRPr>
          </a:p>
          <a:p>
            <a:r>
              <a:rPr lang="en-US" altLang="en-US" sz="2000" dirty="0">
                <a:solidFill>
                  <a:schemeClr val="bg1"/>
                </a:solidFill>
              </a:rPr>
              <a:t>1:13  - </a:t>
            </a:r>
            <a:r>
              <a:rPr lang="en-US" altLang="en-US" sz="2000" dirty="0" err="1">
                <a:solidFill>
                  <a:schemeClr val="bg1"/>
                </a:solidFill>
              </a:rPr>
              <a:t>sellados</a:t>
            </a:r>
            <a:r>
              <a:rPr lang="en-US" altLang="en-US" sz="2000" dirty="0">
                <a:solidFill>
                  <a:schemeClr val="bg1"/>
                </a:solidFill>
              </a:rPr>
              <a:t> </a:t>
            </a:r>
            <a:r>
              <a:rPr lang="en-US" altLang="en-US" sz="2000" dirty="0" err="1">
                <a:solidFill>
                  <a:schemeClr val="bg1"/>
                </a:solidFill>
              </a:rPr>
              <a:t>por</a:t>
            </a:r>
            <a:r>
              <a:rPr lang="en-US" altLang="en-US" sz="2000" dirty="0">
                <a:solidFill>
                  <a:schemeClr val="bg1"/>
                </a:solidFill>
              </a:rPr>
              <a:t> el </a:t>
            </a:r>
            <a:r>
              <a:rPr lang="en-US" altLang="en-US" sz="2000" dirty="0" err="1">
                <a:solidFill>
                  <a:schemeClr val="bg1"/>
                </a:solidFill>
              </a:rPr>
              <a:t>Espíritu</a:t>
            </a:r>
            <a:r>
              <a:rPr lang="en-US" altLang="en-US" sz="2000" dirty="0">
                <a:solidFill>
                  <a:schemeClr val="bg1"/>
                </a:solidFill>
              </a:rPr>
              <a:t> Santo</a:t>
            </a:r>
          </a:p>
          <a:p>
            <a:r>
              <a:rPr lang="en-US" altLang="en-US" sz="2000" dirty="0">
                <a:solidFill>
                  <a:schemeClr val="bg1"/>
                </a:solidFill>
              </a:rPr>
              <a:t>2:1+  - </a:t>
            </a:r>
            <a:r>
              <a:rPr lang="en-US" altLang="en-US" sz="2000" dirty="0" err="1">
                <a:solidFill>
                  <a:schemeClr val="bg1"/>
                </a:solidFill>
              </a:rPr>
              <a:t>nos</a:t>
            </a:r>
            <a:r>
              <a:rPr lang="en-US" altLang="en-US" sz="2000" dirty="0">
                <a:solidFill>
                  <a:schemeClr val="bg1"/>
                </a:solidFill>
              </a:rPr>
              <a:t> </a:t>
            </a:r>
            <a:r>
              <a:rPr lang="en-US" altLang="en-US" sz="2000" dirty="0" err="1">
                <a:solidFill>
                  <a:schemeClr val="bg1"/>
                </a:solidFill>
              </a:rPr>
              <a:t>dió</a:t>
            </a:r>
            <a:r>
              <a:rPr lang="en-US" altLang="en-US" sz="2000" dirty="0">
                <a:solidFill>
                  <a:schemeClr val="bg1"/>
                </a:solidFill>
              </a:rPr>
              <a:t> </a:t>
            </a:r>
            <a:r>
              <a:rPr lang="en-US" altLang="en-US" sz="2000" dirty="0" err="1">
                <a:solidFill>
                  <a:schemeClr val="bg1"/>
                </a:solidFill>
              </a:rPr>
              <a:t>vida</a:t>
            </a:r>
            <a:r>
              <a:rPr lang="en-US" altLang="en-US" sz="2000" dirty="0">
                <a:solidFill>
                  <a:schemeClr val="bg1"/>
                </a:solidFill>
              </a:rPr>
              <a:t> </a:t>
            </a:r>
            <a:r>
              <a:rPr lang="en-US" altLang="en-US" sz="2000" dirty="0" err="1">
                <a:solidFill>
                  <a:schemeClr val="bg1"/>
                </a:solidFill>
              </a:rPr>
              <a:t>nueva</a:t>
            </a:r>
            <a:endParaRPr lang="en-US" altLang="en-US" sz="2000" dirty="0">
              <a:solidFill>
                <a:schemeClr val="bg1"/>
              </a:solidFill>
            </a:endParaRPr>
          </a:p>
          <a:p>
            <a:r>
              <a:rPr lang="en-US" altLang="en-US" sz="2000" dirty="0">
                <a:solidFill>
                  <a:schemeClr val="bg1"/>
                </a:solidFill>
              </a:rPr>
              <a:t>2:11+ - </a:t>
            </a:r>
            <a:r>
              <a:rPr lang="en-US" altLang="en-US" sz="2000" dirty="0" err="1">
                <a:solidFill>
                  <a:schemeClr val="bg1"/>
                </a:solidFill>
              </a:rPr>
              <a:t>reconciliados</a:t>
            </a:r>
            <a:r>
              <a:rPr lang="en-US" altLang="en-US" sz="2000" dirty="0">
                <a:solidFill>
                  <a:schemeClr val="bg1"/>
                </a:solidFill>
              </a:rPr>
              <a:t> con Dios</a:t>
            </a:r>
          </a:p>
          <a:p>
            <a:r>
              <a:rPr lang="en-US" altLang="en-US" sz="2000" dirty="0">
                <a:solidFill>
                  <a:schemeClr val="bg1"/>
                </a:solidFill>
              </a:rPr>
              <a:t>4:11+ - </a:t>
            </a:r>
            <a:r>
              <a:rPr lang="en-US" altLang="en-US" sz="2000" dirty="0" err="1">
                <a:solidFill>
                  <a:schemeClr val="bg1"/>
                </a:solidFill>
              </a:rPr>
              <a:t>entendimiento</a:t>
            </a:r>
            <a:r>
              <a:rPr lang="en-US" altLang="en-US" sz="2000" dirty="0">
                <a:solidFill>
                  <a:schemeClr val="bg1"/>
                </a:solidFill>
              </a:rPr>
              <a:t>/</a:t>
            </a:r>
            <a:r>
              <a:rPr lang="es-CO" altLang="en-US" sz="2000" dirty="0" err="1">
                <a:solidFill>
                  <a:schemeClr val="bg1"/>
                </a:solidFill>
              </a:rPr>
              <a:t>maduréz</a:t>
            </a:r>
            <a:endParaRPr lang="en-US" altLang="en-US" sz="2000" dirty="0">
              <a:solidFill>
                <a:schemeClr val="bg1"/>
              </a:solidFill>
            </a:endParaRPr>
          </a:p>
        </p:txBody>
      </p:sp>
      <p:sp>
        <p:nvSpPr>
          <p:cNvPr id="24582" name="AutoShape 6"/>
          <p:cNvSpPr>
            <a:spLocks/>
          </p:cNvSpPr>
          <p:nvPr/>
        </p:nvSpPr>
        <p:spPr bwMode="auto">
          <a:xfrm>
            <a:off x="0" y="1600200"/>
            <a:ext cx="14478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AutoShape 7"/>
          <p:cNvSpPr>
            <a:spLocks/>
          </p:cNvSpPr>
          <p:nvPr/>
        </p:nvSpPr>
        <p:spPr bwMode="auto">
          <a:xfrm rot="-10800000">
            <a:off x="7772400" y="1600200"/>
            <a:ext cx="13716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p:cNvSpPr>
            <a:spLocks noChangeArrowheads="1"/>
          </p:cNvSpPr>
          <p:nvPr/>
        </p:nvSpPr>
        <p:spPr bwMode="auto">
          <a:xfrm>
            <a:off x="7620000" y="1764030"/>
            <a:ext cx="1676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EL</a:t>
            </a: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itchFamily="82" charset="0"/>
              </a:rPr>
              <a:t>Juicio Final</a:t>
            </a: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Redención</a:t>
            </a:r>
            <a:r>
              <a:rPr lang="en-US" altLang="en-US" sz="2000" dirty="0">
                <a:solidFill>
                  <a:srgbClr val="FFFF00"/>
                </a:solidFill>
                <a:latin typeface="Tempus Sans ITC" panose="04020404030D07020202" pitchFamily="82" charset="0"/>
              </a:rPr>
              <a:t> </a:t>
            </a: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de la</a:t>
            </a: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posesión</a:t>
            </a:r>
            <a:endParaRPr lang="en-US" altLang="en-US" sz="2000" dirty="0">
              <a:solidFill>
                <a:srgbClr val="FFFF00"/>
              </a:solidFill>
              <a:latin typeface="Tempus Sans ITC" panose="04020404030D07020202" pitchFamily="82" charset="0"/>
            </a:endParaRP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anose="04020404030D07020202" pitchFamily="82" charset="0"/>
              </a:rPr>
              <a:t>De</a:t>
            </a:r>
            <a:r>
              <a:rPr lang="en-US" altLang="en-US" sz="2000" dirty="0">
                <a:solidFill>
                  <a:srgbClr val="FFFF00"/>
                </a:solidFill>
                <a:latin typeface="Tempus Sans ITC" panose="04020404030D07020202" pitchFamily="82" charset="0"/>
              </a:rPr>
              <a:t> </a:t>
            </a:r>
            <a:r>
              <a:rPr lang="es-CO" altLang="en-US" sz="2000" dirty="0">
                <a:solidFill>
                  <a:srgbClr val="FFFF00"/>
                </a:solidFill>
                <a:latin typeface="Tempus Sans ITC" panose="04020404030D07020202" pitchFamily="82" charset="0"/>
              </a:rPr>
              <a:t>Dios</a:t>
            </a: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1:14</a:t>
            </a:r>
          </a:p>
        </p:txBody>
      </p:sp>
      <p:sp>
        <p:nvSpPr>
          <p:cNvPr id="24585" name="Line 9"/>
          <p:cNvSpPr>
            <a:spLocks noChangeShapeType="1"/>
          </p:cNvSpPr>
          <p:nvPr/>
        </p:nvSpPr>
        <p:spPr bwMode="auto">
          <a:xfrm>
            <a:off x="1447800" y="2819400"/>
            <a:ext cx="63246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Rectangle 10"/>
          <p:cNvSpPr>
            <a:spLocks noChangeArrowheads="1"/>
          </p:cNvSpPr>
          <p:nvPr/>
        </p:nvSpPr>
        <p:spPr bwMode="auto">
          <a:xfrm>
            <a:off x="1524000" y="22860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PERÍOD</a:t>
            </a:r>
            <a:r>
              <a:rPr lang="es-CO" altLang="en-US" sz="2000" dirty="0">
                <a:solidFill>
                  <a:srgbClr val="FFFF00"/>
                </a:solidFill>
                <a:latin typeface="Tempus Sans ITC" panose="04020404030D07020202" pitchFamily="82" charset="0"/>
              </a:rPr>
              <a:t>O DEL A.P.</a:t>
            </a:r>
            <a:endParaRPr lang="en-US" altLang="en-US" sz="2000" dirty="0">
              <a:solidFill>
                <a:srgbClr val="FFFF00"/>
              </a:solidFill>
              <a:latin typeface="Tempus Sans ITC" pitchFamily="82" charset="0"/>
            </a:endParaRPr>
          </a:p>
        </p:txBody>
      </p:sp>
      <p:sp>
        <p:nvSpPr>
          <p:cNvPr id="24587" name="Line 11"/>
          <p:cNvSpPr>
            <a:spLocks noChangeShapeType="1"/>
          </p:cNvSpPr>
          <p:nvPr/>
        </p:nvSpPr>
        <p:spPr bwMode="auto">
          <a:xfrm>
            <a:off x="5334000" y="1676400"/>
            <a:ext cx="0" cy="106680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Line 12"/>
          <p:cNvSpPr>
            <a:spLocks noChangeShapeType="1"/>
          </p:cNvSpPr>
          <p:nvPr/>
        </p:nvSpPr>
        <p:spPr bwMode="auto">
          <a:xfrm>
            <a:off x="5105400" y="1828800"/>
            <a:ext cx="457200" cy="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Text Box 13"/>
          <p:cNvSpPr txBox="1">
            <a:spLocks noChangeArrowheads="1"/>
          </p:cNvSpPr>
          <p:nvPr/>
        </p:nvSpPr>
        <p:spPr bwMode="auto">
          <a:xfrm>
            <a:off x="-228600" y="1752600"/>
            <a:ext cx="18288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000" dirty="0">
                <a:solidFill>
                  <a:srgbClr val="FFFF00"/>
                </a:solidFill>
              </a:rPr>
              <a:t>Plan de</a:t>
            </a:r>
            <a:endParaRPr lang="en-US" altLang="en-US" sz="2000" dirty="0">
              <a:solidFill>
                <a:srgbClr val="FFFF00"/>
              </a:solidFill>
            </a:endParaRPr>
          </a:p>
          <a:p>
            <a:pPr algn="ctr"/>
            <a:r>
              <a:rPr lang="es-CO" altLang="en-US" sz="2000" dirty="0">
                <a:solidFill>
                  <a:srgbClr val="FFFF00"/>
                </a:solidFill>
              </a:rPr>
              <a:t>Dios</a:t>
            </a:r>
            <a:endParaRPr lang="en-US" altLang="en-US" sz="2000" dirty="0">
              <a:solidFill>
                <a:srgbClr val="FFFF00"/>
              </a:solidFill>
            </a:endParaRPr>
          </a:p>
          <a:p>
            <a:pPr algn="ctr"/>
            <a:r>
              <a:rPr lang="en-US" altLang="en-US" sz="2000" dirty="0">
                <a:solidFill>
                  <a:srgbClr val="FFFF00"/>
                </a:solidFill>
              </a:rPr>
              <a:t>(</a:t>
            </a:r>
            <a:r>
              <a:rPr lang="en-US" altLang="en-US" sz="2000" dirty="0" err="1">
                <a:solidFill>
                  <a:srgbClr val="FFFF00"/>
                </a:solidFill>
              </a:rPr>
              <a:t>misterio</a:t>
            </a:r>
            <a:r>
              <a:rPr lang="en-US" altLang="en-US" sz="2000" dirty="0">
                <a:solidFill>
                  <a:srgbClr val="FFFF00"/>
                </a:solidFill>
              </a:rPr>
              <a:t>)</a:t>
            </a:r>
          </a:p>
          <a:p>
            <a:pPr algn="ctr"/>
            <a:r>
              <a:rPr lang="es-CO" altLang="en-US" sz="2000" dirty="0">
                <a:solidFill>
                  <a:srgbClr val="FFFF00"/>
                </a:solidFill>
              </a:rPr>
              <a:t>ser</a:t>
            </a:r>
            <a:endParaRPr lang="en-US" altLang="en-US" sz="2000" dirty="0">
              <a:solidFill>
                <a:srgbClr val="FFFF00"/>
              </a:solidFill>
            </a:endParaRPr>
          </a:p>
          <a:p>
            <a:pPr algn="ctr"/>
            <a:r>
              <a:rPr lang="en-US" altLang="en-US" sz="2000" dirty="0" err="1">
                <a:solidFill>
                  <a:srgbClr val="FFFF00"/>
                </a:solidFill>
              </a:rPr>
              <a:t>realizado</a:t>
            </a:r>
            <a:endParaRPr lang="en-US" altLang="en-US" sz="2000" dirty="0">
              <a:solidFill>
                <a:srgbClr val="FFFF00"/>
              </a:solidFill>
            </a:endParaRPr>
          </a:p>
          <a:p>
            <a:pPr algn="ctr"/>
            <a:r>
              <a:rPr lang="es-CO" altLang="en-US" sz="2000" dirty="0">
                <a:solidFill>
                  <a:srgbClr val="FFFF00"/>
                </a:solidFill>
              </a:rPr>
              <a:t>por</a:t>
            </a:r>
            <a:endParaRPr lang="en-US" altLang="en-US" sz="2000" dirty="0">
              <a:solidFill>
                <a:srgbClr val="FFFF00"/>
              </a:solidFill>
            </a:endParaRPr>
          </a:p>
          <a:p>
            <a:pPr algn="ctr"/>
            <a:r>
              <a:rPr lang="es-CO" altLang="en-US" sz="2000" dirty="0">
                <a:solidFill>
                  <a:srgbClr val="FFFF00"/>
                </a:solidFill>
              </a:rPr>
              <a:t>los edades</a:t>
            </a:r>
            <a:endParaRPr lang="en-US" altLang="en-US" sz="2000" dirty="0">
              <a:solidFill>
                <a:srgbClr val="FFFF00"/>
              </a:solidFill>
            </a:endParaRPr>
          </a:p>
          <a:p>
            <a:pPr algn="ctr"/>
            <a:r>
              <a:rPr lang="en-US" altLang="en-US" sz="2000" dirty="0" err="1">
                <a:solidFill>
                  <a:srgbClr val="FFFF00"/>
                </a:solidFill>
              </a:rPr>
              <a:t>en</a:t>
            </a:r>
            <a:r>
              <a:rPr lang="en-US" altLang="en-US" sz="2000" dirty="0">
                <a:solidFill>
                  <a:srgbClr val="FFFF00"/>
                </a:solidFill>
              </a:rPr>
              <a:t> </a:t>
            </a:r>
            <a:r>
              <a:rPr lang="en-US" altLang="en-US" sz="2000" dirty="0" err="1">
                <a:solidFill>
                  <a:srgbClr val="FFFF00"/>
                </a:solidFill>
              </a:rPr>
              <a:t>Jesús</a:t>
            </a:r>
            <a:r>
              <a:rPr lang="en-US" altLang="en-US" sz="2000" dirty="0">
                <a:solidFill>
                  <a:srgbClr val="FFFF00"/>
                </a:solidFill>
              </a:rPr>
              <a:t> :</a:t>
            </a:r>
          </a:p>
          <a:p>
            <a:pPr algn="ctr"/>
            <a:r>
              <a:rPr lang="en-US" altLang="en-US" sz="2000" dirty="0">
                <a:solidFill>
                  <a:srgbClr val="FFFF00"/>
                </a:solidFill>
              </a:rPr>
              <a:t>1:3-14</a:t>
            </a:r>
          </a:p>
          <a:p>
            <a:pPr algn="ctr"/>
            <a:r>
              <a:rPr lang="en-US" altLang="en-US" sz="2000" dirty="0">
                <a:solidFill>
                  <a:srgbClr val="FFFF00"/>
                </a:solidFill>
              </a:rPr>
              <a:t>3:1-11</a:t>
            </a:r>
          </a:p>
        </p:txBody>
      </p:sp>
      <p:sp>
        <p:nvSpPr>
          <p:cNvPr id="24590" name="Text Box 14"/>
          <p:cNvSpPr txBox="1">
            <a:spLocks noChangeArrowheads="1"/>
          </p:cNvSpPr>
          <p:nvPr/>
        </p:nvSpPr>
        <p:spPr bwMode="auto">
          <a:xfrm>
            <a:off x="4697688" y="838200"/>
            <a:ext cx="1223413"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5000"/>
              </a:lnSpc>
            </a:pPr>
            <a:r>
              <a:rPr lang="en-US" altLang="en-US" sz="2000" i="1" dirty="0" err="1">
                <a:solidFill>
                  <a:srgbClr val="66FFFF"/>
                </a:solidFill>
                <a:latin typeface="Times New Roman" pitchFamily="18" charset="0"/>
              </a:rPr>
              <a:t>Salvación</a:t>
            </a:r>
            <a:endParaRPr lang="en-US" altLang="en-US" sz="2000" i="1" dirty="0">
              <a:solidFill>
                <a:srgbClr val="66FFFF"/>
              </a:solidFill>
              <a:latin typeface="Times New Roman" pitchFamily="18" charset="0"/>
            </a:endParaRPr>
          </a:p>
          <a:p>
            <a:pPr algn="ctr">
              <a:lnSpc>
                <a:spcPct val="85000"/>
              </a:lnSpc>
            </a:pPr>
            <a:r>
              <a:rPr lang="en-US" altLang="en-US" sz="2000" i="1" dirty="0" err="1">
                <a:solidFill>
                  <a:srgbClr val="66FFFF"/>
                </a:solidFill>
                <a:latin typeface="Times New Roman" pitchFamily="18" charset="0"/>
              </a:rPr>
              <a:t>en</a:t>
            </a:r>
            <a:endParaRPr lang="en-US" altLang="en-US" sz="2000" i="1" dirty="0">
              <a:solidFill>
                <a:srgbClr val="66FFFF"/>
              </a:solidFill>
              <a:latin typeface="Times New Roman" pitchFamily="18" charset="0"/>
            </a:endParaRPr>
          </a:p>
          <a:p>
            <a:pPr algn="ctr">
              <a:lnSpc>
                <a:spcPct val="85000"/>
              </a:lnSpc>
            </a:pPr>
            <a:r>
              <a:rPr lang="en-US" altLang="en-US" sz="2000" i="1" dirty="0">
                <a:solidFill>
                  <a:srgbClr val="66FFFF"/>
                </a:solidFill>
                <a:latin typeface="Times New Roman" pitchFamily="18" charset="0"/>
              </a:rPr>
              <a:t>Cristo</a:t>
            </a:r>
          </a:p>
        </p:txBody>
      </p:sp>
      <p:sp>
        <p:nvSpPr>
          <p:cNvPr id="24591" name="Line 15"/>
          <p:cNvSpPr>
            <a:spLocks noChangeShapeType="1"/>
          </p:cNvSpPr>
          <p:nvPr/>
        </p:nvSpPr>
        <p:spPr bwMode="auto">
          <a:xfrm flipH="1">
            <a:off x="5867400" y="685800"/>
            <a:ext cx="228600" cy="1524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p:cNvSpPr>
            <a:spLocks noChangeShapeType="1"/>
          </p:cNvSpPr>
          <p:nvPr/>
        </p:nvSpPr>
        <p:spPr bwMode="auto">
          <a:xfrm flipH="1">
            <a:off x="5715000" y="685800"/>
            <a:ext cx="76200" cy="762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p:cNvSpPr>
            <a:spLocks noChangeShapeType="1"/>
          </p:cNvSpPr>
          <p:nvPr/>
        </p:nvSpPr>
        <p:spPr bwMode="auto">
          <a:xfrm flipH="1">
            <a:off x="54864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18"/>
          <p:cNvSpPr>
            <a:spLocks noChangeShapeType="1"/>
          </p:cNvSpPr>
          <p:nvPr/>
        </p:nvSpPr>
        <p:spPr bwMode="auto">
          <a:xfrm>
            <a:off x="5334000" y="609600"/>
            <a:ext cx="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9"/>
          <p:cNvSpPr>
            <a:spLocks noChangeShapeType="1"/>
          </p:cNvSpPr>
          <p:nvPr/>
        </p:nvSpPr>
        <p:spPr bwMode="auto">
          <a:xfrm>
            <a:off x="50292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20"/>
          <p:cNvSpPr>
            <a:spLocks noChangeShapeType="1"/>
          </p:cNvSpPr>
          <p:nvPr/>
        </p:nvSpPr>
        <p:spPr bwMode="auto">
          <a:xfrm>
            <a:off x="4800600" y="685800"/>
            <a:ext cx="762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p:cNvSpPr>
            <a:spLocks noChangeShapeType="1"/>
          </p:cNvSpPr>
          <p:nvPr/>
        </p:nvSpPr>
        <p:spPr bwMode="auto">
          <a:xfrm>
            <a:off x="4495800" y="838200"/>
            <a:ext cx="2286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p:cNvSpPr>
            <a:spLocks noChangeShapeType="1"/>
          </p:cNvSpPr>
          <p:nvPr/>
        </p:nvSpPr>
        <p:spPr bwMode="auto">
          <a:xfrm>
            <a:off x="4495800" y="11430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p:cNvSpPr>
            <a:spLocks noChangeShapeType="1"/>
          </p:cNvSpPr>
          <p:nvPr/>
        </p:nvSpPr>
        <p:spPr bwMode="auto">
          <a:xfrm>
            <a:off x="4343400" y="1371600"/>
            <a:ext cx="3048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p:cNvSpPr>
            <a:spLocks noChangeShapeType="1"/>
          </p:cNvSpPr>
          <p:nvPr/>
        </p:nvSpPr>
        <p:spPr bwMode="auto">
          <a:xfrm flipV="1">
            <a:off x="4495800" y="16002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1" name="Line 25"/>
          <p:cNvSpPr>
            <a:spLocks noChangeShapeType="1"/>
          </p:cNvSpPr>
          <p:nvPr/>
        </p:nvSpPr>
        <p:spPr bwMode="auto">
          <a:xfrm flipV="1">
            <a:off x="4572000" y="1676400"/>
            <a:ext cx="2286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2" name="Line 26"/>
          <p:cNvSpPr>
            <a:spLocks noChangeShapeType="1"/>
          </p:cNvSpPr>
          <p:nvPr/>
        </p:nvSpPr>
        <p:spPr bwMode="auto">
          <a:xfrm flipH="1">
            <a:off x="48768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3" name="Line 27"/>
          <p:cNvSpPr>
            <a:spLocks noChangeShapeType="1"/>
          </p:cNvSpPr>
          <p:nvPr/>
        </p:nvSpPr>
        <p:spPr bwMode="auto">
          <a:xfrm flipV="1">
            <a:off x="5867400" y="9906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4" name="Line 28"/>
          <p:cNvSpPr>
            <a:spLocks noChangeShapeType="1"/>
          </p:cNvSpPr>
          <p:nvPr/>
        </p:nvSpPr>
        <p:spPr bwMode="auto">
          <a:xfrm flipV="1">
            <a:off x="5943600" y="1143000"/>
            <a:ext cx="3810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5" name="Line 29"/>
          <p:cNvSpPr>
            <a:spLocks noChangeShapeType="1"/>
          </p:cNvSpPr>
          <p:nvPr/>
        </p:nvSpPr>
        <p:spPr bwMode="auto">
          <a:xfrm>
            <a:off x="5943600" y="14478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6" name="Line 30"/>
          <p:cNvSpPr>
            <a:spLocks noChangeShapeType="1"/>
          </p:cNvSpPr>
          <p:nvPr/>
        </p:nvSpPr>
        <p:spPr bwMode="auto">
          <a:xfrm>
            <a:off x="5943600" y="1676400"/>
            <a:ext cx="3048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7" name="Line 31"/>
          <p:cNvSpPr>
            <a:spLocks noChangeShapeType="1"/>
          </p:cNvSpPr>
          <p:nvPr/>
        </p:nvSpPr>
        <p:spPr bwMode="auto">
          <a:xfrm>
            <a:off x="57912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8" name="Line 32"/>
          <p:cNvSpPr>
            <a:spLocks noChangeShapeType="1"/>
          </p:cNvSpPr>
          <p:nvPr/>
        </p:nvSpPr>
        <p:spPr bwMode="auto">
          <a:xfrm>
            <a:off x="5638800" y="17526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9" name="Arc 33"/>
          <p:cNvSpPr>
            <a:spLocks/>
          </p:cNvSpPr>
          <p:nvPr/>
        </p:nvSpPr>
        <p:spPr bwMode="auto">
          <a:xfrm rot="8600699">
            <a:off x="1220341" y="2611322"/>
            <a:ext cx="4309042" cy="2197028"/>
          </a:xfrm>
          <a:custGeom>
            <a:avLst/>
            <a:gdLst>
              <a:gd name="G0" fmla="+- 16739 0 0"/>
              <a:gd name="G1" fmla="+- 21600 0 0"/>
              <a:gd name="G2" fmla="+- 21600 0 0"/>
              <a:gd name="T0" fmla="*/ 0 w 38339"/>
              <a:gd name="T1" fmla="*/ 7949 h 25195"/>
              <a:gd name="T2" fmla="*/ 38038 w 38339"/>
              <a:gd name="T3" fmla="*/ 25195 h 25195"/>
              <a:gd name="T4" fmla="*/ 16739 w 38339"/>
              <a:gd name="T5" fmla="*/ 21600 h 25195"/>
            </a:gdLst>
            <a:ahLst/>
            <a:cxnLst>
              <a:cxn ang="0">
                <a:pos x="T0" y="T1"/>
              </a:cxn>
              <a:cxn ang="0">
                <a:pos x="T2" y="T3"/>
              </a:cxn>
              <a:cxn ang="0">
                <a:pos x="T4" y="T5"/>
              </a:cxn>
            </a:cxnLst>
            <a:rect l="0" t="0" r="r" b="b"/>
            <a:pathLst>
              <a:path w="38339" h="25195" fill="none" extrusionOk="0">
                <a:moveTo>
                  <a:pt x="-1" y="7948"/>
                </a:moveTo>
                <a:cubicBezTo>
                  <a:pt x="4101" y="2918"/>
                  <a:pt x="10248" y="-1"/>
                  <a:pt x="16739" y="0"/>
                </a:cubicBezTo>
                <a:cubicBezTo>
                  <a:pt x="28668" y="0"/>
                  <a:pt x="38339" y="9670"/>
                  <a:pt x="38339" y="21600"/>
                </a:cubicBezTo>
                <a:cubicBezTo>
                  <a:pt x="38339" y="22804"/>
                  <a:pt x="38238" y="24007"/>
                  <a:pt x="38037" y="25194"/>
                </a:cubicBezTo>
              </a:path>
              <a:path w="38339" h="25195" stroke="0" extrusionOk="0">
                <a:moveTo>
                  <a:pt x="-1" y="7948"/>
                </a:moveTo>
                <a:cubicBezTo>
                  <a:pt x="4101" y="2918"/>
                  <a:pt x="10248" y="-1"/>
                  <a:pt x="16739" y="0"/>
                </a:cubicBezTo>
                <a:cubicBezTo>
                  <a:pt x="28668" y="0"/>
                  <a:pt x="38339" y="9670"/>
                  <a:pt x="38339" y="21600"/>
                </a:cubicBezTo>
                <a:cubicBezTo>
                  <a:pt x="38339" y="22804"/>
                  <a:pt x="38238" y="24007"/>
                  <a:pt x="38037" y="25194"/>
                </a:cubicBezTo>
                <a:lnTo>
                  <a:pt x="16739" y="21600"/>
                </a:lnTo>
                <a:close/>
              </a:path>
            </a:pathLst>
          </a:custGeom>
          <a:noFill/>
          <a:ln w="57150">
            <a:solidFill>
              <a:srgbClr val="FFCC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0" name="Text Box 34"/>
          <p:cNvSpPr txBox="1">
            <a:spLocks noChangeArrowheads="1"/>
          </p:cNvSpPr>
          <p:nvPr/>
        </p:nvSpPr>
        <p:spPr bwMode="auto">
          <a:xfrm>
            <a:off x="6172200" y="696913"/>
            <a:ext cx="1524000" cy="2174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1800" dirty="0" err="1">
                <a:solidFill>
                  <a:schemeClr val="bg1"/>
                </a:solidFill>
              </a:rPr>
              <a:t>Revelado</a:t>
            </a:r>
            <a:endParaRPr lang="en-US" altLang="en-US" sz="1800" dirty="0">
              <a:solidFill>
                <a:schemeClr val="bg1"/>
              </a:solidFill>
            </a:endParaRPr>
          </a:p>
          <a:p>
            <a:pPr algn="ctr">
              <a:lnSpc>
                <a:spcPct val="85000"/>
              </a:lnSpc>
            </a:pPr>
            <a:r>
              <a:rPr lang="en-US" altLang="en-US" sz="1800" dirty="0" err="1">
                <a:solidFill>
                  <a:schemeClr val="bg1"/>
                </a:solidFill>
              </a:rPr>
              <a:t>en</a:t>
            </a:r>
            <a:r>
              <a:rPr lang="en-US" altLang="en-US" sz="1800" dirty="0">
                <a:solidFill>
                  <a:schemeClr val="bg1"/>
                </a:solidFill>
              </a:rPr>
              <a:t> Su </a:t>
            </a:r>
            <a:r>
              <a:rPr lang="en-US" altLang="en-US" sz="1800" dirty="0" err="1">
                <a:solidFill>
                  <a:schemeClr val="bg1"/>
                </a:solidFill>
              </a:rPr>
              <a:t>cuerpo</a:t>
            </a:r>
            <a:endParaRPr lang="en-US" altLang="en-US" sz="1800" dirty="0">
              <a:solidFill>
                <a:schemeClr val="bg1"/>
              </a:solidFill>
            </a:endParaRPr>
          </a:p>
          <a:p>
            <a:pPr algn="ctr">
              <a:lnSpc>
                <a:spcPct val="85000"/>
              </a:lnSpc>
            </a:pPr>
            <a:r>
              <a:rPr lang="en-US" altLang="en-US" sz="1800" dirty="0">
                <a:solidFill>
                  <a:schemeClr val="bg1"/>
                </a:solidFill>
              </a:rPr>
              <a:t>(la </a:t>
            </a:r>
            <a:r>
              <a:rPr lang="en-US" altLang="en-US" sz="1800" dirty="0" err="1">
                <a:solidFill>
                  <a:schemeClr val="bg1"/>
                </a:solidFill>
              </a:rPr>
              <a:t>iglesia</a:t>
            </a:r>
            <a:r>
              <a:rPr lang="en-US" altLang="en-US" sz="1800" dirty="0">
                <a:solidFill>
                  <a:schemeClr val="bg1"/>
                </a:solidFill>
              </a:rPr>
              <a:t>)</a:t>
            </a:r>
          </a:p>
          <a:p>
            <a:pPr algn="ctr">
              <a:lnSpc>
                <a:spcPct val="85000"/>
              </a:lnSpc>
            </a:pPr>
            <a:r>
              <a:rPr lang="en-US" altLang="en-US" sz="1800" dirty="0">
                <a:solidFill>
                  <a:schemeClr val="bg1"/>
                </a:solidFill>
              </a:rPr>
              <a:t>2:11-22</a:t>
            </a:r>
          </a:p>
          <a:p>
            <a:pPr algn="ctr">
              <a:lnSpc>
                <a:spcPct val="85000"/>
              </a:lnSpc>
            </a:pPr>
            <a:r>
              <a:rPr lang="en-US" altLang="en-US" sz="1800" dirty="0">
                <a:solidFill>
                  <a:schemeClr val="bg1"/>
                </a:solidFill>
              </a:rPr>
              <a:t>3:10-11</a:t>
            </a:r>
          </a:p>
          <a:p>
            <a:pPr algn="ctr">
              <a:lnSpc>
                <a:spcPct val="85000"/>
              </a:lnSpc>
            </a:pPr>
            <a:r>
              <a:rPr lang="en-US" altLang="en-US" sz="1800" dirty="0">
                <a:solidFill>
                  <a:schemeClr val="bg1"/>
                </a:solidFill>
              </a:rPr>
              <a:t>5:22-32</a:t>
            </a:r>
          </a:p>
          <a:p>
            <a:pPr algn="ctr">
              <a:lnSpc>
                <a:spcPct val="75000"/>
              </a:lnSpc>
            </a:pPr>
            <a:r>
              <a:rPr lang="en-US" altLang="en-US" sz="1800" dirty="0">
                <a:solidFill>
                  <a:schemeClr val="bg1"/>
                </a:solidFill>
              </a:rPr>
              <a:t>---</a:t>
            </a:r>
          </a:p>
          <a:p>
            <a:pPr algn="ctr">
              <a:lnSpc>
                <a:spcPct val="75000"/>
              </a:lnSpc>
            </a:pPr>
            <a:r>
              <a:rPr lang="en-US" altLang="en-US" sz="2000" dirty="0">
                <a:solidFill>
                  <a:srgbClr val="FFCC00"/>
                </a:solidFill>
              </a:rPr>
              <a:t>Cristo</a:t>
            </a:r>
          </a:p>
          <a:p>
            <a:pPr algn="ctr">
              <a:lnSpc>
                <a:spcPct val="75000"/>
              </a:lnSpc>
            </a:pPr>
            <a:r>
              <a:rPr lang="en-US" altLang="en-US" sz="2000" dirty="0" err="1">
                <a:solidFill>
                  <a:srgbClr val="FFCC00"/>
                </a:solidFill>
              </a:rPr>
              <a:t>en</a:t>
            </a:r>
            <a:r>
              <a:rPr lang="en-US" altLang="en-US" sz="2000" dirty="0">
                <a:solidFill>
                  <a:srgbClr val="FFCC00"/>
                </a:solidFill>
              </a:rPr>
              <a:t> </a:t>
            </a:r>
            <a:r>
              <a:rPr lang="en-US" altLang="en-US" sz="2000" dirty="0" err="1">
                <a:solidFill>
                  <a:srgbClr val="FFCC00"/>
                </a:solidFill>
              </a:rPr>
              <a:t>vosotros</a:t>
            </a:r>
            <a:endParaRPr lang="en-US" altLang="en-US" sz="2000" dirty="0">
              <a:solidFill>
                <a:srgbClr val="FFCC00"/>
              </a:solidFill>
            </a:endParaRPr>
          </a:p>
        </p:txBody>
      </p:sp>
    </p:spTree>
    <p:extLst>
      <p:ext uri="{BB962C8B-B14F-4D97-AF65-F5344CB8AC3E}">
        <p14:creationId xmlns:p14="http://schemas.microsoft.com/office/powerpoint/2010/main" val="3603057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3400" y="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 (1:3-14)</a:t>
            </a:r>
          </a:p>
        </p:txBody>
      </p:sp>
      <p:sp>
        <p:nvSpPr>
          <p:cNvPr id="13315"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800" dirty="0"/>
              <a:t>E</a:t>
            </a:r>
          </a:p>
          <a:p>
            <a:pPr algn="ctr" eaLnBrk="1" hangingPunct="1"/>
            <a:r>
              <a:rPr lang="en-US" altLang="en-US" sz="2800" dirty="0"/>
              <a:t>F</a:t>
            </a:r>
          </a:p>
          <a:p>
            <a:pPr algn="ctr" eaLnBrk="1" hangingPunct="1"/>
            <a:r>
              <a:rPr lang="en-US" altLang="en-US" sz="2800" dirty="0"/>
              <a:t>E</a:t>
            </a:r>
          </a:p>
          <a:p>
            <a:pPr algn="ctr" eaLnBrk="1" hangingPunct="1"/>
            <a:r>
              <a:rPr lang="en-US" altLang="en-US" sz="2800" dirty="0"/>
              <a:t>S</a:t>
            </a:r>
          </a:p>
          <a:p>
            <a:pPr algn="ctr" eaLnBrk="1" hangingPunct="1"/>
            <a:r>
              <a:rPr lang="en-US" altLang="en-US" sz="2800" dirty="0"/>
              <a:t>I</a:t>
            </a:r>
          </a:p>
          <a:p>
            <a:pPr algn="ctr" eaLnBrk="1" hangingPunct="1"/>
            <a:r>
              <a:rPr lang="en-US" altLang="en-US" sz="2800" dirty="0"/>
              <a:t>O</a:t>
            </a:r>
          </a:p>
          <a:p>
            <a:pPr algn="ctr" eaLnBrk="1" hangingPunct="1"/>
            <a:r>
              <a:rPr lang="en-US" altLang="en-US" sz="2800" dirty="0"/>
              <a:t>S</a:t>
            </a:r>
          </a:p>
        </p:txBody>
      </p:sp>
      <p:sp>
        <p:nvSpPr>
          <p:cNvPr id="35852" name="Rectangle 12"/>
          <p:cNvSpPr>
            <a:spLocks noChangeArrowheads="1"/>
          </p:cNvSpPr>
          <p:nvPr/>
        </p:nvSpPr>
        <p:spPr bwMode="auto">
          <a:xfrm>
            <a:off x="563880" y="546257"/>
            <a:ext cx="4419600" cy="5863913"/>
          </a:xfrm>
          <a:prstGeom prst="rect">
            <a:avLst/>
          </a:prstGeom>
          <a:solidFill>
            <a:srgbClr val="F4F2CC"/>
          </a:solidFill>
          <a:ln>
            <a:noFill/>
          </a:ln>
          <a:effec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600" dirty="0"/>
              <a:t>Bendito sea el Dios y Padre de nuestro Señor Jesucristo, que nos bendijo con toda bendición espiritual en los lugares celestiales en Cristo, según nos escogió en él antes de la fundación del mundo, para que fuésemos santos y sin mancha delante de él, en amor habiéndonos predestinado para ser adoptados hijos suyos por medio de Jesucristo, según el puro afecto de su voluntad</a:t>
            </a:r>
            <a:r>
              <a:rPr lang="es-ES" altLang="en-US" sz="2600" dirty="0">
                <a:solidFill>
                  <a:srgbClr val="C00000"/>
                </a:solidFill>
              </a:rPr>
              <a:t>, para alabanza de la gloria de su gracia, con la cual nos hizo aceptos en el</a:t>
            </a:r>
            <a:r>
              <a:rPr lang="es-ES" altLang="en-US" sz="2400" dirty="0">
                <a:solidFill>
                  <a:srgbClr val="C00000"/>
                </a:solidFill>
              </a:rPr>
              <a:t> </a:t>
            </a:r>
            <a:r>
              <a:rPr lang="es-ES" altLang="en-US" sz="2600" dirty="0">
                <a:solidFill>
                  <a:srgbClr val="C00000"/>
                </a:solidFill>
              </a:rPr>
              <a:t>Amado.</a:t>
            </a:r>
          </a:p>
        </p:txBody>
      </p:sp>
      <p:sp>
        <p:nvSpPr>
          <p:cNvPr id="10" name="Text Box 6"/>
          <p:cNvSpPr txBox="1">
            <a:spLocks noChangeArrowheads="1"/>
          </p:cNvSpPr>
          <p:nvPr/>
        </p:nvSpPr>
        <p:spPr bwMode="auto">
          <a:xfrm>
            <a:off x="4953000" y="2418066"/>
            <a:ext cx="41910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Todas las bendiciones espirituales se encuentran en Cristo…no en la iglesia, sino en Él.</a:t>
            </a:r>
            <a:endParaRPr lang="en-US" altLang="en-US" sz="2400" dirty="0">
              <a:solidFill>
                <a:srgbClr val="FFFF00"/>
              </a:solidFill>
            </a:endParaRPr>
          </a:p>
        </p:txBody>
      </p:sp>
      <p:sp>
        <p:nvSpPr>
          <p:cNvPr id="11" name="Text Box 9"/>
          <p:cNvSpPr txBox="1">
            <a:spLocks noChangeArrowheads="1"/>
          </p:cNvSpPr>
          <p:nvPr/>
        </p:nvSpPr>
        <p:spPr bwMode="auto">
          <a:xfrm>
            <a:off x="4933950" y="4114800"/>
            <a:ext cx="4191000" cy="76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Jesús era el centro de nuestra redención antes de la Creación</a:t>
            </a:r>
            <a:r>
              <a:rPr lang="en-US" altLang="en-US" sz="2400" dirty="0">
                <a:solidFill>
                  <a:srgbClr val="FFFF00"/>
                </a:solidFill>
              </a:rPr>
              <a:t>.</a:t>
            </a:r>
          </a:p>
        </p:txBody>
      </p:sp>
      <p:sp>
        <p:nvSpPr>
          <p:cNvPr id="12" name="Text Box 11"/>
          <p:cNvSpPr txBox="1">
            <a:spLocks noChangeArrowheads="1"/>
          </p:cNvSpPr>
          <p:nvPr/>
        </p:nvSpPr>
        <p:spPr bwMode="auto">
          <a:xfrm>
            <a:off x="4933950" y="5421542"/>
            <a:ext cx="419100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Él predeterminó que, a través de Jesús, podríamos tener una relación de Niño-Padre con Él.</a:t>
            </a:r>
            <a:endParaRPr lang="en-US" altLang="en-US" sz="2400" dirty="0">
              <a:solidFill>
                <a:srgbClr val="FFFF00"/>
              </a:solidFill>
            </a:endParaRPr>
          </a:p>
        </p:txBody>
      </p:sp>
    </p:spTree>
    <p:extLst>
      <p:ext uri="{BB962C8B-B14F-4D97-AF65-F5344CB8AC3E}">
        <p14:creationId xmlns:p14="http://schemas.microsoft.com/office/powerpoint/2010/main" val="1375180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4/3*#ppt_w"/>
                                          </p:val>
                                        </p:tav>
                                        <p:tav tm="100000">
                                          <p:val>
                                            <p:strVal val="#ppt_w"/>
                                          </p:val>
                                        </p:tav>
                                      </p:tavLst>
                                    </p:anim>
                                    <p:anim calcmode="lin" valueType="num">
                                      <p:cBhvr>
                                        <p:cTn id="8" dur="1000" fill="hold"/>
                                        <p:tgtEl>
                                          <p:spTgt spid="10"/>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strVal val="4/3*#ppt_w"/>
                                          </p:val>
                                        </p:tav>
                                        <p:tav tm="100000">
                                          <p:val>
                                            <p:strVal val="#ppt_w"/>
                                          </p:val>
                                        </p:tav>
                                      </p:tavLst>
                                    </p:anim>
                                    <p:anim calcmode="lin" valueType="num">
                                      <p:cBhvr>
                                        <p:cTn id="14" dur="1000" fill="hold"/>
                                        <p:tgtEl>
                                          <p:spTgt spid="11"/>
                                        </p:tgtEl>
                                        <p:attrNameLst>
                                          <p:attrName>ppt_h</p:attrName>
                                        </p:attrNameLst>
                                      </p:cBhvr>
                                      <p:tavLst>
                                        <p:tav tm="0">
                                          <p:val>
                                            <p:strVal val="4/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8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strVal val="4/3*#ppt_w"/>
                                          </p:val>
                                        </p:tav>
                                        <p:tav tm="100000">
                                          <p:val>
                                            <p:strVal val="#ppt_w"/>
                                          </p:val>
                                        </p:tav>
                                      </p:tavLst>
                                    </p:anim>
                                    <p:anim calcmode="lin" valueType="num">
                                      <p:cBhvr>
                                        <p:cTn id="20" dur="1000" fill="hold"/>
                                        <p:tgtEl>
                                          <p:spTgt spid="12"/>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a:t>
            </a:r>
            <a:r>
              <a:rPr lang="es-CO" altLang="en-US" sz="2600" dirty="0" err="1">
                <a:latin typeface="Tempus Sans ITC" panose="04020404030D07020202" pitchFamily="82" charset="0"/>
              </a:rPr>
              <a:t>ón</a:t>
            </a:r>
            <a:r>
              <a:rPr lang="es-CO" altLang="en-US" sz="2600" dirty="0">
                <a:latin typeface="Tempus Sans ITC" panose="04020404030D07020202" pitchFamily="82" charset="0"/>
              </a:rPr>
              <a:t> espiritual en Cristo </a:t>
            </a:r>
            <a:r>
              <a:rPr lang="en-US" altLang="en-US" sz="2600" dirty="0">
                <a:latin typeface="Tempus Sans ITC" panose="04020404030D07020202" pitchFamily="82" charset="0"/>
              </a:rPr>
              <a:t>(1:3-14)</a:t>
            </a:r>
          </a:p>
        </p:txBody>
      </p:sp>
      <p:sp>
        <p:nvSpPr>
          <p:cNvPr id="45059"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n-US" altLang="en-US" sz="2800" dirty="0"/>
              <a:t>F</a:t>
            </a:r>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45060" name="Rectangle 4"/>
          <p:cNvSpPr>
            <a:spLocks noChangeArrowheads="1"/>
          </p:cNvSpPr>
          <p:nvPr/>
        </p:nvSpPr>
        <p:spPr bwMode="auto">
          <a:xfrm>
            <a:off x="533400" y="533400"/>
            <a:ext cx="2514600" cy="4063420"/>
          </a:xfrm>
          <a:prstGeom prst="rect">
            <a:avLst/>
          </a:prstGeom>
          <a:solidFill>
            <a:srgbClr val="F4F2D8"/>
          </a:solidFill>
          <a:ln>
            <a:noFill/>
          </a:ln>
          <a:effectLst/>
        </p:spPr>
        <p:txBody>
          <a:bodyPr>
            <a:spAutoFit/>
          </a:bodyPr>
          <a:lstStyle/>
          <a:p>
            <a:pPr algn="ctr">
              <a:lnSpc>
                <a:spcPct val="90000"/>
              </a:lnSpc>
            </a:pPr>
            <a:r>
              <a:rPr lang="en-US" altLang="en-US" sz="2600" dirty="0"/>
              <a:t>1:7-8 - </a:t>
            </a:r>
            <a:r>
              <a:rPr lang="es-ES" altLang="en-US" sz="2600" dirty="0"/>
              <a:t>en quien tenemos redención por su sangre, el perdón de pecados según las riquezas de su gracia, que hizo sobreabundar para con nosotros</a:t>
            </a:r>
          </a:p>
        </p:txBody>
      </p:sp>
      <p:sp>
        <p:nvSpPr>
          <p:cNvPr id="45061" name="Text Box 5"/>
          <p:cNvSpPr txBox="1">
            <a:spLocks noChangeArrowheads="1"/>
          </p:cNvSpPr>
          <p:nvPr/>
        </p:nvSpPr>
        <p:spPr bwMode="auto">
          <a:xfrm>
            <a:off x="3188970" y="609600"/>
            <a:ext cx="5943600" cy="571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en-US" dirty="0">
                <a:solidFill>
                  <a:srgbClr val="FFFF00"/>
                </a:solidFill>
              </a:rPr>
              <a:t>Rom 3:21-26 -</a:t>
            </a:r>
            <a:r>
              <a:rPr lang="en-US" altLang="en-US" sz="1400" dirty="0">
                <a:solidFill>
                  <a:schemeClr val="bg1"/>
                </a:solidFill>
              </a:rPr>
              <a:t> </a:t>
            </a:r>
            <a:r>
              <a:rPr lang="es-ES" altLang="en-US" dirty="0">
                <a:solidFill>
                  <a:schemeClr val="bg1"/>
                </a:solidFill>
              </a:rPr>
              <a:t>Pero ahora, aparte de la ley, se ha manifestado la justicia de Dios, testificada por la ley y por los profetas; la justicia de Dios por medio de la fe en Jesucristo, para todos los que creen en él. Porque no hay diferencia, por cuanto todos pecaron, y están destituidos de la gloria de Dios, siendo justificados gratuitamente por su gracia, mediante la redención que es en Cristo Jesús, a quien Dios puso como propiciación por medio de la fe en su sangre, para manifestar su justicia, a causa de haber pasado por alto, en su paciencia, los pecados pasados, con la mira de manifestar en este tiempo su justicia, a fin de que él sea el justo, y el que justifica al que es de la fe de Jesús.</a:t>
            </a:r>
          </a:p>
        </p:txBody>
      </p:sp>
      <p:sp>
        <p:nvSpPr>
          <p:cNvPr id="45068" name="Text Box 12"/>
          <p:cNvSpPr txBox="1">
            <a:spLocks noChangeArrowheads="1"/>
          </p:cNvSpPr>
          <p:nvPr/>
        </p:nvSpPr>
        <p:spPr bwMode="auto">
          <a:xfrm>
            <a:off x="7620" y="4654550"/>
            <a:ext cx="3040380" cy="209595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dirty="0"/>
              <a:t>Esta simple declaración expresa el corazón del mensaje del Evangelio: la "buena noticia" que el mundo necesitaba oír.</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iterate type="wd">
                                    <p:tmPct val="3000"/>
                                  </p:iterate>
                                  <p:childTnLst>
                                    <p:set>
                                      <p:cBhvr>
                                        <p:cTn id="6" dur="1" fill="hold">
                                          <p:stCondLst>
                                            <p:cond delay="0"/>
                                          </p:stCondLst>
                                        </p:cTn>
                                        <p:tgtEl>
                                          <p:spTgt spid="45068"/>
                                        </p:tgtEl>
                                        <p:attrNameLst>
                                          <p:attrName>style.visibility</p:attrName>
                                        </p:attrNameLst>
                                      </p:cBhvr>
                                      <p:to>
                                        <p:strVal val="visible"/>
                                      </p:to>
                                    </p:set>
                                    <p:animEffect transition="in" filter="slide(fromTop)">
                                      <p:cBhvr>
                                        <p:cTn id="7" dur="1000"/>
                                        <p:tgtEl>
                                          <p:spTgt spid="450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45061"/>
                                        </p:tgtEl>
                                        <p:attrNameLst>
                                          <p:attrName>style.visibility</p:attrName>
                                        </p:attrNameLst>
                                      </p:cBhvr>
                                      <p:to>
                                        <p:strVal val="visible"/>
                                      </p:to>
                                    </p:set>
                                    <p:anim calcmode="lin" valueType="num">
                                      <p:cBhvr>
                                        <p:cTn id="12" dur="1000" fill="hold"/>
                                        <p:tgtEl>
                                          <p:spTgt spid="45061"/>
                                        </p:tgtEl>
                                        <p:attrNameLst>
                                          <p:attrName>ppt_x</p:attrName>
                                        </p:attrNameLst>
                                      </p:cBhvr>
                                      <p:tavLst>
                                        <p:tav tm="0">
                                          <p:val>
                                            <p:strVal val="#ppt_x-#ppt_w/2"/>
                                          </p:val>
                                        </p:tav>
                                        <p:tav tm="100000">
                                          <p:val>
                                            <p:strVal val="#ppt_x"/>
                                          </p:val>
                                        </p:tav>
                                      </p:tavLst>
                                    </p:anim>
                                    <p:anim calcmode="lin" valueType="num">
                                      <p:cBhvr>
                                        <p:cTn id="13" dur="1000" fill="hold"/>
                                        <p:tgtEl>
                                          <p:spTgt spid="45061"/>
                                        </p:tgtEl>
                                        <p:attrNameLst>
                                          <p:attrName>ppt_y</p:attrName>
                                        </p:attrNameLst>
                                      </p:cBhvr>
                                      <p:tavLst>
                                        <p:tav tm="0">
                                          <p:val>
                                            <p:strVal val="#ppt_y"/>
                                          </p:val>
                                        </p:tav>
                                        <p:tav tm="100000">
                                          <p:val>
                                            <p:strVal val="#ppt_y"/>
                                          </p:val>
                                        </p:tav>
                                      </p:tavLst>
                                    </p:anim>
                                    <p:anim calcmode="lin" valueType="num">
                                      <p:cBhvr>
                                        <p:cTn id="14" dur="1000" fill="hold"/>
                                        <p:tgtEl>
                                          <p:spTgt spid="45061"/>
                                        </p:tgtEl>
                                        <p:attrNameLst>
                                          <p:attrName>ppt_w</p:attrName>
                                        </p:attrNameLst>
                                      </p:cBhvr>
                                      <p:tavLst>
                                        <p:tav tm="0">
                                          <p:val>
                                            <p:fltVal val="0"/>
                                          </p:val>
                                        </p:tav>
                                        <p:tav tm="100000">
                                          <p:val>
                                            <p:strVal val="#ppt_w"/>
                                          </p:val>
                                        </p:tav>
                                      </p:tavLst>
                                    </p:anim>
                                    <p:anim calcmode="lin" valueType="num">
                                      <p:cBhvr>
                                        <p:cTn id="15" dur="1000" fill="hold"/>
                                        <p:tgtEl>
                                          <p:spTgt spid="4506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6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n-US" altLang="en-US" sz="2800" dirty="0"/>
              <a:t>F</a:t>
            </a:r>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7" name="Text Box 13"/>
          <p:cNvSpPr txBox="1">
            <a:spLocks noChangeArrowheads="1"/>
          </p:cNvSpPr>
          <p:nvPr/>
        </p:nvSpPr>
        <p:spPr bwMode="auto">
          <a:xfrm>
            <a:off x="3200400" y="533400"/>
            <a:ext cx="59436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1 </a:t>
            </a:r>
            <a:r>
              <a:rPr lang="en-US" altLang="en-US" dirty="0" err="1">
                <a:solidFill>
                  <a:srgbClr val="FFFF00"/>
                </a:solidFill>
              </a:rPr>
              <a:t>Cor</a:t>
            </a:r>
            <a:r>
              <a:rPr lang="en-US" altLang="en-US" dirty="0">
                <a:solidFill>
                  <a:srgbClr val="FFFF00"/>
                </a:solidFill>
              </a:rPr>
              <a:t> 1:30 -</a:t>
            </a:r>
            <a:r>
              <a:rPr lang="en-US" altLang="en-US" dirty="0">
                <a:solidFill>
                  <a:schemeClr val="bg1"/>
                </a:solidFill>
              </a:rPr>
              <a:t> </a:t>
            </a:r>
            <a:r>
              <a:rPr lang="es-ES" altLang="en-US" dirty="0">
                <a:solidFill>
                  <a:schemeClr val="bg1"/>
                </a:solidFill>
              </a:rPr>
              <a:t> Mas por él estáis vosotros en Cristo Jesús, el cual nos ha sido hecho por Dios sabiduría, justificación, santificación y redención.</a:t>
            </a:r>
            <a:endParaRPr lang="en-US" altLang="en-US" dirty="0">
              <a:solidFill>
                <a:schemeClr val="bg1"/>
              </a:solidFill>
            </a:endParaRPr>
          </a:p>
        </p:txBody>
      </p:sp>
      <p:sp>
        <p:nvSpPr>
          <p:cNvPr id="8" name="Text Box 14"/>
          <p:cNvSpPr txBox="1">
            <a:spLocks noChangeArrowheads="1"/>
          </p:cNvSpPr>
          <p:nvPr/>
        </p:nvSpPr>
        <p:spPr bwMode="auto">
          <a:xfrm>
            <a:off x="3200400" y="1981200"/>
            <a:ext cx="59436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1 </a:t>
            </a:r>
            <a:r>
              <a:rPr lang="en-US" altLang="en-US" dirty="0" err="1">
                <a:solidFill>
                  <a:srgbClr val="FFFF00"/>
                </a:solidFill>
              </a:rPr>
              <a:t>Cor</a:t>
            </a:r>
            <a:r>
              <a:rPr lang="en-US" altLang="en-US" dirty="0">
                <a:solidFill>
                  <a:srgbClr val="FFFF00"/>
                </a:solidFill>
              </a:rPr>
              <a:t> 5:7 - </a:t>
            </a:r>
            <a:r>
              <a:rPr lang="es-ES" altLang="en-US" dirty="0">
                <a:solidFill>
                  <a:schemeClr val="bg1"/>
                </a:solidFill>
              </a:rPr>
              <a:t>Limpiaos, pues, de la vieja levadura, para que seáis nueva masa, sin levadura como sois; porque nuestra pascua, que es Cristo, ya fue sacrificada por nosotros</a:t>
            </a:r>
          </a:p>
        </p:txBody>
      </p:sp>
      <p:sp>
        <p:nvSpPr>
          <p:cNvPr id="9" name="Rectangle 15"/>
          <p:cNvSpPr>
            <a:spLocks noChangeArrowheads="1"/>
          </p:cNvSpPr>
          <p:nvPr/>
        </p:nvSpPr>
        <p:spPr bwMode="auto">
          <a:xfrm>
            <a:off x="3200400" y="3393311"/>
            <a:ext cx="5943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1 Pet 1:18-21 -</a:t>
            </a:r>
            <a:r>
              <a:rPr lang="en-US" altLang="en-US" dirty="0">
                <a:solidFill>
                  <a:schemeClr val="bg1"/>
                </a:solidFill>
              </a:rPr>
              <a:t> …</a:t>
            </a:r>
            <a:r>
              <a:rPr lang="es-ES" altLang="en-US" dirty="0">
                <a:solidFill>
                  <a:schemeClr val="bg1"/>
                </a:solidFill>
              </a:rPr>
              <a:t>fuisteis rescatados …no con cosas corruptibles, como oro o plata, sino con la sangre preciosa de Cristo, como de un cordero sin mancha y sin contaminación, ya destinado desde antes de la fundación del mundo, pero manifestado en los postreros tiempos por amor de vosotros, y mediante el cual creéis en Dios, quien le resucitó de los muertos y le ha dado gloria, para que vuestra fe y esperanza sean en Dios</a:t>
            </a:r>
          </a:p>
        </p:txBody>
      </p:sp>
      <p:sp>
        <p:nvSpPr>
          <p:cNvPr id="10"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a:t>
            </a:r>
            <a:r>
              <a:rPr lang="es-CO" altLang="en-US" sz="2600" dirty="0" err="1">
                <a:latin typeface="Tempus Sans ITC" panose="04020404030D07020202" pitchFamily="82" charset="0"/>
              </a:rPr>
              <a:t>ón</a:t>
            </a:r>
            <a:r>
              <a:rPr lang="es-CO" altLang="en-US" sz="2600" dirty="0">
                <a:latin typeface="Tempus Sans ITC" panose="04020404030D07020202" pitchFamily="82" charset="0"/>
              </a:rPr>
              <a:t> espiritual en Cristo </a:t>
            </a:r>
            <a:r>
              <a:rPr lang="en-US" altLang="en-US" sz="2600" dirty="0">
                <a:latin typeface="Tempus Sans ITC" panose="04020404030D07020202" pitchFamily="82" charset="0"/>
              </a:rPr>
              <a:t>(1:3-14)</a:t>
            </a:r>
          </a:p>
        </p:txBody>
      </p:sp>
      <p:sp>
        <p:nvSpPr>
          <p:cNvPr id="11" name="Rectangle 4"/>
          <p:cNvSpPr>
            <a:spLocks noChangeArrowheads="1"/>
          </p:cNvSpPr>
          <p:nvPr/>
        </p:nvSpPr>
        <p:spPr bwMode="auto">
          <a:xfrm>
            <a:off x="533400" y="533400"/>
            <a:ext cx="2514600" cy="4063420"/>
          </a:xfrm>
          <a:prstGeom prst="rect">
            <a:avLst/>
          </a:prstGeom>
          <a:solidFill>
            <a:srgbClr val="F4F2D8"/>
          </a:solidFill>
          <a:ln>
            <a:noFill/>
          </a:ln>
          <a:effectLst/>
        </p:spPr>
        <p:txBody>
          <a:bodyPr>
            <a:spAutoFit/>
          </a:bodyPr>
          <a:lstStyle/>
          <a:p>
            <a:pPr algn="ctr">
              <a:lnSpc>
                <a:spcPct val="90000"/>
              </a:lnSpc>
            </a:pPr>
            <a:r>
              <a:rPr lang="en-US" altLang="en-US" sz="2600" dirty="0"/>
              <a:t>1:7-8 - </a:t>
            </a:r>
            <a:r>
              <a:rPr lang="es-ES" altLang="en-US" sz="2600" dirty="0"/>
              <a:t>en quien tenemos redención por su sangre, el perdón de pecados según las riquezas de su gracia, que hizo sobreabundar para con nosotros</a:t>
            </a:r>
          </a:p>
        </p:txBody>
      </p:sp>
      <p:sp>
        <p:nvSpPr>
          <p:cNvPr id="12" name="Text Box 12"/>
          <p:cNvSpPr txBox="1">
            <a:spLocks noChangeArrowheads="1"/>
          </p:cNvSpPr>
          <p:nvPr/>
        </p:nvSpPr>
        <p:spPr bwMode="auto">
          <a:xfrm>
            <a:off x="7620" y="4654550"/>
            <a:ext cx="3040380" cy="209595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dirty="0"/>
              <a:t>Esta simple declaración expresa el corazón del mensaje del Evangelio: la "buena noticia" que el mundo necesitaba oír.</a:t>
            </a:r>
            <a:endParaRPr lang="en-US" altLang="en-US" dirty="0"/>
          </a:p>
        </p:txBody>
      </p:sp>
    </p:spTree>
    <p:extLst>
      <p:ext uri="{BB962C8B-B14F-4D97-AF65-F5344CB8AC3E}">
        <p14:creationId xmlns:p14="http://schemas.microsoft.com/office/powerpoint/2010/main" val="136434881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ppt_x</p:attrName>
                                        </p:attrNameLst>
                                      </p:cBhvr>
                                      <p:tavLst>
                                        <p:tav tm="0">
                                          <p:val>
                                            <p:strVal val="#ppt_x-#ppt_w/2"/>
                                          </p:val>
                                        </p:tav>
                                        <p:tav tm="100000">
                                          <p:val>
                                            <p:strVal val="#ppt_x"/>
                                          </p:val>
                                        </p:tav>
                                      </p:tavLst>
                                    </p:anim>
                                    <p:anim calcmode="lin" valueType="num">
                                      <p:cBhvr>
                                        <p:cTn id="18" dur="1000" fill="hold"/>
                                        <p:tgtEl>
                                          <p:spTgt spid="9"/>
                                        </p:tgtEl>
                                        <p:attrNameLst>
                                          <p:attrName>ppt_y</p:attrName>
                                        </p:attrNameLst>
                                      </p:cBhvr>
                                      <p:tavLst>
                                        <p:tav tm="0">
                                          <p:val>
                                            <p:strVal val="#ppt_y"/>
                                          </p:val>
                                        </p:tav>
                                        <p:tav tm="100000">
                                          <p:val>
                                            <p:strVal val="#ppt_y"/>
                                          </p:val>
                                        </p:tav>
                                      </p:tavLst>
                                    </p:anim>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n-US" altLang="en-US" sz="2800" dirty="0"/>
              <a:t>F</a:t>
            </a:r>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10" name="Rectangle 16"/>
          <p:cNvSpPr>
            <a:spLocks noChangeArrowheads="1"/>
          </p:cNvSpPr>
          <p:nvPr/>
        </p:nvSpPr>
        <p:spPr bwMode="auto">
          <a:xfrm>
            <a:off x="3048000" y="914400"/>
            <a:ext cx="6096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err="1">
                <a:solidFill>
                  <a:srgbClr val="FFFF00"/>
                </a:solidFill>
              </a:rPr>
              <a:t>Heb</a:t>
            </a:r>
            <a:r>
              <a:rPr lang="en-US" altLang="en-US" dirty="0">
                <a:solidFill>
                  <a:srgbClr val="FFFF00"/>
                </a:solidFill>
              </a:rPr>
              <a:t> 9:22-26 –</a:t>
            </a:r>
            <a:r>
              <a:rPr lang="en-US" altLang="en-US" dirty="0">
                <a:solidFill>
                  <a:schemeClr val="bg1"/>
                </a:solidFill>
              </a:rPr>
              <a:t> y </a:t>
            </a:r>
            <a:r>
              <a:rPr lang="es-ES" altLang="en-US" dirty="0">
                <a:solidFill>
                  <a:schemeClr val="bg1"/>
                </a:solidFill>
              </a:rPr>
              <a:t>casi todo es purificado, según la ley, con sangre; y sin </a:t>
            </a:r>
            <a:r>
              <a:rPr lang="es-ES" altLang="en-US" dirty="0" err="1">
                <a:solidFill>
                  <a:schemeClr val="bg1"/>
                </a:solidFill>
              </a:rPr>
              <a:t>derrammiento</a:t>
            </a:r>
            <a:r>
              <a:rPr lang="es-ES" altLang="en-US" dirty="0">
                <a:solidFill>
                  <a:schemeClr val="bg1"/>
                </a:solidFill>
              </a:rPr>
              <a:t> de sangre no se hace remisión. El sacrificio de Cristo quita el pecado.  Fue, pues, necesario que las figuras de las cosas celestiales fuesen purificadas así;</a:t>
            </a:r>
            <a:r>
              <a:rPr lang="es-ES" altLang="en-US" sz="1800" dirty="0">
                <a:solidFill>
                  <a:schemeClr val="bg1"/>
                </a:solidFill>
              </a:rPr>
              <a:t> </a:t>
            </a:r>
            <a:r>
              <a:rPr lang="es-ES" altLang="en-US" dirty="0">
                <a:solidFill>
                  <a:schemeClr val="bg1"/>
                </a:solidFill>
              </a:rPr>
              <a:t>pero</a:t>
            </a:r>
            <a:r>
              <a:rPr lang="es-ES" altLang="en-US" sz="1800" dirty="0">
                <a:solidFill>
                  <a:schemeClr val="bg1"/>
                </a:solidFill>
              </a:rPr>
              <a:t> </a:t>
            </a:r>
            <a:r>
              <a:rPr lang="es-ES" altLang="en-US" dirty="0">
                <a:solidFill>
                  <a:schemeClr val="bg1"/>
                </a:solidFill>
              </a:rPr>
              <a:t>las</a:t>
            </a:r>
            <a:r>
              <a:rPr lang="es-ES" altLang="en-US" sz="1800" dirty="0">
                <a:solidFill>
                  <a:schemeClr val="bg1"/>
                </a:solidFill>
              </a:rPr>
              <a:t> </a:t>
            </a:r>
            <a:r>
              <a:rPr lang="es-ES" altLang="en-US" dirty="0">
                <a:solidFill>
                  <a:schemeClr val="bg1"/>
                </a:solidFill>
              </a:rPr>
              <a:t>cosas</a:t>
            </a:r>
            <a:r>
              <a:rPr lang="es-ES" altLang="en-US" sz="1800" dirty="0">
                <a:solidFill>
                  <a:schemeClr val="bg1"/>
                </a:solidFill>
              </a:rPr>
              <a:t> </a:t>
            </a:r>
            <a:r>
              <a:rPr lang="es-ES" altLang="en-US" dirty="0">
                <a:solidFill>
                  <a:schemeClr val="bg1"/>
                </a:solidFill>
              </a:rPr>
              <a:t>celestiales</a:t>
            </a:r>
            <a:r>
              <a:rPr lang="es-ES" altLang="en-US" sz="1800" dirty="0">
                <a:solidFill>
                  <a:schemeClr val="bg1"/>
                </a:solidFill>
              </a:rPr>
              <a:t> </a:t>
            </a:r>
            <a:r>
              <a:rPr lang="es-ES" altLang="en-US" dirty="0">
                <a:solidFill>
                  <a:schemeClr val="bg1"/>
                </a:solidFill>
              </a:rPr>
              <a:t>mismas, con mejores sacrificios que estos. Porque no entró Cristo en el santuario hecho de mano, figura del verdadero, sino en el cielo mismo para presentarse ahora por nosotros ante Dios; y no para ofrecerse muchas veces, … pero ahora, en la consumación de los siglos, se presentó una vez para siempre por el sacrificio de sí mismo para quitar de en medio el pecado.</a:t>
            </a:r>
          </a:p>
        </p:txBody>
      </p:sp>
      <p:sp>
        <p:nvSpPr>
          <p:cNvPr id="7"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a:t>
            </a:r>
            <a:r>
              <a:rPr lang="es-CO" altLang="en-US" sz="2600" dirty="0" err="1">
                <a:latin typeface="Tempus Sans ITC" panose="04020404030D07020202" pitchFamily="82" charset="0"/>
              </a:rPr>
              <a:t>ón</a:t>
            </a:r>
            <a:r>
              <a:rPr lang="es-CO" altLang="en-US" sz="2600" dirty="0">
                <a:latin typeface="Tempus Sans ITC" panose="04020404030D07020202" pitchFamily="82" charset="0"/>
              </a:rPr>
              <a:t> espiritual en Cristo </a:t>
            </a:r>
            <a:r>
              <a:rPr lang="en-US" altLang="en-US" sz="2600" dirty="0">
                <a:latin typeface="Tempus Sans ITC" panose="04020404030D07020202" pitchFamily="82" charset="0"/>
              </a:rPr>
              <a:t>(1:3-14)</a:t>
            </a:r>
          </a:p>
        </p:txBody>
      </p:sp>
      <p:sp>
        <p:nvSpPr>
          <p:cNvPr id="8" name="Rectangle 4"/>
          <p:cNvSpPr>
            <a:spLocks noChangeArrowheads="1"/>
          </p:cNvSpPr>
          <p:nvPr/>
        </p:nvSpPr>
        <p:spPr bwMode="auto">
          <a:xfrm>
            <a:off x="533400" y="533400"/>
            <a:ext cx="2514600" cy="4063420"/>
          </a:xfrm>
          <a:prstGeom prst="rect">
            <a:avLst/>
          </a:prstGeom>
          <a:solidFill>
            <a:srgbClr val="F4F2D8"/>
          </a:solidFill>
          <a:ln>
            <a:noFill/>
          </a:ln>
          <a:effectLst/>
        </p:spPr>
        <p:txBody>
          <a:bodyPr>
            <a:spAutoFit/>
          </a:bodyPr>
          <a:lstStyle/>
          <a:p>
            <a:pPr algn="ctr">
              <a:lnSpc>
                <a:spcPct val="90000"/>
              </a:lnSpc>
            </a:pPr>
            <a:r>
              <a:rPr lang="en-US" altLang="en-US" sz="2600" dirty="0"/>
              <a:t>1:7-8 - </a:t>
            </a:r>
            <a:r>
              <a:rPr lang="es-ES" altLang="en-US" sz="2600" dirty="0"/>
              <a:t>en quien tenemos redención por su sangre, el perdón de pecados según las riquezas de su gracia, que hizo sobreabundar para con nosotros</a:t>
            </a:r>
          </a:p>
        </p:txBody>
      </p:sp>
      <p:sp>
        <p:nvSpPr>
          <p:cNvPr id="9" name="Text Box 12"/>
          <p:cNvSpPr txBox="1">
            <a:spLocks noChangeArrowheads="1"/>
          </p:cNvSpPr>
          <p:nvPr/>
        </p:nvSpPr>
        <p:spPr bwMode="auto">
          <a:xfrm>
            <a:off x="7620" y="4654550"/>
            <a:ext cx="3040380" cy="2095958"/>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dirty="0"/>
              <a:t>Esta simple declaración expresa el corazón del mensaje del Evangelio: la "buena noticia" que el mundo necesitaba oír.</a:t>
            </a:r>
            <a:endParaRPr lang="en-US" altLang="en-US" dirty="0"/>
          </a:p>
        </p:txBody>
      </p:sp>
    </p:spTree>
    <p:extLst>
      <p:ext uri="{BB962C8B-B14F-4D97-AF65-F5344CB8AC3E}">
        <p14:creationId xmlns:p14="http://schemas.microsoft.com/office/powerpoint/2010/main" val="42493728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ppt_x</p:attrName>
                                        </p:attrNameLst>
                                      </p:cBhvr>
                                      <p:tavLst>
                                        <p:tav tm="0">
                                          <p:val>
                                            <p:strVal val="#ppt_x"/>
                                          </p:val>
                                        </p:tav>
                                        <p:tav tm="100000">
                                          <p:val>
                                            <p:strVal val="#ppt_x"/>
                                          </p:val>
                                        </p:tav>
                                      </p:tavLst>
                                    </p:anim>
                                    <p:anim calcmode="lin" valueType="num">
                                      <p:cBhvr>
                                        <p:cTn id="8" dur="2000" fill="hold"/>
                                        <p:tgtEl>
                                          <p:spTgt spid="10"/>
                                        </p:tgtEl>
                                        <p:attrNameLst>
                                          <p:attrName>ppt_y</p:attrName>
                                        </p:attrNameLst>
                                      </p:cBhvr>
                                      <p:tavLst>
                                        <p:tav tm="0">
                                          <p:val>
                                            <p:strVal val="#ppt_y-#ppt_h/2"/>
                                          </p:val>
                                        </p:tav>
                                        <p:tav tm="100000">
                                          <p:val>
                                            <p:strVal val="#ppt_y"/>
                                          </p:val>
                                        </p:tav>
                                      </p:tavLst>
                                    </p:anim>
                                    <p:anim calcmode="lin" valueType="num">
                                      <p:cBhvr>
                                        <p:cTn id="9" dur="2000" fill="hold"/>
                                        <p:tgtEl>
                                          <p:spTgt spid="10"/>
                                        </p:tgtEl>
                                        <p:attrNameLst>
                                          <p:attrName>ppt_w</p:attrName>
                                        </p:attrNameLst>
                                      </p:cBhvr>
                                      <p:tavLst>
                                        <p:tav tm="0">
                                          <p:val>
                                            <p:strVal val="#ppt_w"/>
                                          </p:val>
                                        </p:tav>
                                        <p:tav tm="100000">
                                          <p:val>
                                            <p:strVal val="#ppt_w"/>
                                          </p:val>
                                        </p:tav>
                                      </p:tavLst>
                                    </p:anim>
                                    <p:anim calcmode="lin" valueType="num">
                                      <p:cBhvr>
                                        <p:cTn id="10" dur="20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33400" y="0"/>
            <a:ext cx="8610600" cy="509588"/>
          </a:xfrm>
          <a:prstGeom prst="rect">
            <a:avLst/>
          </a:prstGeom>
          <a:solidFill>
            <a:srgbClr val="F4F2D8"/>
          </a:solidFill>
          <a:ln>
            <a:noFill/>
          </a:ln>
          <a:effectLst/>
        </p:spPr>
        <p:txBody>
          <a:bodyPr anchor="ct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a:lnSpc>
                <a:spcPct val="105000"/>
              </a:lnSpc>
            </a:pPr>
            <a:r>
              <a:rPr lang="en-US" altLang="en-US" sz="2600" dirty="0">
                <a:latin typeface="Tempus Sans ITC" panose="04020404030D07020202" pitchFamily="82" charset="0"/>
              </a:rPr>
              <a:t>Toda </a:t>
            </a:r>
            <a:r>
              <a:rPr lang="en-US" altLang="en-US" sz="2600" dirty="0" err="1">
                <a:latin typeface="Tempus Sans ITC" panose="04020404030D07020202" pitchFamily="82" charset="0"/>
              </a:rPr>
              <a:t>bendición</a:t>
            </a:r>
            <a:r>
              <a:rPr lang="en-US" altLang="en-US" sz="2600" dirty="0">
                <a:latin typeface="Tempus Sans ITC" panose="04020404030D07020202" pitchFamily="82" charset="0"/>
              </a:rPr>
              <a:t> spiritual </a:t>
            </a:r>
            <a:r>
              <a:rPr lang="en-US" altLang="en-US" sz="2600" dirty="0" err="1">
                <a:latin typeface="Tempus Sans ITC" panose="04020404030D07020202" pitchFamily="82" charset="0"/>
              </a:rPr>
              <a:t>en</a:t>
            </a:r>
            <a:r>
              <a:rPr lang="en-US" altLang="en-US" sz="2600" dirty="0">
                <a:latin typeface="Tempus Sans ITC" panose="04020404030D07020202" pitchFamily="82" charset="0"/>
              </a:rPr>
              <a:t> Cristo (1:3-14)</a:t>
            </a:r>
          </a:p>
        </p:txBody>
      </p:sp>
      <p:sp>
        <p:nvSpPr>
          <p:cNvPr id="48131"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a:t>E</a:t>
            </a:r>
          </a:p>
          <a:p>
            <a:pPr algn="ctr"/>
            <a:r>
              <a:rPr lang="es-CO" altLang="en-US" sz="2800" dirty="0"/>
              <a:t>F</a:t>
            </a:r>
            <a:endParaRPr lang="en-US" altLang="en-US" sz="2800" dirty="0"/>
          </a:p>
          <a:p>
            <a:pPr algn="ctr"/>
            <a:r>
              <a:rPr lang="en-US" altLang="en-US" sz="2800" dirty="0"/>
              <a:t>E</a:t>
            </a:r>
          </a:p>
          <a:p>
            <a:pPr algn="ctr"/>
            <a:r>
              <a:rPr lang="en-US" altLang="en-US" sz="2800" dirty="0"/>
              <a:t>S</a:t>
            </a:r>
          </a:p>
          <a:p>
            <a:pPr algn="ctr"/>
            <a:r>
              <a:rPr lang="en-US" altLang="en-US" sz="2800" dirty="0"/>
              <a:t>I</a:t>
            </a:r>
          </a:p>
          <a:p>
            <a:pPr algn="ctr"/>
            <a:r>
              <a:rPr lang="es-CO" altLang="en-US" sz="2800" dirty="0"/>
              <a:t>O</a:t>
            </a:r>
            <a:endParaRPr lang="en-US" altLang="en-US" sz="2800" dirty="0"/>
          </a:p>
          <a:p>
            <a:pPr algn="ctr"/>
            <a:r>
              <a:rPr lang="en-US" altLang="en-US" sz="2800" dirty="0"/>
              <a:t>S</a:t>
            </a:r>
          </a:p>
        </p:txBody>
      </p:sp>
      <p:sp>
        <p:nvSpPr>
          <p:cNvPr id="48132" name="Rectangle 4"/>
          <p:cNvSpPr>
            <a:spLocks noChangeArrowheads="1"/>
          </p:cNvSpPr>
          <p:nvPr/>
        </p:nvSpPr>
        <p:spPr bwMode="auto">
          <a:xfrm>
            <a:off x="533400" y="533400"/>
            <a:ext cx="2667000" cy="6084743"/>
          </a:xfrm>
          <a:prstGeom prst="rect">
            <a:avLst/>
          </a:prstGeom>
          <a:solidFill>
            <a:srgbClr val="F4F2D8"/>
          </a:solidFill>
          <a:ln>
            <a:noFill/>
          </a:ln>
          <a:effectLst/>
        </p:spPr>
        <p:txBody>
          <a:bodyPr>
            <a:spAutoFit/>
          </a:bodyPr>
          <a:lstStyle/>
          <a:p>
            <a:pPr algn="ctr">
              <a:lnSpc>
                <a:spcPct val="90000"/>
              </a:lnSpc>
            </a:pPr>
            <a:r>
              <a:rPr lang="en-US" altLang="en-US" dirty="0"/>
              <a:t>1:8-10 -  </a:t>
            </a:r>
            <a:r>
              <a:rPr lang="es-ES" altLang="en-US" dirty="0"/>
              <a:t>en toda sabiduría e </a:t>
            </a:r>
            <a:r>
              <a:rPr lang="es-ES" altLang="en-US" dirty="0" err="1"/>
              <a:t>inteli-gencia</a:t>
            </a:r>
            <a:r>
              <a:rPr lang="es-ES" altLang="en-US" dirty="0"/>
              <a:t>, dándonos a conocer el misterio de su voluntad, según su </a:t>
            </a:r>
            <a:r>
              <a:rPr lang="es-ES" altLang="en-US" dirty="0" err="1"/>
              <a:t>beneplá</a:t>
            </a:r>
            <a:r>
              <a:rPr lang="es-ES" altLang="en-US" dirty="0"/>
              <a:t>-cito,</a:t>
            </a:r>
            <a:r>
              <a:rPr lang="es-ES" altLang="en-US" sz="1600" dirty="0"/>
              <a:t> </a:t>
            </a:r>
            <a:r>
              <a:rPr lang="es-ES" altLang="en-US" dirty="0"/>
              <a:t>el</a:t>
            </a:r>
            <a:r>
              <a:rPr lang="es-ES" altLang="en-US" sz="1600" dirty="0"/>
              <a:t> </a:t>
            </a:r>
            <a:r>
              <a:rPr lang="es-ES" altLang="en-US" dirty="0"/>
              <a:t>cual se había propuesto en sí mismo, de reunir todas las cosas en Cristo, en la dispensación del cumplimiento de los tiempos, así las que están en los cielos, como las que están en la tierra.</a:t>
            </a:r>
          </a:p>
        </p:txBody>
      </p:sp>
      <p:sp>
        <p:nvSpPr>
          <p:cNvPr id="48135" name="Text Box 7"/>
          <p:cNvSpPr txBox="1">
            <a:spLocks noChangeArrowheads="1"/>
          </p:cNvSpPr>
          <p:nvPr/>
        </p:nvSpPr>
        <p:spPr bwMode="auto">
          <a:xfrm>
            <a:off x="3352800" y="533400"/>
            <a:ext cx="5791200" cy="395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dirty="0">
                <a:solidFill>
                  <a:srgbClr val="FFFF00"/>
                </a:solidFill>
              </a:rPr>
              <a:t>3:3-6 -</a:t>
            </a:r>
            <a:r>
              <a:rPr lang="en-US" altLang="en-US" dirty="0"/>
              <a:t> </a:t>
            </a:r>
            <a:r>
              <a:rPr lang="en-US" altLang="en-US" dirty="0">
                <a:solidFill>
                  <a:schemeClr val="bg1"/>
                </a:solidFill>
              </a:rPr>
              <a:t>…</a:t>
            </a:r>
            <a:r>
              <a:rPr lang="es-ES" altLang="en-US" dirty="0">
                <a:solidFill>
                  <a:schemeClr val="bg1"/>
                </a:solidFill>
              </a:rPr>
              <a:t>por revelación me fue declarado el misterio, como antes lo he escrito breve-mente, leyendo lo cual podéis entender cuál sea mi conocimiento en el misterio de Cristo, misterio que en otras generaciones no se dio a conocer a los hijos de los </a:t>
            </a:r>
            <a:r>
              <a:rPr lang="es-ES" altLang="en-US" dirty="0" err="1">
                <a:solidFill>
                  <a:schemeClr val="bg1"/>
                </a:solidFill>
              </a:rPr>
              <a:t>hom-bres</a:t>
            </a:r>
            <a:r>
              <a:rPr lang="es-ES" altLang="en-US" dirty="0">
                <a:solidFill>
                  <a:schemeClr val="bg1"/>
                </a:solidFill>
              </a:rPr>
              <a:t>, como ahora es revelado a sus santos apóstoles y profetas por el Espíritu: que los gentiles son coherederos y miembros del mismo cuerpo, y copartícipes de la promesa en Cristo Jesús por medio del evangelio</a:t>
            </a:r>
            <a:endParaRPr lang="en-US" altLang="en-US" dirty="0">
              <a:solidFill>
                <a:schemeClr val="bg1"/>
              </a:solidFill>
            </a:endParaRPr>
          </a:p>
        </p:txBody>
      </p:sp>
      <p:sp>
        <p:nvSpPr>
          <p:cNvPr id="48140" name="Rectangle 12"/>
          <p:cNvSpPr>
            <a:spLocks noChangeArrowheads="1"/>
          </p:cNvSpPr>
          <p:nvPr/>
        </p:nvSpPr>
        <p:spPr bwMode="auto">
          <a:xfrm>
            <a:off x="3352800" y="4533788"/>
            <a:ext cx="5791200" cy="20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a:solidFill>
                  <a:srgbClr val="FFFF00"/>
                </a:solidFill>
              </a:rPr>
              <a:t>3:8-9 -</a:t>
            </a:r>
            <a:r>
              <a:rPr lang="en-US" altLang="en-US" dirty="0">
                <a:solidFill>
                  <a:schemeClr val="bg1"/>
                </a:solidFill>
              </a:rPr>
              <a:t> </a:t>
            </a:r>
            <a:r>
              <a:rPr lang="es-ES" altLang="en-US" dirty="0">
                <a:solidFill>
                  <a:schemeClr val="bg1"/>
                </a:solidFill>
              </a:rPr>
              <a:t>A mí…me fue dada esta gracia de anunciar entre los gentiles el evangelio de las inescrutables riquezas de Cristo, y de aclarar a todos cuál sea la dispensación del misterio escondido desde los siglos en Dios, que creó todas las cosas;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grpId="0" nodeType="with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randombar(vertical)">
                                      <p:cBhvr>
                                        <p:cTn id="7" dur="1000"/>
                                        <p:tgtEl>
                                          <p:spTgt spid="48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5"/>
                                        </p:tgtEl>
                                        <p:attrNameLst>
                                          <p:attrName>style.visibility</p:attrName>
                                        </p:attrNameLst>
                                      </p:cBhvr>
                                      <p:to>
                                        <p:strVal val="visible"/>
                                      </p:to>
                                    </p:set>
                                    <p:animEffect transition="in" filter="strips(downRight)">
                                      <p:cBhvr>
                                        <p:cTn id="12" dur="1000"/>
                                        <p:tgtEl>
                                          <p:spTgt spid="481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9" fill="hold" grpId="0" nodeType="clickEffect">
                                  <p:stCondLst>
                                    <p:cond delay="0"/>
                                  </p:stCondLst>
                                  <p:childTnLst>
                                    <p:set>
                                      <p:cBhvr>
                                        <p:cTn id="16" dur="1" fill="hold">
                                          <p:stCondLst>
                                            <p:cond delay="0"/>
                                          </p:stCondLst>
                                        </p:cTn>
                                        <p:tgtEl>
                                          <p:spTgt spid="48140"/>
                                        </p:tgtEl>
                                        <p:attrNameLst>
                                          <p:attrName>style.visibility</p:attrName>
                                        </p:attrNameLst>
                                      </p:cBhvr>
                                      <p:to>
                                        <p:strVal val="visible"/>
                                      </p:to>
                                    </p:set>
                                    <p:animEffect transition="in" filter="strips(upLeft)">
                                      <p:cBhvr>
                                        <p:cTn id="17" dur="1000"/>
                                        <p:tgtEl>
                                          <p:spTgt spid="48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nimBg="1"/>
      <p:bldP spid="48135" grpId="0"/>
      <p:bldP spid="4814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2709</Words>
  <Application>Microsoft Office PowerPoint</Application>
  <PresentationFormat>On-screen Show (4:3)</PresentationFormat>
  <Paragraphs>203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Sign Painter</vt:lpstr>
      <vt:lpstr>Tempus Sans ITC</vt:lpstr>
      <vt:lpstr>Times New Roman</vt:lpstr>
      <vt:lpstr>Wingdings</vt:lpstr>
      <vt:lpstr>Default Design</vt:lpstr>
      <vt:lpstr>PowerPoint Presentation</vt:lpstr>
      <vt:lpstr>PowerPoint Presentation</vt:lpstr>
      <vt:lpstr>PowerPoint Presentation</vt:lpstr>
      <vt:lpstr>toda bendición espiritual en los lugares celestiales en Cristo: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164</cp:revision>
  <dcterms:created xsi:type="dcterms:W3CDTF">2006-05-10T13:38:40Z</dcterms:created>
  <dcterms:modified xsi:type="dcterms:W3CDTF">2024-10-23T16:23:36Z</dcterms:modified>
</cp:coreProperties>
</file>