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3" r:id="rId2"/>
    <p:sldId id="256" r:id="rId3"/>
    <p:sldId id="274" r:id="rId4"/>
    <p:sldId id="264" r:id="rId5"/>
    <p:sldId id="265" r:id="rId6"/>
    <p:sldId id="263" r:id="rId7"/>
    <p:sldId id="284" r:id="rId8"/>
    <p:sldId id="266" r:id="rId9"/>
    <p:sldId id="267" r:id="rId10"/>
    <p:sldId id="268" r:id="rId11"/>
    <p:sldId id="257" r:id="rId12"/>
    <p:sldId id="282" r:id="rId13"/>
    <p:sldId id="281" r:id="rId14"/>
    <p:sldId id="276" r:id="rId15"/>
    <p:sldId id="277" r:id="rId16"/>
    <p:sldId id="269" r:id="rId17"/>
    <p:sldId id="278" r:id="rId18"/>
    <p:sldId id="280" r:id="rId19"/>
    <p:sldId id="279" r:id="rId20"/>
    <p:sldId id="270" r:id="rId21"/>
    <p:sldId id="271" r:id="rId22"/>
    <p:sldId id="285" r:id="rId23"/>
    <p:sldId id="261" r:id="rId24"/>
    <p:sldId id="273" r:id="rId25"/>
    <p:sldId id="272" r:id="rId26"/>
    <p:sldId id="286" r:id="rId27"/>
    <p:sldId id="275" r:id="rId28"/>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Tempus Sans ITC" panose="04020404030D07020202" pitchFamily="82" charset="0"/>
        <a:ea typeface="+mn-ea"/>
        <a:cs typeface="+mn-cs"/>
      </a:defRPr>
    </a:lvl1pPr>
    <a:lvl2pPr marL="457200" algn="l" rtl="0" fontAlgn="base">
      <a:spcBef>
        <a:spcPct val="0"/>
      </a:spcBef>
      <a:spcAft>
        <a:spcPct val="0"/>
      </a:spcAft>
      <a:defRPr sz="2800" b="1" kern="1200">
        <a:solidFill>
          <a:schemeClr val="tx1"/>
        </a:solidFill>
        <a:latin typeface="Tempus Sans ITC" panose="04020404030D07020202" pitchFamily="82" charset="0"/>
        <a:ea typeface="+mn-ea"/>
        <a:cs typeface="+mn-cs"/>
      </a:defRPr>
    </a:lvl2pPr>
    <a:lvl3pPr marL="914400" algn="l" rtl="0" fontAlgn="base">
      <a:spcBef>
        <a:spcPct val="0"/>
      </a:spcBef>
      <a:spcAft>
        <a:spcPct val="0"/>
      </a:spcAft>
      <a:defRPr sz="2800" b="1" kern="1200">
        <a:solidFill>
          <a:schemeClr val="tx1"/>
        </a:solidFill>
        <a:latin typeface="Tempus Sans ITC" panose="04020404030D07020202" pitchFamily="82" charset="0"/>
        <a:ea typeface="+mn-ea"/>
        <a:cs typeface="+mn-cs"/>
      </a:defRPr>
    </a:lvl3pPr>
    <a:lvl4pPr marL="1371600" algn="l" rtl="0" fontAlgn="base">
      <a:spcBef>
        <a:spcPct val="0"/>
      </a:spcBef>
      <a:spcAft>
        <a:spcPct val="0"/>
      </a:spcAft>
      <a:defRPr sz="2800" b="1" kern="1200">
        <a:solidFill>
          <a:schemeClr val="tx1"/>
        </a:solidFill>
        <a:latin typeface="Tempus Sans ITC" panose="04020404030D07020202" pitchFamily="82" charset="0"/>
        <a:ea typeface="+mn-ea"/>
        <a:cs typeface="+mn-cs"/>
      </a:defRPr>
    </a:lvl4pPr>
    <a:lvl5pPr marL="1828800" algn="l" rtl="0" fontAlgn="base">
      <a:spcBef>
        <a:spcPct val="0"/>
      </a:spcBef>
      <a:spcAft>
        <a:spcPct val="0"/>
      </a:spcAft>
      <a:defRPr sz="2800" b="1" kern="1200">
        <a:solidFill>
          <a:schemeClr val="tx1"/>
        </a:solidFill>
        <a:latin typeface="Tempus Sans ITC" panose="04020404030D07020202" pitchFamily="82" charset="0"/>
        <a:ea typeface="+mn-ea"/>
        <a:cs typeface="+mn-cs"/>
      </a:defRPr>
    </a:lvl5pPr>
    <a:lvl6pPr marL="2286000" algn="l" defTabSz="914400" rtl="0" eaLnBrk="1" latinLnBrk="0" hangingPunct="1">
      <a:defRPr sz="2800" b="1" kern="1200">
        <a:solidFill>
          <a:schemeClr val="tx1"/>
        </a:solidFill>
        <a:latin typeface="Tempus Sans ITC" panose="04020404030D07020202" pitchFamily="82" charset="0"/>
        <a:ea typeface="+mn-ea"/>
        <a:cs typeface="+mn-cs"/>
      </a:defRPr>
    </a:lvl6pPr>
    <a:lvl7pPr marL="2743200" algn="l" defTabSz="914400" rtl="0" eaLnBrk="1" latinLnBrk="0" hangingPunct="1">
      <a:defRPr sz="2800" b="1" kern="1200">
        <a:solidFill>
          <a:schemeClr val="tx1"/>
        </a:solidFill>
        <a:latin typeface="Tempus Sans ITC" panose="04020404030D07020202" pitchFamily="82" charset="0"/>
        <a:ea typeface="+mn-ea"/>
        <a:cs typeface="+mn-cs"/>
      </a:defRPr>
    </a:lvl7pPr>
    <a:lvl8pPr marL="3200400" algn="l" defTabSz="914400" rtl="0" eaLnBrk="1" latinLnBrk="0" hangingPunct="1">
      <a:defRPr sz="2800" b="1" kern="1200">
        <a:solidFill>
          <a:schemeClr val="tx1"/>
        </a:solidFill>
        <a:latin typeface="Tempus Sans ITC" panose="04020404030D07020202" pitchFamily="82" charset="0"/>
        <a:ea typeface="+mn-ea"/>
        <a:cs typeface="+mn-cs"/>
      </a:defRPr>
    </a:lvl8pPr>
    <a:lvl9pPr marL="3657600" algn="l" defTabSz="914400" rtl="0" eaLnBrk="1" latinLnBrk="0" hangingPunct="1">
      <a:defRPr sz="2800" b="1" kern="1200">
        <a:solidFill>
          <a:schemeClr val="tx1"/>
        </a:solidFill>
        <a:latin typeface="Tempus Sans ITC" panose="04020404030D07020202"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EDB"/>
    <a:srgbClr val="EEEBD2"/>
    <a:srgbClr val="FF3300"/>
    <a:srgbClr val="8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FB38E05-94CC-465A-AFA8-5831ACCEAA8E}" type="datetimeFigureOut">
              <a:rPr lang="en-US"/>
              <a:pPr>
                <a:defRPr/>
              </a:pPr>
              <a:t>10/17/2024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A49380F-C165-4BEB-9F79-7A03530863CB}" type="slidenum">
              <a:rPr lang="en-US" altLang="en-US"/>
              <a:pPr/>
              <a:t>‹#›</a:t>
            </a:fld>
            <a:endParaRPr lang="en-US" altLang="en-US"/>
          </a:p>
        </p:txBody>
      </p:sp>
    </p:spTree>
    <p:extLst>
      <p:ext uri="{BB962C8B-B14F-4D97-AF65-F5344CB8AC3E}">
        <p14:creationId xmlns:p14="http://schemas.microsoft.com/office/powerpoint/2010/main" val="27367482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49380F-C165-4BEB-9F79-7A03530863CB}" type="slidenum">
              <a:rPr lang="en-US" altLang="en-US" smtClean="0"/>
              <a:pPr/>
              <a:t>1</a:t>
            </a:fld>
            <a:endParaRPr lang="en-US" altLang="en-US"/>
          </a:p>
        </p:txBody>
      </p:sp>
    </p:spTree>
    <p:extLst>
      <p:ext uri="{BB962C8B-B14F-4D97-AF65-F5344CB8AC3E}">
        <p14:creationId xmlns:p14="http://schemas.microsoft.com/office/powerpoint/2010/main" val="199982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fld id="{B763D7A0-7E39-47C5-A04C-D88E518E544D}" type="slidenum">
              <a:rPr lang="en-US" altLang="en-US" sz="1200"/>
              <a:pPr eaLnBrk="1" hangingPunct="1"/>
              <a:t>18</a:t>
            </a:fld>
            <a:endParaRPr lang="en-US" altLang="en-US" sz="1200"/>
          </a:p>
        </p:txBody>
      </p:sp>
    </p:spTree>
    <p:extLst>
      <p:ext uri="{BB962C8B-B14F-4D97-AF65-F5344CB8AC3E}">
        <p14:creationId xmlns:p14="http://schemas.microsoft.com/office/powerpoint/2010/main" val="296559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DF416A-43D4-489B-82EE-7FDD39B9BF8F}" type="slidenum">
              <a:rPr lang="en-US" altLang="en-US"/>
              <a:pPr/>
              <a:t>‹#›</a:t>
            </a:fld>
            <a:endParaRPr lang="en-US" altLang="en-US"/>
          </a:p>
        </p:txBody>
      </p:sp>
    </p:spTree>
    <p:extLst>
      <p:ext uri="{BB962C8B-B14F-4D97-AF65-F5344CB8AC3E}">
        <p14:creationId xmlns:p14="http://schemas.microsoft.com/office/powerpoint/2010/main" val="414094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D91A33-35E9-4642-9888-E8C8A5E5AB61}" type="slidenum">
              <a:rPr lang="en-US" altLang="en-US"/>
              <a:pPr/>
              <a:t>‹#›</a:t>
            </a:fld>
            <a:endParaRPr lang="en-US" altLang="en-US"/>
          </a:p>
        </p:txBody>
      </p:sp>
    </p:spTree>
    <p:extLst>
      <p:ext uri="{BB962C8B-B14F-4D97-AF65-F5344CB8AC3E}">
        <p14:creationId xmlns:p14="http://schemas.microsoft.com/office/powerpoint/2010/main" val="394451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6EEED6-A3A5-4350-8175-E94ED3AC743D}" type="slidenum">
              <a:rPr lang="en-US" altLang="en-US"/>
              <a:pPr/>
              <a:t>‹#›</a:t>
            </a:fld>
            <a:endParaRPr lang="en-US" altLang="en-US"/>
          </a:p>
        </p:txBody>
      </p:sp>
    </p:spTree>
    <p:extLst>
      <p:ext uri="{BB962C8B-B14F-4D97-AF65-F5344CB8AC3E}">
        <p14:creationId xmlns:p14="http://schemas.microsoft.com/office/powerpoint/2010/main" val="184828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8BB0C7C-586D-40D4-88B2-2ED623D20188}" type="slidenum">
              <a:rPr lang="en-US" altLang="en-US"/>
              <a:pPr/>
              <a:t>‹#›</a:t>
            </a:fld>
            <a:endParaRPr lang="en-US" altLang="en-US"/>
          </a:p>
        </p:txBody>
      </p:sp>
    </p:spTree>
    <p:extLst>
      <p:ext uri="{BB962C8B-B14F-4D97-AF65-F5344CB8AC3E}">
        <p14:creationId xmlns:p14="http://schemas.microsoft.com/office/powerpoint/2010/main" val="222241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E2598AA-4233-47B2-817B-FBA8F5D1954D}" type="slidenum">
              <a:rPr lang="en-US" altLang="en-US"/>
              <a:pPr/>
              <a:t>‹#›</a:t>
            </a:fld>
            <a:endParaRPr lang="en-US" altLang="en-US"/>
          </a:p>
        </p:txBody>
      </p:sp>
    </p:spTree>
    <p:extLst>
      <p:ext uri="{BB962C8B-B14F-4D97-AF65-F5344CB8AC3E}">
        <p14:creationId xmlns:p14="http://schemas.microsoft.com/office/powerpoint/2010/main" val="30928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5612A5-AD74-49A4-8323-AE2E93EED3E8}" type="slidenum">
              <a:rPr lang="en-US" altLang="en-US"/>
              <a:pPr/>
              <a:t>‹#›</a:t>
            </a:fld>
            <a:endParaRPr lang="en-US" altLang="en-US"/>
          </a:p>
        </p:txBody>
      </p:sp>
    </p:spTree>
    <p:extLst>
      <p:ext uri="{BB962C8B-B14F-4D97-AF65-F5344CB8AC3E}">
        <p14:creationId xmlns:p14="http://schemas.microsoft.com/office/powerpoint/2010/main" val="341246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D5934B4-4DFC-4C7D-9697-F548AE45A749}" type="slidenum">
              <a:rPr lang="en-US" altLang="en-US"/>
              <a:pPr/>
              <a:t>‹#›</a:t>
            </a:fld>
            <a:endParaRPr lang="en-US" altLang="en-US"/>
          </a:p>
        </p:txBody>
      </p:sp>
    </p:spTree>
    <p:extLst>
      <p:ext uri="{BB962C8B-B14F-4D97-AF65-F5344CB8AC3E}">
        <p14:creationId xmlns:p14="http://schemas.microsoft.com/office/powerpoint/2010/main" val="179943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C491FA9-3658-4791-8810-24D7DEF2F9D9}" type="slidenum">
              <a:rPr lang="en-US" altLang="en-US"/>
              <a:pPr/>
              <a:t>‹#›</a:t>
            </a:fld>
            <a:endParaRPr lang="en-US" altLang="en-US"/>
          </a:p>
        </p:txBody>
      </p:sp>
    </p:spTree>
    <p:extLst>
      <p:ext uri="{BB962C8B-B14F-4D97-AF65-F5344CB8AC3E}">
        <p14:creationId xmlns:p14="http://schemas.microsoft.com/office/powerpoint/2010/main" val="280801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30D30A1-03A8-4456-99CC-4D7B1F679E26}" type="slidenum">
              <a:rPr lang="en-US" altLang="en-US"/>
              <a:pPr/>
              <a:t>‹#›</a:t>
            </a:fld>
            <a:endParaRPr lang="en-US" altLang="en-US"/>
          </a:p>
        </p:txBody>
      </p:sp>
    </p:spTree>
    <p:extLst>
      <p:ext uri="{BB962C8B-B14F-4D97-AF65-F5344CB8AC3E}">
        <p14:creationId xmlns:p14="http://schemas.microsoft.com/office/powerpoint/2010/main" val="413759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1C027B9-D1B6-4358-954D-590D0E8F803F}" type="slidenum">
              <a:rPr lang="en-US" altLang="en-US"/>
              <a:pPr/>
              <a:t>‹#›</a:t>
            </a:fld>
            <a:endParaRPr lang="en-US" altLang="en-US"/>
          </a:p>
        </p:txBody>
      </p:sp>
    </p:spTree>
    <p:extLst>
      <p:ext uri="{BB962C8B-B14F-4D97-AF65-F5344CB8AC3E}">
        <p14:creationId xmlns:p14="http://schemas.microsoft.com/office/powerpoint/2010/main" val="40702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E9338D-7A37-43A2-911C-CAFDCBEB58CC}" type="slidenum">
              <a:rPr lang="en-US" altLang="en-US"/>
              <a:pPr/>
              <a:t>‹#›</a:t>
            </a:fld>
            <a:endParaRPr lang="en-US" altLang="en-US"/>
          </a:p>
        </p:txBody>
      </p:sp>
    </p:spTree>
    <p:extLst>
      <p:ext uri="{BB962C8B-B14F-4D97-AF65-F5344CB8AC3E}">
        <p14:creationId xmlns:p14="http://schemas.microsoft.com/office/powerpoint/2010/main" val="412498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defRPr>
            </a:lvl1pPr>
          </a:lstStyle>
          <a:p>
            <a:fld id="{93514D9E-7D3D-41AC-A657-6B453C277A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Image:Statue_of_Artemis_Ephesus.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019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descr="Stationery"/>
          <p:cNvSpPr>
            <a:spLocks noChangeArrowheads="1"/>
          </p:cNvSpPr>
          <p:nvPr/>
        </p:nvSpPr>
        <p:spPr bwMode="auto">
          <a:xfrm>
            <a:off x="533400" y="1219200"/>
            <a:ext cx="8077200" cy="5262979"/>
          </a:xfrm>
          <a:prstGeom prst="rect">
            <a:avLst/>
          </a:prstGeom>
          <a:solidFill>
            <a:srgbClr val="F1EEDB"/>
          </a:solidFill>
          <a:ln>
            <a:noFill/>
          </a:ln>
          <a:effec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n-US" altLang="en-US" sz="2400" dirty="0" err="1">
                <a:solidFill>
                  <a:srgbClr val="800000"/>
                </a:solidFill>
              </a:rPr>
              <a:t>Hechos</a:t>
            </a:r>
            <a:r>
              <a:rPr lang="en-US" altLang="en-US" sz="2400" dirty="0">
                <a:solidFill>
                  <a:srgbClr val="800000"/>
                </a:solidFill>
              </a:rPr>
              <a:t> 19:23-27</a:t>
            </a:r>
            <a:endParaRPr lang="es-ES" altLang="en-US" sz="2400" dirty="0"/>
          </a:p>
          <a:p>
            <a:pPr algn="ctr" eaLnBrk="1" hangingPunct="1"/>
            <a:r>
              <a:rPr lang="es-ES" altLang="en-US" sz="2400" dirty="0"/>
              <a:t>Hubo por aquel tiempo un disturbio no pequeño acerca del Camino. Porque un platero llamado Demetrio, que hacía de plata templecillos de Diana, daba no poca ganancia a los artífices; a los cuales, reunidos con los obreros del mismo oficio, dijo: Varones, sabéis que de este oficio obtenemos nuestra riqueza; pero veis y oís que este Pablo, no solamente en Éfeso, sino en casi toda Asia, ha apartado a muchas gentes con persuasión, diciendo que no son dioses los que se hacen con las manos. Y no solamente hay peligro de que este nuestro negocio venga a desacreditarse, sino también que el templo de la gran diosa Diana sea estimado en nada, y comience a ser destruida la majestad de aquella a quien venera toda Asia, y el mundo entero</a:t>
            </a:r>
          </a:p>
        </p:txBody>
      </p:sp>
    </p:spTree>
  </p:cSld>
  <p:clrMapOvr>
    <a:masterClrMapping/>
  </p:clrMapOvr>
  <p:transition spd="slow">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6" name="Rectangle 486"/>
          <p:cNvSpPr>
            <a:spLocks noChangeArrowheads="1"/>
          </p:cNvSpPr>
          <p:nvPr/>
        </p:nvSpPr>
        <p:spPr bwMode="auto">
          <a:xfrm>
            <a:off x="3175" y="5486310"/>
            <a:ext cx="91408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s-ES" altLang="en-US" sz="2400" dirty="0">
                <a:solidFill>
                  <a:schemeClr val="bg1"/>
                </a:solidFill>
              </a:rPr>
              <a:t>Pero cuando vi la casa sagrada de Artemisa que se eleva a las nubes, las [otras maravillas] se colocaron en la sombra, por el sol se ha visto igual aparte de </a:t>
            </a:r>
            <a:r>
              <a:rPr lang="es-ES" altLang="en-US" sz="2400" dirty="0" err="1">
                <a:solidFill>
                  <a:schemeClr val="bg1"/>
                </a:solidFill>
              </a:rPr>
              <a:t>Olympus</a:t>
            </a:r>
            <a:r>
              <a:rPr lang="en-US" altLang="en-US" sz="2400" dirty="0">
                <a:solidFill>
                  <a:schemeClr val="bg1"/>
                </a:solidFill>
              </a:rPr>
              <a:t>. - </a:t>
            </a:r>
            <a:r>
              <a:rPr lang="en-US" altLang="en-US" sz="2400" i="1" dirty="0">
                <a:solidFill>
                  <a:schemeClr val="bg1"/>
                </a:solidFill>
              </a:rPr>
              <a:t>Antipater of Sidon</a:t>
            </a:r>
          </a:p>
        </p:txBody>
      </p:sp>
      <p:pic>
        <p:nvPicPr>
          <p:cNvPr id="11267" name="Picture 491"/>
          <p:cNvPicPr>
            <a:picLocks noChangeAspect="1" noChangeArrowheads="1"/>
          </p:cNvPicPr>
          <p:nvPr/>
        </p:nvPicPr>
        <p:blipFill>
          <a:blip r:embed="rId2">
            <a:extLst>
              <a:ext uri="{28A0092B-C50C-407E-A947-70E740481C1C}">
                <a14:useLocalDpi xmlns:a14="http://schemas.microsoft.com/office/drawing/2010/main" val="0"/>
              </a:ext>
            </a:extLst>
          </a:blip>
          <a:srcRect t="12358"/>
          <a:stretch>
            <a:fillRect/>
          </a:stretch>
        </p:blipFill>
        <p:spPr bwMode="auto">
          <a:xfrm>
            <a:off x="404813" y="33338"/>
            <a:ext cx="8339137" cy="545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2000"/>
                                  </p:iterate>
                                  <p:childTnLst>
                                    <p:set>
                                      <p:cBhvr>
                                        <p:cTn id="6" dur="1" fill="hold">
                                          <p:stCondLst>
                                            <p:cond delay="0"/>
                                          </p:stCondLst>
                                        </p:cTn>
                                        <p:tgtEl>
                                          <p:spTgt spid="5606"/>
                                        </p:tgtEl>
                                        <p:attrNameLst>
                                          <p:attrName>style.visibility</p:attrName>
                                        </p:attrNameLst>
                                      </p:cBhvr>
                                      <p:to>
                                        <p:strVal val="visible"/>
                                      </p:to>
                                    </p:set>
                                    <p:animEffect transition="in" filter="wipe(left)">
                                      <p:cBhvr>
                                        <p:cTn id="7" dur="1000"/>
                                        <p:tgtEl>
                                          <p:spTgt spid="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6" name="Rectangle 486"/>
          <p:cNvSpPr>
            <a:spLocks noChangeArrowheads="1"/>
          </p:cNvSpPr>
          <p:nvPr/>
        </p:nvSpPr>
        <p:spPr bwMode="auto">
          <a:xfrm>
            <a:off x="0" y="5697616"/>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n-US" altLang="en-US" sz="2200" dirty="0">
                <a:solidFill>
                  <a:schemeClr val="bg1"/>
                </a:solidFill>
              </a:rPr>
              <a:t>El </a:t>
            </a:r>
            <a:r>
              <a:rPr lang="en-US" altLang="en-US" sz="2200" dirty="0" err="1">
                <a:solidFill>
                  <a:schemeClr val="bg1"/>
                </a:solidFill>
              </a:rPr>
              <a:t>templo</a:t>
            </a:r>
            <a:r>
              <a:rPr lang="en-US" altLang="en-US" sz="2200" dirty="0">
                <a:solidFill>
                  <a:schemeClr val="bg1"/>
                </a:solidFill>
              </a:rPr>
              <a:t> </a:t>
            </a:r>
            <a:r>
              <a:rPr lang="en-US" altLang="en-US" sz="2200" dirty="0" err="1">
                <a:solidFill>
                  <a:schemeClr val="bg1"/>
                </a:solidFill>
              </a:rPr>
              <a:t>fue</a:t>
            </a:r>
            <a:r>
              <a:rPr lang="en-US" altLang="en-US" sz="2200" dirty="0">
                <a:solidFill>
                  <a:schemeClr val="bg1"/>
                </a:solidFill>
              </a:rPr>
              <a:t> echo de </a:t>
            </a:r>
            <a:r>
              <a:rPr lang="en-US" altLang="en-US" sz="2200" dirty="0" err="1">
                <a:solidFill>
                  <a:schemeClr val="bg1"/>
                </a:solidFill>
              </a:rPr>
              <a:t>marmol</a:t>
            </a:r>
            <a:r>
              <a:rPr lang="en-US" altLang="en-US" sz="2200" dirty="0">
                <a:solidFill>
                  <a:schemeClr val="bg1"/>
                </a:solidFill>
              </a:rPr>
              <a:t>. Era 129.5 metros alto y 68.5 metros de ancho, y era </a:t>
            </a:r>
            <a:r>
              <a:rPr lang="en-US" altLang="en-US" sz="2200" dirty="0" err="1">
                <a:solidFill>
                  <a:schemeClr val="bg1"/>
                </a:solidFill>
              </a:rPr>
              <a:t>sostenido</a:t>
            </a:r>
            <a:r>
              <a:rPr lang="en-US" altLang="en-US" sz="2200" dirty="0">
                <a:solidFill>
                  <a:schemeClr val="bg1"/>
                </a:solidFill>
              </a:rPr>
              <a:t> </a:t>
            </a:r>
            <a:r>
              <a:rPr lang="en-US" altLang="en-US" sz="2200" dirty="0" err="1">
                <a:solidFill>
                  <a:schemeClr val="bg1"/>
                </a:solidFill>
              </a:rPr>
              <a:t>por</a:t>
            </a:r>
            <a:r>
              <a:rPr lang="en-US" altLang="en-US" sz="2200" dirty="0">
                <a:solidFill>
                  <a:schemeClr val="bg1"/>
                </a:solidFill>
              </a:rPr>
              <a:t> 127 </a:t>
            </a:r>
            <a:r>
              <a:rPr lang="es-ES" altLang="en-US" sz="2200" dirty="0">
                <a:solidFill>
                  <a:schemeClr val="bg1"/>
                </a:solidFill>
              </a:rPr>
              <a:t>columnas, cada una de ellas era 18.2 metros alto</a:t>
            </a:r>
            <a:endParaRPr lang="en-US" altLang="en-US" sz="2200" i="1" dirty="0">
              <a:solidFill>
                <a:schemeClr val="bg1"/>
              </a:solidFill>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3" y="52388"/>
            <a:ext cx="7772400" cy="551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2000"/>
                                  </p:iterate>
                                  <p:childTnLst>
                                    <p:set>
                                      <p:cBhvr>
                                        <p:cTn id="6" dur="1" fill="hold">
                                          <p:stCondLst>
                                            <p:cond delay="0"/>
                                          </p:stCondLst>
                                        </p:cTn>
                                        <p:tgtEl>
                                          <p:spTgt spid="5606"/>
                                        </p:tgtEl>
                                        <p:attrNameLst>
                                          <p:attrName>style.visibility</p:attrName>
                                        </p:attrNameLst>
                                      </p:cBhvr>
                                      <p:to>
                                        <p:strVal val="visible"/>
                                      </p:to>
                                    </p:set>
                                    <p:animEffect transition="in" filter="wipe(left)">
                                      <p:cBhvr>
                                        <p:cTn id="7" dur="1000"/>
                                        <p:tgtEl>
                                          <p:spTgt spid="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812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3000" y="6324600"/>
            <a:ext cx="5867312" cy="523220"/>
          </a:xfrm>
          <a:prstGeom prst="rect">
            <a:avLst/>
          </a:prstGeom>
          <a:noFill/>
        </p:spPr>
        <p:txBody>
          <a:bodyPr wrap="none" rtlCol="0">
            <a:spAutoFit/>
          </a:bodyPr>
          <a:lstStyle/>
          <a:p>
            <a:r>
              <a:rPr lang="es-ES" dirty="0">
                <a:solidFill>
                  <a:schemeClr val="bg1"/>
                </a:solidFill>
              </a:rPr>
              <a:t>Jesús aún vive... ¿Qué pasó con Diana?</a:t>
            </a:r>
            <a:endParaRPr lang="en-US"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36062"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14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487" y="1447800"/>
            <a:ext cx="397351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descr="Stationery"/>
          <p:cNvSpPr>
            <a:spLocks noChangeArrowheads="1"/>
          </p:cNvSpPr>
          <p:nvPr/>
        </p:nvSpPr>
        <p:spPr bwMode="auto">
          <a:xfrm>
            <a:off x="0" y="60960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r>
              <a:rPr lang="es-ES" altLang="en-US" sz="2300" dirty="0">
                <a:solidFill>
                  <a:srgbClr val="FFFF00"/>
                </a:solidFill>
              </a:rPr>
              <a:t>19:28-32 - </a:t>
            </a:r>
            <a:r>
              <a:rPr lang="es-ES" altLang="en-US" sz="2300" dirty="0">
                <a:solidFill>
                  <a:schemeClr val="bg1"/>
                </a:solidFill>
              </a:rPr>
              <a:t>Cuando oyeron estas cosas, se llenaron de ira, y gritaron, diciendo: ¡Grande es Diana de los efesios!  Y la ciudad se llenó de confusión, y a una se lanzaron al teatro, </a:t>
            </a:r>
          </a:p>
          <a:p>
            <a:pPr eaLnBrk="1" hangingPunct="1"/>
            <a:r>
              <a:rPr lang="es-ES" altLang="en-US" sz="2300" dirty="0">
                <a:solidFill>
                  <a:schemeClr val="bg1"/>
                </a:solidFill>
              </a:rPr>
              <a:t>arrebatando a Gayo y a Aristarco, </a:t>
            </a:r>
          </a:p>
          <a:p>
            <a:pPr eaLnBrk="1" hangingPunct="1"/>
            <a:r>
              <a:rPr lang="es-ES" altLang="en-US" sz="2300" dirty="0">
                <a:solidFill>
                  <a:schemeClr val="bg1"/>
                </a:solidFill>
              </a:rPr>
              <a:t>macedonios, compañeros de Pablo. Y</a:t>
            </a:r>
          </a:p>
          <a:p>
            <a:pPr eaLnBrk="1" hangingPunct="1"/>
            <a:r>
              <a:rPr lang="es-ES" altLang="en-US" sz="2300" dirty="0">
                <a:solidFill>
                  <a:schemeClr val="bg1"/>
                </a:solidFill>
              </a:rPr>
              <a:t>queriendo Pablo salir al pueblo, los</a:t>
            </a:r>
          </a:p>
          <a:p>
            <a:pPr eaLnBrk="1" hangingPunct="1"/>
            <a:r>
              <a:rPr lang="es-ES" altLang="en-US" sz="2300" dirty="0">
                <a:solidFill>
                  <a:schemeClr val="bg1"/>
                </a:solidFill>
              </a:rPr>
              <a:t>discípulos no le dejaron. También </a:t>
            </a:r>
          </a:p>
          <a:p>
            <a:pPr eaLnBrk="1" hangingPunct="1"/>
            <a:r>
              <a:rPr lang="es-ES" altLang="en-US" sz="2300" dirty="0">
                <a:solidFill>
                  <a:schemeClr val="bg1"/>
                </a:solidFill>
              </a:rPr>
              <a:t>algunas de las autoridades de Asia, que </a:t>
            </a:r>
          </a:p>
          <a:p>
            <a:pPr eaLnBrk="1" hangingPunct="1"/>
            <a:r>
              <a:rPr lang="es-ES" altLang="en-US" sz="2300" dirty="0">
                <a:solidFill>
                  <a:schemeClr val="bg1"/>
                </a:solidFill>
              </a:rPr>
              <a:t>eran sus amigos, le enviaron recado, </a:t>
            </a:r>
          </a:p>
          <a:p>
            <a:pPr eaLnBrk="1" hangingPunct="1"/>
            <a:r>
              <a:rPr lang="es-ES" altLang="en-US" sz="2300" dirty="0">
                <a:solidFill>
                  <a:schemeClr val="bg1"/>
                </a:solidFill>
              </a:rPr>
              <a:t>rogándole que no se presentase en el </a:t>
            </a:r>
          </a:p>
          <a:p>
            <a:pPr eaLnBrk="1" hangingPunct="1"/>
            <a:r>
              <a:rPr lang="es-ES" altLang="en-US" sz="2300" dirty="0">
                <a:solidFill>
                  <a:schemeClr val="bg1"/>
                </a:solidFill>
              </a:rPr>
              <a:t>teatro. Unos, pues, gritaban una cosa, y </a:t>
            </a:r>
          </a:p>
          <a:p>
            <a:pPr eaLnBrk="1" hangingPunct="1"/>
            <a:r>
              <a:rPr lang="es-ES" altLang="en-US" sz="2300" dirty="0">
                <a:solidFill>
                  <a:schemeClr val="bg1"/>
                </a:solidFill>
              </a:rPr>
              <a:t>otros otra; porque la concurrencia estaba </a:t>
            </a:r>
          </a:p>
          <a:p>
            <a:pPr eaLnBrk="1" hangingPunct="1"/>
            <a:r>
              <a:rPr lang="es-ES" altLang="en-US" sz="2300" dirty="0">
                <a:solidFill>
                  <a:schemeClr val="bg1"/>
                </a:solidFill>
              </a:rPr>
              <a:t>confusa, y los más no sabían por qué se </a:t>
            </a:r>
          </a:p>
          <a:p>
            <a:pPr eaLnBrk="1" hangingPunct="1"/>
            <a:r>
              <a:rPr lang="es-ES" altLang="en-US" sz="2300" dirty="0">
                <a:solidFill>
                  <a:schemeClr val="bg1"/>
                </a:solidFill>
              </a:rPr>
              <a:t>habían reunido.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amond(out)">
                                      <p:cBhvr>
                                        <p:cTn id="7"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7938"/>
            <a:ext cx="8990012" cy="57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55262" y="5867400"/>
            <a:ext cx="2826415" cy="523220"/>
          </a:xfrm>
          <a:prstGeom prst="rect">
            <a:avLst/>
          </a:prstGeom>
          <a:noFill/>
        </p:spPr>
        <p:txBody>
          <a:bodyPr wrap="none" rtlCol="0">
            <a:spAutoFit/>
          </a:bodyPr>
          <a:lstStyle/>
          <a:p>
            <a:r>
              <a:rPr lang="en-US" dirty="0">
                <a:solidFill>
                  <a:schemeClr val="bg1"/>
                </a:solidFill>
              </a:rPr>
              <a:t>El </a:t>
            </a:r>
            <a:r>
              <a:rPr lang="en-US" dirty="0" err="1">
                <a:solidFill>
                  <a:schemeClr val="bg1"/>
                </a:solidFill>
              </a:rPr>
              <a:t>teatro</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Éfeso</a:t>
            </a: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77" t="13095" r="10989"/>
          <a:stretch/>
        </p:blipFill>
        <p:spPr bwMode="auto">
          <a:xfrm>
            <a:off x="304800" y="228600"/>
            <a:ext cx="8536488"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15425" cy="684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ephesos01"/>
          <p:cNvPicPr>
            <a:picLocks noChangeAspect="1" noChangeArrowheads="1"/>
          </p:cNvPicPr>
          <p:nvPr/>
        </p:nvPicPr>
        <p:blipFill>
          <a:blip r:embed="rId2">
            <a:extLst>
              <a:ext uri="{28A0092B-C50C-407E-A947-70E740481C1C}">
                <a14:useLocalDpi xmlns:a14="http://schemas.microsoft.com/office/drawing/2010/main" val="0"/>
              </a:ext>
            </a:extLst>
          </a:blip>
          <a:srcRect b="59416"/>
          <a:stretch>
            <a:fillRect/>
          </a:stretch>
        </p:blipFill>
        <p:spPr bwMode="auto">
          <a:xfrm>
            <a:off x="0" y="0"/>
            <a:ext cx="91440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theat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7188"/>
            <a:ext cx="6248400"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6248400" y="2895600"/>
            <a:ext cx="2895600" cy="132343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n-US" altLang="en-US" sz="4000" dirty="0">
                <a:latin typeface="Sign Painter" pitchFamily="2" charset="0"/>
              </a:rPr>
              <a:t>Carta a los</a:t>
            </a:r>
          </a:p>
          <a:p>
            <a:pPr algn="ctr" eaLnBrk="1" hangingPunct="1"/>
            <a:r>
              <a:rPr lang="en-US" altLang="en-US" sz="4000" dirty="0" err="1">
                <a:latin typeface="Sign Painter" pitchFamily="2" charset="0"/>
              </a:rPr>
              <a:t>Efesios</a:t>
            </a:r>
            <a:endParaRPr lang="en-US" altLang="en-US" sz="4000" dirty="0">
              <a:latin typeface="Sign Painter" pitchFamily="2" charset="0"/>
            </a:endParaRPr>
          </a:p>
        </p:txBody>
      </p:sp>
      <p:sp>
        <p:nvSpPr>
          <p:cNvPr id="2057" name="Text Box 9"/>
          <p:cNvSpPr txBox="1">
            <a:spLocks noChangeArrowheads="1"/>
          </p:cNvSpPr>
          <p:nvPr/>
        </p:nvSpPr>
        <p:spPr bwMode="auto">
          <a:xfrm>
            <a:off x="6248400" y="4495800"/>
            <a:ext cx="2895600" cy="17543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n-US" altLang="en-US" sz="3600" dirty="0">
                <a:solidFill>
                  <a:srgbClr val="FFFF00"/>
                </a:solidFill>
                <a:latin typeface="Sign Painter" pitchFamily="2" charset="0"/>
              </a:rPr>
              <a:t>- JES</a:t>
            </a:r>
            <a:r>
              <a:rPr lang="es-CO" altLang="en-US" sz="3600" dirty="0">
                <a:solidFill>
                  <a:srgbClr val="FFFF00"/>
                </a:solidFill>
                <a:latin typeface="Sign Painter" pitchFamily="2" charset="0"/>
              </a:rPr>
              <a:t>Ú</a:t>
            </a:r>
            <a:r>
              <a:rPr lang="en-US" altLang="en-US" sz="3600" dirty="0">
                <a:solidFill>
                  <a:srgbClr val="FFFF00"/>
                </a:solidFill>
                <a:latin typeface="Sign Painter" pitchFamily="2" charset="0"/>
              </a:rPr>
              <a:t>S -  </a:t>
            </a:r>
          </a:p>
          <a:p>
            <a:pPr algn="ctr" eaLnBrk="1" hangingPunct="1"/>
            <a:r>
              <a:rPr lang="en-US" altLang="en-US" sz="3600" dirty="0">
                <a:solidFill>
                  <a:srgbClr val="FFFF00"/>
                </a:solidFill>
                <a:latin typeface="Sign Painter" pitchFamily="2" charset="0"/>
              </a:rPr>
              <a:t>LA PLENITUD</a:t>
            </a:r>
          </a:p>
          <a:p>
            <a:pPr algn="ctr" eaLnBrk="1" hangingPunct="1"/>
            <a:r>
              <a:rPr lang="en-US" altLang="en-US" sz="3600" dirty="0">
                <a:solidFill>
                  <a:srgbClr val="FFFF00"/>
                </a:solidFill>
                <a:latin typeface="Sign Painter" pitchFamily="2" charset="0"/>
              </a:rPr>
              <a:t>DE DIOS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Stationery"/>
          <p:cNvSpPr>
            <a:spLocks noChangeArrowheads="1"/>
          </p:cNvSpPr>
          <p:nvPr/>
        </p:nvSpPr>
        <p:spPr bwMode="auto">
          <a:xfrm>
            <a:off x="4495800" y="1470212"/>
            <a:ext cx="3294062" cy="5262979"/>
          </a:xfrm>
          <a:prstGeom prst="rect">
            <a:avLst/>
          </a:prstGeom>
          <a:solidFill>
            <a:srgbClr val="F1EEDB"/>
          </a:solidFill>
          <a:ln>
            <a:noFill/>
          </a:ln>
          <a:effectLst/>
        </p:spPr>
        <p:txBody>
          <a:bodyPr wrap="square">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n-US" altLang="en-US" sz="2400" dirty="0">
                <a:solidFill>
                  <a:srgbClr val="800000"/>
                </a:solidFill>
              </a:rPr>
              <a:t>19:33-34 -</a:t>
            </a:r>
            <a:r>
              <a:rPr lang="en-US" altLang="en-US" sz="2400" dirty="0"/>
              <a:t> </a:t>
            </a:r>
            <a:r>
              <a:rPr lang="es-ES" altLang="en-US" sz="2400" dirty="0"/>
              <a:t>Y sacaron de entre la multitud a Alejandro, empujándole los judíos. Entonces Alejandro, pedido silencio con la mano, quería hablar en su defensa ante el pueblo. Pero cuando le conocieron que era judío, todos a una voz gritaron casi por dos horas: ¡Grande es Diana de los efesios!</a:t>
            </a:r>
          </a:p>
        </p:txBody>
      </p:sp>
      <p:pic>
        <p:nvPicPr>
          <p:cNvPr id="16390" name="Picture 6" descr="Statue of Artemis, Ephesus, Turkey.">
            <a:hlinkClick r:id="rId2" tooltip="Statue of Artemis, Ephesus, Turkey."/>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55" t="3433" r="25929" b="19403"/>
          <a:stretch/>
        </p:blipFill>
        <p:spPr bwMode="auto">
          <a:xfrm>
            <a:off x="1389062" y="533400"/>
            <a:ext cx="3106738" cy="634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heckerboard(across)">
                                      <p:cBhvr>
                                        <p:cTn id="7" dur="10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 calcmode="lin" valueType="num">
                                      <p:cBhvr>
                                        <p:cTn id="12" dur="2000" fill="hold"/>
                                        <p:tgtEl>
                                          <p:spTgt spid="16390"/>
                                        </p:tgtEl>
                                        <p:attrNameLst>
                                          <p:attrName>ppt_w</p:attrName>
                                        </p:attrNameLst>
                                      </p:cBhvr>
                                      <p:tavLst>
                                        <p:tav tm="0">
                                          <p:val>
                                            <p:fltVal val="0"/>
                                          </p:val>
                                        </p:tav>
                                        <p:tav tm="100000">
                                          <p:val>
                                            <p:strVal val="#ppt_w"/>
                                          </p:val>
                                        </p:tav>
                                      </p:tavLst>
                                    </p:anim>
                                    <p:anim calcmode="lin" valueType="num">
                                      <p:cBhvr>
                                        <p:cTn id="13" dur="2000" fill="hold"/>
                                        <p:tgtEl>
                                          <p:spTgt spid="16390"/>
                                        </p:tgtEl>
                                        <p:attrNameLst>
                                          <p:attrName>ppt_h</p:attrName>
                                        </p:attrNameLst>
                                      </p:cBhvr>
                                      <p:tavLst>
                                        <p:tav tm="0">
                                          <p:val>
                                            <p:fltVal val="0"/>
                                          </p:val>
                                        </p:tav>
                                        <p:tav tm="100000">
                                          <p:val>
                                            <p:strVal val="#ppt_h"/>
                                          </p:val>
                                        </p:tav>
                                      </p:tavLst>
                                    </p:anim>
                                    <p:anim calcmode="lin" valueType="num">
                                      <p:cBhvr>
                                        <p:cTn id="14" dur="2000" fill="hold"/>
                                        <p:tgtEl>
                                          <p:spTgt spid="16390"/>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163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Stationery"/>
          <p:cNvSpPr>
            <a:spLocks noChangeArrowheads="1"/>
          </p:cNvSpPr>
          <p:nvPr/>
        </p:nvSpPr>
        <p:spPr bwMode="auto">
          <a:xfrm>
            <a:off x="0" y="609600"/>
            <a:ext cx="9144000" cy="5262979"/>
          </a:xfrm>
          <a:prstGeom prst="rect">
            <a:avLst/>
          </a:prstGeom>
          <a:noFill/>
          <a:ln>
            <a:noFill/>
          </a:ln>
          <a:effectLst/>
        </p:spPr>
        <p:txBody>
          <a:bodyPr wrap="square">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r>
              <a:rPr lang="en-US" altLang="en-US" sz="2400" dirty="0">
                <a:solidFill>
                  <a:srgbClr val="FFFF00"/>
                </a:solidFill>
              </a:rPr>
              <a:t>19:35-41 - </a:t>
            </a:r>
            <a:r>
              <a:rPr lang="es-ES" altLang="en-US" sz="2400" dirty="0">
                <a:solidFill>
                  <a:schemeClr val="bg1"/>
                </a:solidFill>
              </a:rPr>
              <a:t>Entonces el escribano, cuando había apaciguado a la multitud, dijo: Varones efesios, ¿y quién es el hombre que no sabe que la ciudad de los efesios es guardiana del templo de la gran diosa Diana, y de la imagen venida de Júpiter?  </a:t>
            </a:r>
          </a:p>
          <a:p>
            <a:pPr eaLnBrk="1" hangingPunct="1"/>
            <a:r>
              <a:rPr lang="es-ES" altLang="en-US" sz="2400" dirty="0">
                <a:solidFill>
                  <a:schemeClr val="bg1"/>
                </a:solidFill>
              </a:rPr>
              <a:t>Puesto que esto no puede contradecirse,</a:t>
            </a:r>
          </a:p>
          <a:p>
            <a:pPr eaLnBrk="1" hangingPunct="1"/>
            <a:r>
              <a:rPr lang="es-ES" altLang="en-US" sz="2400" dirty="0">
                <a:solidFill>
                  <a:schemeClr val="bg1"/>
                </a:solidFill>
              </a:rPr>
              <a:t>es necesario que os </a:t>
            </a:r>
            <a:r>
              <a:rPr lang="es-ES" altLang="en-US" sz="2400" dirty="0" err="1">
                <a:solidFill>
                  <a:schemeClr val="bg1"/>
                </a:solidFill>
              </a:rPr>
              <a:t>apacig:uéis</a:t>
            </a:r>
            <a:r>
              <a:rPr lang="es-ES" altLang="en-US" sz="2400" dirty="0">
                <a:solidFill>
                  <a:schemeClr val="bg1"/>
                </a:solidFill>
              </a:rPr>
              <a:t>, y que </a:t>
            </a:r>
          </a:p>
          <a:p>
            <a:pPr eaLnBrk="1" hangingPunct="1"/>
            <a:r>
              <a:rPr lang="es-ES" altLang="en-US" sz="2400" dirty="0">
                <a:solidFill>
                  <a:schemeClr val="bg1"/>
                </a:solidFill>
              </a:rPr>
              <a:t>nada hagáis precipitadamente.  Porque </a:t>
            </a:r>
          </a:p>
          <a:p>
            <a:pPr eaLnBrk="1" hangingPunct="1"/>
            <a:r>
              <a:rPr lang="es-ES" altLang="en-US" sz="2400" dirty="0">
                <a:solidFill>
                  <a:schemeClr val="bg1"/>
                </a:solidFill>
              </a:rPr>
              <a:t>habéis traído a estos hombres, sin ser </a:t>
            </a:r>
          </a:p>
          <a:p>
            <a:pPr eaLnBrk="1" hangingPunct="1"/>
            <a:r>
              <a:rPr lang="es-ES" altLang="en-US" sz="2400" dirty="0">
                <a:solidFill>
                  <a:schemeClr val="bg1"/>
                </a:solidFill>
              </a:rPr>
              <a:t>sacrílegos ni blasfemadores de vuestra </a:t>
            </a:r>
          </a:p>
          <a:p>
            <a:pPr eaLnBrk="1" hangingPunct="1"/>
            <a:r>
              <a:rPr lang="es-ES" altLang="en-US" sz="2400" dirty="0">
                <a:solidFill>
                  <a:schemeClr val="bg1"/>
                </a:solidFill>
              </a:rPr>
              <a:t>diosa.  Que si Demetrio y los artífices </a:t>
            </a:r>
          </a:p>
          <a:p>
            <a:pPr eaLnBrk="1" hangingPunct="1"/>
            <a:r>
              <a:rPr lang="es-ES" altLang="en-US" sz="2400" dirty="0">
                <a:solidFill>
                  <a:schemeClr val="bg1"/>
                </a:solidFill>
              </a:rPr>
              <a:t>que están con él tienen pleito contra </a:t>
            </a:r>
          </a:p>
          <a:p>
            <a:pPr eaLnBrk="1" hangingPunct="1"/>
            <a:r>
              <a:rPr lang="es-ES" altLang="en-US" sz="2400" dirty="0">
                <a:solidFill>
                  <a:schemeClr val="bg1"/>
                </a:solidFill>
              </a:rPr>
              <a:t>alguno, audiencias se conceden, y </a:t>
            </a:r>
          </a:p>
          <a:p>
            <a:pPr eaLnBrk="1" hangingPunct="1"/>
            <a:r>
              <a:rPr lang="es-ES" altLang="en-US" sz="2400" dirty="0">
                <a:solidFill>
                  <a:schemeClr val="bg1"/>
                </a:solidFill>
              </a:rPr>
              <a:t>procónsules hay; acúsense los unos a </a:t>
            </a:r>
          </a:p>
          <a:p>
            <a:pPr eaLnBrk="1" hangingPunct="1"/>
            <a:r>
              <a:rPr lang="es-ES" altLang="en-US" sz="2400" dirty="0">
                <a:solidFill>
                  <a:schemeClr val="bg1"/>
                </a:solidFill>
              </a:rPr>
              <a:t>los otros. </a:t>
            </a:r>
          </a:p>
        </p:txBody>
      </p:sp>
      <p:pic>
        <p:nvPicPr>
          <p:cNvPr id="17414" name="Picture 6" descr="The Great Theatre"/>
          <p:cNvPicPr>
            <a:picLocks noChangeAspect="1" noChangeArrowheads="1"/>
          </p:cNvPicPr>
          <p:nvPr/>
        </p:nvPicPr>
        <p:blipFill>
          <a:blip r:embed="rId2">
            <a:extLst>
              <a:ext uri="{28A0092B-C50C-407E-A947-70E740481C1C}">
                <a14:useLocalDpi xmlns:a14="http://schemas.microsoft.com/office/drawing/2010/main" val="0"/>
              </a:ext>
            </a:extLst>
          </a:blip>
          <a:srcRect l="5769" t="6747" r="3847" b="5530"/>
          <a:stretch>
            <a:fillRect/>
          </a:stretch>
        </p:blipFill>
        <p:spPr bwMode="auto">
          <a:xfrm>
            <a:off x="5257800" y="1818994"/>
            <a:ext cx="38862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heel(2)">
                                      <p:cBhvr>
                                        <p:cTn id="7" dur="2000"/>
                                        <p:tgtEl>
                                          <p:spTgt spid="17410"/>
                                        </p:tgtEl>
                                      </p:cBhvr>
                                    </p:animEffect>
                                  </p:childTnLst>
                                </p:cTn>
                              </p:par>
                              <p:par>
                                <p:cTn id="8" presetID="12" presetClass="entr" presetSubtype="2" fill="hold"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slide(fromRight)">
                                      <p:cBhvr>
                                        <p:cTn id="10" dur="2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Stationery"/>
          <p:cNvSpPr>
            <a:spLocks noChangeArrowheads="1"/>
          </p:cNvSpPr>
          <p:nvPr/>
        </p:nvSpPr>
        <p:spPr bwMode="auto">
          <a:xfrm>
            <a:off x="0" y="1907606"/>
            <a:ext cx="5257800" cy="3046988"/>
          </a:xfrm>
          <a:prstGeom prst="rect">
            <a:avLst/>
          </a:prstGeom>
          <a:noFill/>
          <a:ln>
            <a:noFill/>
          </a:ln>
          <a:effectLst/>
        </p:spPr>
        <p:txBody>
          <a:bodyPr wrap="square">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r>
              <a:rPr lang="es-ES" altLang="en-US" sz="2400" dirty="0">
                <a:solidFill>
                  <a:schemeClr val="bg1"/>
                </a:solidFill>
              </a:rPr>
              <a:t>Y si demandáis alguna otra cosa, en legítima asamblea se puede decidir.  Porque peligro hay de que seamos acusados de sedición por esto de hoy, no habiendo ninguna causa por la cual podamos dar razón de este concurso. Y habiendo dicho esto, despidió la asamblea.</a:t>
            </a:r>
          </a:p>
        </p:txBody>
      </p:sp>
      <p:sp>
        <p:nvSpPr>
          <p:cNvPr id="17412" name="Rectangle 4"/>
          <p:cNvSpPr>
            <a:spLocks noChangeArrowheads="1"/>
          </p:cNvSpPr>
          <p:nvPr/>
        </p:nvSpPr>
        <p:spPr bwMode="auto">
          <a:xfrm>
            <a:off x="5257800" y="5095594"/>
            <a:ext cx="3886200" cy="1631216"/>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n-US" altLang="en-US" sz="2000" dirty="0">
                <a:solidFill>
                  <a:srgbClr val="FFFF00"/>
                </a:solidFill>
              </a:rPr>
              <a:t>20:1 -</a:t>
            </a:r>
            <a:r>
              <a:rPr lang="en-US" altLang="en-US" sz="2000" dirty="0">
                <a:solidFill>
                  <a:schemeClr val="bg1"/>
                </a:solidFill>
              </a:rPr>
              <a:t> </a:t>
            </a:r>
            <a:r>
              <a:rPr lang="es-ES" altLang="en-US" sz="2000" dirty="0">
                <a:solidFill>
                  <a:schemeClr val="bg1"/>
                </a:solidFill>
              </a:rPr>
              <a:t>Después que cesó el alboroto, llamó Pablo a los discípulos, y habiéndolos exhortado y abrazado, se despidió y salió para ir a Macedonia.</a:t>
            </a:r>
          </a:p>
        </p:txBody>
      </p:sp>
      <p:pic>
        <p:nvPicPr>
          <p:cNvPr id="17414" name="Picture 6" descr="The Great Theatre"/>
          <p:cNvPicPr>
            <a:picLocks noChangeAspect="1" noChangeArrowheads="1"/>
          </p:cNvPicPr>
          <p:nvPr/>
        </p:nvPicPr>
        <p:blipFill>
          <a:blip r:embed="rId2">
            <a:extLst>
              <a:ext uri="{28A0092B-C50C-407E-A947-70E740481C1C}">
                <a14:useLocalDpi xmlns:a14="http://schemas.microsoft.com/office/drawing/2010/main" val="0"/>
              </a:ext>
            </a:extLst>
          </a:blip>
          <a:srcRect l="5769" t="6747" r="3847" b="5530"/>
          <a:stretch>
            <a:fillRect/>
          </a:stretch>
        </p:blipFill>
        <p:spPr bwMode="auto">
          <a:xfrm>
            <a:off x="5257800" y="1818994"/>
            <a:ext cx="38862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970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heel(2)">
                                      <p:cBhvr>
                                        <p:cTn id="7" dur="20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slide(fromTop)">
                                      <p:cBhvr>
                                        <p:cTn id="12"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44824" y="1352501"/>
            <a:ext cx="4603376" cy="5128712"/>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457200" indent="-457200"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lnSpc>
                <a:spcPct val="105000"/>
              </a:lnSpc>
            </a:pPr>
            <a:r>
              <a:rPr lang="en-US" altLang="en-US" sz="2600" i="1" dirty="0">
                <a:solidFill>
                  <a:schemeClr val="bg1"/>
                </a:solidFill>
              </a:rPr>
              <a:t>La carta a </a:t>
            </a:r>
            <a:r>
              <a:rPr lang="en-US" altLang="en-US" sz="2600" i="1" dirty="0" err="1">
                <a:solidFill>
                  <a:schemeClr val="bg1"/>
                </a:solidFill>
              </a:rPr>
              <a:t>los</a:t>
            </a:r>
            <a:r>
              <a:rPr lang="en-US" altLang="en-US" sz="2600" i="1" dirty="0">
                <a:solidFill>
                  <a:schemeClr val="bg1"/>
                </a:solidFill>
              </a:rPr>
              <a:t> </a:t>
            </a:r>
            <a:r>
              <a:rPr lang="en-US" altLang="en-US" sz="2600" i="1" dirty="0" err="1">
                <a:solidFill>
                  <a:schemeClr val="bg1"/>
                </a:solidFill>
              </a:rPr>
              <a:t>Efesios</a:t>
            </a:r>
            <a:r>
              <a:rPr lang="en-US" altLang="en-US" sz="2600" i="1" dirty="0">
                <a:solidFill>
                  <a:schemeClr val="bg1"/>
                </a:solidFill>
              </a:rPr>
              <a:t> se </a:t>
            </a:r>
            <a:r>
              <a:rPr lang="en-US" altLang="en-US" sz="2600" i="1" dirty="0" err="1">
                <a:solidFill>
                  <a:schemeClr val="bg1"/>
                </a:solidFill>
              </a:rPr>
              <a:t>parece</a:t>
            </a:r>
            <a:endParaRPr lang="en-US" altLang="en-US" sz="2600" i="1" dirty="0">
              <a:solidFill>
                <a:schemeClr val="bg1"/>
              </a:solidFill>
            </a:endParaRPr>
          </a:p>
          <a:p>
            <a:pPr eaLnBrk="1" hangingPunct="1">
              <a:lnSpc>
                <a:spcPct val="105000"/>
              </a:lnSpc>
            </a:pPr>
            <a:r>
              <a:rPr lang="en-US" altLang="en-US" sz="2600" i="1" dirty="0" err="1">
                <a:solidFill>
                  <a:schemeClr val="bg1"/>
                </a:solidFill>
              </a:rPr>
              <a:t>mucho</a:t>
            </a:r>
            <a:r>
              <a:rPr lang="en-US" altLang="en-US" sz="2600" i="1" dirty="0">
                <a:solidFill>
                  <a:schemeClr val="bg1"/>
                </a:solidFill>
              </a:rPr>
              <a:t> a la de </a:t>
            </a:r>
            <a:r>
              <a:rPr lang="en-US" altLang="en-US" sz="2600" i="1" dirty="0" err="1">
                <a:solidFill>
                  <a:schemeClr val="bg1"/>
                </a:solidFill>
              </a:rPr>
              <a:t>los</a:t>
            </a:r>
            <a:r>
              <a:rPr lang="en-US" altLang="en-US" sz="2600" i="1" dirty="0">
                <a:solidFill>
                  <a:schemeClr val="bg1"/>
                </a:solidFill>
              </a:rPr>
              <a:t> </a:t>
            </a:r>
            <a:r>
              <a:rPr lang="en-US" altLang="en-US" sz="2600" i="1" dirty="0" err="1">
                <a:solidFill>
                  <a:schemeClr val="bg1"/>
                </a:solidFill>
              </a:rPr>
              <a:t>Colosenses</a:t>
            </a:r>
            <a:r>
              <a:rPr lang="en-US" altLang="en-US" sz="2600" dirty="0">
                <a:solidFill>
                  <a:schemeClr val="bg1"/>
                </a:solidFill>
              </a:rPr>
              <a:t>;</a:t>
            </a:r>
          </a:p>
          <a:p>
            <a:pPr eaLnBrk="1" hangingPunct="1">
              <a:lnSpc>
                <a:spcPct val="105000"/>
              </a:lnSpc>
            </a:pPr>
            <a:r>
              <a:rPr lang="en-US" altLang="en-US" sz="2600" dirty="0">
                <a:solidFill>
                  <a:schemeClr val="bg1"/>
                </a:solidFill>
              </a:rPr>
              <a:t>… </a:t>
            </a:r>
            <a:r>
              <a:rPr lang="es-ES" altLang="en-US" sz="2600" dirty="0">
                <a:solidFill>
                  <a:schemeClr val="bg1"/>
                </a:solidFill>
              </a:rPr>
              <a:t>las dos se refieren a menudo</a:t>
            </a:r>
          </a:p>
          <a:p>
            <a:pPr eaLnBrk="1" hangingPunct="1">
              <a:lnSpc>
                <a:spcPct val="105000"/>
              </a:lnSpc>
            </a:pPr>
            <a:r>
              <a:rPr lang="es-ES" altLang="en-US" sz="2600" dirty="0">
                <a:solidFill>
                  <a:schemeClr val="bg1"/>
                </a:solidFill>
              </a:rPr>
              <a:t>como las "epístolas gemelas.</a:t>
            </a:r>
            <a:r>
              <a:rPr lang="en-US" altLang="en-US" sz="2600" dirty="0">
                <a:solidFill>
                  <a:schemeClr val="bg1"/>
                </a:solidFill>
              </a:rPr>
              <a:t>”</a:t>
            </a:r>
          </a:p>
          <a:p>
            <a:pPr eaLnBrk="1" hangingPunct="1">
              <a:lnSpc>
                <a:spcPct val="105000"/>
              </a:lnSpc>
            </a:pPr>
            <a:r>
              <a:rPr lang="en-US" altLang="en-US" sz="2600" dirty="0" err="1">
                <a:solidFill>
                  <a:schemeClr val="bg1"/>
                </a:solidFill>
              </a:rPr>
              <a:t>Tíquico</a:t>
            </a:r>
            <a:r>
              <a:rPr lang="en-US" altLang="en-US" sz="2600" dirty="0">
                <a:solidFill>
                  <a:schemeClr val="bg1"/>
                </a:solidFill>
              </a:rPr>
              <a:t> era el </a:t>
            </a:r>
            <a:r>
              <a:rPr lang="en-US" altLang="en-US" sz="2600" dirty="0" err="1">
                <a:solidFill>
                  <a:schemeClr val="bg1"/>
                </a:solidFill>
              </a:rPr>
              <a:t>portador</a:t>
            </a:r>
            <a:r>
              <a:rPr lang="en-US" altLang="en-US" sz="2600" dirty="0">
                <a:solidFill>
                  <a:schemeClr val="bg1"/>
                </a:solidFill>
              </a:rPr>
              <a:t> de</a:t>
            </a:r>
          </a:p>
          <a:p>
            <a:pPr eaLnBrk="1" hangingPunct="1">
              <a:lnSpc>
                <a:spcPct val="105000"/>
              </a:lnSpc>
            </a:pPr>
            <a:r>
              <a:rPr lang="en-US" altLang="en-US" sz="2600" dirty="0">
                <a:solidFill>
                  <a:schemeClr val="bg1"/>
                </a:solidFill>
              </a:rPr>
              <a:t>ambas (Ef. 6:21; Col. 4:7), </a:t>
            </a:r>
            <a:r>
              <a:rPr lang="es-ES" altLang="en-US" sz="2600" dirty="0">
                <a:solidFill>
                  <a:schemeClr val="bg1"/>
                </a:solidFill>
              </a:rPr>
              <a:t>pero</a:t>
            </a:r>
          </a:p>
          <a:p>
            <a:pPr eaLnBrk="1" hangingPunct="1">
              <a:lnSpc>
                <a:spcPct val="105000"/>
              </a:lnSpc>
            </a:pPr>
            <a:r>
              <a:rPr lang="es-ES" altLang="en-US" sz="2600" dirty="0">
                <a:solidFill>
                  <a:schemeClr val="bg1"/>
                </a:solidFill>
              </a:rPr>
              <a:t>el parecido es mucho más</a:t>
            </a:r>
          </a:p>
          <a:p>
            <a:pPr eaLnBrk="1" hangingPunct="1">
              <a:lnSpc>
                <a:spcPct val="105000"/>
              </a:lnSpc>
            </a:pPr>
            <a:r>
              <a:rPr lang="es-ES" altLang="en-US" sz="2600" dirty="0">
                <a:solidFill>
                  <a:schemeClr val="bg1"/>
                </a:solidFill>
              </a:rPr>
              <a:t>profundo</a:t>
            </a:r>
            <a:r>
              <a:rPr lang="en-US" altLang="en-US" sz="2600" dirty="0">
                <a:solidFill>
                  <a:schemeClr val="bg1"/>
                </a:solidFill>
              </a:rPr>
              <a:t>.  </a:t>
            </a:r>
            <a:r>
              <a:rPr lang="es-ES" altLang="en-US" sz="2600" dirty="0">
                <a:solidFill>
                  <a:schemeClr val="bg1"/>
                </a:solidFill>
              </a:rPr>
              <a:t>Contienen cerca de </a:t>
            </a:r>
          </a:p>
          <a:p>
            <a:pPr eaLnBrk="1" hangingPunct="1">
              <a:lnSpc>
                <a:spcPct val="105000"/>
              </a:lnSpc>
            </a:pPr>
            <a:r>
              <a:rPr lang="es-ES" altLang="en-US" sz="2600" dirty="0">
                <a:solidFill>
                  <a:schemeClr val="bg1"/>
                </a:solidFill>
              </a:rPr>
              <a:t>55 versículos que son idénticos</a:t>
            </a:r>
            <a:r>
              <a:rPr lang="en-US" altLang="en-US" sz="2600" dirty="0">
                <a:solidFill>
                  <a:schemeClr val="bg1"/>
                </a:solidFill>
              </a:rPr>
              <a:t>.</a:t>
            </a:r>
          </a:p>
          <a:p>
            <a:pPr eaLnBrk="1" hangingPunct="1">
              <a:lnSpc>
                <a:spcPct val="105000"/>
              </a:lnSpc>
            </a:pPr>
            <a:r>
              <a:rPr lang="es-ES" altLang="en-US" sz="2600" dirty="0">
                <a:solidFill>
                  <a:schemeClr val="bg1"/>
                </a:solidFill>
              </a:rPr>
              <a:t>Sin embargo, efesios expone</a:t>
            </a:r>
          </a:p>
          <a:p>
            <a:pPr eaLnBrk="1" hangingPunct="1">
              <a:lnSpc>
                <a:spcPct val="105000"/>
              </a:lnSpc>
            </a:pPr>
            <a:r>
              <a:rPr lang="es-ES" altLang="en-US" sz="2600" dirty="0">
                <a:solidFill>
                  <a:schemeClr val="bg1"/>
                </a:solidFill>
              </a:rPr>
              <a:t>más a fondo sobre algunos</a:t>
            </a:r>
          </a:p>
          <a:p>
            <a:pPr eaLnBrk="1" hangingPunct="1">
              <a:lnSpc>
                <a:spcPct val="105000"/>
              </a:lnSpc>
            </a:pPr>
            <a:r>
              <a:rPr lang="es-ES" altLang="en-US" sz="2600" dirty="0">
                <a:solidFill>
                  <a:schemeClr val="bg1"/>
                </a:solidFill>
              </a:rPr>
              <a:t>temas</a:t>
            </a:r>
            <a:r>
              <a:rPr lang="en-US" altLang="en-US" sz="2600" dirty="0">
                <a:solidFill>
                  <a:schemeClr val="bg1"/>
                </a:solidFill>
              </a:rPr>
              <a:t>.</a:t>
            </a:r>
          </a:p>
        </p:txBody>
      </p:sp>
      <p:sp>
        <p:nvSpPr>
          <p:cNvPr id="7173" name="Text Box 5"/>
          <p:cNvSpPr txBox="1">
            <a:spLocks noChangeArrowheads="1"/>
          </p:cNvSpPr>
          <p:nvPr/>
        </p:nvSpPr>
        <p:spPr bwMode="auto">
          <a:xfrm>
            <a:off x="0" y="0"/>
            <a:ext cx="9144000" cy="523220"/>
          </a:xfrm>
          <a:prstGeom prst="rect">
            <a:avLst/>
          </a:prstGeom>
          <a:solidFill>
            <a:srgbClr val="F1EEDB"/>
          </a:solidFill>
          <a:ln w="28575">
            <a:solidFill>
              <a:srgbClr val="800000"/>
            </a:solidFill>
            <a:miter lim="800000"/>
            <a:headEnd/>
            <a:tailEnd/>
          </a:ln>
          <a:effec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s-ES" altLang="en-US" dirty="0"/>
              <a:t>Un resumen breve de la carta</a:t>
            </a:r>
            <a:endParaRPr lang="en-US" altLang="en-US" dirty="0"/>
          </a:p>
        </p:txBody>
      </p:sp>
      <p:sp>
        <p:nvSpPr>
          <p:cNvPr id="7174" name="Rectangle 6"/>
          <p:cNvSpPr>
            <a:spLocks noChangeArrowheads="1"/>
          </p:cNvSpPr>
          <p:nvPr/>
        </p:nvSpPr>
        <p:spPr bwMode="auto">
          <a:xfrm>
            <a:off x="4876800" y="2192732"/>
            <a:ext cx="4267200" cy="4288482"/>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457200" indent="-457200"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lnSpc>
                <a:spcPct val="105000"/>
              </a:lnSpc>
            </a:pPr>
            <a:r>
              <a:rPr lang="en-US" altLang="en-US" sz="2600" dirty="0">
                <a:solidFill>
                  <a:srgbClr val="FFFF00"/>
                </a:solidFill>
              </a:rPr>
              <a:t>TEMA:</a:t>
            </a:r>
            <a:r>
              <a:rPr lang="en-US" altLang="en-US" sz="2600" dirty="0">
                <a:solidFill>
                  <a:schemeClr val="bg1"/>
                </a:solidFill>
              </a:rPr>
              <a:t>  </a:t>
            </a:r>
            <a:r>
              <a:rPr lang="es-ES" altLang="en-US" sz="2600" i="1" dirty="0">
                <a:solidFill>
                  <a:srgbClr val="FFFF00"/>
                </a:solidFill>
              </a:rPr>
              <a:t>Jesucristo, la </a:t>
            </a:r>
          </a:p>
          <a:p>
            <a:pPr algn="ctr" eaLnBrk="1" hangingPunct="1">
              <a:lnSpc>
                <a:spcPct val="105000"/>
              </a:lnSpc>
            </a:pPr>
            <a:r>
              <a:rPr lang="es-ES" altLang="en-US" sz="2600" i="1" dirty="0">
                <a:solidFill>
                  <a:srgbClr val="FFFF00"/>
                </a:solidFill>
              </a:rPr>
              <a:t>plenitud de la eterna </a:t>
            </a:r>
          </a:p>
          <a:p>
            <a:pPr algn="ctr" eaLnBrk="1" hangingPunct="1">
              <a:lnSpc>
                <a:spcPct val="105000"/>
              </a:lnSpc>
            </a:pPr>
            <a:r>
              <a:rPr lang="es-ES" altLang="en-US" sz="2600" i="1" dirty="0">
                <a:solidFill>
                  <a:srgbClr val="FFFF00"/>
                </a:solidFill>
              </a:rPr>
              <a:t>sabiduría de Dios</a:t>
            </a:r>
            <a:r>
              <a:rPr lang="en-US" altLang="en-US" sz="2600" i="1" dirty="0">
                <a:solidFill>
                  <a:srgbClr val="FFFF00"/>
                </a:solidFill>
              </a:rPr>
              <a:t>.</a:t>
            </a:r>
          </a:p>
          <a:p>
            <a:pPr eaLnBrk="1" hangingPunct="1">
              <a:lnSpc>
                <a:spcPct val="105000"/>
              </a:lnSpc>
            </a:pPr>
            <a:r>
              <a:rPr lang="es-ES" altLang="en-US" sz="2600" dirty="0">
                <a:solidFill>
                  <a:schemeClr val="bg1"/>
                </a:solidFill>
              </a:rPr>
              <a:t>Muchos dicen que el énfasis </a:t>
            </a:r>
          </a:p>
          <a:p>
            <a:pPr eaLnBrk="1" hangingPunct="1">
              <a:lnSpc>
                <a:spcPct val="105000"/>
              </a:lnSpc>
            </a:pPr>
            <a:r>
              <a:rPr lang="es-ES" altLang="en-US" sz="2600" dirty="0">
                <a:solidFill>
                  <a:schemeClr val="bg1"/>
                </a:solidFill>
              </a:rPr>
              <a:t>principal en Efesios está en la </a:t>
            </a:r>
          </a:p>
          <a:p>
            <a:pPr eaLnBrk="1" hangingPunct="1">
              <a:lnSpc>
                <a:spcPct val="105000"/>
              </a:lnSpc>
            </a:pPr>
            <a:r>
              <a:rPr lang="es-ES" altLang="en-US" sz="2600" dirty="0">
                <a:solidFill>
                  <a:schemeClr val="bg1"/>
                </a:solidFill>
              </a:rPr>
              <a:t>iglesia como "la plenitud de </a:t>
            </a:r>
          </a:p>
          <a:p>
            <a:pPr eaLnBrk="1" hangingPunct="1">
              <a:lnSpc>
                <a:spcPct val="105000"/>
              </a:lnSpc>
            </a:pPr>
            <a:r>
              <a:rPr lang="es-ES" altLang="en-US" sz="2600" dirty="0">
                <a:solidFill>
                  <a:schemeClr val="bg1"/>
                </a:solidFill>
              </a:rPr>
              <a:t>Cristo".  Pero es difícil decir </a:t>
            </a:r>
          </a:p>
          <a:p>
            <a:pPr eaLnBrk="1" hangingPunct="1">
              <a:lnSpc>
                <a:spcPct val="105000"/>
              </a:lnSpc>
            </a:pPr>
            <a:r>
              <a:rPr lang="es-ES" altLang="en-US" sz="2600" dirty="0">
                <a:solidFill>
                  <a:schemeClr val="bg1"/>
                </a:solidFill>
              </a:rPr>
              <a:t>que ese tema se acentúa más </a:t>
            </a:r>
          </a:p>
          <a:p>
            <a:pPr eaLnBrk="1" hangingPunct="1">
              <a:lnSpc>
                <a:spcPct val="105000"/>
              </a:lnSpc>
            </a:pPr>
            <a:r>
              <a:rPr lang="es-ES" altLang="en-US" sz="2600" dirty="0">
                <a:solidFill>
                  <a:schemeClr val="bg1"/>
                </a:solidFill>
              </a:rPr>
              <a:t>que el tema de Jesús, como</a:t>
            </a:r>
          </a:p>
          <a:p>
            <a:pPr eaLnBrk="1" hangingPunct="1">
              <a:lnSpc>
                <a:spcPct val="105000"/>
              </a:lnSpc>
            </a:pPr>
            <a:r>
              <a:rPr lang="es-ES" altLang="en-US" sz="2600" dirty="0">
                <a:solidFill>
                  <a:schemeClr val="bg1"/>
                </a:solidFill>
              </a:rPr>
              <a:t>la plenitud de todo</a:t>
            </a:r>
            <a:r>
              <a:rPr lang="en-US" altLang="en-US" sz="2600" dirty="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iterate type="lt">
                                    <p:tmPct val="3000"/>
                                  </p:iterate>
                                  <p:childTnLst>
                                    <p:set>
                                      <p:cBhvr>
                                        <p:cTn id="6" dur="1" fill="hold">
                                          <p:stCondLst>
                                            <p:cond delay="0"/>
                                          </p:stCondLst>
                                        </p:cTn>
                                        <p:tgtEl>
                                          <p:spTgt spid="7173"/>
                                        </p:tgtEl>
                                        <p:attrNameLst>
                                          <p:attrName>style.visibility</p:attrName>
                                        </p:attrNameLst>
                                      </p:cBhvr>
                                      <p:to>
                                        <p:strVal val="visible"/>
                                      </p:to>
                                    </p:set>
                                    <p:animEffect transition="in" filter="wipe(left)">
                                      <p:cBhvr>
                                        <p:cTn id="7" dur="1000"/>
                                        <p:tgtEl>
                                          <p:spTgt spid="7173"/>
                                        </p:tgtEl>
                                      </p:cBhvr>
                                    </p:animEffect>
                                  </p:childTnLst>
                                </p:cTn>
                              </p:par>
                            </p:childTnLst>
                          </p:cTn>
                        </p:par>
                        <p:par>
                          <p:cTn id="8" fill="hold" nodeType="afterGroup">
                            <p:stCondLst>
                              <p:cond delay="1660"/>
                            </p:stCondLst>
                            <p:childTnLst>
                              <p:par>
                                <p:cTn id="9" presetID="12" presetClass="entr" presetSubtype="1" fill="hold" grpId="0" nodeType="afterEffect">
                                  <p:stCondLst>
                                    <p:cond delay="0"/>
                                  </p:stCondLst>
                                  <p:iterate type="wd">
                                    <p:tmPct val="1000"/>
                                  </p:iterate>
                                  <p:childTnLst>
                                    <p:set>
                                      <p:cBhvr>
                                        <p:cTn id="10" dur="1" fill="hold">
                                          <p:stCondLst>
                                            <p:cond delay="0"/>
                                          </p:stCondLst>
                                        </p:cTn>
                                        <p:tgtEl>
                                          <p:spTgt spid="7172"/>
                                        </p:tgtEl>
                                        <p:attrNameLst>
                                          <p:attrName>style.visibility</p:attrName>
                                        </p:attrNameLst>
                                      </p:cBhvr>
                                      <p:to>
                                        <p:strVal val="visible"/>
                                      </p:to>
                                    </p:set>
                                    <p:animEffect transition="in" filter="slide(fromTop)">
                                      <p:cBhvr>
                                        <p:cTn id="11" dur="1000"/>
                                        <p:tgtEl>
                                          <p:spTgt spid="71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2" fill="hold" grpId="0" nodeType="clickEffect">
                                  <p:stCondLst>
                                    <p:cond delay="0"/>
                                  </p:stCondLst>
                                  <p:iterate type="wd">
                                    <p:tmPct val="1000"/>
                                  </p:iterate>
                                  <p:childTnLst>
                                    <p:set>
                                      <p:cBhvr>
                                        <p:cTn id="15" dur="1" fill="hold">
                                          <p:stCondLst>
                                            <p:cond delay="0"/>
                                          </p:stCondLst>
                                        </p:cTn>
                                        <p:tgtEl>
                                          <p:spTgt spid="7174"/>
                                        </p:tgtEl>
                                        <p:attrNameLst>
                                          <p:attrName>style.visibility</p:attrName>
                                        </p:attrNameLst>
                                      </p:cBhvr>
                                      <p:to>
                                        <p:strVal val="visible"/>
                                      </p:to>
                                    </p:set>
                                    <p:animEffect transition="in" filter="slide(fromRight)">
                                      <p:cBhvr>
                                        <p:cTn id="16"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animBg="1"/>
      <p:bldP spid="71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0" y="0"/>
            <a:ext cx="9144000" cy="523220"/>
          </a:xfrm>
          <a:prstGeom prst="rect">
            <a:avLst/>
          </a:prstGeom>
          <a:solidFill>
            <a:srgbClr val="F1EEDB"/>
          </a:solidFill>
          <a:ln w="28575">
            <a:solidFill>
              <a:srgbClr val="800000"/>
            </a:solidFill>
            <a:miter lim="800000"/>
            <a:headEnd/>
            <a:tailEnd/>
          </a:ln>
          <a:effec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s-ES" altLang="en-US" dirty="0"/>
              <a:t>Un resumen breve de la carta</a:t>
            </a:r>
            <a:endParaRPr lang="en-US" altLang="en-US" dirty="0"/>
          </a:p>
        </p:txBody>
      </p:sp>
      <p:sp>
        <p:nvSpPr>
          <p:cNvPr id="19460" name="Rectangle 4"/>
          <p:cNvSpPr>
            <a:spLocks noChangeArrowheads="1"/>
          </p:cNvSpPr>
          <p:nvPr/>
        </p:nvSpPr>
        <p:spPr bwMode="auto">
          <a:xfrm>
            <a:off x="0" y="1448184"/>
            <a:ext cx="9144000" cy="153272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lnSpc>
                <a:spcPct val="90000"/>
              </a:lnSpc>
            </a:pPr>
            <a:r>
              <a:rPr lang="en-US" altLang="en-US" sz="2600" dirty="0">
                <a:solidFill>
                  <a:srgbClr val="FFFF00"/>
                </a:solidFill>
              </a:rPr>
              <a:t>RESUMEN:  </a:t>
            </a:r>
            <a:r>
              <a:rPr lang="es-ES" altLang="en-US" sz="2600" dirty="0">
                <a:solidFill>
                  <a:schemeClr val="bg1"/>
                </a:solidFill>
              </a:rPr>
              <a:t>La idea clave es el cumplimiento del plan eterno de </a:t>
            </a:r>
          </a:p>
          <a:p>
            <a:pPr eaLnBrk="1" hangingPunct="1">
              <a:lnSpc>
                <a:spcPct val="90000"/>
              </a:lnSpc>
            </a:pPr>
            <a:r>
              <a:rPr lang="es-ES" altLang="en-US" sz="2600" dirty="0">
                <a:solidFill>
                  <a:schemeClr val="bg1"/>
                </a:solidFill>
              </a:rPr>
              <a:t>Dios en Jesús, todo en el cielo y en la tierra</a:t>
            </a:r>
            <a:r>
              <a:rPr lang="en-US" altLang="en-US" sz="2600" dirty="0">
                <a:solidFill>
                  <a:schemeClr val="bg1"/>
                </a:solidFill>
              </a:rPr>
              <a:t>.  </a:t>
            </a:r>
            <a:r>
              <a:rPr lang="es-ES" altLang="en-US" sz="2600" dirty="0">
                <a:solidFill>
                  <a:schemeClr val="bg1"/>
                </a:solidFill>
              </a:rPr>
              <a:t>El universo y la </a:t>
            </a:r>
          </a:p>
          <a:p>
            <a:pPr eaLnBrk="1" hangingPunct="1">
              <a:lnSpc>
                <a:spcPct val="90000"/>
              </a:lnSpc>
            </a:pPr>
            <a:r>
              <a:rPr lang="es-ES" altLang="en-US" sz="2600" dirty="0">
                <a:solidFill>
                  <a:schemeClr val="bg1"/>
                </a:solidFill>
              </a:rPr>
              <a:t>humanidad tienen significado y unidad solamente en Jesús </a:t>
            </a:r>
          </a:p>
          <a:p>
            <a:pPr eaLnBrk="1" hangingPunct="1">
              <a:lnSpc>
                <a:spcPct val="90000"/>
              </a:lnSpc>
            </a:pPr>
            <a:r>
              <a:rPr lang="es-ES" altLang="en-US" sz="2600" dirty="0">
                <a:solidFill>
                  <a:schemeClr val="bg1"/>
                </a:solidFill>
              </a:rPr>
              <a:t>como el soberano exaltado en el trono del cielo</a:t>
            </a:r>
            <a:r>
              <a:rPr lang="en-US" altLang="en-US" sz="2600" dirty="0">
                <a:solidFill>
                  <a:schemeClr val="bg1"/>
                </a:solidFill>
              </a:rPr>
              <a:t>.  </a:t>
            </a:r>
          </a:p>
        </p:txBody>
      </p:sp>
      <p:sp>
        <p:nvSpPr>
          <p:cNvPr id="19461" name="Rectangle 5"/>
          <p:cNvSpPr>
            <a:spLocks noChangeArrowheads="1"/>
          </p:cNvSpPr>
          <p:nvPr/>
        </p:nvSpPr>
        <p:spPr bwMode="auto">
          <a:xfrm>
            <a:off x="0" y="3248951"/>
            <a:ext cx="9144000" cy="153272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lnSpc>
                <a:spcPct val="90000"/>
              </a:lnSpc>
            </a:pPr>
            <a:r>
              <a:rPr lang="en-US" altLang="en-US" sz="2600" dirty="0">
                <a:solidFill>
                  <a:srgbClr val="FFFF00"/>
                </a:solidFill>
              </a:rPr>
              <a:t>Caps. 1-3:</a:t>
            </a:r>
            <a:r>
              <a:rPr lang="en-US" altLang="en-US" sz="2600" dirty="0">
                <a:solidFill>
                  <a:schemeClr val="bg1"/>
                </a:solidFill>
              </a:rPr>
              <a:t>   </a:t>
            </a:r>
            <a:r>
              <a:rPr lang="es-ES" altLang="en-US" sz="2600" dirty="0">
                <a:solidFill>
                  <a:schemeClr val="bg1"/>
                </a:solidFill>
              </a:rPr>
              <a:t>la unidad de todas las cosas en Cristo</a:t>
            </a:r>
            <a:r>
              <a:rPr lang="en-US" altLang="en-US" sz="2600" dirty="0">
                <a:solidFill>
                  <a:schemeClr val="bg1"/>
                </a:solidFill>
              </a:rPr>
              <a:t>.</a:t>
            </a:r>
          </a:p>
          <a:p>
            <a:pPr eaLnBrk="1" hangingPunct="1">
              <a:lnSpc>
                <a:spcPct val="90000"/>
              </a:lnSpc>
            </a:pPr>
            <a:r>
              <a:rPr lang="en-US" altLang="en-US" sz="2600" dirty="0">
                <a:solidFill>
                  <a:srgbClr val="FFFF00"/>
                </a:solidFill>
              </a:rPr>
              <a:t>Caps. 4-6:</a:t>
            </a:r>
            <a:r>
              <a:rPr lang="en-US" altLang="en-US" sz="2600" dirty="0">
                <a:solidFill>
                  <a:schemeClr val="bg1"/>
                </a:solidFill>
              </a:rPr>
              <a:t>  el </a:t>
            </a:r>
            <a:r>
              <a:rPr lang="en-US" altLang="en-US" sz="2600" dirty="0" err="1">
                <a:solidFill>
                  <a:schemeClr val="bg1"/>
                </a:solidFill>
              </a:rPr>
              <a:t>papel</a:t>
            </a:r>
            <a:r>
              <a:rPr lang="en-US" altLang="en-US" sz="2600" dirty="0">
                <a:solidFill>
                  <a:schemeClr val="bg1"/>
                </a:solidFill>
              </a:rPr>
              <a:t> de la </a:t>
            </a:r>
            <a:r>
              <a:rPr lang="en-US" altLang="en-US" sz="2600" dirty="0" err="1">
                <a:solidFill>
                  <a:schemeClr val="bg1"/>
                </a:solidFill>
              </a:rPr>
              <a:t>iglesia</a:t>
            </a:r>
            <a:r>
              <a:rPr lang="en-US" altLang="en-US" sz="2600" dirty="0">
                <a:solidFill>
                  <a:schemeClr val="bg1"/>
                </a:solidFill>
              </a:rPr>
              <a:t> </a:t>
            </a:r>
            <a:r>
              <a:rPr lang="en-US" altLang="en-US" sz="2600" dirty="0" err="1">
                <a:solidFill>
                  <a:schemeClr val="bg1"/>
                </a:solidFill>
              </a:rPr>
              <a:t>en</a:t>
            </a:r>
            <a:r>
              <a:rPr lang="en-US" altLang="en-US" sz="2600" dirty="0">
                <a:solidFill>
                  <a:schemeClr val="bg1"/>
                </a:solidFill>
              </a:rPr>
              <a:t> el plan de Dios para </a:t>
            </a:r>
            <a:r>
              <a:rPr lang="en-US" altLang="en-US" sz="2600" dirty="0" err="1">
                <a:solidFill>
                  <a:schemeClr val="bg1"/>
                </a:solidFill>
              </a:rPr>
              <a:t>llevar</a:t>
            </a:r>
            <a:r>
              <a:rPr lang="en-US" altLang="en-US" sz="2600" dirty="0">
                <a:solidFill>
                  <a:schemeClr val="bg1"/>
                </a:solidFill>
              </a:rPr>
              <a:t> a 		</a:t>
            </a:r>
            <a:r>
              <a:rPr lang="en-US" altLang="en-US" sz="2600" dirty="0" err="1">
                <a:solidFill>
                  <a:schemeClr val="bg1"/>
                </a:solidFill>
              </a:rPr>
              <a:t>cabo</a:t>
            </a:r>
            <a:r>
              <a:rPr lang="en-US" altLang="en-US" sz="2600" dirty="0">
                <a:solidFill>
                  <a:schemeClr val="bg1"/>
                </a:solidFill>
              </a:rPr>
              <a:t> </a:t>
            </a:r>
            <a:r>
              <a:rPr lang="en-US" altLang="en-US" sz="2600" dirty="0" err="1">
                <a:solidFill>
                  <a:schemeClr val="bg1"/>
                </a:solidFill>
              </a:rPr>
              <a:t>esa</a:t>
            </a:r>
            <a:r>
              <a:rPr lang="en-US" altLang="en-US" sz="2600" dirty="0">
                <a:solidFill>
                  <a:schemeClr val="bg1"/>
                </a:solidFill>
              </a:rPr>
              <a:t> </a:t>
            </a:r>
            <a:r>
              <a:rPr lang="en-US" altLang="en-US" sz="2600" dirty="0" err="1">
                <a:solidFill>
                  <a:schemeClr val="bg1"/>
                </a:solidFill>
              </a:rPr>
              <a:t>unidad</a:t>
            </a:r>
            <a:r>
              <a:rPr lang="en-US" altLang="en-US" sz="2600" dirty="0">
                <a:solidFill>
                  <a:schemeClr val="bg1"/>
                </a:solidFill>
              </a:rPr>
              <a:t> y </a:t>
            </a:r>
            <a:r>
              <a:rPr lang="en-US" altLang="en-US" sz="2600" dirty="0" err="1">
                <a:solidFill>
                  <a:schemeClr val="bg1"/>
                </a:solidFill>
              </a:rPr>
              <a:t>mostrar</a:t>
            </a:r>
            <a:r>
              <a:rPr lang="en-US" altLang="en-US" sz="2600" dirty="0">
                <a:solidFill>
                  <a:schemeClr val="bg1"/>
                </a:solidFill>
              </a:rPr>
              <a:t> la </a:t>
            </a:r>
            <a:r>
              <a:rPr lang="en-US" altLang="en-US" sz="2600" dirty="0" err="1">
                <a:solidFill>
                  <a:schemeClr val="bg1"/>
                </a:solidFill>
              </a:rPr>
              <a:t>sabiduria</a:t>
            </a:r>
            <a:r>
              <a:rPr lang="en-US" altLang="en-US" sz="2600" dirty="0">
                <a:solidFill>
                  <a:schemeClr val="bg1"/>
                </a:solidFill>
              </a:rPr>
              <a:t> de Dios a</a:t>
            </a:r>
          </a:p>
          <a:p>
            <a:pPr eaLnBrk="1" hangingPunct="1">
              <a:lnSpc>
                <a:spcPct val="90000"/>
              </a:lnSpc>
            </a:pPr>
            <a:r>
              <a:rPr lang="en-US" altLang="en-US" sz="2600" dirty="0">
                <a:solidFill>
                  <a:schemeClr val="bg1"/>
                </a:solidFill>
              </a:rPr>
              <a:t>			</a:t>
            </a:r>
            <a:r>
              <a:rPr lang="en-US" altLang="en-US" sz="2600" dirty="0" err="1">
                <a:solidFill>
                  <a:schemeClr val="bg1"/>
                </a:solidFill>
              </a:rPr>
              <a:t>todo</a:t>
            </a:r>
            <a:r>
              <a:rPr lang="en-US" altLang="en-US" sz="2600" dirty="0">
                <a:solidFill>
                  <a:schemeClr val="bg1"/>
                </a:solidFill>
              </a:rPr>
              <a:t> el </a:t>
            </a:r>
            <a:r>
              <a:rPr lang="en-US" altLang="en-US" sz="2600" dirty="0" err="1">
                <a:solidFill>
                  <a:schemeClr val="bg1"/>
                </a:solidFill>
              </a:rPr>
              <a:t>universo</a:t>
            </a:r>
            <a:r>
              <a:rPr lang="en-US" altLang="en-US" sz="2600" dirty="0">
                <a:solidFill>
                  <a:schemeClr val="bg1"/>
                </a:solidFill>
              </a:rPr>
              <a:t>.</a:t>
            </a:r>
          </a:p>
        </p:txBody>
      </p:sp>
      <p:sp>
        <p:nvSpPr>
          <p:cNvPr id="19462" name="Rectangle 6"/>
          <p:cNvSpPr>
            <a:spLocks noChangeArrowheads="1"/>
          </p:cNvSpPr>
          <p:nvPr/>
        </p:nvSpPr>
        <p:spPr bwMode="auto">
          <a:xfrm>
            <a:off x="0" y="5049717"/>
            <a:ext cx="9144000" cy="1449628"/>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lnSpc>
                <a:spcPct val="90000"/>
              </a:lnSpc>
            </a:pPr>
            <a:r>
              <a:rPr lang="es-ES" altLang="en-US" sz="2600" dirty="0">
                <a:solidFill>
                  <a:srgbClr val="FFFF00"/>
                </a:solidFill>
              </a:rPr>
              <a:t>Ninguna parte de la escritura presenta mejor las riquezas de la gracia de Dios o equipa a su pueblo con incentivos fuertes para caminar dignamente en la vocación con que se llaman</a:t>
            </a:r>
            <a:r>
              <a:rPr lang="en-US" altLang="en-US" sz="2600" dirty="0">
                <a:solidFill>
                  <a:srgbClr val="FFFF00"/>
                </a:solidFill>
              </a:rPr>
              <a:t>. </a:t>
            </a:r>
          </a:p>
          <a:p>
            <a:pPr algn="ctr" eaLnBrk="1" hangingPunct="1">
              <a:lnSpc>
                <a:spcPct val="90000"/>
              </a:lnSpc>
            </a:pPr>
            <a:r>
              <a:rPr lang="en-US" altLang="en-US" sz="2000" dirty="0">
                <a:solidFill>
                  <a:srgbClr val="FFFF00"/>
                </a:solidFill>
              </a:rPr>
              <a:t>(</a:t>
            </a:r>
            <a:r>
              <a:rPr lang="en-US" altLang="en-US" sz="2000" dirty="0" err="1">
                <a:solidFill>
                  <a:srgbClr val="FFFF00"/>
                </a:solidFill>
              </a:rPr>
              <a:t>Blaike</a:t>
            </a:r>
            <a:r>
              <a:rPr lang="en-US" altLang="en-US" sz="2000" dirty="0">
                <a:solidFill>
                  <a:srgbClr val="FFFF00"/>
                </a:solidFill>
              </a:rPr>
              <a:t>, Pulpit Commentary)</a:t>
            </a:r>
            <a:endParaRPr lang="en-US" alt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iterate type="wd">
                                    <p:tmPct val="2000"/>
                                  </p:iterate>
                                  <p:childTnLst>
                                    <p:set>
                                      <p:cBhvr>
                                        <p:cTn id="6" dur="1" fill="hold">
                                          <p:stCondLst>
                                            <p:cond delay="0"/>
                                          </p:stCondLst>
                                        </p:cTn>
                                        <p:tgtEl>
                                          <p:spTgt spid="19460"/>
                                        </p:tgtEl>
                                        <p:attrNameLst>
                                          <p:attrName>style.visibility</p:attrName>
                                        </p:attrNameLst>
                                      </p:cBhvr>
                                      <p:to>
                                        <p:strVal val="visible"/>
                                      </p:to>
                                    </p:set>
                                    <p:animEffect transition="in" filter="barn(outVertical)">
                                      <p:cBhvr>
                                        <p:cTn id="7" dur="10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iterate type="wd">
                                    <p:tmPct val="2000"/>
                                  </p:iterate>
                                  <p:childTnLst>
                                    <p:set>
                                      <p:cBhvr>
                                        <p:cTn id="11" dur="1" fill="hold">
                                          <p:stCondLst>
                                            <p:cond delay="0"/>
                                          </p:stCondLst>
                                        </p:cTn>
                                        <p:tgtEl>
                                          <p:spTgt spid="19461"/>
                                        </p:tgtEl>
                                        <p:attrNameLst>
                                          <p:attrName>style.visibility</p:attrName>
                                        </p:attrNameLst>
                                      </p:cBhvr>
                                      <p:to>
                                        <p:strVal val="visible"/>
                                      </p:to>
                                    </p:set>
                                    <p:anim calcmode="lin" valueType="num">
                                      <p:cBhvr>
                                        <p:cTn id="12" dur="1000" fill="hold"/>
                                        <p:tgtEl>
                                          <p:spTgt spid="19461"/>
                                        </p:tgtEl>
                                        <p:attrNameLst>
                                          <p:attrName>ppt_w</p:attrName>
                                        </p:attrNameLst>
                                      </p:cBhvr>
                                      <p:tavLst>
                                        <p:tav tm="0">
                                          <p:val>
                                            <p:fltVal val="0"/>
                                          </p:val>
                                        </p:tav>
                                        <p:tav tm="100000">
                                          <p:val>
                                            <p:strVal val="#ppt_w"/>
                                          </p:val>
                                        </p:tav>
                                      </p:tavLst>
                                    </p:anim>
                                    <p:anim calcmode="lin" valueType="num">
                                      <p:cBhvr>
                                        <p:cTn id="13" dur="1000" fill="hold"/>
                                        <p:tgtEl>
                                          <p:spTgt spid="19461"/>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72" fill="hold" grpId="0" nodeType="clickEffect">
                                  <p:stCondLst>
                                    <p:cond delay="0"/>
                                  </p:stCondLst>
                                  <p:iterate type="wd">
                                    <p:tmPct val="2000"/>
                                  </p:iterate>
                                  <p:childTnLst>
                                    <p:set>
                                      <p:cBhvr>
                                        <p:cTn id="17" dur="1" fill="hold">
                                          <p:stCondLst>
                                            <p:cond delay="0"/>
                                          </p:stCondLst>
                                        </p:cTn>
                                        <p:tgtEl>
                                          <p:spTgt spid="19462"/>
                                        </p:tgtEl>
                                        <p:attrNameLst>
                                          <p:attrName>style.visibility</p:attrName>
                                        </p:attrNameLst>
                                      </p:cBhvr>
                                      <p:to>
                                        <p:strVal val="visible"/>
                                      </p:to>
                                    </p:set>
                                    <p:anim calcmode="lin" valueType="num">
                                      <p:cBhvr>
                                        <p:cTn id="18" dur="1000" fill="hold"/>
                                        <p:tgtEl>
                                          <p:spTgt spid="19462"/>
                                        </p:tgtEl>
                                        <p:attrNameLst>
                                          <p:attrName>ppt_w</p:attrName>
                                        </p:attrNameLst>
                                      </p:cBhvr>
                                      <p:tavLst>
                                        <p:tav tm="0">
                                          <p:val>
                                            <p:strVal val="2/3*#ppt_w"/>
                                          </p:val>
                                        </p:tav>
                                        <p:tav tm="100000">
                                          <p:val>
                                            <p:strVal val="#ppt_w"/>
                                          </p:val>
                                        </p:tav>
                                      </p:tavLst>
                                    </p:anim>
                                    <p:anim calcmode="lin" valueType="num">
                                      <p:cBhvr>
                                        <p:cTn id="19" dur="1000" fill="hold"/>
                                        <p:tgtEl>
                                          <p:spTgt spid="1946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1298930"/>
            <a:ext cx="8305800" cy="4482381"/>
          </a:xfrm>
          <a:prstGeom prst="rect">
            <a:avLst/>
          </a:prstGeom>
          <a:solidFill>
            <a:srgbClr val="F1EEDB"/>
          </a:solidFill>
          <a:ln>
            <a:noFill/>
          </a:ln>
          <a:effectLst/>
        </p:spPr>
        <p:txBody>
          <a:bodyPr wrap="square" anchor="ctr">
            <a:spAutoFit/>
          </a:bodyPr>
          <a:lstStyle>
            <a:lvl1pPr marL="457200" indent="-457200"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lnSpc>
                <a:spcPct val="105000"/>
              </a:lnSpc>
            </a:pPr>
            <a:r>
              <a:rPr lang="en-US" altLang="en-US" sz="2600" u="sng" dirty="0">
                <a:solidFill>
                  <a:srgbClr val="C00000"/>
                </a:solidFill>
              </a:rPr>
              <a:t>RIQUEZAS EN CRISTO</a:t>
            </a:r>
            <a:r>
              <a:rPr lang="en-US" altLang="en-US" sz="2600" dirty="0">
                <a:solidFill>
                  <a:srgbClr val="C00000"/>
                </a:solidFill>
              </a:rPr>
              <a:t>  (1:3-3:21) </a:t>
            </a:r>
          </a:p>
          <a:p>
            <a:pPr eaLnBrk="1" hangingPunct="1">
              <a:lnSpc>
                <a:spcPct val="105000"/>
              </a:lnSpc>
            </a:pPr>
            <a:r>
              <a:rPr lang="en-US" altLang="en-US" sz="2600" dirty="0"/>
              <a:t>A. </a:t>
            </a:r>
            <a:r>
              <a:rPr lang="es-ES" altLang="en-US" sz="2600" dirty="0"/>
              <a:t>Todas bendiciones espirituales están en Cristo </a:t>
            </a:r>
            <a:r>
              <a:rPr lang="en-US" altLang="en-US" sz="2600" dirty="0"/>
              <a:t>(1:3-14) </a:t>
            </a:r>
          </a:p>
          <a:p>
            <a:pPr eaLnBrk="1" hangingPunct="1">
              <a:lnSpc>
                <a:spcPct val="105000"/>
              </a:lnSpc>
            </a:pPr>
            <a:r>
              <a:rPr lang="en-US" altLang="en-US" sz="2600" dirty="0"/>
              <a:t>B.  </a:t>
            </a:r>
            <a:r>
              <a:rPr lang="en-US" altLang="en-US" sz="2600" dirty="0" err="1"/>
              <a:t>Nuestra</a:t>
            </a:r>
            <a:r>
              <a:rPr lang="en-US" altLang="en-US" sz="2600" dirty="0"/>
              <a:t> </a:t>
            </a:r>
            <a:r>
              <a:rPr lang="en-US" altLang="en-US" sz="2600" dirty="0" err="1"/>
              <a:t>transformación</a:t>
            </a:r>
            <a:r>
              <a:rPr lang="en-US" altLang="en-US" sz="2600" dirty="0"/>
              <a:t> </a:t>
            </a:r>
            <a:r>
              <a:rPr lang="en-US" altLang="en-US" sz="2600" dirty="0" err="1"/>
              <a:t>en</a:t>
            </a:r>
            <a:r>
              <a:rPr lang="en-US" altLang="en-US" sz="2600" dirty="0"/>
              <a:t> Cristo (2:1-22) </a:t>
            </a:r>
          </a:p>
          <a:p>
            <a:pPr marL="0" indent="0" eaLnBrk="1" hangingPunct="1">
              <a:lnSpc>
                <a:spcPct val="105000"/>
              </a:lnSpc>
            </a:pPr>
            <a:r>
              <a:rPr lang="en-US" altLang="en-US" sz="2600" dirty="0"/>
              <a:t>C. </a:t>
            </a:r>
            <a:r>
              <a:rPr lang="es-ES" altLang="en-US" sz="2600" dirty="0"/>
              <a:t>Estas</a:t>
            </a:r>
            <a:r>
              <a:rPr lang="es-ES" altLang="en-US" sz="2000" dirty="0"/>
              <a:t> </a:t>
            </a:r>
            <a:r>
              <a:rPr lang="es-ES" altLang="en-US" sz="2600" dirty="0"/>
              <a:t>riquezas se ofrecieron a ambos,</a:t>
            </a:r>
            <a:r>
              <a:rPr lang="es-ES" altLang="en-US" sz="2000" dirty="0"/>
              <a:t> </a:t>
            </a:r>
            <a:r>
              <a:rPr lang="es-ES" altLang="en-US" sz="2600" dirty="0"/>
              <a:t>los judíos y los </a:t>
            </a:r>
          </a:p>
          <a:p>
            <a:pPr marL="0" indent="0" eaLnBrk="1" hangingPunct="1">
              <a:lnSpc>
                <a:spcPct val="105000"/>
              </a:lnSpc>
            </a:pPr>
            <a:r>
              <a:rPr lang="es-ES" altLang="en-US" sz="2600" dirty="0"/>
              <a:t>	gentiles</a:t>
            </a:r>
          </a:p>
          <a:p>
            <a:pPr marL="0" indent="0" eaLnBrk="1" hangingPunct="1">
              <a:lnSpc>
                <a:spcPct val="105000"/>
              </a:lnSpc>
            </a:pPr>
            <a:endParaRPr lang="en-US" altLang="en-US" sz="1200" dirty="0">
              <a:solidFill>
                <a:schemeClr val="bg1"/>
              </a:solidFill>
            </a:endParaRPr>
          </a:p>
          <a:p>
            <a:pPr eaLnBrk="1" hangingPunct="1">
              <a:lnSpc>
                <a:spcPct val="105000"/>
              </a:lnSpc>
            </a:pPr>
            <a:r>
              <a:rPr lang="en-US" altLang="en-US" sz="2600" u="sng" dirty="0">
                <a:solidFill>
                  <a:srgbClr val="C00000"/>
                </a:solidFill>
              </a:rPr>
              <a:t>RESPONSABILIDADES EN CRISTO</a:t>
            </a:r>
            <a:r>
              <a:rPr lang="en-US" altLang="en-US" sz="2600" dirty="0">
                <a:solidFill>
                  <a:srgbClr val="C00000"/>
                </a:solidFill>
              </a:rPr>
              <a:t> (4:1-6:20) </a:t>
            </a:r>
          </a:p>
          <a:p>
            <a:pPr eaLnBrk="1" hangingPunct="1">
              <a:lnSpc>
                <a:spcPct val="105000"/>
              </a:lnSpc>
            </a:pPr>
            <a:r>
              <a:rPr lang="en-US" altLang="en-US" sz="2600" dirty="0"/>
              <a:t>A. </a:t>
            </a:r>
            <a:r>
              <a:rPr lang="en-US" altLang="en-US" sz="2600" dirty="0" err="1"/>
              <a:t>Andar</a:t>
            </a:r>
            <a:r>
              <a:rPr lang="en-US" altLang="en-US" sz="2600" dirty="0"/>
              <a:t> </a:t>
            </a:r>
            <a:r>
              <a:rPr lang="en-US" altLang="en-US" sz="2600" dirty="0" err="1"/>
              <a:t>en</a:t>
            </a:r>
            <a:r>
              <a:rPr lang="en-US" altLang="en-US" sz="2600" dirty="0"/>
              <a:t> la </a:t>
            </a:r>
            <a:r>
              <a:rPr lang="en-US" altLang="en-US" sz="2600" dirty="0" err="1"/>
              <a:t>unidad</a:t>
            </a:r>
            <a:r>
              <a:rPr lang="en-US" altLang="en-US" sz="2600" dirty="0"/>
              <a:t> (4:1-16) </a:t>
            </a:r>
          </a:p>
          <a:p>
            <a:pPr eaLnBrk="1" hangingPunct="1">
              <a:lnSpc>
                <a:spcPct val="105000"/>
              </a:lnSpc>
            </a:pPr>
            <a:r>
              <a:rPr lang="en-US" altLang="en-US" sz="2600" dirty="0"/>
              <a:t>B.  </a:t>
            </a:r>
            <a:r>
              <a:rPr lang="en-US" altLang="en-US" sz="2600" dirty="0" err="1"/>
              <a:t>Andar</a:t>
            </a:r>
            <a:r>
              <a:rPr lang="en-US" altLang="en-US" sz="2600" dirty="0"/>
              <a:t> </a:t>
            </a:r>
            <a:r>
              <a:rPr lang="en-US" altLang="en-US" sz="2600" dirty="0" err="1"/>
              <a:t>en</a:t>
            </a:r>
            <a:r>
              <a:rPr lang="en-US" altLang="en-US" sz="2600" dirty="0"/>
              <a:t> la </a:t>
            </a:r>
            <a:r>
              <a:rPr lang="en-US" altLang="en-US" sz="2600" dirty="0" err="1"/>
              <a:t>pureza</a:t>
            </a:r>
            <a:r>
              <a:rPr lang="en-US" altLang="en-US" sz="2600" dirty="0"/>
              <a:t> (4:17-5:21) </a:t>
            </a:r>
          </a:p>
          <a:p>
            <a:pPr eaLnBrk="1" hangingPunct="1">
              <a:lnSpc>
                <a:spcPct val="105000"/>
              </a:lnSpc>
            </a:pPr>
            <a:r>
              <a:rPr lang="en-US" altLang="en-US" sz="2600" dirty="0"/>
              <a:t>C.  Andar </a:t>
            </a:r>
            <a:r>
              <a:rPr lang="en-US" altLang="en-US" sz="2600" dirty="0" err="1"/>
              <a:t>en</a:t>
            </a:r>
            <a:r>
              <a:rPr lang="en-US" altLang="en-US" sz="2600" dirty="0"/>
              <a:t> </a:t>
            </a:r>
            <a:r>
              <a:rPr lang="en-US" altLang="en-US" sz="2600" dirty="0" err="1"/>
              <a:t>armonia</a:t>
            </a:r>
            <a:r>
              <a:rPr lang="en-US" altLang="en-US" sz="2600" dirty="0"/>
              <a:t> (5:22-6:9) </a:t>
            </a:r>
          </a:p>
          <a:p>
            <a:pPr marL="514350" indent="-514350" eaLnBrk="1" hangingPunct="1">
              <a:lnSpc>
                <a:spcPct val="105000"/>
              </a:lnSpc>
              <a:buAutoNum type="alphaUcPeriod" startAt="4"/>
            </a:pPr>
            <a:r>
              <a:rPr lang="en-US" altLang="en-US" sz="2600" dirty="0"/>
              <a:t>Andar </a:t>
            </a:r>
            <a:r>
              <a:rPr lang="en-US" altLang="en-US" sz="2600" dirty="0" err="1"/>
              <a:t>en</a:t>
            </a:r>
            <a:r>
              <a:rPr lang="en-US" altLang="en-US" sz="2600" dirty="0"/>
              <a:t> </a:t>
            </a:r>
            <a:r>
              <a:rPr lang="en-US" altLang="en-US" sz="2600" dirty="0" err="1"/>
              <a:t>poder</a:t>
            </a:r>
            <a:r>
              <a:rPr lang="en-US" altLang="en-US" sz="2600" dirty="0"/>
              <a:t> (6:10-20)</a:t>
            </a:r>
          </a:p>
        </p:txBody>
      </p:sp>
      <p:sp>
        <p:nvSpPr>
          <p:cNvPr id="24579" name="Text Box 3"/>
          <p:cNvSpPr txBox="1">
            <a:spLocks noChangeArrowheads="1"/>
          </p:cNvSpPr>
          <p:nvPr/>
        </p:nvSpPr>
        <p:spPr bwMode="auto">
          <a:xfrm>
            <a:off x="48768" y="2016374"/>
            <a:ext cx="609600" cy="3108543"/>
          </a:xfrm>
          <a:prstGeom prst="rect">
            <a:avLst/>
          </a:prstGeom>
          <a:solidFill>
            <a:srgbClr val="FFFF00"/>
          </a:solidFill>
          <a:ln w="2857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n-US" altLang="en-US" i="1" dirty="0"/>
              <a:t>E</a:t>
            </a:r>
          </a:p>
          <a:p>
            <a:pPr algn="ctr" eaLnBrk="1" hangingPunct="1"/>
            <a:r>
              <a:rPr lang="en-US" altLang="en-US" i="1" dirty="0"/>
              <a:t>F</a:t>
            </a:r>
          </a:p>
          <a:p>
            <a:pPr algn="ctr" eaLnBrk="1" hangingPunct="1"/>
            <a:r>
              <a:rPr lang="en-US" altLang="en-US" i="1" dirty="0"/>
              <a:t>E</a:t>
            </a:r>
          </a:p>
          <a:p>
            <a:pPr algn="ctr" eaLnBrk="1" hangingPunct="1"/>
            <a:r>
              <a:rPr lang="en-US" altLang="en-US" i="1" dirty="0"/>
              <a:t>S</a:t>
            </a:r>
          </a:p>
          <a:p>
            <a:pPr algn="ctr" eaLnBrk="1" hangingPunct="1"/>
            <a:r>
              <a:rPr lang="en-US" altLang="en-US" i="1" dirty="0"/>
              <a:t>I</a:t>
            </a:r>
          </a:p>
          <a:p>
            <a:pPr algn="ctr" eaLnBrk="1" hangingPunct="1"/>
            <a:r>
              <a:rPr lang="en-US" altLang="en-US" i="1" dirty="0"/>
              <a:t>O</a:t>
            </a:r>
          </a:p>
          <a:p>
            <a:pPr algn="ctr" eaLnBrk="1" hangingPunct="1"/>
            <a:r>
              <a:rPr lang="en-US" altLang="en-US" i="1" dirty="0"/>
              <a:t>S</a:t>
            </a:r>
          </a:p>
        </p:txBody>
      </p:sp>
      <p:sp>
        <p:nvSpPr>
          <p:cNvPr id="24580" name="Text Box 4"/>
          <p:cNvSpPr txBox="1">
            <a:spLocks noChangeArrowheads="1"/>
          </p:cNvSpPr>
          <p:nvPr/>
        </p:nvSpPr>
        <p:spPr bwMode="auto">
          <a:xfrm>
            <a:off x="685800" y="9906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n-US" altLang="en-US" sz="3200" dirty="0" err="1">
                <a:solidFill>
                  <a:schemeClr val="bg1"/>
                </a:solidFill>
              </a:rPr>
              <a:t>Bosquejo</a:t>
            </a:r>
            <a:r>
              <a:rPr lang="en-US" altLang="en-US" sz="3200" dirty="0">
                <a:solidFill>
                  <a:schemeClr val="bg1"/>
                </a:solidFill>
              </a:rPr>
              <a:t> Simple</a:t>
            </a:r>
          </a:p>
        </p:txBody>
      </p:sp>
    </p:spTree>
  </p:cSld>
  <p:clrMapOvr>
    <a:masterClrMapping/>
  </p:clrMapOvr>
  <p:transition spd="slow">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ephesos01"/>
          <p:cNvPicPr>
            <a:picLocks noChangeAspect="1" noChangeArrowheads="1"/>
          </p:cNvPicPr>
          <p:nvPr/>
        </p:nvPicPr>
        <p:blipFill>
          <a:blip r:embed="rId2">
            <a:extLst>
              <a:ext uri="{28A0092B-C50C-407E-A947-70E740481C1C}">
                <a14:useLocalDpi xmlns:a14="http://schemas.microsoft.com/office/drawing/2010/main" val="0"/>
              </a:ext>
            </a:extLst>
          </a:blip>
          <a:srcRect b="59416"/>
          <a:stretch>
            <a:fillRect/>
          </a:stretch>
        </p:blipFill>
        <p:spPr bwMode="auto">
          <a:xfrm>
            <a:off x="0" y="0"/>
            <a:ext cx="91440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theat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7188"/>
            <a:ext cx="6248400"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6248400" y="2895600"/>
            <a:ext cx="2895600" cy="132343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n-US" altLang="en-US" sz="4000" dirty="0">
                <a:latin typeface="Sign Painter" pitchFamily="2" charset="0"/>
              </a:rPr>
              <a:t>Carta a los</a:t>
            </a:r>
          </a:p>
          <a:p>
            <a:pPr algn="ctr" eaLnBrk="1" hangingPunct="1"/>
            <a:r>
              <a:rPr lang="en-US" altLang="en-US" sz="4000" dirty="0" err="1">
                <a:latin typeface="Sign Painter" pitchFamily="2" charset="0"/>
              </a:rPr>
              <a:t>Efesios</a:t>
            </a:r>
            <a:endParaRPr lang="en-US" altLang="en-US" sz="4000" dirty="0">
              <a:latin typeface="Sign Painter" pitchFamily="2" charset="0"/>
            </a:endParaRPr>
          </a:p>
        </p:txBody>
      </p:sp>
      <p:sp>
        <p:nvSpPr>
          <p:cNvPr id="2057" name="Text Box 9"/>
          <p:cNvSpPr txBox="1">
            <a:spLocks noChangeArrowheads="1"/>
          </p:cNvSpPr>
          <p:nvPr/>
        </p:nvSpPr>
        <p:spPr bwMode="auto">
          <a:xfrm>
            <a:off x="6248400" y="4495800"/>
            <a:ext cx="2895600" cy="17543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n-US" altLang="en-US" sz="3600" dirty="0">
                <a:solidFill>
                  <a:srgbClr val="FFFF00"/>
                </a:solidFill>
                <a:latin typeface="Sign Painter" pitchFamily="2" charset="0"/>
              </a:rPr>
              <a:t>- JES</a:t>
            </a:r>
            <a:r>
              <a:rPr lang="es-CO" altLang="en-US" sz="3600" dirty="0">
                <a:solidFill>
                  <a:srgbClr val="FFFF00"/>
                </a:solidFill>
                <a:latin typeface="Sign Painter" pitchFamily="2" charset="0"/>
              </a:rPr>
              <a:t>Ú</a:t>
            </a:r>
            <a:r>
              <a:rPr lang="en-US" altLang="en-US" sz="3600" dirty="0">
                <a:solidFill>
                  <a:srgbClr val="FFFF00"/>
                </a:solidFill>
                <a:latin typeface="Sign Painter" pitchFamily="2" charset="0"/>
              </a:rPr>
              <a:t>S -  </a:t>
            </a:r>
          </a:p>
          <a:p>
            <a:pPr algn="ctr" eaLnBrk="1" hangingPunct="1"/>
            <a:r>
              <a:rPr lang="en-US" altLang="en-US" sz="3600" dirty="0">
                <a:solidFill>
                  <a:srgbClr val="FFFF00"/>
                </a:solidFill>
                <a:latin typeface="Sign Painter" pitchFamily="2" charset="0"/>
              </a:rPr>
              <a:t>LA PLENITUD</a:t>
            </a:r>
          </a:p>
          <a:p>
            <a:pPr algn="ctr" eaLnBrk="1" hangingPunct="1"/>
            <a:r>
              <a:rPr lang="en-US" altLang="en-US" sz="3600" dirty="0">
                <a:solidFill>
                  <a:srgbClr val="FFFF00"/>
                </a:solidFill>
                <a:latin typeface="Sign Painter" pitchFamily="2" charset="0"/>
              </a:rPr>
              <a:t>DE DIOS</a:t>
            </a:r>
          </a:p>
        </p:txBody>
      </p:sp>
    </p:spTree>
    <p:extLst>
      <p:ext uri="{BB962C8B-B14F-4D97-AF65-F5344CB8AC3E}">
        <p14:creationId xmlns:p14="http://schemas.microsoft.com/office/powerpoint/2010/main" val="752144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0" y="2863334"/>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r>
              <a:rPr lang="es-ES" altLang="en-US" sz="2400" dirty="0">
                <a:solidFill>
                  <a:srgbClr val="FFFF00"/>
                </a:solidFill>
              </a:rPr>
              <a:t>El turismo </a:t>
            </a:r>
            <a:r>
              <a:rPr lang="es-ES" altLang="en-US" sz="2400" dirty="0">
                <a:solidFill>
                  <a:schemeClr val="bg1"/>
                </a:solidFill>
              </a:rPr>
              <a:t>era importante para la ciudad, </a:t>
            </a:r>
          </a:p>
          <a:p>
            <a:pPr eaLnBrk="1" hangingPunct="1"/>
            <a:r>
              <a:rPr lang="es-ES" altLang="en-US" sz="2400" dirty="0">
                <a:solidFill>
                  <a:schemeClr val="bg1"/>
                </a:solidFill>
              </a:rPr>
              <a:t>y su mayor atracción turística fue una de</a:t>
            </a:r>
          </a:p>
          <a:p>
            <a:pPr eaLnBrk="1" hangingPunct="1"/>
            <a:r>
              <a:rPr lang="es-ES" altLang="en-US" sz="2400" dirty="0">
                <a:solidFill>
                  <a:schemeClr val="bg1"/>
                </a:solidFill>
              </a:rPr>
              <a:t>las siete maravillas del mundo antiguo:  el</a:t>
            </a:r>
          </a:p>
          <a:p>
            <a:pPr eaLnBrk="1" hangingPunct="1"/>
            <a:r>
              <a:rPr lang="en-US" altLang="en-US" sz="2400" dirty="0" err="1">
                <a:solidFill>
                  <a:schemeClr val="bg1"/>
                </a:solidFill>
              </a:rPr>
              <a:t>templo</a:t>
            </a:r>
            <a:r>
              <a:rPr lang="en-US" altLang="en-US" sz="2400" dirty="0">
                <a:solidFill>
                  <a:schemeClr val="bg1"/>
                </a:solidFill>
              </a:rPr>
              <a:t> de </a:t>
            </a:r>
            <a:r>
              <a:rPr lang="es-ES" altLang="en-US" sz="2400" dirty="0">
                <a:solidFill>
                  <a:schemeClr val="bg1"/>
                </a:solidFill>
              </a:rPr>
              <a:t>la diosa Artemis (Diana), era</a:t>
            </a:r>
          </a:p>
          <a:p>
            <a:pPr eaLnBrk="1" hangingPunct="1"/>
            <a:r>
              <a:rPr lang="es-ES" altLang="en-US" sz="2400" dirty="0">
                <a:solidFill>
                  <a:schemeClr val="bg1"/>
                </a:solidFill>
              </a:rPr>
              <a:t>venerado extensamente.  Ella era una diosa </a:t>
            </a:r>
          </a:p>
          <a:p>
            <a:pPr eaLnBrk="1" hangingPunct="1"/>
            <a:r>
              <a:rPr lang="es-ES" altLang="en-US" sz="2400" dirty="0">
                <a:solidFill>
                  <a:schemeClr val="bg1"/>
                </a:solidFill>
              </a:rPr>
              <a:t>de la naturaleza, así que la prostitución era </a:t>
            </a:r>
          </a:p>
          <a:p>
            <a:pPr eaLnBrk="1" hangingPunct="1"/>
            <a:r>
              <a:rPr lang="es-ES" altLang="en-US" sz="2400" dirty="0">
                <a:solidFill>
                  <a:schemeClr val="bg1"/>
                </a:solidFill>
              </a:rPr>
              <a:t>practicada en el templo como parte de la </a:t>
            </a:r>
          </a:p>
          <a:p>
            <a:pPr eaLnBrk="1" hangingPunct="1"/>
            <a:r>
              <a:rPr lang="es-ES" altLang="en-US" sz="2400" dirty="0">
                <a:solidFill>
                  <a:schemeClr val="bg1"/>
                </a:solidFill>
              </a:rPr>
              <a:t>religión</a:t>
            </a:r>
            <a:r>
              <a:rPr lang="en-US" altLang="en-US" sz="2400" dirty="0">
                <a:solidFill>
                  <a:schemeClr val="bg1"/>
                </a:solidFill>
              </a:rPr>
              <a:t>.  </a:t>
            </a:r>
            <a:r>
              <a:rPr lang="es-ES" altLang="en-US" sz="2400" dirty="0">
                <a:solidFill>
                  <a:schemeClr val="bg1"/>
                </a:solidFill>
              </a:rPr>
              <a:t>De todo el mundo la gente venía </a:t>
            </a:r>
          </a:p>
          <a:p>
            <a:pPr eaLnBrk="1" hangingPunct="1"/>
            <a:r>
              <a:rPr lang="es-ES" altLang="en-US" sz="2400" dirty="0">
                <a:solidFill>
                  <a:schemeClr val="bg1"/>
                </a:solidFill>
              </a:rPr>
              <a:t>para adorar a Artemis y comprar sus ídolos, que fueron hechos y vendidos por los artesanos locales</a:t>
            </a:r>
            <a:r>
              <a:rPr lang="en-US" altLang="en-US" sz="2400" dirty="0">
                <a:solidFill>
                  <a:schemeClr val="bg1"/>
                </a:solidFill>
              </a:rPr>
              <a:t>.</a:t>
            </a:r>
          </a:p>
        </p:txBody>
      </p:sp>
      <p:sp>
        <p:nvSpPr>
          <p:cNvPr id="21506" name="Rectangle 2"/>
          <p:cNvSpPr>
            <a:spLocks noChangeArrowheads="1"/>
          </p:cNvSpPr>
          <p:nvPr/>
        </p:nvSpPr>
        <p:spPr bwMode="auto">
          <a:xfrm>
            <a:off x="38100" y="716965"/>
            <a:ext cx="9067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r>
              <a:rPr lang="es-ES" altLang="en-US" sz="2400" dirty="0">
                <a:solidFill>
                  <a:schemeClr val="bg1"/>
                </a:solidFill>
              </a:rPr>
              <a:t>Éfeso está en la orilla occidental de la Turquía moderna. Fue construida por los griegos como parte de una ruta de comercio.  </a:t>
            </a:r>
            <a:r>
              <a:rPr lang="en-US" altLang="en-US" sz="2400" dirty="0">
                <a:solidFill>
                  <a:schemeClr val="bg1"/>
                </a:solidFill>
              </a:rPr>
              <a:t>Roma </a:t>
            </a:r>
            <a:r>
              <a:rPr lang="en-US" altLang="en-US" sz="2400" dirty="0" err="1">
                <a:solidFill>
                  <a:schemeClr val="bg1"/>
                </a:solidFill>
              </a:rPr>
              <a:t>ayudó</a:t>
            </a:r>
            <a:r>
              <a:rPr lang="en-US" altLang="en-US" sz="2400" dirty="0">
                <a:solidFill>
                  <a:schemeClr val="bg1"/>
                </a:solidFill>
              </a:rPr>
              <a:t> a </a:t>
            </a:r>
            <a:r>
              <a:rPr lang="en-US" altLang="en-US" sz="2400" dirty="0" err="1">
                <a:solidFill>
                  <a:schemeClr val="bg1"/>
                </a:solidFill>
              </a:rPr>
              <a:t>mantener</a:t>
            </a:r>
            <a:r>
              <a:rPr lang="en-US" altLang="en-US" sz="2400" dirty="0">
                <a:solidFill>
                  <a:schemeClr val="bg1"/>
                </a:solidFill>
              </a:rPr>
              <a:t> a </a:t>
            </a:r>
            <a:r>
              <a:rPr lang="en-US" altLang="en-US" sz="2400" dirty="0" err="1">
                <a:solidFill>
                  <a:schemeClr val="bg1"/>
                </a:solidFill>
              </a:rPr>
              <a:t>Éfeso</a:t>
            </a:r>
            <a:r>
              <a:rPr lang="en-US" altLang="en-US" sz="2400" dirty="0">
                <a:solidFill>
                  <a:schemeClr val="bg1"/>
                </a:solidFill>
              </a:rPr>
              <a:t> </a:t>
            </a:r>
            <a:r>
              <a:rPr lang="es-ES" altLang="en-US" sz="2400" dirty="0">
                <a:solidFill>
                  <a:schemeClr val="bg1"/>
                </a:solidFill>
              </a:rPr>
              <a:t>como una ciudad para el comercio, pero en ese momento estaba pasando una decadencia y depresión económica.</a:t>
            </a:r>
            <a:endParaRPr lang="en-US" altLang="en-US" sz="2400" dirty="0">
              <a:solidFill>
                <a:schemeClr val="bg1"/>
              </a:solidFill>
            </a:endParaRPr>
          </a:p>
        </p:txBody>
      </p:sp>
      <p:pic>
        <p:nvPicPr>
          <p:cNvPr id="4101" name="Picture 19" descr="bordonok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150" y="5424488"/>
            <a:ext cx="476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31" descr="Asia Minor map"/>
          <p:cNvPicPr>
            <a:picLocks noChangeAspect="1" noChangeArrowheads="1"/>
          </p:cNvPicPr>
          <p:nvPr/>
        </p:nvPicPr>
        <p:blipFill>
          <a:blip r:embed="rId3">
            <a:extLst>
              <a:ext uri="{28A0092B-C50C-407E-A947-70E740481C1C}">
                <a14:useLocalDpi xmlns:a14="http://schemas.microsoft.com/office/drawing/2010/main" val="0"/>
              </a:ext>
            </a:extLst>
          </a:blip>
          <a:srcRect l="4256" t="5197" r="4256" b="3844"/>
          <a:stretch>
            <a:fillRect/>
          </a:stretch>
        </p:blipFill>
        <p:spPr bwMode="auto">
          <a:xfrm>
            <a:off x="5638800" y="2819400"/>
            <a:ext cx="35052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withEffect">
                                  <p:stCondLst>
                                    <p:cond delay="0"/>
                                  </p:stCondLst>
                                  <p:iterate type="wd">
                                    <p:tmPct val="1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strVal val="(6*min(max(#ppt_w*#ppt_h,.3),1)-7.4)/-.7*#ppt_w"/>
                                          </p:val>
                                        </p:tav>
                                        <p:tav tm="100000">
                                          <p:val>
                                            <p:strVal val="#ppt_w"/>
                                          </p:val>
                                        </p:tav>
                                      </p:tavLst>
                                    </p:anim>
                                    <p:anim calcmode="lin" valueType="num">
                                      <p:cBhvr>
                                        <p:cTn id="8" dur="1000" fill="hold"/>
                                        <p:tgtEl>
                                          <p:spTgt spid="21506"/>
                                        </p:tgtEl>
                                        <p:attrNameLst>
                                          <p:attrName>ppt_h</p:attrName>
                                        </p:attrNameLst>
                                      </p:cBhvr>
                                      <p:tavLst>
                                        <p:tav tm="0">
                                          <p:val>
                                            <p:strVal val="(6*min(max(#ppt_w*#ppt_h,.3),1)-7.4)/-.7*#ppt_h"/>
                                          </p:val>
                                        </p:tav>
                                        <p:tav tm="100000">
                                          <p:val>
                                            <p:strVal val="#ppt_h"/>
                                          </p:val>
                                        </p:tav>
                                      </p:tavLst>
                                    </p:anim>
                                    <p:anim calcmode="lin" valueType="num">
                                      <p:cBhvr>
                                        <p:cTn id="9" dur="1000" fill="hold"/>
                                        <p:tgtEl>
                                          <p:spTgt spid="21506"/>
                                        </p:tgtEl>
                                        <p:attrNameLst>
                                          <p:attrName>ppt_x</p:attrName>
                                        </p:attrNameLst>
                                      </p:cBhvr>
                                      <p:tavLst>
                                        <p:tav tm="0">
                                          <p:val>
                                            <p:fltVal val="0.5"/>
                                          </p:val>
                                        </p:tav>
                                        <p:tav tm="100000">
                                          <p:val>
                                            <p:strVal val="#ppt_x"/>
                                          </p:val>
                                        </p:tav>
                                      </p:tavLst>
                                    </p:anim>
                                    <p:anim calcmode="lin" valueType="num">
                                      <p:cBhvr>
                                        <p:cTn id="10" dur="1000" fill="hold"/>
                                        <p:tgtEl>
                                          <p:spTgt spid="21506"/>
                                        </p:tgtEl>
                                        <p:attrNameLst>
                                          <p:attrName>ppt_y</p:attrName>
                                        </p:attrNameLst>
                                      </p:cBhvr>
                                      <p:tavLst>
                                        <p:tav tm="0">
                                          <p:val>
                                            <p:strVal val="1+(6*min(max(#ppt_w*#ppt_h,.3),1)-7.4)/-.7*#ppt_h/2"/>
                                          </p:val>
                                        </p:tav>
                                        <p:tav tm="100000">
                                          <p:val>
                                            <p:strVal val="#ppt_y"/>
                                          </p:val>
                                        </p:tav>
                                      </p:tavLst>
                                    </p:anim>
                                  </p:childTnLst>
                                </p:cTn>
                              </p:par>
                              <p:par>
                                <p:cTn id="11" presetID="2" presetClass="entr" presetSubtype="9" fill="hold" nodeType="withEffect">
                                  <p:stCondLst>
                                    <p:cond delay="0"/>
                                  </p:stCondLst>
                                  <p:childTnLst>
                                    <p:set>
                                      <p:cBhvr>
                                        <p:cTn id="12" dur="1" fill="hold">
                                          <p:stCondLst>
                                            <p:cond delay="0"/>
                                          </p:stCondLst>
                                        </p:cTn>
                                        <p:tgtEl>
                                          <p:spTgt spid="21535"/>
                                        </p:tgtEl>
                                        <p:attrNameLst>
                                          <p:attrName>style.visibility</p:attrName>
                                        </p:attrNameLst>
                                      </p:cBhvr>
                                      <p:to>
                                        <p:strVal val="visible"/>
                                      </p:to>
                                    </p:set>
                                    <p:anim calcmode="lin" valueType="num">
                                      <p:cBhvr additive="base">
                                        <p:cTn id="13" dur="1000" fill="hold"/>
                                        <p:tgtEl>
                                          <p:spTgt spid="21535"/>
                                        </p:tgtEl>
                                        <p:attrNameLst>
                                          <p:attrName>ppt_x</p:attrName>
                                        </p:attrNameLst>
                                      </p:cBhvr>
                                      <p:tavLst>
                                        <p:tav tm="0">
                                          <p:val>
                                            <p:strVal val="0-#ppt_w/2"/>
                                          </p:val>
                                        </p:tav>
                                        <p:tav tm="100000">
                                          <p:val>
                                            <p:strVal val="#ppt_x"/>
                                          </p:val>
                                        </p:tav>
                                      </p:tavLst>
                                    </p:anim>
                                    <p:anim calcmode="lin" valueType="num">
                                      <p:cBhvr additive="base">
                                        <p:cTn id="14" dur="1000" fill="hold"/>
                                        <p:tgtEl>
                                          <p:spTgt spid="2153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17" presetClass="entr" presetSubtype="1"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p:cTn id="19" dur="1000" fill="hold"/>
                                        <p:tgtEl>
                                          <p:spTgt spid="21508"/>
                                        </p:tgtEl>
                                        <p:attrNameLst>
                                          <p:attrName>ppt_x</p:attrName>
                                        </p:attrNameLst>
                                      </p:cBhvr>
                                      <p:tavLst>
                                        <p:tav tm="0">
                                          <p:val>
                                            <p:strVal val="#ppt_x"/>
                                          </p:val>
                                        </p:tav>
                                        <p:tav tm="100000">
                                          <p:val>
                                            <p:strVal val="#ppt_x"/>
                                          </p:val>
                                        </p:tav>
                                      </p:tavLst>
                                    </p:anim>
                                    <p:anim calcmode="lin" valueType="num">
                                      <p:cBhvr>
                                        <p:cTn id="20" dur="1000" fill="hold"/>
                                        <p:tgtEl>
                                          <p:spTgt spid="21508"/>
                                        </p:tgtEl>
                                        <p:attrNameLst>
                                          <p:attrName>ppt_y</p:attrName>
                                        </p:attrNameLst>
                                      </p:cBhvr>
                                      <p:tavLst>
                                        <p:tav tm="0">
                                          <p:val>
                                            <p:strVal val="#ppt_y-#ppt_h/2"/>
                                          </p:val>
                                        </p:tav>
                                        <p:tav tm="100000">
                                          <p:val>
                                            <p:strVal val="#ppt_y"/>
                                          </p:val>
                                        </p:tav>
                                      </p:tavLst>
                                    </p:anim>
                                    <p:anim calcmode="lin" valueType="num">
                                      <p:cBhvr>
                                        <p:cTn id="21" dur="1000" fill="hold"/>
                                        <p:tgtEl>
                                          <p:spTgt spid="21508"/>
                                        </p:tgtEl>
                                        <p:attrNameLst>
                                          <p:attrName>ppt_w</p:attrName>
                                        </p:attrNameLst>
                                      </p:cBhvr>
                                      <p:tavLst>
                                        <p:tav tm="0">
                                          <p:val>
                                            <p:strVal val="#ppt_w"/>
                                          </p:val>
                                        </p:tav>
                                        <p:tav tm="100000">
                                          <p:val>
                                            <p:strVal val="#ppt_w"/>
                                          </p:val>
                                        </p:tav>
                                      </p:tavLst>
                                    </p:anim>
                                    <p:anim calcmode="lin" valueType="num">
                                      <p:cBhvr>
                                        <p:cTn id="22" dur="1000" fill="hold"/>
                                        <p:tgtEl>
                                          <p:spTgt spid="215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0" y="819030"/>
            <a:ext cx="8991600" cy="588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lnSpc>
                <a:spcPct val="95000"/>
              </a:lnSpc>
            </a:pPr>
            <a:r>
              <a:rPr lang="en-US" altLang="en-US" sz="2200" dirty="0" err="1">
                <a:solidFill>
                  <a:srgbClr val="FFFF00"/>
                </a:solidFill>
              </a:rPr>
              <a:t>Hech</a:t>
            </a:r>
            <a:r>
              <a:rPr lang="en-US" altLang="en-US" sz="2200" dirty="0">
                <a:solidFill>
                  <a:srgbClr val="FFFF00"/>
                </a:solidFill>
              </a:rPr>
              <a:t> 18:18-21 -</a:t>
            </a:r>
            <a:r>
              <a:rPr lang="en-US" altLang="en-US" sz="2200" dirty="0">
                <a:solidFill>
                  <a:schemeClr val="bg1"/>
                </a:solidFill>
              </a:rPr>
              <a:t> </a:t>
            </a:r>
            <a:r>
              <a:rPr lang="es-ES" altLang="en-US" sz="2200" dirty="0">
                <a:solidFill>
                  <a:schemeClr val="bg1"/>
                </a:solidFill>
              </a:rPr>
              <a:t>Mas Pablo, habiéndose detenido aún muchos días allí, después se despidió de los hermanos y navegó a Siria, y con él Priscila y Aquila, habiéndose rapado la cabeza en </a:t>
            </a:r>
            <a:r>
              <a:rPr lang="es-ES" altLang="en-US" sz="2200" dirty="0" err="1">
                <a:solidFill>
                  <a:schemeClr val="bg1"/>
                </a:solidFill>
              </a:rPr>
              <a:t>Cencrea</a:t>
            </a:r>
            <a:r>
              <a:rPr lang="es-ES" altLang="en-US" sz="2200" dirty="0">
                <a:solidFill>
                  <a:schemeClr val="bg1"/>
                </a:solidFill>
              </a:rPr>
              <a:t>, porque tenía hecho voto.  Y llegó a </a:t>
            </a:r>
            <a:r>
              <a:rPr lang="es-ES" altLang="en-US" sz="2200" dirty="0" err="1">
                <a:solidFill>
                  <a:schemeClr val="bg1"/>
                </a:solidFill>
              </a:rPr>
              <a:t>Efeso</a:t>
            </a:r>
            <a:r>
              <a:rPr lang="es-ES" altLang="en-US" sz="2200" dirty="0">
                <a:solidFill>
                  <a:schemeClr val="bg1"/>
                </a:solidFill>
              </a:rPr>
              <a:t>, y los dejó </a:t>
            </a:r>
          </a:p>
          <a:p>
            <a:pPr eaLnBrk="1" hangingPunct="1">
              <a:lnSpc>
                <a:spcPct val="95000"/>
              </a:lnSpc>
            </a:pPr>
            <a:r>
              <a:rPr lang="es-ES" altLang="en-US" sz="2200" dirty="0">
                <a:solidFill>
                  <a:schemeClr val="bg1"/>
                </a:solidFill>
              </a:rPr>
              <a:t>allí; y entrando en la </a:t>
            </a:r>
            <a:r>
              <a:rPr lang="es-ES" altLang="en-US" sz="2200" dirty="0" err="1">
                <a:solidFill>
                  <a:schemeClr val="bg1"/>
                </a:solidFill>
              </a:rPr>
              <a:t>sina</a:t>
            </a:r>
            <a:r>
              <a:rPr lang="es-ES" altLang="en-US" sz="2200" dirty="0">
                <a:solidFill>
                  <a:schemeClr val="bg1"/>
                </a:solidFill>
              </a:rPr>
              <a:t>-</a:t>
            </a:r>
          </a:p>
          <a:p>
            <a:pPr eaLnBrk="1" hangingPunct="1">
              <a:lnSpc>
                <a:spcPct val="95000"/>
              </a:lnSpc>
            </a:pPr>
            <a:r>
              <a:rPr lang="es-ES" altLang="en-US" sz="2200" dirty="0" err="1">
                <a:solidFill>
                  <a:schemeClr val="bg1"/>
                </a:solidFill>
              </a:rPr>
              <a:t>goga</a:t>
            </a:r>
            <a:r>
              <a:rPr lang="es-ES" altLang="en-US" sz="2200" dirty="0">
                <a:solidFill>
                  <a:schemeClr val="bg1"/>
                </a:solidFill>
              </a:rPr>
              <a:t>, discutía con los </a:t>
            </a:r>
          </a:p>
          <a:p>
            <a:pPr eaLnBrk="1" hangingPunct="1">
              <a:lnSpc>
                <a:spcPct val="95000"/>
              </a:lnSpc>
            </a:pPr>
            <a:r>
              <a:rPr lang="es-ES" altLang="en-US" sz="2200" dirty="0">
                <a:solidFill>
                  <a:schemeClr val="bg1"/>
                </a:solidFill>
              </a:rPr>
              <a:t>judíos, los cuales le </a:t>
            </a:r>
            <a:r>
              <a:rPr lang="es-ES" altLang="en-US" sz="2200" dirty="0" err="1">
                <a:solidFill>
                  <a:schemeClr val="bg1"/>
                </a:solidFill>
              </a:rPr>
              <a:t>roga</a:t>
            </a:r>
            <a:r>
              <a:rPr lang="es-ES" altLang="en-US" sz="2200" dirty="0">
                <a:solidFill>
                  <a:schemeClr val="bg1"/>
                </a:solidFill>
              </a:rPr>
              <a:t>-</a:t>
            </a:r>
          </a:p>
          <a:p>
            <a:pPr eaLnBrk="1" hangingPunct="1">
              <a:lnSpc>
                <a:spcPct val="95000"/>
              </a:lnSpc>
            </a:pPr>
            <a:r>
              <a:rPr lang="es-ES" altLang="en-US" sz="2200" dirty="0" err="1">
                <a:solidFill>
                  <a:schemeClr val="bg1"/>
                </a:solidFill>
              </a:rPr>
              <a:t>ban</a:t>
            </a:r>
            <a:r>
              <a:rPr lang="es-ES" altLang="en-US" sz="2200" dirty="0">
                <a:solidFill>
                  <a:schemeClr val="bg1"/>
                </a:solidFill>
              </a:rPr>
              <a:t> que se quedase con </a:t>
            </a:r>
          </a:p>
          <a:p>
            <a:pPr eaLnBrk="1" hangingPunct="1">
              <a:lnSpc>
                <a:spcPct val="95000"/>
              </a:lnSpc>
            </a:pPr>
            <a:r>
              <a:rPr lang="es-ES" altLang="en-US" sz="2200" dirty="0">
                <a:solidFill>
                  <a:schemeClr val="bg1"/>
                </a:solidFill>
              </a:rPr>
              <a:t>ellos por más tiempo; </a:t>
            </a:r>
          </a:p>
          <a:p>
            <a:pPr eaLnBrk="1" hangingPunct="1">
              <a:lnSpc>
                <a:spcPct val="95000"/>
              </a:lnSpc>
            </a:pPr>
            <a:r>
              <a:rPr lang="es-ES" altLang="en-US" sz="2200" dirty="0">
                <a:solidFill>
                  <a:schemeClr val="bg1"/>
                </a:solidFill>
              </a:rPr>
              <a:t>mas no accedió, sino que </a:t>
            </a:r>
          </a:p>
          <a:p>
            <a:pPr eaLnBrk="1" hangingPunct="1">
              <a:lnSpc>
                <a:spcPct val="95000"/>
              </a:lnSpc>
            </a:pPr>
            <a:r>
              <a:rPr lang="es-ES" altLang="en-US" sz="2200" dirty="0">
                <a:solidFill>
                  <a:schemeClr val="bg1"/>
                </a:solidFill>
              </a:rPr>
              <a:t>se despidió de ellos, </a:t>
            </a:r>
          </a:p>
          <a:p>
            <a:pPr eaLnBrk="1" hangingPunct="1">
              <a:lnSpc>
                <a:spcPct val="95000"/>
              </a:lnSpc>
            </a:pPr>
            <a:r>
              <a:rPr lang="es-ES" altLang="en-US" sz="2200" dirty="0">
                <a:solidFill>
                  <a:schemeClr val="bg1"/>
                </a:solidFill>
              </a:rPr>
              <a:t>diciendo: Es necesario </a:t>
            </a:r>
          </a:p>
          <a:p>
            <a:pPr eaLnBrk="1" hangingPunct="1">
              <a:lnSpc>
                <a:spcPct val="95000"/>
              </a:lnSpc>
            </a:pPr>
            <a:r>
              <a:rPr lang="es-ES" altLang="en-US" sz="2200" dirty="0">
                <a:solidFill>
                  <a:schemeClr val="bg1"/>
                </a:solidFill>
              </a:rPr>
              <a:t>que en todo caso yo </a:t>
            </a:r>
          </a:p>
          <a:p>
            <a:pPr eaLnBrk="1" hangingPunct="1">
              <a:lnSpc>
                <a:spcPct val="95000"/>
              </a:lnSpc>
            </a:pPr>
            <a:r>
              <a:rPr lang="es-ES" altLang="en-US" sz="2200" dirty="0">
                <a:solidFill>
                  <a:schemeClr val="bg1"/>
                </a:solidFill>
              </a:rPr>
              <a:t>guarde en Jerusalén la </a:t>
            </a:r>
          </a:p>
          <a:p>
            <a:pPr eaLnBrk="1" hangingPunct="1">
              <a:lnSpc>
                <a:spcPct val="95000"/>
              </a:lnSpc>
            </a:pPr>
            <a:r>
              <a:rPr lang="es-ES" altLang="en-US" sz="2200" dirty="0">
                <a:solidFill>
                  <a:schemeClr val="bg1"/>
                </a:solidFill>
              </a:rPr>
              <a:t>fiesta que viene; pero otra </a:t>
            </a:r>
          </a:p>
          <a:p>
            <a:pPr eaLnBrk="1" hangingPunct="1">
              <a:lnSpc>
                <a:spcPct val="95000"/>
              </a:lnSpc>
            </a:pPr>
            <a:r>
              <a:rPr lang="es-ES" altLang="en-US" sz="2200" dirty="0">
                <a:solidFill>
                  <a:schemeClr val="bg1"/>
                </a:solidFill>
              </a:rPr>
              <a:t>vez volveré a vosotros, si </a:t>
            </a:r>
          </a:p>
          <a:p>
            <a:pPr eaLnBrk="1" hangingPunct="1">
              <a:lnSpc>
                <a:spcPct val="95000"/>
              </a:lnSpc>
            </a:pPr>
            <a:r>
              <a:rPr lang="es-ES" altLang="en-US" sz="2200" dirty="0">
                <a:solidFill>
                  <a:schemeClr val="bg1"/>
                </a:solidFill>
              </a:rPr>
              <a:t>Dios quiere. Y zarpó de </a:t>
            </a:r>
          </a:p>
          <a:p>
            <a:pPr eaLnBrk="1" hangingPunct="1">
              <a:lnSpc>
                <a:spcPct val="95000"/>
              </a:lnSpc>
            </a:pPr>
            <a:r>
              <a:rPr lang="es-ES" altLang="en-US" sz="2200" dirty="0" err="1">
                <a:solidFill>
                  <a:schemeClr val="bg1"/>
                </a:solidFill>
              </a:rPr>
              <a:t>Efeso</a:t>
            </a:r>
            <a:endParaRPr lang="es-ES" altLang="en-US" sz="2200" dirty="0">
              <a:solidFill>
                <a:schemeClr val="bg1"/>
              </a:solidFill>
            </a:endParaRPr>
          </a:p>
        </p:txBody>
      </p:sp>
      <p:pic>
        <p:nvPicPr>
          <p:cNvPr id="10245" name="Picture 5" descr="Paul's 2nd Journey"/>
          <p:cNvPicPr>
            <a:picLocks noChangeAspect="1" noChangeArrowheads="1"/>
          </p:cNvPicPr>
          <p:nvPr/>
        </p:nvPicPr>
        <p:blipFill>
          <a:blip r:embed="rId2">
            <a:extLst>
              <a:ext uri="{28A0092B-C50C-407E-A947-70E740481C1C}">
                <a14:useLocalDpi xmlns:a14="http://schemas.microsoft.com/office/drawing/2010/main" val="0"/>
              </a:ext>
            </a:extLst>
          </a:blip>
          <a:srcRect l="3328" t="2812" r="9767" b="14458"/>
          <a:stretch>
            <a:fillRect/>
          </a:stretch>
        </p:blipFill>
        <p:spPr bwMode="auto">
          <a:xfrm>
            <a:off x="3200400" y="1931035"/>
            <a:ext cx="59436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Oval 6"/>
          <p:cNvSpPr>
            <a:spLocks noChangeArrowheads="1"/>
          </p:cNvSpPr>
          <p:nvPr/>
        </p:nvSpPr>
        <p:spPr bwMode="auto">
          <a:xfrm>
            <a:off x="5349240" y="3531235"/>
            <a:ext cx="533400" cy="2286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arn(outHorizontal)">
                                      <p:cBhvr>
                                        <p:cTn id="7" dur="2000"/>
                                        <p:tgtEl>
                                          <p:spTgt spid="10245"/>
                                        </p:tgtEl>
                                      </p:cBhvr>
                                    </p:animEffect>
                                  </p:childTnLst>
                                </p:cTn>
                              </p:par>
                              <p:par>
                                <p:cTn id="8" presetID="23" presetClass="entr" presetSubtype="288" fill="hold" grpId="0" nodeType="withEffect">
                                  <p:stCondLst>
                                    <p:cond delay="0"/>
                                  </p:stCondLst>
                                  <p:childTnLst>
                                    <p:set>
                                      <p:cBhvr>
                                        <p:cTn id="9" dur="1" fill="hold">
                                          <p:stCondLst>
                                            <p:cond delay="0"/>
                                          </p:stCondLst>
                                        </p:cTn>
                                        <p:tgtEl>
                                          <p:spTgt spid="10246"/>
                                        </p:tgtEl>
                                        <p:attrNameLst>
                                          <p:attrName>style.visibility</p:attrName>
                                        </p:attrNameLst>
                                      </p:cBhvr>
                                      <p:to>
                                        <p:strVal val="visible"/>
                                      </p:to>
                                    </p:set>
                                    <p:anim calcmode="lin" valueType="num">
                                      <p:cBhvr>
                                        <p:cTn id="10" dur="2000" fill="hold"/>
                                        <p:tgtEl>
                                          <p:spTgt spid="10246"/>
                                        </p:tgtEl>
                                        <p:attrNameLst>
                                          <p:attrName>ppt_w</p:attrName>
                                        </p:attrNameLst>
                                      </p:cBhvr>
                                      <p:tavLst>
                                        <p:tav tm="0">
                                          <p:val>
                                            <p:strVal val="4/3*#ppt_w"/>
                                          </p:val>
                                        </p:tav>
                                        <p:tav tm="100000">
                                          <p:val>
                                            <p:strVal val="#ppt_w"/>
                                          </p:val>
                                        </p:tav>
                                      </p:tavLst>
                                    </p:anim>
                                    <p:anim calcmode="lin" valueType="num">
                                      <p:cBhvr>
                                        <p:cTn id="11" dur="2000" fill="hold"/>
                                        <p:tgtEl>
                                          <p:spTgt spid="10246"/>
                                        </p:tgtEl>
                                        <p:attrNameLst>
                                          <p:attrName>ppt_h</p:attrName>
                                        </p:attrNameLst>
                                      </p:cBhvr>
                                      <p:tavLst>
                                        <p:tav tm="0">
                                          <p:val>
                                            <p:strVal val="4/3*#ppt_h"/>
                                          </p:val>
                                        </p:tav>
                                        <p:tav tm="100000">
                                          <p:val>
                                            <p:strVal val="#ppt_h"/>
                                          </p:val>
                                        </p:tav>
                                      </p:tavLst>
                                    </p:anim>
                                  </p:childTnLst>
                                </p:cTn>
                              </p:par>
                              <p:par>
                                <p:cTn id="12" presetID="12" presetClass="entr" presetSubtype="2" fill="hold" grpId="0" nodeType="with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slide(fromRight)">
                                      <p:cBhvr>
                                        <p:cTn id="14"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349063"/>
            <a:ext cx="9144000" cy="649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lnSpc>
                <a:spcPct val="90000"/>
              </a:lnSpc>
            </a:pPr>
            <a:r>
              <a:rPr lang="en-US" altLang="en-US" sz="2200" dirty="0">
                <a:solidFill>
                  <a:srgbClr val="FFFF00"/>
                </a:solidFill>
              </a:rPr>
              <a:t>18:24-28 - </a:t>
            </a:r>
            <a:r>
              <a:rPr lang="es-ES" altLang="en-US" sz="2200" dirty="0">
                <a:solidFill>
                  <a:schemeClr val="bg1"/>
                </a:solidFill>
              </a:rPr>
              <a:t>Llegó entonces a </a:t>
            </a:r>
            <a:r>
              <a:rPr lang="es-ES" altLang="en-US" sz="2200" dirty="0" err="1">
                <a:solidFill>
                  <a:schemeClr val="bg1"/>
                </a:solidFill>
              </a:rPr>
              <a:t>Efeso</a:t>
            </a:r>
            <a:r>
              <a:rPr lang="es-ES" altLang="en-US" sz="2200" dirty="0">
                <a:solidFill>
                  <a:schemeClr val="bg1"/>
                </a:solidFill>
              </a:rPr>
              <a:t> un judío llamado Apolos, natural de Alejandría, varón elocuente, poderoso en las Escrituras.  Este había sido instruido en el camino del Señor; y siendo de espíritu fervoroso, hablaba y enseñaba diligentemente lo concerniente al Señor, aunque solamente conocía el bautismo de Juan.  Y comenzó a hablar con denuedo en la sinagoga; pero cuando le oyeron Priscila y Aquila, le tomaron aparte y le expusieron más exacta-</a:t>
            </a:r>
          </a:p>
          <a:p>
            <a:pPr eaLnBrk="1" hangingPunct="1">
              <a:lnSpc>
                <a:spcPct val="90000"/>
              </a:lnSpc>
            </a:pPr>
            <a:r>
              <a:rPr lang="es-ES" altLang="en-US" sz="2200" dirty="0">
                <a:solidFill>
                  <a:schemeClr val="bg1"/>
                </a:solidFill>
              </a:rPr>
              <a:t>mente el camino de Dios. </a:t>
            </a:r>
          </a:p>
          <a:p>
            <a:pPr eaLnBrk="1" hangingPunct="1">
              <a:lnSpc>
                <a:spcPct val="90000"/>
              </a:lnSpc>
            </a:pPr>
            <a:r>
              <a:rPr lang="es-ES" altLang="en-US" sz="2200" dirty="0">
                <a:solidFill>
                  <a:schemeClr val="bg1"/>
                </a:solidFill>
              </a:rPr>
              <a:t>Y queriendo él pasar a </a:t>
            </a:r>
          </a:p>
          <a:p>
            <a:pPr eaLnBrk="1" hangingPunct="1">
              <a:lnSpc>
                <a:spcPct val="90000"/>
              </a:lnSpc>
            </a:pPr>
            <a:r>
              <a:rPr lang="es-ES" altLang="en-US" sz="2200" dirty="0" err="1">
                <a:solidFill>
                  <a:schemeClr val="bg1"/>
                </a:solidFill>
              </a:rPr>
              <a:t>Acaya</a:t>
            </a:r>
            <a:r>
              <a:rPr lang="es-ES" altLang="en-US" sz="2200" dirty="0">
                <a:solidFill>
                  <a:schemeClr val="bg1"/>
                </a:solidFill>
              </a:rPr>
              <a:t>, los hermanos le </a:t>
            </a:r>
          </a:p>
          <a:p>
            <a:pPr eaLnBrk="1" hangingPunct="1">
              <a:lnSpc>
                <a:spcPct val="90000"/>
              </a:lnSpc>
            </a:pPr>
            <a:r>
              <a:rPr lang="es-ES" altLang="en-US" sz="2200" dirty="0">
                <a:solidFill>
                  <a:schemeClr val="bg1"/>
                </a:solidFill>
              </a:rPr>
              <a:t>animaron, y escribieron a </a:t>
            </a:r>
          </a:p>
          <a:p>
            <a:pPr eaLnBrk="1" hangingPunct="1">
              <a:lnSpc>
                <a:spcPct val="90000"/>
              </a:lnSpc>
            </a:pPr>
            <a:r>
              <a:rPr lang="es-ES" altLang="en-US" sz="2200" dirty="0">
                <a:solidFill>
                  <a:schemeClr val="bg1"/>
                </a:solidFill>
              </a:rPr>
              <a:t>los discípulos que le </a:t>
            </a:r>
          </a:p>
          <a:p>
            <a:pPr eaLnBrk="1" hangingPunct="1">
              <a:lnSpc>
                <a:spcPct val="90000"/>
              </a:lnSpc>
            </a:pPr>
            <a:r>
              <a:rPr lang="es-ES" altLang="en-US" sz="2200" dirty="0">
                <a:solidFill>
                  <a:schemeClr val="bg1"/>
                </a:solidFill>
              </a:rPr>
              <a:t>recibiesen; y llegado él </a:t>
            </a:r>
          </a:p>
          <a:p>
            <a:pPr eaLnBrk="1" hangingPunct="1">
              <a:lnSpc>
                <a:spcPct val="90000"/>
              </a:lnSpc>
            </a:pPr>
            <a:r>
              <a:rPr lang="es-ES" altLang="en-US" sz="2200" dirty="0">
                <a:solidFill>
                  <a:schemeClr val="bg1"/>
                </a:solidFill>
              </a:rPr>
              <a:t>allá, fue de gran provecho </a:t>
            </a:r>
          </a:p>
          <a:p>
            <a:pPr eaLnBrk="1" hangingPunct="1">
              <a:lnSpc>
                <a:spcPct val="90000"/>
              </a:lnSpc>
            </a:pPr>
            <a:r>
              <a:rPr lang="es-ES" altLang="en-US" sz="2200" dirty="0">
                <a:solidFill>
                  <a:schemeClr val="bg1"/>
                </a:solidFill>
              </a:rPr>
              <a:t>a los que por la gracia </a:t>
            </a:r>
          </a:p>
          <a:p>
            <a:pPr eaLnBrk="1" hangingPunct="1">
              <a:lnSpc>
                <a:spcPct val="90000"/>
              </a:lnSpc>
            </a:pPr>
            <a:r>
              <a:rPr lang="es-ES" altLang="en-US" sz="2200" dirty="0">
                <a:solidFill>
                  <a:schemeClr val="bg1"/>
                </a:solidFill>
              </a:rPr>
              <a:t>habían creído; porque con </a:t>
            </a:r>
          </a:p>
          <a:p>
            <a:pPr eaLnBrk="1" hangingPunct="1">
              <a:lnSpc>
                <a:spcPct val="90000"/>
              </a:lnSpc>
            </a:pPr>
            <a:r>
              <a:rPr lang="es-ES" altLang="en-US" sz="2200" dirty="0">
                <a:solidFill>
                  <a:schemeClr val="bg1"/>
                </a:solidFill>
              </a:rPr>
              <a:t>gran vehemencia refutaba </a:t>
            </a:r>
          </a:p>
          <a:p>
            <a:pPr eaLnBrk="1" hangingPunct="1">
              <a:lnSpc>
                <a:spcPct val="90000"/>
              </a:lnSpc>
            </a:pPr>
            <a:r>
              <a:rPr lang="es-ES" altLang="en-US" sz="2200" dirty="0">
                <a:solidFill>
                  <a:schemeClr val="bg1"/>
                </a:solidFill>
              </a:rPr>
              <a:t>públicamente a los judíos, </a:t>
            </a:r>
          </a:p>
          <a:p>
            <a:pPr eaLnBrk="1" hangingPunct="1">
              <a:lnSpc>
                <a:spcPct val="90000"/>
              </a:lnSpc>
            </a:pPr>
            <a:r>
              <a:rPr lang="es-ES" altLang="en-US" sz="2200" dirty="0">
                <a:solidFill>
                  <a:schemeClr val="bg1"/>
                </a:solidFill>
              </a:rPr>
              <a:t>demostrando por las </a:t>
            </a:r>
          </a:p>
          <a:p>
            <a:pPr eaLnBrk="1" hangingPunct="1">
              <a:lnSpc>
                <a:spcPct val="90000"/>
              </a:lnSpc>
            </a:pPr>
            <a:r>
              <a:rPr lang="es-ES" altLang="en-US" sz="2200" dirty="0">
                <a:solidFill>
                  <a:schemeClr val="bg1"/>
                </a:solidFill>
              </a:rPr>
              <a:t>Escrituras que Jesús era el </a:t>
            </a:r>
          </a:p>
          <a:p>
            <a:pPr eaLnBrk="1" hangingPunct="1">
              <a:lnSpc>
                <a:spcPct val="90000"/>
              </a:lnSpc>
            </a:pPr>
            <a:r>
              <a:rPr lang="es-ES" altLang="en-US" sz="2200" dirty="0">
                <a:solidFill>
                  <a:schemeClr val="bg1"/>
                </a:solidFill>
              </a:rPr>
              <a:t>Cristo</a:t>
            </a:r>
          </a:p>
        </p:txBody>
      </p:sp>
      <p:pic>
        <p:nvPicPr>
          <p:cNvPr id="6147" name="Picture 3" descr="Paul's 2nd Journey"/>
          <p:cNvPicPr>
            <a:picLocks noChangeAspect="1" noChangeArrowheads="1"/>
          </p:cNvPicPr>
          <p:nvPr/>
        </p:nvPicPr>
        <p:blipFill>
          <a:blip r:embed="rId2">
            <a:extLst>
              <a:ext uri="{28A0092B-C50C-407E-A947-70E740481C1C}">
                <a14:useLocalDpi xmlns:a14="http://schemas.microsoft.com/office/drawing/2010/main" val="0"/>
              </a:ext>
            </a:extLst>
          </a:blip>
          <a:srcRect l="3328" t="2812" r="9767" b="20471"/>
          <a:stretch>
            <a:fillRect/>
          </a:stretch>
        </p:blipFill>
        <p:spPr bwMode="auto">
          <a:xfrm>
            <a:off x="3253740" y="2362200"/>
            <a:ext cx="5867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Oval 4"/>
          <p:cNvSpPr>
            <a:spLocks noChangeArrowheads="1"/>
          </p:cNvSpPr>
          <p:nvPr/>
        </p:nvSpPr>
        <p:spPr bwMode="auto">
          <a:xfrm>
            <a:off x="5311140" y="3962400"/>
            <a:ext cx="533400" cy="2286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endParaRPr lang="en-US" altLang="en-US"/>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iterate type="wd">
                                    <p:tmPct val="1000"/>
                                  </p:iterate>
                                  <p:childTnLst>
                                    <p:set>
                                      <p:cBhvr>
                                        <p:cTn id="6" dur="1" fill="hold">
                                          <p:stCondLst>
                                            <p:cond delay="0"/>
                                          </p:stCondLst>
                                        </p:cTn>
                                        <p:tgtEl>
                                          <p:spTgt spid="11266"/>
                                        </p:tgtEl>
                                        <p:attrNameLst>
                                          <p:attrName>style.visibility</p:attrName>
                                        </p:attrNameLst>
                                      </p:cBhvr>
                                      <p:to>
                                        <p:strVal val="visible"/>
                                      </p:to>
                                    </p:set>
                                    <p:animEffect transition="in" filter="barn(outVertical)">
                                      <p:cBhvr>
                                        <p:cTn id="7" dur="75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0" y="292725"/>
            <a:ext cx="9144000" cy="588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lnSpc>
                <a:spcPct val="90000"/>
              </a:lnSpc>
            </a:pPr>
            <a:r>
              <a:rPr lang="en-US" altLang="en-US" sz="2200" dirty="0">
                <a:solidFill>
                  <a:srgbClr val="FFFF00"/>
                </a:solidFill>
              </a:rPr>
              <a:t>19:1-10 –</a:t>
            </a:r>
            <a:r>
              <a:rPr lang="en-US" altLang="en-US" sz="2200" dirty="0">
                <a:solidFill>
                  <a:schemeClr val="bg1"/>
                </a:solidFill>
              </a:rPr>
              <a:t> …</a:t>
            </a:r>
            <a:r>
              <a:rPr lang="es-ES" altLang="en-US" sz="2200" dirty="0">
                <a:solidFill>
                  <a:schemeClr val="bg1"/>
                </a:solidFill>
              </a:rPr>
              <a:t>Pablo, después de recorrer las regiones superiores, vino a </a:t>
            </a:r>
            <a:r>
              <a:rPr lang="es-ES" altLang="en-US" sz="2200" dirty="0" err="1">
                <a:solidFill>
                  <a:schemeClr val="bg1"/>
                </a:solidFill>
              </a:rPr>
              <a:t>Efeso</a:t>
            </a:r>
            <a:r>
              <a:rPr lang="es-ES" altLang="en-US" sz="2200" dirty="0">
                <a:solidFill>
                  <a:schemeClr val="bg1"/>
                </a:solidFill>
              </a:rPr>
              <a:t>, y hallando a ciertos discípulos, les dijo: ¿Recibisteis el Espíritu Santo cuando creísteis? Y ellos le dijeron: Ni siquiera hemos oído si hay Espíritu Santo.  Entonces dijo: ¿En qué, pues, fuisteis bautizados? Ellos dijeron: en el bautismo de Juan.  Dijo Pablo: Juan bautizó con bautismo de arrepentimiento, </a:t>
            </a:r>
          </a:p>
          <a:p>
            <a:pPr eaLnBrk="1" hangingPunct="1">
              <a:lnSpc>
                <a:spcPct val="90000"/>
              </a:lnSpc>
            </a:pPr>
            <a:r>
              <a:rPr lang="es-ES" altLang="en-US" sz="2200" dirty="0">
                <a:solidFill>
                  <a:schemeClr val="bg1"/>
                </a:solidFill>
              </a:rPr>
              <a:t>diciendo al pueblo </a:t>
            </a:r>
          </a:p>
          <a:p>
            <a:pPr eaLnBrk="1" hangingPunct="1">
              <a:lnSpc>
                <a:spcPct val="90000"/>
              </a:lnSpc>
            </a:pPr>
            <a:r>
              <a:rPr lang="es-ES" altLang="en-US" sz="2200" dirty="0">
                <a:solidFill>
                  <a:schemeClr val="bg1"/>
                </a:solidFill>
              </a:rPr>
              <a:t>que creyesen en </a:t>
            </a:r>
          </a:p>
          <a:p>
            <a:pPr eaLnBrk="1" hangingPunct="1">
              <a:lnSpc>
                <a:spcPct val="90000"/>
              </a:lnSpc>
            </a:pPr>
            <a:r>
              <a:rPr lang="es-ES" altLang="en-US" sz="2200" dirty="0">
                <a:solidFill>
                  <a:schemeClr val="bg1"/>
                </a:solidFill>
              </a:rPr>
              <a:t>aquel que vendría </a:t>
            </a:r>
          </a:p>
          <a:p>
            <a:pPr eaLnBrk="1" hangingPunct="1">
              <a:lnSpc>
                <a:spcPct val="90000"/>
              </a:lnSpc>
            </a:pPr>
            <a:r>
              <a:rPr lang="es-ES" altLang="en-US" sz="2200" dirty="0">
                <a:solidFill>
                  <a:schemeClr val="bg1"/>
                </a:solidFill>
              </a:rPr>
              <a:t>después de él, esto </a:t>
            </a:r>
          </a:p>
          <a:p>
            <a:pPr eaLnBrk="1" hangingPunct="1">
              <a:lnSpc>
                <a:spcPct val="90000"/>
              </a:lnSpc>
            </a:pPr>
            <a:r>
              <a:rPr lang="es-ES" altLang="en-US" sz="2200" dirty="0">
                <a:solidFill>
                  <a:schemeClr val="bg1"/>
                </a:solidFill>
              </a:rPr>
              <a:t>del Señor Jesús. … </a:t>
            </a:r>
          </a:p>
          <a:p>
            <a:pPr eaLnBrk="1" hangingPunct="1">
              <a:lnSpc>
                <a:spcPct val="90000"/>
              </a:lnSpc>
            </a:pPr>
            <a:r>
              <a:rPr lang="es-ES" altLang="en-US" sz="2200" dirty="0">
                <a:solidFill>
                  <a:schemeClr val="bg1"/>
                </a:solidFill>
              </a:rPr>
              <a:t>Y entrando Pablo </a:t>
            </a:r>
          </a:p>
          <a:p>
            <a:pPr eaLnBrk="1" hangingPunct="1">
              <a:lnSpc>
                <a:spcPct val="90000"/>
              </a:lnSpc>
            </a:pPr>
            <a:r>
              <a:rPr lang="es-ES" altLang="en-US" sz="2200" dirty="0">
                <a:solidFill>
                  <a:schemeClr val="bg1"/>
                </a:solidFill>
              </a:rPr>
              <a:t>en la sinagoga, </a:t>
            </a:r>
          </a:p>
          <a:p>
            <a:pPr eaLnBrk="1" hangingPunct="1">
              <a:lnSpc>
                <a:spcPct val="90000"/>
              </a:lnSpc>
            </a:pPr>
            <a:r>
              <a:rPr lang="es-ES" altLang="en-US" sz="2200" dirty="0">
                <a:solidFill>
                  <a:schemeClr val="bg1"/>
                </a:solidFill>
              </a:rPr>
              <a:t>habló con denuedo </a:t>
            </a:r>
          </a:p>
          <a:p>
            <a:pPr eaLnBrk="1" hangingPunct="1">
              <a:lnSpc>
                <a:spcPct val="90000"/>
              </a:lnSpc>
            </a:pPr>
            <a:r>
              <a:rPr lang="es-ES" altLang="en-US" sz="2200" dirty="0">
                <a:solidFill>
                  <a:schemeClr val="bg1"/>
                </a:solidFill>
              </a:rPr>
              <a:t>por espacio de tres </a:t>
            </a:r>
          </a:p>
          <a:p>
            <a:pPr eaLnBrk="1" hangingPunct="1">
              <a:lnSpc>
                <a:spcPct val="90000"/>
              </a:lnSpc>
            </a:pPr>
            <a:r>
              <a:rPr lang="es-ES" altLang="en-US" sz="2200" dirty="0">
                <a:solidFill>
                  <a:schemeClr val="bg1"/>
                </a:solidFill>
              </a:rPr>
              <a:t>meses, discutiendo </a:t>
            </a:r>
          </a:p>
          <a:p>
            <a:pPr eaLnBrk="1" hangingPunct="1">
              <a:lnSpc>
                <a:spcPct val="90000"/>
              </a:lnSpc>
            </a:pPr>
            <a:r>
              <a:rPr lang="es-ES" altLang="en-US" sz="2200" dirty="0">
                <a:solidFill>
                  <a:schemeClr val="bg1"/>
                </a:solidFill>
              </a:rPr>
              <a:t>y persuadiendo </a:t>
            </a:r>
          </a:p>
          <a:p>
            <a:pPr eaLnBrk="1" hangingPunct="1">
              <a:lnSpc>
                <a:spcPct val="90000"/>
              </a:lnSpc>
            </a:pPr>
            <a:r>
              <a:rPr lang="es-ES" altLang="en-US" sz="2200" dirty="0">
                <a:solidFill>
                  <a:schemeClr val="bg1"/>
                </a:solidFill>
              </a:rPr>
              <a:t>acerca del reino de </a:t>
            </a:r>
          </a:p>
          <a:p>
            <a:pPr eaLnBrk="1" hangingPunct="1">
              <a:lnSpc>
                <a:spcPct val="90000"/>
              </a:lnSpc>
            </a:pPr>
            <a:r>
              <a:rPr lang="es-ES" altLang="en-US" sz="2200" dirty="0">
                <a:solidFill>
                  <a:schemeClr val="bg1"/>
                </a:solidFill>
              </a:rPr>
              <a:t>Dios.</a:t>
            </a:r>
          </a:p>
        </p:txBody>
      </p:sp>
      <p:pic>
        <p:nvPicPr>
          <p:cNvPr id="7171" name="Picture 6" descr="Paul's 3rd Journey"/>
          <p:cNvPicPr>
            <a:picLocks noChangeAspect="1" noChangeArrowheads="1"/>
          </p:cNvPicPr>
          <p:nvPr/>
        </p:nvPicPr>
        <p:blipFill>
          <a:blip r:embed="rId2">
            <a:extLst>
              <a:ext uri="{28A0092B-C50C-407E-A947-70E740481C1C}">
                <a14:useLocalDpi xmlns:a14="http://schemas.microsoft.com/office/drawing/2010/main" val="0"/>
              </a:ext>
            </a:extLst>
          </a:blip>
          <a:srcRect l="3612" t="4466" r="3612" b="19469"/>
          <a:stretch>
            <a:fillRect/>
          </a:stretch>
        </p:blipFill>
        <p:spPr bwMode="auto">
          <a:xfrm>
            <a:off x="2514600" y="1905000"/>
            <a:ext cx="6629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Oval 7"/>
          <p:cNvSpPr>
            <a:spLocks noChangeArrowheads="1"/>
          </p:cNvSpPr>
          <p:nvPr/>
        </p:nvSpPr>
        <p:spPr bwMode="auto">
          <a:xfrm>
            <a:off x="4724400" y="3505200"/>
            <a:ext cx="533400" cy="2286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endParaRPr lang="en-US" altLang="en-US"/>
          </a:p>
        </p:txBody>
      </p:sp>
      <p:sp>
        <p:nvSpPr>
          <p:cNvPr id="9226" name="Line 10"/>
          <p:cNvSpPr>
            <a:spLocks noChangeShapeType="1"/>
          </p:cNvSpPr>
          <p:nvPr/>
        </p:nvSpPr>
        <p:spPr bwMode="auto">
          <a:xfrm flipV="1">
            <a:off x="4876800" y="2819400"/>
            <a:ext cx="76200" cy="685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Line 11"/>
          <p:cNvSpPr>
            <a:spLocks noChangeShapeType="1"/>
          </p:cNvSpPr>
          <p:nvPr/>
        </p:nvSpPr>
        <p:spPr bwMode="auto">
          <a:xfrm flipV="1">
            <a:off x="5105400" y="2743200"/>
            <a:ext cx="381000" cy="762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Line 12"/>
          <p:cNvSpPr>
            <a:spLocks noChangeShapeType="1"/>
          </p:cNvSpPr>
          <p:nvPr/>
        </p:nvSpPr>
        <p:spPr bwMode="auto">
          <a:xfrm flipV="1">
            <a:off x="5257800" y="3276600"/>
            <a:ext cx="990600" cy="381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13"/>
          <p:cNvSpPr>
            <a:spLocks noChangeShapeType="1"/>
          </p:cNvSpPr>
          <p:nvPr/>
        </p:nvSpPr>
        <p:spPr bwMode="auto">
          <a:xfrm flipV="1">
            <a:off x="4953000" y="3124200"/>
            <a:ext cx="152400" cy="381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4"/>
          <p:cNvSpPr>
            <a:spLocks noChangeShapeType="1"/>
          </p:cNvSpPr>
          <p:nvPr/>
        </p:nvSpPr>
        <p:spPr bwMode="auto">
          <a:xfrm flipV="1">
            <a:off x="5181600" y="3276600"/>
            <a:ext cx="304800" cy="304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Line 15"/>
          <p:cNvSpPr>
            <a:spLocks noChangeShapeType="1"/>
          </p:cNvSpPr>
          <p:nvPr/>
        </p:nvSpPr>
        <p:spPr bwMode="auto">
          <a:xfrm rot="6696974" flipV="1">
            <a:off x="5181600" y="3657600"/>
            <a:ext cx="152400" cy="304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Line 16"/>
          <p:cNvSpPr>
            <a:spLocks noChangeShapeType="1"/>
          </p:cNvSpPr>
          <p:nvPr/>
        </p:nvSpPr>
        <p:spPr bwMode="auto">
          <a:xfrm rot="6696974" flipV="1">
            <a:off x="4960938" y="3767138"/>
            <a:ext cx="152400" cy="1524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slide(fromLeft)">
                                      <p:cBhvr>
                                        <p:cTn id="7" dur="2000"/>
                                        <p:tgtEl>
                                          <p:spTgt spid="9226"/>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9229"/>
                                        </p:tgtEl>
                                        <p:attrNameLst>
                                          <p:attrName>style.visibility</p:attrName>
                                        </p:attrNameLst>
                                      </p:cBhvr>
                                      <p:to>
                                        <p:strVal val="visible"/>
                                      </p:to>
                                    </p:set>
                                    <p:animEffect transition="in" filter="slide(fromLeft)">
                                      <p:cBhvr>
                                        <p:cTn id="10" dur="2000"/>
                                        <p:tgtEl>
                                          <p:spTgt spid="9229"/>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9227"/>
                                        </p:tgtEl>
                                        <p:attrNameLst>
                                          <p:attrName>style.visibility</p:attrName>
                                        </p:attrNameLst>
                                      </p:cBhvr>
                                      <p:to>
                                        <p:strVal val="visible"/>
                                      </p:to>
                                    </p:set>
                                    <p:animEffect transition="in" filter="slide(fromLeft)">
                                      <p:cBhvr>
                                        <p:cTn id="13" dur="2000"/>
                                        <p:tgtEl>
                                          <p:spTgt spid="922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9230"/>
                                        </p:tgtEl>
                                        <p:attrNameLst>
                                          <p:attrName>style.visibility</p:attrName>
                                        </p:attrNameLst>
                                      </p:cBhvr>
                                      <p:to>
                                        <p:strVal val="visible"/>
                                      </p:to>
                                    </p:set>
                                    <p:animEffect transition="in" filter="slide(fromLeft)">
                                      <p:cBhvr>
                                        <p:cTn id="16" dur="2000"/>
                                        <p:tgtEl>
                                          <p:spTgt spid="9230"/>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slide(fromLeft)">
                                      <p:cBhvr>
                                        <p:cTn id="19" dur="2000"/>
                                        <p:tgtEl>
                                          <p:spTgt spid="9228"/>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9231"/>
                                        </p:tgtEl>
                                        <p:attrNameLst>
                                          <p:attrName>style.visibility</p:attrName>
                                        </p:attrNameLst>
                                      </p:cBhvr>
                                      <p:to>
                                        <p:strVal val="visible"/>
                                      </p:to>
                                    </p:set>
                                    <p:animEffect transition="in" filter="slide(fromTop)">
                                      <p:cBhvr>
                                        <p:cTn id="22" dur="2000"/>
                                        <p:tgtEl>
                                          <p:spTgt spid="9231"/>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9232"/>
                                        </p:tgtEl>
                                        <p:attrNameLst>
                                          <p:attrName>style.visibility</p:attrName>
                                        </p:attrNameLst>
                                      </p:cBhvr>
                                      <p:to>
                                        <p:strVal val="visible"/>
                                      </p:to>
                                    </p:set>
                                    <p:animEffect transition="in" filter="slide(fromTop)">
                                      <p:cBhvr>
                                        <p:cTn id="25" dur="2000"/>
                                        <p:tgtEl>
                                          <p:spTgt spid="9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P spid="9227" grpId="0" animBg="1"/>
      <p:bldP spid="9228" grpId="0" animBg="1"/>
      <p:bldP spid="9229" grpId="0" animBg="1"/>
      <p:bldP spid="9230" grpId="0" animBg="1"/>
      <p:bldP spid="9231" grpId="0" animBg="1"/>
      <p:bldP spid="92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22412" y="1173539"/>
            <a:ext cx="91440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lnSpc>
                <a:spcPct val="90000"/>
              </a:lnSpc>
            </a:pPr>
            <a:r>
              <a:rPr lang="en-US" altLang="en-US" sz="2200" dirty="0">
                <a:solidFill>
                  <a:srgbClr val="FFFF00"/>
                </a:solidFill>
              </a:rPr>
              <a:t>19:1-10 –</a:t>
            </a:r>
            <a:r>
              <a:rPr lang="en-US" altLang="en-US" sz="2200" dirty="0">
                <a:solidFill>
                  <a:schemeClr val="bg1"/>
                </a:solidFill>
              </a:rPr>
              <a:t> </a:t>
            </a:r>
            <a:r>
              <a:rPr lang="es-ES" altLang="en-US" sz="2200" dirty="0">
                <a:solidFill>
                  <a:schemeClr val="bg1"/>
                </a:solidFill>
              </a:rPr>
              <a:t>Pero endureciéndose algunos y no creyendo, maldiciendo el Camino delante de la multitud, se apartó Pablo de ellos y separó a los discípulos, </a:t>
            </a:r>
          </a:p>
          <a:p>
            <a:pPr eaLnBrk="1" hangingPunct="1">
              <a:lnSpc>
                <a:spcPct val="90000"/>
              </a:lnSpc>
            </a:pPr>
            <a:r>
              <a:rPr lang="es-ES" altLang="en-US" sz="2200" dirty="0">
                <a:solidFill>
                  <a:schemeClr val="bg1"/>
                </a:solidFill>
              </a:rPr>
              <a:t>discutiendo cada </a:t>
            </a:r>
          </a:p>
          <a:p>
            <a:pPr eaLnBrk="1" hangingPunct="1">
              <a:lnSpc>
                <a:spcPct val="90000"/>
              </a:lnSpc>
            </a:pPr>
            <a:r>
              <a:rPr lang="es-ES" altLang="en-US" sz="2200" dirty="0">
                <a:solidFill>
                  <a:schemeClr val="bg1"/>
                </a:solidFill>
              </a:rPr>
              <a:t>día en la escuela de </a:t>
            </a:r>
          </a:p>
          <a:p>
            <a:pPr eaLnBrk="1" hangingPunct="1">
              <a:lnSpc>
                <a:spcPct val="90000"/>
              </a:lnSpc>
            </a:pPr>
            <a:r>
              <a:rPr lang="es-ES" altLang="en-US" sz="2200" dirty="0">
                <a:solidFill>
                  <a:schemeClr val="bg1"/>
                </a:solidFill>
              </a:rPr>
              <a:t>uno llamado </a:t>
            </a:r>
          </a:p>
          <a:p>
            <a:pPr eaLnBrk="1" hangingPunct="1">
              <a:lnSpc>
                <a:spcPct val="90000"/>
              </a:lnSpc>
            </a:pPr>
            <a:r>
              <a:rPr lang="es-ES" altLang="en-US" sz="2200" dirty="0">
                <a:solidFill>
                  <a:schemeClr val="bg1"/>
                </a:solidFill>
              </a:rPr>
              <a:t>Tirano.  Así </a:t>
            </a:r>
          </a:p>
          <a:p>
            <a:pPr eaLnBrk="1" hangingPunct="1">
              <a:lnSpc>
                <a:spcPct val="90000"/>
              </a:lnSpc>
            </a:pPr>
            <a:r>
              <a:rPr lang="es-ES" altLang="en-US" sz="2200" dirty="0">
                <a:solidFill>
                  <a:schemeClr val="bg1"/>
                </a:solidFill>
              </a:rPr>
              <a:t>continuó por </a:t>
            </a:r>
          </a:p>
          <a:p>
            <a:pPr eaLnBrk="1" hangingPunct="1">
              <a:lnSpc>
                <a:spcPct val="90000"/>
              </a:lnSpc>
            </a:pPr>
            <a:r>
              <a:rPr lang="es-ES" altLang="en-US" sz="2200" dirty="0">
                <a:solidFill>
                  <a:schemeClr val="bg1"/>
                </a:solidFill>
              </a:rPr>
              <a:t>espacio de dos años, </a:t>
            </a:r>
          </a:p>
          <a:p>
            <a:pPr eaLnBrk="1" hangingPunct="1">
              <a:lnSpc>
                <a:spcPct val="90000"/>
              </a:lnSpc>
            </a:pPr>
            <a:r>
              <a:rPr lang="es-ES" altLang="en-US" sz="2200" dirty="0">
                <a:solidFill>
                  <a:schemeClr val="bg1"/>
                </a:solidFill>
              </a:rPr>
              <a:t>de manera que </a:t>
            </a:r>
          </a:p>
          <a:p>
            <a:pPr eaLnBrk="1" hangingPunct="1">
              <a:lnSpc>
                <a:spcPct val="90000"/>
              </a:lnSpc>
            </a:pPr>
            <a:r>
              <a:rPr lang="es-ES" altLang="en-US" sz="2200" dirty="0">
                <a:solidFill>
                  <a:schemeClr val="bg1"/>
                </a:solidFill>
              </a:rPr>
              <a:t>todos los que </a:t>
            </a:r>
          </a:p>
          <a:p>
            <a:pPr eaLnBrk="1" hangingPunct="1">
              <a:lnSpc>
                <a:spcPct val="90000"/>
              </a:lnSpc>
            </a:pPr>
            <a:r>
              <a:rPr lang="es-ES" altLang="en-US" sz="2200" dirty="0">
                <a:solidFill>
                  <a:schemeClr val="bg1"/>
                </a:solidFill>
              </a:rPr>
              <a:t>habitaban en Asia, </a:t>
            </a:r>
          </a:p>
          <a:p>
            <a:pPr eaLnBrk="1" hangingPunct="1">
              <a:lnSpc>
                <a:spcPct val="90000"/>
              </a:lnSpc>
            </a:pPr>
            <a:r>
              <a:rPr lang="es-ES" altLang="en-US" sz="2200" dirty="0">
                <a:solidFill>
                  <a:schemeClr val="bg1"/>
                </a:solidFill>
              </a:rPr>
              <a:t>judíos y griegos, </a:t>
            </a:r>
          </a:p>
          <a:p>
            <a:pPr eaLnBrk="1" hangingPunct="1">
              <a:lnSpc>
                <a:spcPct val="90000"/>
              </a:lnSpc>
            </a:pPr>
            <a:r>
              <a:rPr lang="es-ES" altLang="en-US" sz="2200" dirty="0">
                <a:solidFill>
                  <a:schemeClr val="bg1"/>
                </a:solidFill>
              </a:rPr>
              <a:t>oyeron la palabra </a:t>
            </a:r>
          </a:p>
          <a:p>
            <a:pPr eaLnBrk="1" hangingPunct="1">
              <a:lnSpc>
                <a:spcPct val="90000"/>
              </a:lnSpc>
            </a:pPr>
            <a:r>
              <a:rPr lang="es-ES" altLang="en-US" sz="2200" dirty="0">
                <a:solidFill>
                  <a:schemeClr val="bg1"/>
                </a:solidFill>
              </a:rPr>
              <a:t>del Señor Jesús</a:t>
            </a:r>
          </a:p>
        </p:txBody>
      </p:sp>
      <p:pic>
        <p:nvPicPr>
          <p:cNvPr id="7171" name="Picture 6" descr="Paul's 3rd Journey"/>
          <p:cNvPicPr>
            <a:picLocks noChangeAspect="1" noChangeArrowheads="1"/>
          </p:cNvPicPr>
          <p:nvPr/>
        </p:nvPicPr>
        <p:blipFill>
          <a:blip r:embed="rId2">
            <a:extLst>
              <a:ext uri="{28A0092B-C50C-407E-A947-70E740481C1C}">
                <a14:useLocalDpi xmlns:a14="http://schemas.microsoft.com/office/drawing/2010/main" val="0"/>
              </a:ext>
            </a:extLst>
          </a:blip>
          <a:srcRect l="3612" t="4466" r="3612" b="19469"/>
          <a:stretch>
            <a:fillRect/>
          </a:stretch>
        </p:blipFill>
        <p:spPr bwMode="auto">
          <a:xfrm>
            <a:off x="2514600" y="1905000"/>
            <a:ext cx="6629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Oval 7"/>
          <p:cNvSpPr>
            <a:spLocks noChangeArrowheads="1"/>
          </p:cNvSpPr>
          <p:nvPr/>
        </p:nvSpPr>
        <p:spPr bwMode="auto">
          <a:xfrm>
            <a:off x="4724400" y="3505200"/>
            <a:ext cx="533400" cy="2286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eaLnBrk="1" hangingPunct="1"/>
            <a:endParaRPr lang="en-US" altLang="en-US"/>
          </a:p>
        </p:txBody>
      </p:sp>
      <p:sp>
        <p:nvSpPr>
          <p:cNvPr id="9226" name="Line 10"/>
          <p:cNvSpPr>
            <a:spLocks noChangeShapeType="1"/>
          </p:cNvSpPr>
          <p:nvPr/>
        </p:nvSpPr>
        <p:spPr bwMode="auto">
          <a:xfrm flipV="1">
            <a:off x="4876800" y="2819400"/>
            <a:ext cx="76200" cy="685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Line 11"/>
          <p:cNvSpPr>
            <a:spLocks noChangeShapeType="1"/>
          </p:cNvSpPr>
          <p:nvPr/>
        </p:nvSpPr>
        <p:spPr bwMode="auto">
          <a:xfrm flipV="1">
            <a:off x="5105400" y="2743200"/>
            <a:ext cx="381000" cy="762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Line 12"/>
          <p:cNvSpPr>
            <a:spLocks noChangeShapeType="1"/>
          </p:cNvSpPr>
          <p:nvPr/>
        </p:nvSpPr>
        <p:spPr bwMode="auto">
          <a:xfrm flipV="1">
            <a:off x="5257800" y="3276600"/>
            <a:ext cx="990600" cy="381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13"/>
          <p:cNvSpPr>
            <a:spLocks noChangeShapeType="1"/>
          </p:cNvSpPr>
          <p:nvPr/>
        </p:nvSpPr>
        <p:spPr bwMode="auto">
          <a:xfrm flipV="1">
            <a:off x="4953000" y="3124200"/>
            <a:ext cx="152400" cy="381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4"/>
          <p:cNvSpPr>
            <a:spLocks noChangeShapeType="1"/>
          </p:cNvSpPr>
          <p:nvPr/>
        </p:nvSpPr>
        <p:spPr bwMode="auto">
          <a:xfrm flipV="1">
            <a:off x="5181600" y="3276600"/>
            <a:ext cx="304800" cy="304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Line 15"/>
          <p:cNvSpPr>
            <a:spLocks noChangeShapeType="1"/>
          </p:cNvSpPr>
          <p:nvPr/>
        </p:nvSpPr>
        <p:spPr bwMode="auto">
          <a:xfrm rot="6696974" flipV="1">
            <a:off x="5181600" y="3657600"/>
            <a:ext cx="152400" cy="304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Line 16"/>
          <p:cNvSpPr>
            <a:spLocks noChangeShapeType="1"/>
          </p:cNvSpPr>
          <p:nvPr/>
        </p:nvSpPr>
        <p:spPr bwMode="auto">
          <a:xfrm rot="6696974" flipV="1">
            <a:off x="4960938" y="3767138"/>
            <a:ext cx="152400" cy="1524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6778892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slide(fromLeft)">
                                      <p:cBhvr>
                                        <p:cTn id="7" dur="2000"/>
                                        <p:tgtEl>
                                          <p:spTgt spid="9226"/>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9229"/>
                                        </p:tgtEl>
                                        <p:attrNameLst>
                                          <p:attrName>style.visibility</p:attrName>
                                        </p:attrNameLst>
                                      </p:cBhvr>
                                      <p:to>
                                        <p:strVal val="visible"/>
                                      </p:to>
                                    </p:set>
                                    <p:animEffect transition="in" filter="slide(fromLeft)">
                                      <p:cBhvr>
                                        <p:cTn id="10" dur="2000"/>
                                        <p:tgtEl>
                                          <p:spTgt spid="9229"/>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9227"/>
                                        </p:tgtEl>
                                        <p:attrNameLst>
                                          <p:attrName>style.visibility</p:attrName>
                                        </p:attrNameLst>
                                      </p:cBhvr>
                                      <p:to>
                                        <p:strVal val="visible"/>
                                      </p:to>
                                    </p:set>
                                    <p:animEffect transition="in" filter="slide(fromLeft)">
                                      <p:cBhvr>
                                        <p:cTn id="13" dur="2000"/>
                                        <p:tgtEl>
                                          <p:spTgt spid="922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9230"/>
                                        </p:tgtEl>
                                        <p:attrNameLst>
                                          <p:attrName>style.visibility</p:attrName>
                                        </p:attrNameLst>
                                      </p:cBhvr>
                                      <p:to>
                                        <p:strVal val="visible"/>
                                      </p:to>
                                    </p:set>
                                    <p:animEffect transition="in" filter="slide(fromLeft)">
                                      <p:cBhvr>
                                        <p:cTn id="16" dur="2000"/>
                                        <p:tgtEl>
                                          <p:spTgt spid="9230"/>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slide(fromLeft)">
                                      <p:cBhvr>
                                        <p:cTn id="19" dur="2000"/>
                                        <p:tgtEl>
                                          <p:spTgt spid="9228"/>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9231"/>
                                        </p:tgtEl>
                                        <p:attrNameLst>
                                          <p:attrName>style.visibility</p:attrName>
                                        </p:attrNameLst>
                                      </p:cBhvr>
                                      <p:to>
                                        <p:strVal val="visible"/>
                                      </p:to>
                                    </p:set>
                                    <p:animEffect transition="in" filter="slide(fromTop)">
                                      <p:cBhvr>
                                        <p:cTn id="22" dur="2000"/>
                                        <p:tgtEl>
                                          <p:spTgt spid="9231"/>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9232"/>
                                        </p:tgtEl>
                                        <p:attrNameLst>
                                          <p:attrName>style.visibility</p:attrName>
                                        </p:attrNameLst>
                                      </p:cBhvr>
                                      <p:to>
                                        <p:strVal val="visible"/>
                                      </p:to>
                                    </p:set>
                                    <p:animEffect transition="in" filter="slide(fromTop)">
                                      <p:cBhvr>
                                        <p:cTn id="25" dur="2000"/>
                                        <p:tgtEl>
                                          <p:spTgt spid="9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P spid="9227" grpId="0" animBg="1"/>
      <p:bldP spid="9228" grpId="0" animBg="1"/>
      <p:bldP spid="9229" grpId="0" animBg="1"/>
      <p:bldP spid="9230" grpId="0" animBg="1"/>
      <p:bldP spid="9231" grpId="0" animBg="1"/>
      <p:bldP spid="92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descr="Stationery"/>
          <p:cNvSpPr>
            <a:spLocks noChangeArrowheads="1"/>
          </p:cNvSpPr>
          <p:nvPr/>
        </p:nvSpPr>
        <p:spPr bwMode="auto">
          <a:xfrm>
            <a:off x="533400" y="1219200"/>
            <a:ext cx="8077200" cy="5262979"/>
          </a:xfrm>
          <a:prstGeom prst="rect">
            <a:avLst/>
          </a:prstGeom>
          <a:solidFill>
            <a:srgbClr val="F1EEDB"/>
          </a:solidFill>
          <a:ln>
            <a:noFill/>
          </a:ln>
          <a:effec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s-ES" altLang="en-US" sz="2400" dirty="0"/>
              <a:t>19:11-17</a:t>
            </a:r>
          </a:p>
          <a:p>
            <a:pPr algn="ctr" eaLnBrk="1" hangingPunct="1"/>
            <a:r>
              <a:rPr lang="es-ES" altLang="en-US" sz="2400" dirty="0"/>
              <a:t>Y hacía Dios milagros extraordinarios por mano de Pablo, de tal manera que aún se llevaban a los enfermos los paños o delantales de su cuerpo, y las enfermedades se iban de ellos, y los espíritus malos salían. Pero algunos de los judíos, exorcistas ambulantes, intentaron invocar el nombre del Señor Jesús sobre los que tenían espíritus malos, diciendo: Os conjuro por Jesús, el que predica Pablo. Había siete hijos de un tal </a:t>
            </a:r>
            <a:r>
              <a:rPr lang="es-ES" altLang="en-US" sz="2400" dirty="0" err="1"/>
              <a:t>Esceva</a:t>
            </a:r>
            <a:r>
              <a:rPr lang="es-ES" altLang="en-US" sz="2400" dirty="0"/>
              <a:t>, judío, jefe de los sacerdotes, que hacían esto. Pero respondiendo el espíritu malo, dijo: A Jesús conozco, y sé quién es Pablo; pero vosotros, ¿quiénes sois?  Y el hombre en quien estaba el espíritu malo, saltando sobre ellos y dominándolos, pudo más que ellos, de tal manera que huyeron de aquella casa desnudos y heridos.</a:t>
            </a:r>
          </a:p>
        </p:txBody>
      </p:sp>
    </p:spTree>
  </p:cSld>
  <p:clrMapOvr>
    <a:masterClrMapping/>
  </p:clrMapOvr>
  <p:transition spd="slow">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descr="Stationery"/>
          <p:cNvSpPr>
            <a:spLocks noChangeArrowheads="1"/>
          </p:cNvSpPr>
          <p:nvPr/>
        </p:nvSpPr>
        <p:spPr bwMode="auto">
          <a:xfrm>
            <a:off x="533400" y="2209800"/>
            <a:ext cx="8077200" cy="3785652"/>
          </a:xfrm>
          <a:prstGeom prst="rect">
            <a:avLst/>
          </a:prstGeom>
          <a:solidFill>
            <a:srgbClr val="F1EEDB"/>
          </a:solidFill>
          <a:ln>
            <a:noFill/>
          </a:ln>
          <a:effectLst/>
        </p:spPr>
        <p:txBody>
          <a:bodyPr>
            <a:spAutoFit/>
          </a:bodyPr>
          <a:lstStyle>
            <a:lvl1pPr eaLnBrk="0" hangingPunct="0">
              <a:defRPr sz="2800" b="1">
                <a:solidFill>
                  <a:schemeClr val="tx1"/>
                </a:solidFill>
                <a:latin typeface="Tempus Sans ITC" panose="04020404030D07020202" pitchFamily="82" charset="0"/>
              </a:defRPr>
            </a:lvl1pPr>
            <a:lvl2pPr marL="742950" indent="-285750" eaLnBrk="0" hangingPunct="0">
              <a:defRPr sz="2800" b="1">
                <a:solidFill>
                  <a:schemeClr val="tx1"/>
                </a:solidFill>
                <a:latin typeface="Tempus Sans ITC" panose="04020404030D07020202" pitchFamily="82" charset="0"/>
              </a:defRPr>
            </a:lvl2pPr>
            <a:lvl3pPr marL="1143000" indent="-228600" eaLnBrk="0" hangingPunct="0">
              <a:defRPr sz="2800" b="1">
                <a:solidFill>
                  <a:schemeClr val="tx1"/>
                </a:solidFill>
                <a:latin typeface="Tempus Sans ITC" panose="04020404030D07020202" pitchFamily="82" charset="0"/>
              </a:defRPr>
            </a:lvl3pPr>
            <a:lvl4pPr marL="1600200" indent="-228600" eaLnBrk="0" hangingPunct="0">
              <a:defRPr sz="2800" b="1">
                <a:solidFill>
                  <a:schemeClr val="tx1"/>
                </a:solidFill>
                <a:latin typeface="Tempus Sans ITC" panose="04020404030D07020202" pitchFamily="82" charset="0"/>
              </a:defRPr>
            </a:lvl4pPr>
            <a:lvl5pPr marL="2057400" indent="-228600" eaLnBrk="0" hangingPunct="0">
              <a:defRPr sz="2800" b="1">
                <a:solidFill>
                  <a:schemeClr val="tx1"/>
                </a:solidFill>
                <a:latin typeface="Tempus Sans ITC" panose="04020404030D07020202" pitchFamily="82" charset="0"/>
              </a:defRPr>
            </a:lvl5pPr>
            <a:lvl6pPr marL="2514600" indent="-228600" eaLnBrk="0" fontAlgn="base" hangingPunct="0">
              <a:spcBef>
                <a:spcPct val="0"/>
              </a:spcBef>
              <a:spcAft>
                <a:spcPct val="0"/>
              </a:spcAft>
              <a:defRPr sz="2800" b="1">
                <a:solidFill>
                  <a:schemeClr val="tx1"/>
                </a:solidFill>
                <a:latin typeface="Tempus Sans ITC" panose="04020404030D07020202" pitchFamily="82" charset="0"/>
              </a:defRPr>
            </a:lvl6pPr>
            <a:lvl7pPr marL="2971800" indent="-228600" eaLnBrk="0" fontAlgn="base" hangingPunct="0">
              <a:spcBef>
                <a:spcPct val="0"/>
              </a:spcBef>
              <a:spcAft>
                <a:spcPct val="0"/>
              </a:spcAft>
              <a:defRPr sz="2800" b="1">
                <a:solidFill>
                  <a:schemeClr val="tx1"/>
                </a:solidFill>
                <a:latin typeface="Tempus Sans ITC" panose="04020404030D07020202" pitchFamily="82" charset="0"/>
              </a:defRPr>
            </a:lvl7pPr>
            <a:lvl8pPr marL="3429000" indent="-228600" eaLnBrk="0" fontAlgn="base" hangingPunct="0">
              <a:spcBef>
                <a:spcPct val="0"/>
              </a:spcBef>
              <a:spcAft>
                <a:spcPct val="0"/>
              </a:spcAft>
              <a:defRPr sz="2800" b="1">
                <a:solidFill>
                  <a:schemeClr val="tx1"/>
                </a:solidFill>
                <a:latin typeface="Tempus Sans ITC" panose="04020404030D07020202" pitchFamily="82" charset="0"/>
              </a:defRPr>
            </a:lvl8pPr>
            <a:lvl9pPr marL="3886200" indent="-228600" eaLnBrk="0" fontAlgn="base" hangingPunct="0">
              <a:spcBef>
                <a:spcPct val="0"/>
              </a:spcBef>
              <a:spcAft>
                <a:spcPct val="0"/>
              </a:spcAft>
              <a:defRPr sz="2800" b="1">
                <a:solidFill>
                  <a:schemeClr val="tx1"/>
                </a:solidFill>
                <a:latin typeface="Tempus Sans ITC" panose="04020404030D07020202" pitchFamily="82" charset="0"/>
              </a:defRPr>
            </a:lvl9pPr>
          </a:lstStyle>
          <a:p>
            <a:pPr algn="ctr" eaLnBrk="1" hangingPunct="1"/>
            <a:r>
              <a:rPr lang="es-ES" altLang="en-US" sz="2400" dirty="0"/>
              <a:t>19:17-20</a:t>
            </a:r>
          </a:p>
          <a:p>
            <a:pPr algn="ctr" eaLnBrk="1" hangingPunct="1"/>
            <a:r>
              <a:rPr lang="es-ES" altLang="en-US" sz="2400" dirty="0"/>
              <a:t>Y esto fue notorio a todos los que habitaban en Éfeso, así judíos como griegos; y tuvieron temor todos ellos, y era magnificado el nombre del Señor Jesús.  Y muchos de los que habían creído venían, confesando y dando cuenta de sus hechos. Asimismo, muchos de los que habían practicado la magia trajeron los libros y los quemaron delante de todos; y hecha la cuenta de su precio, hallaron que era cincuenta mil piezas de plata. Así crecía y prevalecía poderosamente la palabra del Señor.</a:t>
            </a:r>
          </a:p>
        </p:txBody>
      </p:sp>
    </p:spTree>
  </p:cSld>
  <p:clrMapOvr>
    <a:masterClrMapping/>
  </p:clrMapOvr>
  <p:transition spd="slow">
    <p:plus/>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1847</Words>
  <Application>Microsoft Office PowerPoint</Application>
  <PresentationFormat>On-screen Show (4:3)</PresentationFormat>
  <Paragraphs>167</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Sign Painter</vt:lpstr>
      <vt:lpstr>Tempus Sans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ROYCE CHANDLER</cp:lastModifiedBy>
  <cp:revision>133</cp:revision>
  <dcterms:created xsi:type="dcterms:W3CDTF">2006-05-10T13:38:40Z</dcterms:created>
  <dcterms:modified xsi:type="dcterms:W3CDTF">2024-10-17T17:45:04Z</dcterms:modified>
</cp:coreProperties>
</file>