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86" r:id="rId4"/>
    <p:sldId id="311" r:id="rId5"/>
    <p:sldId id="289" r:id="rId6"/>
    <p:sldId id="275" r:id="rId7"/>
    <p:sldId id="312" r:id="rId8"/>
    <p:sldId id="313" r:id="rId9"/>
    <p:sldId id="283" r:id="rId10"/>
    <p:sldId id="294" r:id="rId11"/>
    <p:sldId id="295" r:id="rId12"/>
    <p:sldId id="296" r:id="rId13"/>
    <p:sldId id="298" r:id="rId14"/>
    <p:sldId id="300" r:id="rId15"/>
    <p:sldId id="299" r:id="rId16"/>
    <p:sldId id="301" r:id="rId17"/>
    <p:sldId id="302" r:id="rId18"/>
    <p:sldId id="314" r:id="rId19"/>
    <p:sldId id="304" r:id="rId20"/>
    <p:sldId id="306" r:id="rId21"/>
    <p:sldId id="305" r:id="rId22"/>
    <p:sldId id="307" r:id="rId23"/>
    <p:sldId id="297" r:id="rId24"/>
    <p:sldId id="308" r:id="rId25"/>
    <p:sldId id="30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69696"/>
    <a:srgbClr val="FFCC00"/>
    <a:srgbClr val="FF3300"/>
    <a:srgbClr val="FFFF00"/>
    <a:srgbClr val="800000"/>
    <a:srgbClr val="9966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1" autoAdjust="0"/>
    <p:restoredTop sz="94660"/>
  </p:normalViewPr>
  <p:slideViewPr>
    <p:cSldViewPr>
      <p:cViewPr varScale="1">
        <p:scale>
          <a:sx n="105" d="100"/>
          <a:sy n="105" d="100"/>
        </p:scale>
        <p:origin x="79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91B707F-C4D3-43FE-A869-D59F7BFACDB6}" type="slidenum">
              <a:rPr lang="en-US" altLang="en-US" smtClean="0"/>
              <a:pPr/>
              <a:t>‹#›</a:t>
            </a:fld>
            <a:endParaRPr lang="en-US" altLang="en-US"/>
          </a:p>
        </p:txBody>
      </p:sp>
    </p:spTree>
    <p:extLst>
      <p:ext uri="{BB962C8B-B14F-4D97-AF65-F5344CB8AC3E}">
        <p14:creationId xmlns:p14="http://schemas.microsoft.com/office/powerpoint/2010/main" val="180470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4B5C734-60EA-42C7-A919-EBAFD7133D58}" type="slidenum">
              <a:rPr lang="en-US" altLang="en-US" smtClean="0"/>
              <a:pPr/>
              <a:t>‹#›</a:t>
            </a:fld>
            <a:endParaRPr lang="en-US" altLang="en-US"/>
          </a:p>
        </p:txBody>
      </p:sp>
    </p:spTree>
    <p:extLst>
      <p:ext uri="{BB962C8B-B14F-4D97-AF65-F5344CB8AC3E}">
        <p14:creationId xmlns:p14="http://schemas.microsoft.com/office/powerpoint/2010/main" val="345135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3C7C56D-8678-4C93-85B5-0B0DF0BC96F4}" type="slidenum">
              <a:rPr lang="en-US" altLang="en-US" smtClean="0"/>
              <a:pPr/>
              <a:t>‹#›</a:t>
            </a:fld>
            <a:endParaRPr lang="en-US" altLang="en-US"/>
          </a:p>
        </p:txBody>
      </p:sp>
    </p:spTree>
    <p:extLst>
      <p:ext uri="{BB962C8B-B14F-4D97-AF65-F5344CB8AC3E}">
        <p14:creationId xmlns:p14="http://schemas.microsoft.com/office/powerpoint/2010/main" val="13573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D6F8EC-E846-48B3-98C8-B0602ECDC054}" type="slidenum">
              <a:rPr lang="en-US" altLang="en-US" smtClean="0"/>
              <a:pPr/>
              <a:t>‹#›</a:t>
            </a:fld>
            <a:endParaRPr lang="en-US" altLang="en-US"/>
          </a:p>
        </p:txBody>
      </p:sp>
    </p:spTree>
    <p:extLst>
      <p:ext uri="{BB962C8B-B14F-4D97-AF65-F5344CB8AC3E}">
        <p14:creationId xmlns:p14="http://schemas.microsoft.com/office/powerpoint/2010/main" val="1553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8E4D02-0CB8-4029-93F3-E668E6CAC0EF}" type="slidenum">
              <a:rPr lang="en-US" altLang="en-US" smtClean="0"/>
              <a:pPr/>
              <a:t>‹#›</a:t>
            </a:fld>
            <a:endParaRPr lang="en-US" altLang="en-US"/>
          </a:p>
        </p:txBody>
      </p:sp>
    </p:spTree>
    <p:extLst>
      <p:ext uri="{BB962C8B-B14F-4D97-AF65-F5344CB8AC3E}">
        <p14:creationId xmlns:p14="http://schemas.microsoft.com/office/powerpoint/2010/main" val="212085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F378381-DA4C-40D7-9504-D6103DE33558}" type="slidenum">
              <a:rPr lang="en-US" altLang="en-US" smtClean="0"/>
              <a:pPr/>
              <a:t>‹#›</a:t>
            </a:fld>
            <a:endParaRPr lang="en-US" altLang="en-US"/>
          </a:p>
        </p:txBody>
      </p:sp>
    </p:spTree>
    <p:extLst>
      <p:ext uri="{BB962C8B-B14F-4D97-AF65-F5344CB8AC3E}">
        <p14:creationId xmlns:p14="http://schemas.microsoft.com/office/powerpoint/2010/main" val="52092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450DFCC-603C-44C3-A9D4-8C70D873A377}" type="slidenum">
              <a:rPr lang="en-US" altLang="en-US" smtClean="0"/>
              <a:pPr/>
              <a:t>‹#›</a:t>
            </a:fld>
            <a:endParaRPr lang="en-US" altLang="en-US"/>
          </a:p>
        </p:txBody>
      </p:sp>
    </p:spTree>
    <p:extLst>
      <p:ext uri="{BB962C8B-B14F-4D97-AF65-F5344CB8AC3E}">
        <p14:creationId xmlns:p14="http://schemas.microsoft.com/office/powerpoint/2010/main" val="333762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1615F0A-C80E-4F55-BC81-B2DCE844DDED}" type="slidenum">
              <a:rPr lang="en-US" altLang="en-US" smtClean="0"/>
              <a:pPr/>
              <a:t>‹#›</a:t>
            </a:fld>
            <a:endParaRPr lang="en-US" altLang="en-US"/>
          </a:p>
        </p:txBody>
      </p:sp>
    </p:spTree>
    <p:extLst>
      <p:ext uri="{BB962C8B-B14F-4D97-AF65-F5344CB8AC3E}">
        <p14:creationId xmlns:p14="http://schemas.microsoft.com/office/powerpoint/2010/main" val="24829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0EA106E-07AA-4657-99C5-B71111689CCB}" type="slidenum">
              <a:rPr lang="en-US" altLang="en-US" smtClean="0"/>
              <a:pPr/>
              <a:t>‹#›</a:t>
            </a:fld>
            <a:endParaRPr lang="en-US" altLang="en-US"/>
          </a:p>
        </p:txBody>
      </p:sp>
    </p:spTree>
    <p:extLst>
      <p:ext uri="{BB962C8B-B14F-4D97-AF65-F5344CB8AC3E}">
        <p14:creationId xmlns:p14="http://schemas.microsoft.com/office/powerpoint/2010/main" val="1824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B1DB024-B091-4236-A9EE-560542E0923D}" type="slidenum">
              <a:rPr lang="en-US" altLang="en-US" smtClean="0"/>
              <a:pPr/>
              <a:t>‹#›</a:t>
            </a:fld>
            <a:endParaRPr lang="en-US" altLang="en-US"/>
          </a:p>
        </p:txBody>
      </p:sp>
    </p:spTree>
    <p:extLst>
      <p:ext uri="{BB962C8B-B14F-4D97-AF65-F5344CB8AC3E}">
        <p14:creationId xmlns:p14="http://schemas.microsoft.com/office/powerpoint/2010/main" val="292033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1768E74-5518-46AE-BFD6-7A2B6E968ADC}" type="slidenum">
              <a:rPr lang="en-US" altLang="en-US" smtClean="0"/>
              <a:pPr/>
              <a:t>‹#›</a:t>
            </a:fld>
            <a:endParaRPr lang="en-US" altLang="en-US"/>
          </a:p>
        </p:txBody>
      </p:sp>
    </p:spTree>
    <p:extLst>
      <p:ext uri="{BB962C8B-B14F-4D97-AF65-F5344CB8AC3E}">
        <p14:creationId xmlns:p14="http://schemas.microsoft.com/office/powerpoint/2010/main" val="71953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7E5A8-818F-43C8-ACC9-3F6252D9F7B0}" type="slidenum">
              <a:rPr lang="en-US" altLang="en-US" smtClean="0"/>
              <a:pPr/>
              <a:t>‹#›</a:t>
            </a:fld>
            <a:endParaRPr lang="en-US" altLang="en-US"/>
          </a:p>
        </p:txBody>
      </p:sp>
    </p:spTree>
    <p:extLst>
      <p:ext uri="{BB962C8B-B14F-4D97-AF65-F5344CB8AC3E}">
        <p14:creationId xmlns:p14="http://schemas.microsoft.com/office/powerpoint/2010/main" val="1494442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haloministries.net/Salvation.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haloministries.net/Salvation.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44" name="Picture 24">
            <a:extLst>
              <a:ext uri="{FF2B5EF4-FFF2-40B4-BE49-F238E27FC236}">
                <a16:creationId xmlns:a16="http://schemas.microsoft.com/office/drawing/2014/main" id="{DBC4111E-49FF-FB24-BF8C-55BD91433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5146" name="AutoShape 26">
            <a:extLst>
              <a:ext uri="{FF2B5EF4-FFF2-40B4-BE49-F238E27FC236}">
                <a16:creationId xmlns:a16="http://schemas.microsoft.com/office/drawing/2014/main" id="{1D94BA04-630B-1EFE-9998-3B2E2FA5DDF3}"/>
              </a:ext>
            </a:extLst>
          </p:cNvPr>
          <p:cNvSpPr>
            <a:spLocks noChangeArrowheads="1"/>
          </p:cNvSpPr>
          <p:nvPr/>
        </p:nvSpPr>
        <p:spPr bwMode="auto">
          <a:xfrm>
            <a:off x="4572000" y="0"/>
            <a:ext cx="5029200" cy="3200400"/>
          </a:xfrm>
          <a:prstGeom prst="cloudCallout">
            <a:avLst>
              <a:gd name="adj1" fmla="val -75611"/>
              <a:gd name="adj2" fmla="val 4112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r>
              <a:rPr lang="es-ES" altLang="en-US" sz="2800" b="1">
                <a:latin typeface="Verdana" panose="020B0604030504040204" pitchFamily="34" charset="0"/>
                <a:ea typeface="Verdana" panose="020B0604030504040204" pitchFamily="34" charset="0"/>
              </a:rPr>
              <a:t>¿Por qué es “el pecado” tan malo que Dios lo castigará eternamente? </a:t>
            </a:r>
            <a:endParaRPr lang="en-US" altLang="en-US" sz="2800" b="1">
              <a:latin typeface="Verdana" panose="020B0604030504040204" pitchFamily="34" charset="0"/>
              <a:ea typeface="Verdana" panose="020B0604030504040204" pitchFamily="34" charset="0"/>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9" name="Text Box 3">
            <a:extLst>
              <a:ext uri="{FF2B5EF4-FFF2-40B4-BE49-F238E27FC236}">
                <a16:creationId xmlns:a16="http://schemas.microsoft.com/office/drawing/2014/main" id="{4CDF3362-7BDD-DACD-B0B8-BB41BE7DC37A}"/>
              </a:ext>
            </a:extLst>
          </p:cNvPr>
          <p:cNvSpPr txBox="1">
            <a:spLocks noChangeArrowheads="1"/>
          </p:cNvSpPr>
          <p:nvPr/>
        </p:nvSpPr>
        <p:spPr bwMode="auto">
          <a:xfrm>
            <a:off x="914400" y="1361783"/>
            <a:ext cx="10363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Hablamos de Jesús pagando un precio para recuperar nuestras almas…de librarnos de la pena de la muerte eterna por el pago de un rescate</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0185" name="Text Box 9">
            <a:extLst>
              <a:ext uri="{FF2B5EF4-FFF2-40B4-BE49-F238E27FC236}">
                <a16:creationId xmlns:a16="http://schemas.microsoft.com/office/drawing/2014/main" id="{3FCD3770-FB51-AC87-734C-53A2B5D85A2C}"/>
              </a:ext>
            </a:extLst>
          </p:cNvPr>
          <p:cNvSpPr txBox="1">
            <a:spLocks noChangeArrowheads="1"/>
          </p:cNvSpPr>
          <p:nvPr/>
        </p:nvSpPr>
        <p:spPr bwMode="auto">
          <a:xfrm>
            <a:off x="914400" y="2971800"/>
            <a:ext cx="10363200" cy="12926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a:latin typeface="Verdana" panose="020B0604030504040204" pitchFamily="34" charset="0"/>
                <a:ea typeface="Verdana" panose="020B0604030504040204" pitchFamily="34" charset="0"/>
              </a:rPr>
              <a:t>Jesús pagó el precio para comprar de nuevo las almas que perdimos debido a nuestros pecados contra a Dios.</a:t>
            </a:r>
            <a:endParaRPr lang="en-US" altLang="en-US" sz="2600" b="1">
              <a:latin typeface="Verdana" panose="020B0604030504040204" pitchFamily="34" charset="0"/>
              <a:ea typeface="Verdana" panose="020B0604030504040204" pitchFamily="34" charset="0"/>
            </a:endParaRPr>
          </a:p>
        </p:txBody>
      </p:sp>
      <p:sp>
        <p:nvSpPr>
          <p:cNvPr id="50187" name="Rectangle 11">
            <a:extLst>
              <a:ext uri="{FF2B5EF4-FFF2-40B4-BE49-F238E27FC236}">
                <a16:creationId xmlns:a16="http://schemas.microsoft.com/office/drawing/2014/main" id="{00B80ADC-3C65-CBA4-6EB6-7B3CF64145DE}"/>
              </a:ext>
            </a:extLst>
          </p:cNvPr>
          <p:cNvSpPr>
            <a:spLocks noChangeArrowheads="1"/>
          </p:cNvSpPr>
          <p:nvPr/>
        </p:nvSpPr>
        <p:spPr bwMode="auto">
          <a:xfrm>
            <a:off x="914400" y="4572000"/>
            <a:ext cx="103632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Tito 2:13-14 - </a:t>
            </a:r>
            <a:r>
              <a:rPr lang="es-ES" altLang="en-US" sz="2600" b="1" dirty="0">
                <a:solidFill>
                  <a:schemeClr val="bg1"/>
                </a:solidFill>
                <a:latin typeface="Verdana" panose="020B0604030504040204" pitchFamily="34" charset="0"/>
                <a:ea typeface="Verdana" panose="020B0604030504040204" pitchFamily="34" charset="0"/>
              </a:rPr>
              <a:t>aguardando la esperanza bienaventurada y la manifestación gloriosa de nuestro gran Dios y Salvador Jesucristo, quien se dio a sí mismo por nosotros para redimirnos de toda iniquidad y purificar para sí un pueblo propio....</a:t>
            </a:r>
          </a:p>
        </p:txBody>
      </p:sp>
      <p:sp>
        <p:nvSpPr>
          <p:cNvPr id="4" name="Text Box 10">
            <a:extLst>
              <a:ext uri="{FF2B5EF4-FFF2-40B4-BE49-F238E27FC236}">
                <a16:creationId xmlns:a16="http://schemas.microsoft.com/office/drawing/2014/main" id="{03895B96-D86E-6DA4-1C9E-59B813049A78}"/>
              </a:ext>
            </a:extLst>
          </p:cNvPr>
          <p:cNvSpPr txBox="1">
            <a:spLocks noChangeArrowheads="1"/>
          </p:cNvSpPr>
          <p:nvPr/>
        </p:nvSpPr>
        <p:spPr bwMode="auto">
          <a:xfrm>
            <a:off x="0" y="0"/>
            <a:ext cx="2286000" cy="52322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u="sng" dirty="0">
                <a:solidFill>
                  <a:srgbClr val="FFFF00"/>
                </a:solidFill>
                <a:latin typeface="Verdana" panose="020B0604030504040204" pitchFamily="34" charset="0"/>
                <a:ea typeface="Verdana" panose="020B0604030504040204" pitchFamily="34" charset="0"/>
              </a:rPr>
              <a:t>REDIMIR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linds(vertical)">
                                      <p:cBhvr>
                                        <p:cTn id="7" dur="10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nodeType="clickEffect">
                                  <p:stCondLst>
                                    <p:cond delay="0"/>
                                  </p:stCondLst>
                                  <p:childTnLst>
                                    <p:set>
                                      <p:cBhvr>
                                        <p:cTn id="11" dur="1" fill="hold">
                                          <p:stCondLst>
                                            <p:cond delay="0"/>
                                          </p:stCondLst>
                                        </p:cTn>
                                        <p:tgtEl>
                                          <p:spTgt spid="50185"/>
                                        </p:tgtEl>
                                        <p:attrNameLst>
                                          <p:attrName>style.visibility</p:attrName>
                                        </p:attrNameLst>
                                      </p:cBhvr>
                                      <p:to>
                                        <p:strVal val="visible"/>
                                      </p:to>
                                    </p:set>
                                    <p:anim calcmode="lin" valueType="num">
                                      <p:cBhvr>
                                        <p:cTn id="12" dur="1000" fill="hold"/>
                                        <p:tgtEl>
                                          <p:spTgt spid="50185"/>
                                        </p:tgtEl>
                                        <p:attrNameLst>
                                          <p:attrName>ppt_w</p:attrName>
                                        </p:attrNameLst>
                                      </p:cBhvr>
                                      <p:tavLst>
                                        <p:tav tm="0">
                                          <p:val>
                                            <p:strVal val="4/3*#ppt_w"/>
                                          </p:val>
                                        </p:tav>
                                        <p:tav tm="100000">
                                          <p:val>
                                            <p:strVal val="#ppt_w"/>
                                          </p:val>
                                        </p:tav>
                                      </p:tavLst>
                                    </p:anim>
                                    <p:anim calcmode="lin" valueType="num">
                                      <p:cBhvr>
                                        <p:cTn id="13" dur="1000" fill="hold"/>
                                        <p:tgtEl>
                                          <p:spTgt spid="50185"/>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wd">
                                    <p:tmPct val="2000"/>
                                  </p:iterate>
                                  <p:childTnLst>
                                    <p:set>
                                      <p:cBhvr>
                                        <p:cTn id="17" dur="1" fill="hold">
                                          <p:stCondLst>
                                            <p:cond delay="0"/>
                                          </p:stCondLst>
                                        </p:cTn>
                                        <p:tgtEl>
                                          <p:spTgt spid="50187"/>
                                        </p:tgtEl>
                                        <p:attrNameLst>
                                          <p:attrName>style.visibility</p:attrName>
                                        </p:attrNameLst>
                                      </p:cBhvr>
                                      <p:to>
                                        <p:strVal val="visible"/>
                                      </p:to>
                                    </p:set>
                                    <p:anim calcmode="lin" valueType="num">
                                      <p:cBhvr>
                                        <p:cTn id="18" dur="1000" fill="hold"/>
                                        <p:tgtEl>
                                          <p:spTgt spid="5018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50187"/>
                                        </p:tgtEl>
                                        <p:attrNameLst>
                                          <p:attrName>ppt_y</p:attrName>
                                        </p:attrNameLst>
                                      </p:cBhvr>
                                      <p:tavLst>
                                        <p:tav tm="0">
                                          <p:val>
                                            <p:strVal val="#ppt_y"/>
                                          </p:val>
                                        </p:tav>
                                        <p:tav tm="100000">
                                          <p:val>
                                            <p:strVal val="#ppt_y"/>
                                          </p:val>
                                        </p:tav>
                                      </p:tavLst>
                                    </p:anim>
                                    <p:anim calcmode="lin" valueType="num">
                                      <p:cBhvr>
                                        <p:cTn id="20" dur="1000" fill="hold"/>
                                        <p:tgtEl>
                                          <p:spTgt spid="5018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5018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5" grpId="0" animBg="1"/>
      <p:bldP spid="501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5AA8B1E1-6A62-90BA-AE9A-49F2B14E0C1B}"/>
              </a:ext>
            </a:extLst>
          </p:cNvPr>
          <p:cNvSpPr txBox="1">
            <a:spLocks noChangeArrowheads="1"/>
          </p:cNvSpPr>
          <p:nvPr/>
        </p:nvSpPr>
        <p:spPr bwMode="auto">
          <a:xfrm>
            <a:off x="1447800" y="2819400"/>
            <a:ext cx="9372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err="1">
                <a:solidFill>
                  <a:srgbClr val="FFFF00"/>
                </a:solidFill>
                <a:latin typeface="Verdana" panose="020B0604030504040204" pitchFamily="34" charset="0"/>
                <a:ea typeface="Verdana" panose="020B0604030504040204" pitchFamily="34" charset="0"/>
              </a:rPr>
              <a:t>Gál</a:t>
            </a:r>
            <a:r>
              <a:rPr lang="es-ES" altLang="en-US" sz="2600" b="1" dirty="0">
                <a:solidFill>
                  <a:srgbClr val="FFFF00"/>
                </a:solidFill>
                <a:latin typeface="Verdana" panose="020B0604030504040204" pitchFamily="34" charset="0"/>
                <a:ea typeface="Verdana" panose="020B0604030504040204" pitchFamily="34" charset="0"/>
              </a:rPr>
              <a:t> 4:4-7 -</a:t>
            </a:r>
            <a:r>
              <a:rPr lang="es-ES" altLang="en-US" sz="2600" b="1" dirty="0">
                <a:solidFill>
                  <a:schemeClr val="bg1"/>
                </a:solidFill>
                <a:latin typeface="Verdana" panose="020B0604030504040204" pitchFamily="34" charset="0"/>
                <a:ea typeface="Verdana" panose="020B0604030504040204" pitchFamily="34" charset="0"/>
              </a:rPr>
              <a:t> Pero cuando vino el cumplimiento del tiempo, Dios envió a su Hijo, nacido de mujer y nacido bajo la ley, para que redimiese a los que estaban bajo la ley, a fin de que recibiésemos la adopción de hijos.  Y por cuanto sois hijos, Dios envió a vuestros corazones el Espíritu de su Hijo, el cual clama:  ¡Abba, Padre!   Así que ya no eres esclavo, sino hijo; y si hijo, también heredero de Dios por medio de Cristo.</a:t>
            </a:r>
          </a:p>
        </p:txBody>
      </p:sp>
      <p:sp>
        <p:nvSpPr>
          <p:cNvPr id="4" name="Text Box 10">
            <a:extLst>
              <a:ext uri="{FF2B5EF4-FFF2-40B4-BE49-F238E27FC236}">
                <a16:creationId xmlns:a16="http://schemas.microsoft.com/office/drawing/2014/main" id="{21BD351C-6F87-D800-0B0C-FC9542B950BC}"/>
              </a:ext>
            </a:extLst>
          </p:cNvPr>
          <p:cNvSpPr txBox="1">
            <a:spLocks noChangeArrowheads="1"/>
          </p:cNvSpPr>
          <p:nvPr/>
        </p:nvSpPr>
        <p:spPr bwMode="auto">
          <a:xfrm>
            <a:off x="0" y="0"/>
            <a:ext cx="2286000" cy="52322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u="sng" dirty="0">
                <a:solidFill>
                  <a:srgbClr val="FFFF00"/>
                </a:solidFill>
                <a:latin typeface="Verdana" panose="020B0604030504040204" pitchFamily="34" charset="0"/>
                <a:ea typeface="Verdana" panose="020B0604030504040204" pitchFamily="34" charset="0"/>
              </a:rPr>
              <a:t>REDIMIR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iterate type="wd">
                                    <p:tmPct val="0"/>
                                  </p:iterate>
                                  <p:childTnLst>
                                    <p:set>
                                      <p:cBhvr>
                                        <p:cTn id="6" dur="1" fill="hold">
                                          <p:stCondLst>
                                            <p:cond delay="0"/>
                                          </p:stCondLst>
                                        </p:cTn>
                                        <p:tgtEl>
                                          <p:spTgt spid="51203"/>
                                        </p:tgtEl>
                                        <p:attrNameLst>
                                          <p:attrName>style.visibility</p:attrName>
                                        </p:attrNameLst>
                                      </p:cBhvr>
                                      <p:to>
                                        <p:strVal val="visible"/>
                                      </p:to>
                                    </p:set>
                                    <p:animEffect transition="in" filter="slide(fromRight)">
                                      <p:cBhvr>
                                        <p:cTn id="7" dur="1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EE5D833-1EA9-8428-C6D3-97444D15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01696"/>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52228" name="AutoShape 4">
            <a:extLst>
              <a:ext uri="{FF2B5EF4-FFF2-40B4-BE49-F238E27FC236}">
                <a16:creationId xmlns:a16="http://schemas.microsoft.com/office/drawing/2014/main" id="{D98D55F5-0CFE-7C07-7AB1-A7BE788CBD0C}"/>
              </a:ext>
            </a:extLst>
          </p:cNvPr>
          <p:cNvSpPr>
            <a:spLocks noChangeArrowheads="1"/>
          </p:cNvSpPr>
          <p:nvPr/>
        </p:nvSpPr>
        <p:spPr bwMode="auto">
          <a:xfrm>
            <a:off x="5257800" y="6096"/>
            <a:ext cx="6019800" cy="4642104"/>
          </a:xfrm>
          <a:prstGeom prst="cloudCallout">
            <a:avLst>
              <a:gd name="adj1" fmla="val -56639"/>
              <a:gd name="adj2" fmla="val 2803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r>
              <a:rPr lang="es-ES" altLang="en-US" sz="2600" b="1" dirty="0">
                <a:latin typeface="Verdana" panose="020B0604030504040204" pitchFamily="34" charset="0"/>
                <a:ea typeface="Verdana" panose="020B0604030504040204" pitchFamily="34" charset="0"/>
              </a:rPr>
              <a:t>¿Pero por qué nuestro rescate requirió a Jesús dar su vida, verter su sangre?  ¿Por qué no podría Dios pensar en otra manera de redimirnos?</a:t>
            </a:r>
            <a:endParaRPr lang="en-US" altLang="en-US" sz="2600" b="1" dirty="0">
              <a:latin typeface="Verdana" panose="020B0604030504040204" pitchFamily="34" charset="0"/>
              <a:ea typeface="Verdana" panose="020B0604030504040204" pitchFamily="34" charset="0"/>
            </a:endParaRPr>
          </a:p>
        </p:txBody>
      </p:sp>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F490305C-B71E-544D-CB65-3B54D48DFE71}"/>
              </a:ext>
            </a:extLst>
          </p:cNvPr>
          <p:cNvSpPr>
            <a:spLocks noChangeArrowheads="1"/>
          </p:cNvSpPr>
          <p:nvPr/>
        </p:nvSpPr>
        <p:spPr bwMode="auto">
          <a:xfrm>
            <a:off x="1219200" y="1066800"/>
            <a:ext cx="9144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err="1">
                <a:solidFill>
                  <a:srgbClr val="FFFF00"/>
                </a:solidFill>
                <a:latin typeface="Verdana" panose="020B0604030504040204" pitchFamily="34" charset="0"/>
                <a:ea typeface="Verdana" panose="020B0604030504040204" pitchFamily="34" charset="0"/>
              </a:rPr>
              <a:t>Heb</a:t>
            </a:r>
            <a:r>
              <a:rPr lang="es-ES" altLang="en-US" sz="2600" b="1" dirty="0">
                <a:solidFill>
                  <a:srgbClr val="FFFF00"/>
                </a:solidFill>
                <a:latin typeface="Verdana" panose="020B0604030504040204" pitchFamily="34" charset="0"/>
                <a:ea typeface="Verdana" panose="020B0604030504040204" pitchFamily="34" charset="0"/>
              </a:rPr>
              <a:t> 9:22 dice: </a:t>
            </a:r>
            <a:r>
              <a:rPr lang="es-ES" altLang="en-US" sz="2600" b="1" dirty="0">
                <a:solidFill>
                  <a:schemeClr val="bg1"/>
                </a:solidFill>
                <a:latin typeface="Verdana" panose="020B0604030504040204" pitchFamily="34" charset="0"/>
                <a:ea typeface="Verdana" panose="020B0604030504040204" pitchFamily="34" charset="0"/>
              </a:rPr>
              <a:t> Y casi todo es purificado, según la ley, con sangre; y sin derramamiento de sangre no se hace remisión.</a:t>
            </a:r>
          </a:p>
        </p:txBody>
      </p:sp>
      <p:sp>
        <p:nvSpPr>
          <p:cNvPr id="54280" name="Rectangle 8">
            <a:extLst>
              <a:ext uri="{FF2B5EF4-FFF2-40B4-BE49-F238E27FC236}">
                <a16:creationId xmlns:a16="http://schemas.microsoft.com/office/drawing/2014/main" id="{0CA0BD57-42D9-B220-97B5-96851387E635}"/>
              </a:ext>
            </a:extLst>
          </p:cNvPr>
          <p:cNvSpPr>
            <a:spLocks noChangeArrowheads="1"/>
          </p:cNvSpPr>
          <p:nvPr/>
        </p:nvSpPr>
        <p:spPr bwMode="auto">
          <a:xfrm>
            <a:off x="1219200" y="3276600"/>
            <a:ext cx="9601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Lev 17:10-12 - </a:t>
            </a:r>
            <a:r>
              <a:rPr lang="es-ES" altLang="en-US" sz="2600" b="1" dirty="0">
                <a:solidFill>
                  <a:schemeClr val="bg1"/>
                </a:solidFill>
                <a:latin typeface="Verdana" panose="020B0604030504040204" pitchFamily="34" charset="0"/>
                <a:ea typeface="Verdana" panose="020B0604030504040204" pitchFamily="34" charset="0"/>
              </a:rPr>
              <a:t>Si cualquier varón de la casa de Israel, o de los extranjeros que moran entre ellos, comiere alguna sangre, yo pondré mi rostro contra la persona que comiere sangre, y la cortaré de entre su pueblo.  Porque la vida de la carne en la sangre está, y yo os la he dado para hacer expiación sobre el altar por vuestras almas; y la misma sangre hará expiación de la persona.</a:t>
            </a:r>
          </a:p>
        </p:txBody>
      </p:sp>
      <p:sp>
        <p:nvSpPr>
          <p:cNvPr id="54282" name="Rectangle 10">
            <a:extLst>
              <a:ext uri="{FF2B5EF4-FFF2-40B4-BE49-F238E27FC236}">
                <a16:creationId xmlns:a16="http://schemas.microsoft.com/office/drawing/2014/main" id="{DF897C1B-B731-EBF5-E801-09A6D42EE604}"/>
              </a:ext>
            </a:extLst>
          </p:cNvPr>
          <p:cNvSpPr>
            <a:spLocks noChangeArrowheads="1"/>
          </p:cNvSpPr>
          <p:nvPr/>
        </p:nvSpPr>
        <p:spPr bwMode="auto">
          <a:xfrm>
            <a:off x="2438400" y="2895600"/>
            <a:ext cx="7162800" cy="3612399"/>
          </a:xfrm>
          <a:prstGeom prst="rect">
            <a:avLst/>
          </a:prstGeom>
          <a:solidFill>
            <a:srgbClr val="800000"/>
          </a:solid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es-ES" altLang="en-US" sz="2600" b="1" dirty="0">
                <a:solidFill>
                  <a:schemeClr val="bg1"/>
                </a:solidFill>
                <a:latin typeface="Verdana" panose="020B0604030504040204" pitchFamily="34" charset="0"/>
                <a:ea typeface="Verdana" panose="020B0604030504040204" pitchFamily="34" charset="0"/>
              </a:rPr>
              <a:t>Tan seguramente que es verdad que “la vida está en la sangre,” también es verdad que Jesús tuvo que verter hacia fuera Su vida (Su sangre) para redimir nuestras vidas que fueron perdidas debido a pecado.</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dissolve">
                                      <p:cBhvr>
                                        <p:cTn id="7" dur="10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dissolve">
                                      <p:cBhvr>
                                        <p:cTn id="12" dur="1000"/>
                                        <p:tgtEl>
                                          <p:spTgt spid="542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edge">
                                      <p:cBhvr>
                                        <p:cTn id="17" dur="10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80" grpId="0"/>
      <p:bldP spid="542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F1CF4A21-2C5E-2FA0-D153-AC0470869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56324" name="AutoShape 4">
            <a:extLst>
              <a:ext uri="{FF2B5EF4-FFF2-40B4-BE49-F238E27FC236}">
                <a16:creationId xmlns:a16="http://schemas.microsoft.com/office/drawing/2014/main" id="{2DDB6053-D468-835A-D424-5C382FC5353E}"/>
              </a:ext>
            </a:extLst>
          </p:cNvPr>
          <p:cNvSpPr>
            <a:spLocks noChangeArrowheads="1"/>
          </p:cNvSpPr>
          <p:nvPr/>
        </p:nvSpPr>
        <p:spPr bwMode="auto">
          <a:xfrm>
            <a:off x="5257800" y="0"/>
            <a:ext cx="6172200" cy="3962400"/>
          </a:xfrm>
          <a:prstGeom prst="cloudCallout">
            <a:avLst>
              <a:gd name="adj1" fmla="val -75523"/>
              <a:gd name="adj2" fmla="val 1991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600" b="1" dirty="0">
                <a:latin typeface="Verdana" panose="020B0604030504040204" pitchFamily="34" charset="0"/>
                <a:ea typeface="Verdana" panose="020B0604030504040204" pitchFamily="34" charset="0"/>
              </a:rPr>
              <a:t>Redimir una vida requiere el pago de una vida.  ¿Pero por qué la </a:t>
            </a:r>
            <a:r>
              <a:rPr lang="es-ES" altLang="en-US" sz="2600" b="1" dirty="0" err="1">
                <a:latin typeface="Verdana" panose="020B0604030504040204" pitchFamily="34" charset="0"/>
                <a:ea typeface="Verdana" panose="020B0604030504040204" pitchFamily="34" charset="0"/>
              </a:rPr>
              <a:t>redenci</a:t>
            </a:r>
            <a:r>
              <a:rPr lang="es-CO" altLang="en-US" sz="2600" b="1" dirty="0" err="1">
                <a:latin typeface="Verdana" panose="020B0604030504040204" pitchFamily="34" charset="0"/>
                <a:ea typeface="Verdana" panose="020B0604030504040204" pitchFamily="34" charset="0"/>
              </a:rPr>
              <a:t>ón</a:t>
            </a:r>
            <a:r>
              <a:rPr lang="es-CO" altLang="en-US" sz="2600" b="1" dirty="0">
                <a:latin typeface="Verdana" panose="020B0604030504040204" pitchFamily="34" charset="0"/>
                <a:ea typeface="Verdana" panose="020B0604030504040204" pitchFamily="34" charset="0"/>
              </a:rPr>
              <a:t> </a:t>
            </a:r>
            <a:r>
              <a:rPr lang="es-ES" altLang="en-US" sz="2600" b="1" dirty="0">
                <a:latin typeface="Verdana" panose="020B0604030504040204" pitchFamily="34" charset="0"/>
                <a:ea typeface="Verdana" panose="020B0604030504040204" pitchFamily="34" charset="0"/>
              </a:rPr>
              <a:t>requirió la vida de Jesús?</a:t>
            </a:r>
            <a:endParaRPr lang="en-US" altLang="en-US" sz="2600" b="1" dirty="0">
              <a:latin typeface="Verdana" panose="020B0604030504040204" pitchFamily="34" charset="0"/>
              <a:ea typeface="Verdana" panose="020B0604030504040204" pitchFamily="34" charset="0"/>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320" name="Picture 24" descr="Photo">
            <a:extLst>
              <a:ext uri="{FF2B5EF4-FFF2-40B4-BE49-F238E27FC236}">
                <a16:creationId xmlns:a16="http://schemas.microsoft.com/office/drawing/2014/main" id="{5E6D7C36-36C1-DC45-70EE-26E4903DF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33854"/>
            <a:ext cx="3662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a:extLst>
              <a:ext uri="{FF2B5EF4-FFF2-40B4-BE49-F238E27FC236}">
                <a16:creationId xmlns:a16="http://schemas.microsoft.com/office/drawing/2014/main" id="{10D75BBF-7E8B-1445-68D5-456957FCF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12192"/>
            <a:ext cx="5334000" cy="3499298"/>
          </a:xfrm>
          <a:prstGeom prst="rect">
            <a:avLst/>
          </a:prstGeom>
          <a:noFill/>
          <a:extLst>
            <a:ext uri="{909E8E84-426E-40DD-AFC4-6F175D3DCCD1}">
              <a14:hiddenFill xmlns:a14="http://schemas.microsoft.com/office/drawing/2010/main">
                <a:solidFill>
                  <a:srgbClr val="FFFFFF"/>
                </a:solidFill>
              </a14:hiddenFill>
            </a:ext>
          </a:extLst>
        </p:spPr>
      </p:pic>
      <p:sp>
        <p:nvSpPr>
          <p:cNvPr id="55309" name="Oval 13">
            <a:extLst>
              <a:ext uri="{FF2B5EF4-FFF2-40B4-BE49-F238E27FC236}">
                <a16:creationId xmlns:a16="http://schemas.microsoft.com/office/drawing/2014/main" id="{29680B94-DC34-8841-B18F-43EFF4919238}"/>
              </a:ext>
            </a:extLst>
          </p:cNvPr>
          <p:cNvSpPr>
            <a:spLocks noChangeArrowheads="1"/>
          </p:cNvSpPr>
          <p:nvPr/>
        </p:nvSpPr>
        <p:spPr bwMode="auto">
          <a:xfrm>
            <a:off x="7391399" y="202692"/>
            <a:ext cx="990600" cy="11811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Oval 14">
            <a:extLst>
              <a:ext uri="{FF2B5EF4-FFF2-40B4-BE49-F238E27FC236}">
                <a16:creationId xmlns:a16="http://schemas.microsoft.com/office/drawing/2014/main" id="{38451800-3B96-D6BF-658E-C2C94856B4A5}"/>
              </a:ext>
            </a:extLst>
          </p:cNvPr>
          <p:cNvSpPr>
            <a:spLocks noChangeArrowheads="1"/>
          </p:cNvSpPr>
          <p:nvPr/>
        </p:nvSpPr>
        <p:spPr bwMode="auto">
          <a:xfrm>
            <a:off x="8039099" y="112776"/>
            <a:ext cx="1187196" cy="1271016"/>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Oval 15">
            <a:extLst>
              <a:ext uri="{FF2B5EF4-FFF2-40B4-BE49-F238E27FC236}">
                <a16:creationId xmlns:a16="http://schemas.microsoft.com/office/drawing/2014/main" id="{51A8666F-514F-B801-4D7B-81E2B9A89F43}"/>
              </a:ext>
            </a:extLst>
          </p:cNvPr>
          <p:cNvSpPr>
            <a:spLocks noChangeArrowheads="1"/>
          </p:cNvSpPr>
          <p:nvPr/>
        </p:nvSpPr>
        <p:spPr bwMode="auto">
          <a:xfrm>
            <a:off x="8877299" y="1066800"/>
            <a:ext cx="304800" cy="2286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Oval 16">
            <a:extLst>
              <a:ext uri="{FF2B5EF4-FFF2-40B4-BE49-F238E27FC236}">
                <a16:creationId xmlns:a16="http://schemas.microsoft.com/office/drawing/2014/main" id="{33CAF3FC-CA21-A937-4762-83F887320D1A}"/>
              </a:ext>
            </a:extLst>
          </p:cNvPr>
          <p:cNvSpPr>
            <a:spLocks noChangeArrowheads="1"/>
          </p:cNvSpPr>
          <p:nvPr/>
        </p:nvSpPr>
        <p:spPr bwMode="auto">
          <a:xfrm>
            <a:off x="8534399" y="240792"/>
            <a:ext cx="152400" cy="762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7" name="Text Box 21">
            <a:extLst>
              <a:ext uri="{FF2B5EF4-FFF2-40B4-BE49-F238E27FC236}">
                <a16:creationId xmlns:a16="http://schemas.microsoft.com/office/drawing/2014/main" id="{613B86BB-8245-4E8C-C7C6-3F42180B16D6}"/>
              </a:ext>
            </a:extLst>
          </p:cNvPr>
          <p:cNvSpPr txBox="1">
            <a:spLocks noChangeArrowheads="1"/>
          </p:cNvSpPr>
          <p:nvPr/>
        </p:nvSpPr>
        <p:spPr bwMode="auto">
          <a:xfrm>
            <a:off x="7434833" y="470076"/>
            <a:ext cx="1812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2000" b="1" dirty="0">
                <a:latin typeface="Verdana" panose="020B0604030504040204" pitchFamily="34" charset="0"/>
                <a:ea typeface="Verdana" panose="020B0604030504040204" pitchFamily="34" charset="0"/>
              </a:rPr>
              <a:t>Per</a:t>
            </a:r>
            <a:r>
              <a:rPr lang="es-CO" altLang="en-US" sz="2000" b="1" dirty="0" err="1">
                <a:latin typeface="Verdana" panose="020B0604030504040204" pitchFamily="34" charset="0"/>
                <a:ea typeface="Verdana" panose="020B0604030504040204" pitchFamily="34" charset="0"/>
              </a:rPr>
              <a:t>mítame</a:t>
            </a:r>
            <a:r>
              <a:rPr lang="es-CO" altLang="en-US" sz="2000" b="1" dirty="0">
                <a:latin typeface="Verdana" panose="020B0604030504040204" pitchFamily="34" charset="0"/>
                <a:ea typeface="Verdana" panose="020B0604030504040204" pitchFamily="34" charset="0"/>
              </a:rPr>
              <a:t> explicarlo</a:t>
            </a:r>
            <a:r>
              <a:rPr lang="en-US" altLang="en-US" sz="2000" b="1" dirty="0">
                <a:latin typeface="Verdana" panose="020B0604030504040204" pitchFamily="34" charset="0"/>
                <a:ea typeface="Verdana" panose="020B0604030504040204" pitchFamily="34" charset="0"/>
              </a:rPr>
              <a:t>!</a:t>
            </a:r>
          </a:p>
        </p:txBody>
      </p:sp>
      <p:sp>
        <p:nvSpPr>
          <p:cNvPr id="55322" name="Text Box 26">
            <a:extLst>
              <a:ext uri="{FF2B5EF4-FFF2-40B4-BE49-F238E27FC236}">
                <a16:creationId xmlns:a16="http://schemas.microsoft.com/office/drawing/2014/main" id="{B4982668-3B3C-97DD-A8F3-FA9487912306}"/>
              </a:ext>
            </a:extLst>
          </p:cNvPr>
          <p:cNvSpPr txBox="1">
            <a:spLocks noChangeArrowheads="1"/>
          </p:cNvSpPr>
          <p:nvPr/>
        </p:nvSpPr>
        <p:spPr bwMode="auto">
          <a:xfrm>
            <a:off x="0" y="3511490"/>
            <a:ext cx="6019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Redimir un diamante que vale $10.000 requiere un precio de $10.000.</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5324" name="Text Box 28">
            <a:extLst>
              <a:ext uri="{FF2B5EF4-FFF2-40B4-BE49-F238E27FC236}">
                <a16:creationId xmlns:a16="http://schemas.microsoft.com/office/drawing/2014/main" id="{93434768-8662-83C6-EE3E-E3AA1C2F0384}"/>
              </a:ext>
            </a:extLst>
          </p:cNvPr>
          <p:cNvSpPr txBox="1">
            <a:spLocks noChangeArrowheads="1"/>
          </p:cNvSpPr>
          <p:nvPr/>
        </p:nvSpPr>
        <p:spPr bwMode="auto">
          <a:xfrm>
            <a:off x="7360919" y="4267200"/>
            <a:ext cx="3505200" cy="1692771"/>
          </a:xfrm>
          <a:prstGeom prst="rect">
            <a:avLst/>
          </a:prstGeom>
          <a:solidFill>
            <a:srgbClr val="FFFF00"/>
          </a:solid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a:latin typeface="Verdana" panose="020B0604030504040204" pitchFamily="34" charset="0"/>
                <a:ea typeface="Verdana" panose="020B0604030504040204" pitchFamily="34" charset="0"/>
              </a:rPr>
              <a:t>Redimir una vida requiere un precio de una vida.</a:t>
            </a:r>
            <a:endParaRPr lang="en-US" altLang="en-US" sz="2600" b="1" dirty="0">
              <a:latin typeface="Verdana" panose="020B0604030504040204" pitchFamily="34" charset="0"/>
              <a:ea typeface="Verdana" panose="020B0604030504040204" pitchFamily="34" charset="0"/>
            </a:endParaRPr>
          </a:p>
        </p:txBody>
      </p:sp>
      <p:sp>
        <p:nvSpPr>
          <p:cNvPr id="55304" name="Rectangle 8">
            <a:extLst>
              <a:ext uri="{FF2B5EF4-FFF2-40B4-BE49-F238E27FC236}">
                <a16:creationId xmlns:a16="http://schemas.microsoft.com/office/drawing/2014/main" id="{7A2AE42F-9B4A-15C5-2773-866A876132E5}"/>
              </a:ext>
            </a:extLst>
          </p:cNvPr>
          <p:cNvSpPr>
            <a:spLocks noChangeArrowheads="1"/>
          </p:cNvSpPr>
          <p:nvPr/>
        </p:nvSpPr>
        <p:spPr bwMode="auto">
          <a:xfrm>
            <a:off x="0" y="1277306"/>
            <a:ext cx="5486400" cy="1692771"/>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En una transacción justa, el precio pagado para redimir algo debe ser igual en valor con lo que está redimido.</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4" name="Oval 15">
            <a:extLst>
              <a:ext uri="{FF2B5EF4-FFF2-40B4-BE49-F238E27FC236}">
                <a16:creationId xmlns:a16="http://schemas.microsoft.com/office/drawing/2014/main" id="{3206836D-9493-814D-C7AA-40BCFC586FA7}"/>
              </a:ext>
            </a:extLst>
          </p:cNvPr>
          <p:cNvSpPr>
            <a:spLocks noChangeArrowheads="1"/>
          </p:cNvSpPr>
          <p:nvPr/>
        </p:nvSpPr>
        <p:spPr bwMode="auto">
          <a:xfrm>
            <a:off x="8069578" y="1187196"/>
            <a:ext cx="304800" cy="2286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iterate type="wd">
                                    <p:tmPct val="3000"/>
                                  </p:iterate>
                                  <p:childTnLst>
                                    <p:set>
                                      <p:cBhvr>
                                        <p:cTn id="6" dur="1" fill="hold">
                                          <p:stCondLst>
                                            <p:cond delay="0"/>
                                          </p:stCondLst>
                                        </p:cTn>
                                        <p:tgtEl>
                                          <p:spTgt spid="55304"/>
                                        </p:tgtEl>
                                        <p:attrNameLst>
                                          <p:attrName>style.visibility</p:attrName>
                                        </p:attrNameLst>
                                      </p:cBhvr>
                                      <p:to>
                                        <p:strVal val="visible"/>
                                      </p:to>
                                    </p:set>
                                    <p:animEffect transition="in" filter="strips(downLeft)">
                                      <p:cBhvr>
                                        <p:cTn id="7" dur="1000"/>
                                        <p:tgtEl>
                                          <p:spTgt spid="55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55320"/>
                                        </p:tgtEl>
                                        <p:attrNameLst>
                                          <p:attrName>style.visibility</p:attrName>
                                        </p:attrNameLst>
                                      </p:cBhvr>
                                      <p:to>
                                        <p:strVal val="visible"/>
                                      </p:to>
                                    </p:set>
                                    <p:anim calcmode="lin" valueType="num">
                                      <p:cBhvr>
                                        <p:cTn id="12" dur="2000" fill="hold"/>
                                        <p:tgtEl>
                                          <p:spTgt spid="55320"/>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55320"/>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55320"/>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55320"/>
                                        </p:tgtEl>
                                        <p:attrNameLst>
                                          <p:attrName>ppt_y</p:attrName>
                                        </p:attrNameLst>
                                      </p:cBhvr>
                                      <p:tavLst>
                                        <p:tav tm="0">
                                          <p:val>
                                            <p:strVal val="#ppt_y"/>
                                          </p:val>
                                        </p:tav>
                                        <p:tav tm="100000">
                                          <p:val>
                                            <p:strVal val="#ppt_y"/>
                                          </p:val>
                                        </p:tav>
                                      </p:tavLst>
                                    </p:anim>
                                  </p:childTnLst>
                                </p:cTn>
                              </p:par>
                              <p:par>
                                <p:cTn id="16" presetID="12" presetClass="entr" presetSubtype="8" fill="hold" nodeType="withEffect">
                                  <p:stCondLst>
                                    <p:cond delay="0"/>
                                  </p:stCondLst>
                                  <p:iterate type="wd">
                                    <p:tmPct val="4000"/>
                                  </p:iterate>
                                  <p:childTnLst>
                                    <p:set>
                                      <p:cBhvr>
                                        <p:cTn id="17" dur="1" fill="hold">
                                          <p:stCondLst>
                                            <p:cond delay="0"/>
                                          </p:stCondLst>
                                        </p:cTn>
                                        <p:tgtEl>
                                          <p:spTgt spid="55322"/>
                                        </p:tgtEl>
                                        <p:attrNameLst>
                                          <p:attrName>style.visibility</p:attrName>
                                        </p:attrNameLst>
                                      </p:cBhvr>
                                      <p:to>
                                        <p:strVal val="visible"/>
                                      </p:to>
                                    </p:set>
                                    <p:animEffect transition="in" filter="slide(fromLeft)">
                                      <p:cBhvr>
                                        <p:cTn id="18" dur="1000"/>
                                        <p:tgtEl>
                                          <p:spTgt spid="553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2" fill="hold" nodeType="clickEffect">
                                  <p:stCondLst>
                                    <p:cond delay="0"/>
                                  </p:stCondLst>
                                  <p:iterate type="wd">
                                    <p:tmPct val="4000"/>
                                  </p:iterate>
                                  <p:childTnLst>
                                    <p:set>
                                      <p:cBhvr>
                                        <p:cTn id="22" dur="1" fill="hold">
                                          <p:stCondLst>
                                            <p:cond delay="0"/>
                                          </p:stCondLst>
                                        </p:cTn>
                                        <p:tgtEl>
                                          <p:spTgt spid="55324"/>
                                        </p:tgtEl>
                                        <p:attrNameLst>
                                          <p:attrName>style.visibility</p:attrName>
                                        </p:attrNameLst>
                                      </p:cBhvr>
                                      <p:to>
                                        <p:strVal val="visible"/>
                                      </p:to>
                                    </p:set>
                                    <p:animEffect transition="in" filter="slide(fromRight)">
                                      <p:cBhvr>
                                        <p:cTn id="23" dur="1000"/>
                                        <p:tgtEl>
                                          <p:spTgt spid="5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2" grpId="0"/>
      <p:bldP spid="55324" grpId="0" animBg="1"/>
      <p:bldP spid="553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64" name="Text Box 20">
            <a:extLst>
              <a:ext uri="{FF2B5EF4-FFF2-40B4-BE49-F238E27FC236}">
                <a16:creationId xmlns:a16="http://schemas.microsoft.com/office/drawing/2014/main" id="{7F9738D1-2C98-484A-F18A-3EEC2BDF016E}"/>
              </a:ext>
            </a:extLst>
          </p:cNvPr>
          <p:cNvSpPr txBox="1">
            <a:spLocks noChangeArrowheads="1"/>
          </p:cNvSpPr>
          <p:nvPr/>
        </p:nvSpPr>
        <p:spPr bwMode="auto">
          <a:xfrm>
            <a:off x="3073145" y="4378142"/>
            <a:ext cx="581863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No hay tesoro terrenal que el hombre puede amasar que es igual en valor a su alma.</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7366" name="Text Box 22">
            <a:extLst>
              <a:ext uri="{FF2B5EF4-FFF2-40B4-BE49-F238E27FC236}">
                <a16:creationId xmlns:a16="http://schemas.microsoft.com/office/drawing/2014/main" id="{7BDEE358-5A32-7FF7-6B18-62CBC22E5894}"/>
              </a:ext>
            </a:extLst>
          </p:cNvPr>
          <p:cNvSpPr txBox="1">
            <a:spLocks noChangeArrowheads="1"/>
          </p:cNvSpPr>
          <p:nvPr/>
        </p:nvSpPr>
        <p:spPr bwMode="auto">
          <a:xfrm>
            <a:off x="3072384" y="5791200"/>
            <a:ext cx="604723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Así pues, él es completamente incapaz de redimir a s</a:t>
            </a:r>
            <a:r>
              <a:rPr lang="es-CO" altLang="en-US" sz="2600" b="1" dirty="0">
                <a:solidFill>
                  <a:schemeClr val="bg1"/>
                </a:solidFill>
                <a:latin typeface="Verdana" panose="020B0604030504040204" pitchFamily="34" charset="0"/>
                <a:ea typeface="Verdana" panose="020B0604030504040204" pitchFamily="34" charset="0"/>
              </a:rPr>
              <a:t>í</a:t>
            </a:r>
            <a:r>
              <a:rPr lang="es-ES" altLang="en-US" sz="2600" b="1" dirty="0">
                <a:solidFill>
                  <a:schemeClr val="bg1"/>
                </a:solidFill>
                <a:latin typeface="Verdana" panose="020B0604030504040204" pitchFamily="34" charset="0"/>
                <a:ea typeface="Verdana" panose="020B0604030504040204" pitchFamily="34" charset="0"/>
              </a:rPr>
              <a:t> mismo.</a:t>
            </a:r>
            <a:endParaRPr lang="en-US" altLang="en-US" sz="2600" b="1" dirty="0">
              <a:solidFill>
                <a:schemeClr val="bg1"/>
              </a:solidFill>
              <a:latin typeface="Verdana" panose="020B0604030504040204" pitchFamily="34" charset="0"/>
              <a:ea typeface="Verdana" panose="020B0604030504040204" pitchFamily="34" charset="0"/>
            </a:endParaRPr>
          </a:p>
        </p:txBody>
      </p:sp>
      <p:pic>
        <p:nvPicPr>
          <p:cNvPr id="4" name="Picture 10">
            <a:extLst>
              <a:ext uri="{FF2B5EF4-FFF2-40B4-BE49-F238E27FC236}">
                <a16:creationId xmlns:a16="http://schemas.microsoft.com/office/drawing/2014/main" id="{BA293A4A-47EE-01C3-CB0E-EFB0C317D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2192"/>
            <a:ext cx="5334000" cy="3499298"/>
          </a:xfrm>
          <a:prstGeom prst="rect">
            <a:avLst/>
          </a:prstGeom>
          <a:noFill/>
          <a:extLst>
            <a:ext uri="{909E8E84-426E-40DD-AFC4-6F175D3DCCD1}">
              <a14:hiddenFill xmlns:a14="http://schemas.microsoft.com/office/drawing/2010/main">
                <a:solidFill>
                  <a:srgbClr val="FFFFFF"/>
                </a:solidFill>
              </a14:hiddenFill>
            </a:ext>
          </a:extLst>
        </p:spPr>
      </p:pic>
      <p:sp>
        <p:nvSpPr>
          <p:cNvPr id="5" name="Oval 13">
            <a:extLst>
              <a:ext uri="{FF2B5EF4-FFF2-40B4-BE49-F238E27FC236}">
                <a16:creationId xmlns:a16="http://schemas.microsoft.com/office/drawing/2014/main" id="{200DA054-C4F6-D838-A30A-D1C0B22A9002}"/>
              </a:ext>
            </a:extLst>
          </p:cNvPr>
          <p:cNvSpPr>
            <a:spLocks noChangeArrowheads="1"/>
          </p:cNvSpPr>
          <p:nvPr/>
        </p:nvSpPr>
        <p:spPr bwMode="auto">
          <a:xfrm>
            <a:off x="7391399" y="202692"/>
            <a:ext cx="990600" cy="11811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14">
            <a:extLst>
              <a:ext uri="{FF2B5EF4-FFF2-40B4-BE49-F238E27FC236}">
                <a16:creationId xmlns:a16="http://schemas.microsoft.com/office/drawing/2014/main" id="{AE6F8330-FF72-04C6-02CD-14CA59E316A6}"/>
              </a:ext>
            </a:extLst>
          </p:cNvPr>
          <p:cNvSpPr>
            <a:spLocks noChangeArrowheads="1"/>
          </p:cNvSpPr>
          <p:nvPr/>
        </p:nvSpPr>
        <p:spPr bwMode="auto">
          <a:xfrm>
            <a:off x="8039099" y="112776"/>
            <a:ext cx="1187196" cy="1271016"/>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5">
            <a:extLst>
              <a:ext uri="{FF2B5EF4-FFF2-40B4-BE49-F238E27FC236}">
                <a16:creationId xmlns:a16="http://schemas.microsoft.com/office/drawing/2014/main" id="{DD80834F-FB26-ADDC-5D3C-4DCDAE9F8388}"/>
              </a:ext>
            </a:extLst>
          </p:cNvPr>
          <p:cNvSpPr>
            <a:spLocks noChangeArrowheads="1"/>
          </p:cNvSpPr>
          <p:nvPr/>
        </p:nvSpPr>
        <p:spPr bwMode="auto">
          <a:xfrm>
            <a:off x="8877299" y="1066800"/>
            <a:ext cx="304800" cy="2286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6">
            <a:extLst>
              <a:ext uri="{FF2B5EF4-FFF2-40B4-BE49-F238E27FC236}">
                <a16:creationId xmlns:a16="http://schemas.microsoft.com/office/drawing/2014/main" id="{70BAEAC6-8D01-EFE1-A9D7-48B3CA4AEFAE}"/>
              </a:ext>
            </a:extLst>
          </p:cNvPr>
          <p:cNvSpPr>
            <a:spLocks noChangeArrowheads="1"/>
          </p:cNvSpPr>
          <p:nvPr/>
        </p:nvSpPr>
        <p:spPr bwMode="auto">
          <a:xfrm>
            <a:off x="8534399" y="240792"/>
            <a:ext cx="152400" cy="762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21">
            <a:extLst>
              <a:ext uri="{FF2B5EF4-FFF2-40B4-BE49-F238E27FC236}">
                <a16:creationId xmlns:a16="http://schemas.microsoft.com/office/drawing/2014/main" id="{0E63BD82-E243-B912-61FA-46632DFE7E4A}"/>
              </a:ext>
            </a:extLst>
          </p:cNvPr>
          <p:cNvSpPr txBox="1">
            <a:spLocks noChangeArrowheads="1"/>
          </p:cNvSpPr>
          <p:nvPr/>
        </p:nvSpPr>
        <p:spPr bwMode="auto">
          <a:xfrm>
            <a:off x="7434833" y="470076"/>
            <a:ext cx="1812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2000" b="1" dirty="0">
                <a:latin typeface="Verdana" panose="020B0604030504040204" pitchFamily="34" charset="0"/>
                <a:ea typeface="Verdana" panose="020B0604030504040204" pitchFamily="34" charset="0"/>
              </a:rPr>
              <a:t>Per</a:t>
            </a:r>
            <a:r>
              <a:rPr lang="es-CO" altLang="en-US" sz="2000" b="1" dirty="0" err="1">
                <a:latin typeface="Verdana" panose="020B0604030504040204" pitchFamily="34" charset="0"/>
                <a:ea typeface="Verdana" panose="020B0604030504040204" pitchFamily="34" charset="0"/>
              </a:rPr>
              <a:t>mítame</a:t>
            </a:r>
            <a:r>
              <a:rPr lang="es-CO" altLang="en-US" sz="2000" b="1" dirty="0">
                <a:latin typeface="Verdana" panose="020B0604030504040204" pitchFamily="34" charset="0"/>
                <a:ea typeface="Verdana" panose="020B0604030504040204" pitchFamily="34" charset="0"/>
              </a:rPr>
              <a:t> explicarlo</a:t>
            </a:r>
            <a:r>
              <a:rPr lang="en-US" altLang="en-US" sz="2000" b="1" dirty="0">
                <a:latin typeface="Verdana" panose="020B0604030504040204" pitchFamily="34" charset="0"/>
                <a:ea typeface="Verdana" panose="020B0604030504040204" pitchFamily="34" charset="0"/>
              </a:rPr>
              <a:t>!</a:t>
            </a:r>
          </a:p>
        </p:txBody>
      </p:sp>
      <p:sp>
        <p:nvSpPr>
          <p:cNvPr id="10" name="Oval 15">
            <a:extLst>
              <a:ext uri="{FF2B5EF4-FFF2-40B4-BE49-F238E27FC236}">
                <a16:creationId xmlns:a16="http://schemas.microsoft.com/office/drawing/2014/main" id="{D44BA3B6-77AB-9178-CCC8-B11046636FAB}"/>
              </a:ext>
            </a:extLst>
          </p:cNvPr>
          <p:cNvSpPr>
            <a:spLocks noChangeArrowheads="1"/>
          </p:cNvSpPr>
          <p:nvPr/>
        </p:nvSpPr>
        <p:spPr bwMode="auto">
          <a:xfrm>
            <a:off x="8069578" y="1187196"/>
            <a:ext cx="304800" cy="2286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8" name="Rectangle 4">
            <a:extLst>
              <a:ext uri="{FF2B5EF4-FFF2-40B4-BE49-F238E27FC236}">
                <a16:creationId xmlns:a16="http://schemas.microsoft.com/office/drawing/2014/main" id="{DDC4534C-282E-C09D-EACB-556972EF8933}"/>
              </a:ext>
            </a:extLst>
          </p:cNvPr>
          <p:cNvSpPr>
            <a:spLocks noChangeArrowheads="1"/>
          </p:cNvSpPr>
          <p:nvPr/>
        </p:nvSpPr>
        <p:spPr bwMode="auto">
          <a:xfrm>
            <a:off x="152400" y="1851935"/>
            <a:ext cx="7562088" cy="2092881"/>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Por pecar perdimos nuestras almas inmortales, infinitas, y sin precio.  Si se van esas almas a ser redimidas, requiere un pago igualmente inmortal, infinito, y sin precio.</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edge">
                                      <p:cBhvr>
                                        <p:cTn id="7" dur="10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iterate type="wd">
                                    <p:tmPct val="4000"/>
                                  </p:iterate>
                                  <p:childTnLst>
                                    <p:set>
                                      <p:cBhvr>
                                        <p:cTn id="11" dur="1" fill="hold">
                                          <p:stCondLst>
                                            <p:cond delay="0"/>
                                          </p:stCondLst>
                                        </p:cTn>
                                        <p:tgtEl>
                                          <p:spTgt spid="57364"/>
                                        </p:tgtEl>
                                        <p:attrNameLst>
                                          <p:attrName>style.visibility</p:attrName>
                                        </p:attrNameLst>
                                      </p:cBhvr>
                                      <p:to>
                                        <p:strVal val="visible"/>
                                      </p:to>
                                    </p:set>
                                    <p:animEffect transition="in" filter="slide(fromTop)">
                                      <p:cBhvr>
                                        <p:cTn id="12" dur="1000"/>
                                        <p:tgtEl>
                                          <p:spTgt spid="57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iterate type="wd">
                                    <p:tmPct val="4000"/>
                                  </p:iterate>
                                  <p:childTnLst>
                                    <p:set>
                                      <p:cBhvr>
                                        <p:cTn id="16" dur="1" fill="hold">
                                          <p:stCondLst>
                                            <p:cond delay="0"/>
                                          </p:stCondLst>
                                        </p:cTn>
                                        <p:tgtEl>
                                          <p:spTgt spid="57366"/>
                                        </p:tgtEl>
                                        <p:attrNameLst>
                                          <p:attrName>style.visibility</p:attrName>
                                        </p:attrNameLst>
                                      </p:cBhvr>
                                      <p:to>
                                        <p:strVal val="visible"/>
                                      </p:to>
                                    </p:set>
                                    <p:animEffect transition="in" filter="slide(fromTop)">
                                      <p:cBhvr>
                                        <p:cTn id="17" dur="10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p:bldP spid="57366" grpId="0"/>
      <p:bldP spid="573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404" name="Picture 36" descr="Side view of disabled man in wheelchair looking at stairs — impairment, one  person - Stock Photo | #206335646">
            <a:extLst>
              <a:ext uri="{FF2B5EF4-FFF2-40B4-BE49-F238E27FC236}">
                <a16:creationId xmlns:a16="http://schemas.microsoft.com/office/drawing/2014/main" id="{90299662-7EB6-A40C-E0B7-E189700B1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45" t="5302" b="16398"/>
          <a:stretch/>
        </p:blipFill>
        <p:spPr bwMode="auto">
          <a:xfrm>
            <a:off x="33635" y="4370580"/>
            <a:ext cx="1871365" cy="2461995"/>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a:extLst>
              <a:ext uri="{FF2B5EF4-FFF2-40B4-BE49-F238E27FC236}">
                <a16:creationId xmlns:a16="http://schemas.microsoft.com/office/drawing/2014/main" id="{FF7193AB-A505-9038-B5EB-0E6337E1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34" y="686686"/>
            <a:ext cx="3320453" cy="4441091"/>
          </a:xfrm>
          <a:prstGeom prst="rect">
            <a:avLst/>
          </a:prstGeom>
          <a:noFill/>
          <a:extLst>
            <a:ext uri="{909E8E84-426E-40DD-AFC4-6F175D3DCCD1}">
              <a14:hiddenFill xmlns:a14="http://schemas.microsoft.com/office/drawing/2010/main">
                <a:solidFill>
                  <a:srgbClr val="FFFFFF"/>
                </a:solidFill>
              </a14:hiddenFill>
            </a:ext>
          </a:extLst>
        </p:spPr>
      </p:pic>
      <p:pic>
        <p:nvPicPr>
          <p:cNvPr id="58382" name="Picture 14">
            <a:hlinkClick r:id="rId4"/>
            <a:extLst>
              <a:ext uri="{FF2B5EF4-FFF2-40B4-BE49-F238E27FC236}">
                <a16:creationId xmlns:a16="http://schemas.microsoft.com/office/drawing/2014/main" id="{7F60B9A1-E08B-7BA3-3BF4-61DB3D130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11" t="42667" r="9334" b="3999"/>
          <a:stretch>
            <a:fillRect/>
          </a:stretch>
        </p:blipFill>
        <p:spPr bwMode="auto">
          <a:xfrm>
            <a:off x="1288" y="22377"/>
            <a:ext cx="3352800" cy="1707846"/>
          </a:xfrm>
          <a:prstGeom prst="rect">
            <a:avLst/>
          </a:prstGeom>
          <a:noFill/>
          <a:extLst>
            <a:ext uri="{909E8E84-426E-40DD-AFC4-6F175D3DCCD1}">
              <a14:hiddenFill xmlns:a14="http://schemas.microsoft.com/office/drawing/2010/main">
                <a:solidFill>
                  <a:srgbClr val="FFFFFF"/>
                </a:solidFill>
              </a14:hiddenFill>
            </a:ext>
          </a:extLst>
        </p:spPr>
      </p:pic>
      <p:sp>
        <p:nvSpPr>
          <p:cNvPr id="58394" name="Text Box 26">
            <a:extLst>
              <a:ext uri="{FF2B5EF4-FFF2-40B4-BE49-F238E27FC236}">
                <a16:creationId xmlns:a16="http://schemas.microsoft.com/office/drawing/2014/main" id="{5BB33555-1263-10B5-6761-EB3025363174}"/>
              </a:ext>
            </a:extLst>
          </p:cNvPr>
          <p:cNvSpPr txBox="1">
            <a:spLocks noChangeArrowheads="1"/>
          </p:cNvSpPr>
          <p:nvPr/>
        </p:nvSpPr>
        <p:spPr bwMode="auto">
          <a:xfrm>
            <a:off x="3299814" y="574406"/>
            <a:ext cx="27432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Por consecuencia el hombre está solo, desechado: desterrado de la presencia de Dios e incapaz de recobrarlo, incapaz de servir su propósito para existir. </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58396" name="Text Box 28">
            <a:extLst>
              <a:ext uri="{FF2B5EF4-FFF2-40B4-BE49-F238E27FC236}">
                <a16:creationId xmlns:a16="http://schemas.microsoft.com/office/drawing/2014/main" id="{D3EE42A5-5FA5-D269-D3DA-A6BE42D3B62B}"/>
              </a:ext>
            </a:extLst>
          </p:cNvPr>
          <p:cNvSpPr txBox="1">
            <a:spLocks noChangeArrowheads="1"/>
          </p:cNvSpPr>
          <p:nvPr/>
        </p:nvSpPr>
        <p:spPr bwMode="auto">
          <a:xfrm>
            <a:off x="6582865" y="312945"/>
            <a:ext cx="563047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Está literalmente en el estado de un lisiado en el pie de una escalera que él es incapaz de subir, mirando impotentemente en una puerta que él anhela entrar, pero que él ha cerrado detrás de él.</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8398" name="Rectangle 30">
            <a:extLst>
              <a:ext uri="{FF2B5EF4-FFF2-40B4-BE49-F238E27FC236}">
                <a16:creationId xmlns:a16="http://schemas.microsoft.com/office/drawing/2014/main" id="{9F9C0A94-2C64-C280-72A3-DA7BA19CA281}"/>
              </a:ext>
            </a:extLst>
          </p:cNvPr>
          <p:cNvSpPr>
            <a:spLocks noChangeArrowheads="1"/>
          </p:cNvSpPr>
          <p:nvPr/>
        </p:nvSpPr>
        <p:spPr bwMode="auto">
          <a:xfrm>
            <a:off x="6835850" y="3878137"/>
            <a:ext cx="5322622" cy="492443"/>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Su necesidad es doble:</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8401" name="Rectangle 33">
            <a:extLst>
              <a:ext uri="{FF2B5EF4-FFF2-40B4-BE49-F238E27FC236}">
                <a16:creationId xmlns:a16="http://schemas.microsoft.com/office/drawing/2014/main" id="{404E6585-953E-1169-89EE-DA73DB9A2BDC}"/>
              </a:ext>
            </a:extLst>
          </p:cNvPr>
          <p:cNvSpPr>
            <a:spLocks noChangeArrowheads="1"/>
          </p:cNvSpPr>
          <p:nvPr/>
        </p:nvSpPr>
        <p:spPr bwMode="auto">
          <a:xfrm>
            <a:off x="6896099" y="4672449"/>
            <a:ext cx="518031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Alguien para llevarlo arriba la escalera</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58402" name="Rectangle 34">
            <a:extLst>
              <a:ext uri="{FF2B5EF4-FFF2-40B4-BE49-F238E27FC236}">
                <a16:creationId xmlns:a16="http://schemas.microsoft.com/office/drawing/2014/main" id="{F71C426F-B645-B928-FF93-94158864B7D1}"/>
              </a:ext>
            </a:extLst>
          </p:cNvPr>
          <p:cNvSpPr>
            <a:spLocks noChangeArrowheads="1"/>
          </p:cNvSpPr>
          <p:nvPr/>
        </p:nvSpPr>
        <p:spPr bwMode="auto">
          <a:xfrm>
            <a:off x="6560240" y="5715000"/>
            <a:ext cx="556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Alguien para abrir la puerta a la presencia de Dios</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childTnLst>
                                    <p:set>
                                      <p:cBhvr>
                                        <p:cTn id="6" dur="1" fill="hold">
                                          <p:stCondLst>
                                            <p:cond delay="0"/>
                                          </p:stCondLst>
                                        </p:cTn>
                                        <p:tgtEl>
                                          <p:spTgt spid="58396"/>
                                        </p:tgtEl>
                                        <p:attrNameLst>
                                          <p:attrName>style.visibility</p:attrName>
                                        </p:attrNameLst>
                                      </p:cBhvr>
                                      <p:to>
                                        <p:strVal val="visible"/>
                                      </p:to>
                                    </p:set>
                                    <p:anim calcmode="lin" valueType="num">
                                      <p:cBhvr>
                                        <p:cTn id="7" dur="1000" fill="hold"/>
                                        <p:tgtEl>
                                          <p:spTgt spid="58396"/>
                                        </p:tgtEl>
                                        <p:attrNameLst>
                                          <p:attrName>ppt_x</p:attrName>
                                        </p:attrNameLst>
                                      </p:cBhvr>
                                      <p:tavLst>
                                        <p:tav tm="0">
                                          <p:val>
                                            <p:strVal val="#ppt_x-#ppt_w/2"/>
                                          </p:val>
                                        </p:tav>
                                        <p:tav tm="100000">
                                          <p:val>
                                            <p:strVal val="#ppt_x"/>
                                          </p:val>
                                        </p:tav>
                                      </p:tavLst>
                                    </p:anim>
                                    <p:anim calcmode="lin" valueType="num">
                                      <p:cBhvr>
                                        <p:cTn id="8" dur="1000" fill="hold"/>
                                        <p:tgtEl>
                                          <p:spTgt spid="58396"/>
                                        </p:tgtEl>
                                        <p:attrNameLst>
                                          <p:attrName>ppt_y</p:attrName>
                                        </p:attrNameLst>
                                      </p:cBhvr>
                                      <p:tavLst>
                                        <p:tav tm="0">
                                          <p:val>
                                            <p:strVal val="#ppt_y"/>
                                          </p:val>
                                        </p:tav>
                                        <p:tav tm="100000">
                                          <p:val>
                                            <p:strVal val="#ppt_y"/>
                                          </p:val>
                                        </p:tav>
                                      </p:tavLst>
                                    </p:anim>
                                    <p:anim calcmode="lin" valueType="num">
                                      <p:cBhvr>
                                        <p:cTn id="9" dur="1000" fill="hold"/>
                                        <p:tgtEl>
                                          <p:spTgt spid="58396"/>
                                        </p:tgtEl>
                                        <p:attrNameLst>
                                          <p:attrName>ppt_w</p:attrName>
                                        </p:attrNameLst>
                                      </p:cBhvr>
                                      <p:tavLst>
                                        <p:tav tm="0">
                                          <p:val>
                                            <p:fltVal val="0"/>
                                          </p:val>
                                        </p:tav>
                                        <p:tav tm="100000">
                                          <p:val>
                                            <p:strVal val="#ppt_w"/>
                                          </p:val>
                                        </p:tav>
                                      </p:tavLst>
                                    </p:anim>
                                    <p:anim calcmode="lin" valueType="num">
                                      <p:cBhvr>
                                        <p:cTn id="10" dur="1000" fill="hold"/>
                                        <p:tgtEl>
                                          <p:spTgt spid="5839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1" nodeType="clickEffect">
                                  <p:stCondLst>
                                    <p:cond delay="0"/>
                                  </p:stCondLst>
                                  <p:childTnLst>
                                    <p:set>
                                      <p:cBhvr>
                                        <p:cTn id="14" dur="1" fill="hold">
                                          <p:stCondLst>
                                            <p:cond delay="0"/>
                                          </p:stCondLst>
                                        </p:cTn>
                                        <p:tgtEl>
                                          <p:spTgt spid="58398"/>
                                        </p:tgtEl>
                                        <p:attrNameLst>
                                          <p:attrName>style.visibility</p:attrName>
                                        </p:attrNameLst>
                                      </p:cBhvr>
                                      <p:to>
                                        <p:strVal val="visible"/>
                                      </p:to>
                                    </p:set>
                                    <p:anim calcmode="lin" valueType="num">
                                      <p:cBhvr>
                                        <p:cTn id="15" dur="1000" fill="hold"/>
                                        <p:tgtEl>
                                          <p:spTgt spid="58398"/>
                                        </p:tgtEl>
                                        <p:attrNameLst>
                                          <p:attrName>ppt_w</p:attrName>
                                        </p:attrNameLst>
                                      </p:cBhvr>
                                      <p:tavLst>
                                        <p:tav tm="0">
                                          <p:val>
                                            <p:strVal val="4/3*#ppt_w"/>
                                          </p:val>
                                        </p:tav>
                                        <p:tav tm="100000">
                                          <p:val>
                                            <p:strVal val="#ppt_w"/>
                                          </p:val>
                                        </p:tav>
                                      </p:tavLst>
                                    </p:anim>
                                    <p:anim calcmode="lin" valueType="num">
                                      <p:cBhvr>
                                        <p:cTn id="16" dur="1000" fill="hold"/>
                                        <p:tgtEl>
                                          <p:spTgt spid="58398"/>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58401"/>
                                        </p:tgtEl>
                                        <p:attrNameLst>
                                          <p:attrName>style.visibility</p:attrName>
                                        </p:attrNameLst>
                                      </p:cBhvr>
                                      <p:to>
                                        <p:strVal val="visible"/>
                                      </p:to>
                                    </p:set>
                                    <p:animEffect transition="in" filter="dissolve">
                                      <p:cBhvr>
                                        <p:cTn id="21" dur="1000"/>
                                        <p:tgtEl>
                                          <p:spTgt spid="5840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1" nodeType="clickEffect">
                                  <p:stCondLst>
                                    <p:cond delay="0"/>
                                  </p:stCondLst>
                                  <p:childTnLst>
                                    <p:set>
                                      <p:cBhvr>
                                        <p:cTn id="25" dur="1" fill="hold">
                                          <p:stCondLst>
                                            <p:cond delay="0"/>
                                          </p:stCondLst>
                                        </p:cTn>
                                        <p:tgtEl>
                                          <p:spTgt spid="58402"/>
                                        </p:tgtEl>
                                        <p:attrNameLst>
                                          <p:attrName>style.visibility</p:attrName>
                                        </p:attrNameLst>
                                      </p:cBhvr>
                                      <p:to>
                                        <p:strVal val="visible"/>
                                      </p:to>
                                    </p:set>
                                    <p:animEffect transition="in" filter="dissolve">
                                      <p:cBhvr>
                                        <p:cTn id="26" dur="1000"/>
                                        <p:tgtEl>
                                          <p:spTgt spid="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p:bldP spid="58394" grpId="1"/>
      <p:bldP spid="58396" grpId="0"/>
      <p:bldP spid="58396" grpId="1" autoUpdateAnimBg="0"/>
      <p:bldP spid="58398" grpId="0" animBg="1"/>
      <p:bldP spid="58398" grpId="1" animBg="1" autoUpdateAnimBg="0"/>
      <p:bldP spid="58401" grpId="0"/>
      <p:bldP spid="58401" grpId="1" autoUpdateAnimBg="0"/>
      <p:bldP spid="58402" grpId="0"/>
      <p:bldP spid="58402" grpId="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404" name="Picture 36" descr="Side view of disabled man in wheelchair looking at stairs — impairment, one  person - Stock Photo | #206335646">
            <a:extLst>
              <a:ext uri="{FF2B5EF4-FFF2-40B4-BE49-F238E27FC236}">
                <a16:creationId xmlns:a16="http://schemas.microsoft.com/office/drawing/2014/main" id="{90299662-7EB6-A40C-E0B7-E189700B1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45" t="5302" b="16398"/>
          <a:stretch/>
        </p:blipFill>
        <p:spPr bwMode="auto">
          <a:xfrm>
            <a:off x="33635" y="4370580"/>
            <a:ext cx="1871365" cy="2461995"/>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a:extLst>
              <a:ext uri="{FF2B5EF4-FFF2-40B4-BE49-F238E27FC236}">
                <a16:creationId xmlns:a16="http://schemas.microsoft.com/office/drawing/2014/main" id="{FF7193AB-A505-9038-B5EB-0E6337E1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34" y="686686"/>
            <a:ext cx="3320453" cy="4441091"/>
          </a:xfrm>
          <a:prstGeom prst="rect">
            <a:avLst/>
          </a:prstGeom>
          <a:noFill/>
          <a:extLst>
            <a:ext uri="{909E8E84-426E-40DD-AFC4-6F175D3DCCD1}">
              <a14:hiddenFill xmlns:a14="http://schemas.microsoft.com/office/drawing/2010/main">
                <a:solidFill>
                  <a:srgbClr val="FFFFFF"/>
                </a:solidFill>
              </a14:hiddenFill>
            </a:ext>
          </a:extLst>
        </p:spPr>
      </p:pic>
      <p:pic>
        <p:nvPicPr>
          <p:cNvPr id="58382" name="Picture 14">
            <a:hlinkClick r:id="rId4"/>
            <a:extLst>
              <a:ext uri="{FF2B5EF4-FFF2-40B4-BE49-F238E27FC236}">
                <a16:creationId xmlns:a16="http://schemas.microsoft.com/office/drawing/2014/main" id="{7F60B9A1-E08B-7BA3-3BF4-61DB3D130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11" t="42667" r="9334" b="3999"/>
          <a:stretch>
            <a:fillRect/>
          </a:stretch>
        </p:blipFill>
        <p:spPr bwMode="auto">
          <a:xfrm>
            <a:off x="1288" y="22377"/>
            <a:ext cx="3352800" cy="1707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4">
            <a:extLst>
              <a:ext uri="{FF2B5EF4-FFF2-40B4-BE49-F238E27FC236}">
                <a16:creationId xmlns:a16="http://schemas.microsoft.com/office/drawing/2014/main" id="{D6772150-D2C6-79AA-30E2-70622BDBD09D}"/>
              </a:ext>
            </a:extLst>
          </p:cNvPr>
          <p:cNvSpPr>
            <a:spLocks noChangeArrowheads="1"/>
          </p:cNvSpPr>
          <p:nvPr/>
        </p:nvSpPr>
        <p:spPr bwMode="auto">
          <a:xfrm>
            <a:off x="3581400" y="3276600"/>
            <a:ext cx="4648200" cy="336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pPr>
            <a:r>
              <a:rPr lang="es-ES" altLang="en-US" sz="2800" b="1" dirty="0">
                <a:solidFill>
                  <a:schemeClr val="bg1"/>
                </a:solidFill>
                <a:latin typeface="Verdana" panose="020B0604030504040204" pitchFamily="34" charset="0"/>
                <a:ea typeface="Verdana" panose="020B0604030504040204" pitchFamily="34" charset="0"/>
              </a:rPr>
              <a:t>Esto requiere a un Salvador que puede llevarnos por las escaleras y abrir para nosotros la puerta a la presencia y la comunión de Dios. </a:t>
            </a:r>
            <a:endParaRPr lang="en-US" altLang="en-US"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20314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18C1932C-F30C-DF4B-71E2-DDA7E553D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61444" name="AutoShape 4">
            <a:extLst>
              <a:ext uri="{FF2B5EF4-FFF2-40B4-BE49-F238E27FC236}">
                <a16:creationId xmlns:a16="http://schemas.microsoft.com/office/drawing/2014/main" id="{33C71D56-7807-0D17-21B1-595666F000C7}"/>
              </a:ext>
            </a:extLst>
          </p:cNvPr>
          <p:cNvSpPr>
            <a:spLocks noChangeArrowheads="1"/>
          </p:cNvSpPr>
          <p:nvPr/>
        </p:nvSpPr>
        <p:spPr bwMode="auto">
          <a:xfrm>
            <a:off x="2514600" y="0"/>
            <a:ext cx="5943600" cy="2743200"/>
          </a:xfrm>
          <a:prstGeom prst="cloudCallout">
            <a:avLst>
              <a:gd name="adj1" fmla="val -56145"/>
              <a:gd name="adj2" fmla="val 51154"/>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pPr>
            <a:r>
              <a:rPr lang="es-ES" altLang="en-US" sz="2600" b="1" dirty="0">
                <a:latin typeface="Verdana" panose="020B0604030504040204" pitchFamily="34" charset="0"/>
                <a:ea typeface="Verdana" panose="020B0604030504040204" pitchFamily="34" charset="0"/>
              </a:rPr>
              <a:t>¿Pero cómo sea posible redimir el alma del hombre sin violar la justicia de Dios? </a:t>
            </a:r>
            <a:endParaRPr lang="en-US" altLang="en-US" sz="2600" b="1" dirty="0">
              <a:latin typeface="Verdana" panose="020B0604030504040204" pitchFamily="34" charset="0"/>
              <a:ea typeface="Verdana" panose="020B0604030504040204" pitchFamily="34" charset="0"/>
            </a:endParaRPr>
          </a:p>
        </p:txBody>
      </p:sp>
      <p:sp>
        <p:nvSpPr>
          <p:cNvPr id="61446" name="Rectangle 6">
            <a:extLst>
              <a:ext uri="{FF2B5EF4-FFF2-40B4-BE49-F238E27FC236}">
                <a16:creationId xmlns:a16="http://schemas.microsoft.com/office/drawing/2014/main" id="{61DA84F0-1555-C0E3-AF53-ADE784E6C77E}"/>
              </a:ext>
            </a:extLst>
          </p:cNvPr>
          <p:cNvSpPr>
            <a:spLocks noChangeArrowheads="1"/>
          </p:cNvSpPr>
          <p:nvPr/>
        </p:nvSpPr>
        <p:spPr bwMode="auto">
          <a:xfrm>
            <a:off x="3200400" y="3810898"/>
            <a:ext cx="8763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El hombre no puede redimir su alma porque él no tiene nada con que pagar: </a:t>
            </a:r>
            <a:r>
              <a:rPr lang="es-CO" altLang="en-US" sz="2600" b="1" dirty="0">
                <a:solidFill>
                  <a:schemeClr val="bg1"/>
                </a:solidFill>
                <a:latin typeface="Verdana" panose="020B0604030504040204" pitchFamily="34" charset="0"/>
                <a:ea typeface="Verdana" panose="020B0604030504040204" pitchFamily="34" charset="0"/>
              </a:rPr>
              <a:t>é</a:t>
            </a:r>
            <a:r>
              <a:rPr lang="es-ES" altLang="en-US" sz="2600" b="1" dirty="0">
                <a:solidFill>
                  <a:schemeClr val="bg1"/>
                </a:solidFill>
                <a:latin typeface="Verdana" panose="020B0604030504040204" pitchFamily="34" charset="0"/>
                <a:ea typeface="Verdana" panose="020B0604030504040204" pitchFamily="34" charset="0"/>
              </a:rPr>
              <a:t>l no puede cumplir con el requisito de un precio infinito.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61448" name="Rectangle 8">
            <a:extLst>
              <a:ext uri="{FF2B5EF4-FFF2-40B4-BE49-F238E27FC236}">
                <a16:creationId xmlns:a16="http://schemas.microsoft.com/office/drawing/2014/main" id="{B65D9FF9-2515-1A90-6263-17E3D345B5E4}"/>
              </a:ext>
            </a:extLst>
          </p:cNvPr>
          <p:cNvSpPr>
            <a:spLocks noChangeArrowheads="1"/>
          </p:cNvSpPr>
          <p:nvPr/>
        </p:nvSpPr>
        <p:spPr bwMode="auto">
          <a:xfrm>
            <a:off x="3352800" y="5300158"/>
            <a:ext cx="8763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El hombre es incapaz de expiar para su pecado, pero él debe hacerlo porque es él quien cometió la ofensa infinita.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61450" name="Rectangle 10">
            <a:extLst>
              <a:ext uri="{FF2B5EF4-FFF2-40B4-BE49-F238E27FC236}">
                <a16:creationId xmlns:a16="http://schemas.microsoft.com/office/drawing/2014/main" id="{A5D55ACD-00A0-BB72-D1FD-7FE8AC5317D9}"/>
              </a:ext>
            </a:extLst>
          </p:cNvPr>
          <p:cNvSpPr>
            <a:spLocks noChangeArrowheads="1"/>
          </p:cNvSpPr>
          <p:nvPr/>
        </p:nvSpPr>
        <p:spPr bwMode="auto">
          <a:xfrm>
            <a:off x="4191000" y="4008571"/>
            <a:ext cx="6781800" cy="2455159"/>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pPr>
            <a:r>
              <a:rPr lang="es-ES" altLang="en-US" sz="2600" b="1" dirty="0">
                <a:solidFill>
                  <a:schemeClr val="bg1"/>
                </a:solidFill>
                <a:latin typeface="Verdana" panose="020B0604030504040204" pitchFamily="34" charset="0"/>
                <a:ea typeface="Verdana" panose="020B0604030504040204" pitchFamily="34" charset="0"/>
              </a:rPr>
              <a:t>Aquí, tenemos un dilema: el hombre debe una deuda infinita pero no lo puede pagar.</a:t>
            </a:r>
            <a:endParaRPr lang="es-ES" altLang="en-US" sz="1400" b="1" dirty="0">
              <a:solidFill>
                <a:schemeClr val="bg1"/>
              </a:solidFill>
              <a:latin typeface="Verdana" panose="020B0604030504040204" pitchFamily="34" charset="0"/>
              <a:ea typeface="Verdana" panose="020B0604030504040204" pitchFamily="34" charset="0"/>
            </a:endParaRPr>
          </a:p>
          <a:p>
            <a:pPr algn="ctr">
              <a:lnSpc>
                <a:spcPct val="110000"/>
              </a:lnSpc>
            </a:pPr>
            <a:endParaRPr lang="es-ES" altLang="en-US" sz="1200" b="1" dirty="0">
              <a:solidFill>
                <a:schemeClr val="bg1"/>
              </a:solidFill>
              <a:latin typeface="Verdana" panose="020B0604030504040204" pitchFamily="34" charset="0"/>
              <a:ea typeface="Verdana" panose="020B0604030504040204" pitchFamily="34" charset="0"/>
            </a:endParaRPr>
          </a:p>
          <a:p>
            <a:pPr algn="ctr">
              <a:lnSpc>
                <a:spcPct val="110000"/>
              </a:lnSpc>
            </a:pPr>
            <a:r>
              <a:rPr lang="es-ES" altLang="en-US" sz="2600" b="1" dirty="0">
                <a:solidFill>
                  <a:schemeClr val="bg1"/>
                </a:solidFill>
                <a:latin typeface="Verdana" panose="020B0604030504040204" pitchFamily="34" charset="0"/>
                <a:ea typeface="Verdana" panose="020B0604030504040204" pitchFamily="34" charset="0"/>
              </a:rPr>
              <a:t>Dios puede pagar la deuda infinita, pero Él no lo debe. </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iterate type="wd">
                                    <p:tmPct val="3000"/>
                                  </p:iterate>
                                  <p:childTnLst>
                                    <p:set>
                                      <p:cBhvr>
                                        <p:cTn id="6" dur="1" fill="hold">
                                          <p:stCondLst>
                                            <p:cond delay="0"/>
                                          </p:stCondLst>
                                        </p:cTn>
                                        <p:tgtEl>
                                          <p:spTgt spid="61446"/>
                                        </p:tgtEl>
                                        <p:attrNameLst>
                                          <p:attrName>style.visibility</p:attrName>
                                        </p:attrNameLst>
                                      </p:cBhvr>
                                      <p:to>
                                        <p:strVal val="visible"/>
                                      </p:to>
                                    </p:set>
                                    <p:animEffect transition="in" filter="slide(fromTop)">
                                      <p:cBhvr>
                                        <p:cTn id="7" dur="10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iterate type="wd">
                                    <p:tmPct val="2000"/>
                                  </p:iterate>
                                  <p:childTnLst>
                                    <p:set>
                                      <p:cBhvr>
                                        <p:cTn id="11" dur="1" fill="hold">
                                          <p:stCondLst>
                                            <p:cond delay="0"/>
                                          </p:stCondLst>
                                        </p:cTn>
                                        <p:tgtEl>
                                          <p:spTgt spid="61448"/>
                                        </p:tgtEl>
                                        <p:attrNameLst>
                                          <p:attrName>style.visibility</p:attrName>
                                        </p:attrNameLst>
                                      </p:cBhvr>
                                      <p:to>
                                        <p:strVal val="visible"/>
                                      </p:to>
                                    </p:set>
                                    <p:animEffect transition="in" filter="slide(fromTop)">
                                      <p:cBhvr>
                                        <p:cTn id="12" dur="1000"/>
                                        <p:tgtEl>
                                          <p:spTgt spid="61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61450"/>
                                        </p:tgtEl>
                                        <p:attrNameLst>
                                          <p:attrName>style.visibility</p:attrName>
                                        </p:attrNameLst>
                                      </p:cBhvr>
                                      <p:to>
                                        <p:strVal val="visible"/>
                                      </p:to>
                                    </p:set>
                                    <p:anim calcmode="lin" valueType="num">
                                      <p:cBhvr>
                                        <p:cTn id="17" dur="1000" fill="hold"/>
                                        <p:tgtEl>
                                          <p:spTgt spid="61450"/>
                                        </p:tgtEl>
                                        <p:attrNameLst>
                                          <p:attrName>ppt_w</p:attrName>
                                        </p:attrNameLst>
                                      </p:cBhvr>
                                      <p:tavLst>
                                        <p:tav tm="0">
                                          <p:val>
                                            <p:strVal val="2/3*#ppt_w"/>
                                          </p:val>
                                        </p:tav>
                                        <p:tav tm="100000">
                                          <p:val>
                                            <p:strVal val="#ppt_w"/>
                                          </p:val>
                                        </p:tav>
                                      </p:tavLst>
                                    </p:anim>
                                    <p:anim calcmode="lin" valueType="num">
                                      <p:cBhvr>
                                        <p:cTn id="18" dur="1000" fill="hold"/>
                                        <p:tgtEl>
                                          <p:spTgt spid="614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6" grpId="1"/>
      <p:bldP spid="61448" grpId="0"/>
      <p:bldP spid="614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0C7A3A8F-1F15-2F2B-9C6C-DF040D265FA5}"/>
              </a:ext>
            </a:extLst>
          </p:cNvPr>
          <p:cNvSpPr txBox="1">
            <a:spLocks noChangeArrowheads="1"/>
          </p:cNvSpPr>
          <p:nvPr/>
        </p:nvSpPr>
        <p:spPr bwMode="auto">
          <a:xfrm>
            <a:off x="76200" y="0"/>
            <a:ext cx="12115800" cy="123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600" b="1" dirty="0">
                <a:solidFill>
                  <a:srgbClr val="FFFF00"/>
                </a:solidFill>
                <a:latin typeface="Verdana" panose="020B0604030504040204" pitchFamily="34" charset="0"/>
                <a:ea typeface="Verdana" panose="020B0604030504040204" pitchFamily="34" charset="0"/>
              </a:rPr>
              <a:t>La Biblia dice que en el sistema de Dios hay solamente 1 pena...que </a:t>
            </a:r>
            <a:r>
              <a:rPr lang="es-ES" altLang="en-US" sz="2600" b="1" u="sng" dirty="0">
                <a:solidFill>
                  <a:srgbClr val="FFFF00"/>
                </a:solidFill>
                <a:latin typeface="Verdana" panose="020B0604030504040204" pitchFamily="34" charset="0"/>
                <a:ea typeface="Verdana" panose="020B0604030504040204" pitchFamily="34" charset="0"/>
              </a:rPr>
              <a:t>cada</a:t>
            </a:r>
            <a:r>
              <a:rPr lang="es-ES" altLang="en-US" sz="2600" b="1" dirty="0">
                <a:solidFill>
                  <a:srgbClr val="FFFF00"/>
                </a:solidFill>
                <a:latin typeface="Verdana" panose="020B0604030504040204" pitchFamily="34" charset="0"/>
                <a:ea typeface="Verdana" panose="020B0604030504040204" pitchFamily="34" charset="0"/>
              </a:rPr>
              <a:t> pecador recibe la pena de MUERTE.</a:t>
            </a:r>
          </a:p>
          <a:p>
            <a:pPr algn="ctr">
              <a:lnSpc>
                <a:spcPct val="95000"/>
              </a:lnSpc>
            </a:pPr>
            <a:r>
              <a:rPr lang="en-US" altLang="en-US" sz="2600" b="1" dirty="0">
                <a:solidFill>
                  <a:schemeClr val="bg1"/>
                </a:solidFill>
                <a:latin typeface="Verdana" panose="020B0604030504040204" pitchFamily="34" charset="0"/>
                <a:ea typeface="Verdana" panose="020B0604030504040204" pitchFamily="34" charset="0"/>
              </a:rPr>
              <a:t>(Sant. 2:8-11; Rom. 6:23)</a:t>
            </a:r>
          </a:p>
        </p:txBody>
      </p:sp>
      <p:sp>
        <p:nvSpPr>
          <p:cNvPr id="33799" name="Text Box 7">
            <a:extLst>
              <a:ext uri="{FF2B5EF4-FFF2-40B4-BE49-F238E27FC236}">
                <a16:creationId xmlns:a16="http://schemas.microsoft.com/office/drawing/2014/main" id="{F7C39B43-4B62-5ED6-1C2E-D49C93AB4226}"/>
              </a:ext>
            </a:extLst>
          </p:cNvPr>
          <p:cNvSpPr txBox="1">
            <a:spLocks noChangeArrowheads="1"/>
          </p:cNvSpPr>
          <p:nvPr/>
        </p:nvSpPr>
        <p:spPr bwMode="auto">
          <a:xfrm>
            <a:off x="5638800" y="1588186"/>
            <a:ext cx="6324600" cy="1232645"/>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600" b="1" dirty="0">
                <a:solidFill>
                  <a:schemeClr val="bg1"/>
                </a:solidFill>
                <a:latin typeface="Verdana" panose="020B0604030504040204" pitchFamily="34" charset="0"/>
                <a:ea typeface="Verdana" panose="020B0604030504040204" pitchFamily="34" charset="0"/>
              </a:rPr>
              <a:t>En nuestras salas de justicia, eso sería visto como totalmente injusto.</a:t>
            </a:r>
            <a:endParaRPr lang="en-US" altLang="en-US" sz="2600" b="1" dirty="0">
              <a:solidFill>
                <a:schemeClr val="bg1"/>
              </a:solidFill>
              <a:latin typeface="Verdana" panose="020B0604030504040204" pitchFamily="34" charset="0"/>
              <a:ea typeface="Verdana" panose="020B0604030504040204" pitchFamily="34" charset="0"/>
            </a:endParaRPr>
          </a:p>
        </p:txBody>
      </p:sp>
      <p:pic>
        <p:nvPicPr>
          <p:cNvPr id="4" name="Picture 24">
            <a:extLst>
              <a:ext uri="{FF2B5EF4-FFF2-40B4-BE49-F238E27FC236}">
                <a16:creationId xmlns:a16="http://schemas.microsoft.com/office/drawing/2014/main" id="{B22F4F59-A921-46AA-E466-61815989D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45215"/>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3801" name="AutoShape 9">
            <a:extLst>
              <a:ext uri="{FF2B5EF4-FFF2-40B4-BE49-F238E27FC236}">
                <a16:creationId xmlns:a16="http://schemas.microsoft.com/office/drawing/2014/main" id="{3B860725-7368-10B4-1075-7BFD325BA1BA}"/>
              </a:ext>
            </a:extLst>
          </p:cNvPr>
          <p:cNvSpPr>
            <a:spLocks noChangeArrowheads="1"/>
          </p:cNvSpPr>
          <p:nvPr/>
        </p:nvSpPr>
        <p:spPr bwMode="auto">
          <a:xfrm>
            <a:off x="4495800" y="3089412"/>
            <a:ext cx="6477000" cy="3623913"/>
          </a:xfrm>
          <a:prstGeom prst="wedgeEllipseCallout">
            <a:avLst>
              <a:gd name="adj1" fmla="val -66883"/>
              <a:gd name="adj2" fmla="val -10728"/>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5000"/>
              </a:lnSpc>
            </a:pPr>
            <a:r>
              <a:rPr lang="es-ES" altLang="en-US" sz="2600" b="1" dirty="0">
                <a:latin typeface="Verdana" panose="020B0604030504040204" pitchFamily="34" charset="0"/>
                <a:ea typeface="Verdana" panose="020B0604030504040204" pitchFamily="34" charset="0"/>
              </a:rPr>
              <a:t>¿Cómo puede Dios</a:t>
            </a:r>
          </a:p>
          <a:p>
            <a:pPr algn="ctr">
              <a:lnSpc>
                <a:spcPct val="105000"/>
              </a:lnSpc>
            </a:pPr>
            <a:r>
              <a:rPr lang="es-ES" altLang="en-US" sz="2600" b="1" dirty="0">
                <a:latin typeface="Verdana" panose="020B0604030504040204" pitchFamily="34" charset="0"/>
                <a:ea typeface="Verdana" panose="020B0604030504040204" pitchFamily="34" charset="0"/>
              </a:rPr>
              <a:t>justamente imponer un sistema de justicia tan severo? ¿No está </a:t>
            </a:r>
            <a:r>
              <a:rPr lang="es-CO" altLang="en-US" sz="2600" b="1" dirty="0">
                <a:latin typeface="Verdana" panose="020B0604030504040204" pitchFamily="34" charset="0"/>
                <a:ea typeface="Verdana" panose="020B0604030504040204" pitchFamily="34" charset="0"/>
              </a:rPr>
              <a:t>Él </a:t>
            </a:r>
            <a:r>
              <a:rPr lang="es-ES" altLang="en-US" sz="2600" b="1" dirty="0">
                <a:latin typeface="Verdana" panose="020B0604030504040204" pitchFamily="34" charset="0"/>
                <a:ea typeface="Verdana" panose="020B0604030504040204" pitchFamily="34" charset="0"/>
              </a:rPr>
              <a:t> negando la justicia o la misericordia?</a:t>
            </a:r>
            <a:endParaRPr lang="en-US" altLang="en-US" sz="2600" b="1" dirty="0">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slide(fromRight)">
                                      <p:cBhvr>
                                        <p:cTn id="7" dur="1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801"/>
                                        </p:tgtEl>
                                        <p:attrNameLst>
                                          <p:attrName>style.visibility</p:attrName>
                                        </p:attrNameLst>
                                      </p:cBhvr>
                                      <p:to>
                                        <p:strVal val="visible"/>
                                      </p:to>
                                    </p:set>
                                    <p:animEffect transition="in" filter="wipe(left)">
                                      <p:cBhvr>
                                        <p:cTn id="12" dur="1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6E2CA87C-590C-2878-1AC0-4B2EC3F00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63492" name="AutoShape 4">
            <a:extLst>
              <a:ext uri="{FF2B5EF4-FFF2-40B4-BE49-F238E27FC236}">
                <a16:creationId xmlns:a16="http://schemas.microsoft.com/office/drawing/2014/main" id="{44903701-3FA7-A4FA-E367-2C6F85DC478B}"/>
              </a:ext>
            </a:extLst>
          </p:cNvPr>
          <p:cNvSpPr>
            <a:spLocks noChangeArrowheads="1"/>
          </p:cNvSpPr>
          <p:nvPr/>
        </p:nvSpPr>
        <p:spPr bwMode="auto">
          <a:xfrm>
            <a:off x="4876800" y="0"/>
            <a:ext cx="4343400" cy="3657600"/>
          </a:xfrm>
          <a:prstGeom prst="cloudCallout">
            <a:avLst>
              <a:gd name="adj1" fmla="val -64037"/>
              <a:gd name="adj2" fmla="val 2495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pPr>
            <a:endParaRPr lang="en-US" altLang="en-US" sz="2800"/>
          </a:p>
        </p:txBody>
      </p:sp>
      <p:sp>
        <p:nvSpPr>
          <p:cNvPr id="63500" name="Rectangle 12">
            <a:extLst>
              <a:ext uri="{FF2B5EF4-FFF2-40B4-BE49-F238E27FC236}">
                <a16:creationId xmlns:a16="http://schemas.microsoft.com/office/drawing/2014/main" id="{2F429E88-2A35-6FB0-EAAE-AC3299BF45DF}"/>
              </a:ext>
            </a:extLst>
          </p:cNvPr>
          <p:cNvSpPr>
            <a:spLocks noChangeArrowheads="1"/>
          </p:cNvSpPr>
          <p:nvPr/>
        </p:nvSpPr>
        <p:spPr bwMode="auto">
          <a:xfrm>
            <a:off x="5638800" y="533401"/>
            <a:ext cx="2819400" cy="237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pPr>
            <a:r>
              <a:rPr lang="es-ES" altLang="en-US" sz="2600" b="1" dirty="0">
                <a:latin typeface="Verdana" panose="020B0604030504040204" pitchFamily="34" charset="0"/>
                <a:ea typeface="Verdana" panose="020B0604030504040204" pitchFamily="34" charset="0"/>
              </a:rPr>
              <a:t>¿Es esto el fin? ¿Estamos desamparados en el pie de la escalera sin solución?</a:t>
            </a:r>
            <a:endParaRPr lang="en-US" altLang="en-US" sz="2600" b="1" dirty="0">
              <a:latin typeface="Verdana" panose="020B0604030504040204" pitchFamily="34" charset="0"/>
              <a:ea typeface="Verdana" panose="020B0604030504040204" pitchFamily="34" charset="0"/>
            </a:endParaRPr>
          </a:p>
        </p:txBody>
      </p:sp>
      <p:sp>
        <p:nvSpPr>
          <p:cNvPr id="63501" name="Rectangle 13">
            <a:extLst>
              <a:ext uri="{FF2B5EF4-FFF2-40B4-BE49-F238E27FC236}">
                <a16:creationId xmlns:a16="http://schemas.microsoft.com/office/drawing/2014/main" id="{8BC4D002-40B7-4D7A-BB33-252A913A3868}"/>
              </a:ext>
            </a:extLst>
          </p:cNvPr>
          <p:cNvSpPr>
            <a:spLocks noChangeArrowheads="1"/>
          </p:cNvSpPr>
          <p:nvPr/>
        </p:nvSpPr>
        <p:spPr bwMode="auto">
          <a:xfrm>
            <a:off x="5257800" y="4038601"/>
            <a:ext cx="5715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No…porque es en este punto que el amor, la sabiduría, y el poder de Dios iluminan el mundo con un  trabajo que supera todo  pensamiento de la humanidad.</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3501"/>
                                        </p:tgtEl>
                                        <p:attrNameLst>
                                          <p:attrName>style.visibility</p:attrName>
                                        </p:attrNameLst>
                                      </p:cBhvr>
                                      <p:to>
                                        <p:strVal val="visible"/>
                                      </p:to>
                                    </p:set>
                                    <p:animEffect transition="in" filter="wedge">
                                      <p:cBhvr>
                                        <p:cTn id="7" dur="1000"/>
                                        <p:tgtEl>
                                          <p:spTgt spid="6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350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75" name="Rectangle 11">
            <a:extLst>
              <a:ext uri="{FF2B5EF4-FFF2-40B4-BE49-F238E27FC236}">
                <a16:creationId xmlns:a16="http://schemas.microsoft.com/office/drawing/2014/main" id="{35AF831B-F510-6DEF-10ED-11D39F232E15}"/>
              </a:ext>
            </a:extLst>
          </p:cNvPr>
          <p:cNvSpPr>
            <a:spLocks noChangeArrowheads="1"/>
          </p:cNvSpPr>
          <p:nvPr/>
        </p:nvSpPr>
        <p:spPr bwMode="auto">
          <a:xfrm>
            <a:off x="51781" y="1676400"/>
            <a:ext cx="5334000" cy="509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En Jesús tenemos a un Redentor quien es tanto Dios como el hombre: </a:t>
            </a:r>
          </a:p>
          <a:p>
            <a:pPr>
              <a:lnSpc>
                <a:spcPct val="105000"/>
              </a:lnSpc>
            </a:pPr>
            <a:endParaRPr lang="es-ES" altLang="en-US" sz="2600" b="1" dirty="0">
              <a:solidFill>
                <a:schemeClr val="bg1"/>
              </a:solidFill>
              <a:latin typeface="Verdana" panose="020B0604030504040204" pitchFamily="34" charset="0"/>
              <a:ea typeface="Verdana" panose="020B0604030504040204" pitchFamily="34" charset="0"/>
            </a:endParaRP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Él es hombre, uno de la </a:t>
            </a: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  raza que debe el precio </a:t>
            </a: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  infinito. </a:t>
            </a:r>
          </a:p>
          <a:p>
            <a:pPr>
              <a:lnSpc>
                <a:spcPct val="105000"/>
              </a:lnSpc>
            </a:pPr>
            <a:endParaRPr lang="es-ES" altLang="en-US" sz="2600" b="1" dirty="0">
              <a:solidFill>
                <a:schemeClr val="bg1"/>
              </a:solidFill>
              <a:latin typeface="Verdana" panose="020B0604030504040204" pitchFamily="34" charset="0"/>
              <a:ea typeface="Verdana" panose="020B0604030504040204" pitchFamily="34" charset="0"/>
            </a:endParaRP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Él es Dios, que puede </a:t>
            </a: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  pagar ese precio infinito </a:t>
            </a: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  con Su propia vida eterna </a:t>
            </a:r>
          </a:p>
          <a:p>
            <a:pPr>
              <a:lnSpc>
                <a:spcPct val="105000"/>
              </a:lnSpc>
            </a:pPr>
            <a:r>
              <a:rPr lang="es-ES" altLang="en-US" sz="2600" b="1" dirty="0">
                <a:solidFill>
                  <a:schemeClr val="bg1"/>
                </a:solidFill>
                <a:latin typeface="Verdana" panose="020B0604030504040204" pitchFamily="34" charset="0"/>
                <a:ea typeface="Verdana" panose="020B0604030504040204" pitchFamily="34" charset="0"/>
              </a:rPr>
              <a:t>  y divina. </a:t>
            </a:r>
            <a:endParaRPr lang="en-US" altLang="en-US" sz="2600" b="1" dirty="0">
              <a:solidFill>
                <a:schemeClr val="bg1"/>
              </a:solidFill>
              <a:latin typeface="Verdana" panose="020B0604030504040204" pitchFamily="34" charset="0"/>
              <a:ea typeface="Verdana" panose="020B0604030504040204" pitchFamily="34" charset="0"/>
            </a:endParaRPr>
          </a:p>
        </p:txBody>
      </p:sp>
      <p:pic>
        <p:nvPicPr>
          <p:cNvPr id="62484" name="Picture 20" descr="Realistic Crucifix Christ Wound For Meditation, Wall Cross, Domestic Altar, Cath - Picture 1 of 8">
            <a:extLst>
              <a:ext uri="{FF2B5EF4-FFF2-40B4-BE49-F238E27FC236}">
                <a16:creationId xmlns:a16="http://schemas.microsoft.com/office/drawing/2014/main" id="{35DE2659-9A9E-ECE3-4716-B7DE3D8DB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41" y="1760194"/>
            <a:ext cx="6797075" cy="5097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475">
                                            <p:txEl>
                                              <p:pRg st="2" end="2"/>
                                            </p:txEl>
                                          </p:spTgt>
                                        </p:tgtEl>
                                        <p:attrNameLst>
                                          <p:attrName>style.visibility</p:attrName>
                                        </p:attrNameLst>
                                      </p:cBhvr>
                                      <p:to>
                                        <p:strVal val="visible"/>
                                      </p:to>
                                    </p:set>
                                    <p:animEffect transition="in" filter="dissolve">
                                      <p:cBhvr>
                                        <p:cTn id="7" dur="1000"/>
                                        <p:tgtEl>
                                          <p:spTgt spid="6247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2475">
                                            <p:txEl>
                                              <p:pRg st="3" end="3"/>
                                            </p:txEl>
                                          </p:spTgt>
                                        </p:tgtEl>
                                        <p:attrNameLst>
                                          <p:attrName>style.visibility</p:attrName>
                                        </p:attrNameLst>
                                      </p:cBhvr>
                                      <p:to>
                                        <p:strVal val="visible"/>
                                      </p:to>
                                    </p:set>
                                    <p:animEffect transition="in" filter="dissolve">
                                      <p:cBhvr>
                                        <p:cTn id="10" dur="1000"/>
                                        <p:tgtEl>
                                          <p:spTgt spid="6247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2475">
                                            <p:txEl>
                                              <p:pRg st="4" end="4"/>
                                            </p:txEl>
                                          </p:spTgt>
                                        </p:tgtEl>
                                        <p:attrNameLst>
                                          <p:attrName>style.visibility</p:attrName>
                                        </p:attrNameLst>
                                      </p:cBhvr>
                                      <p:to>
                                        <p:strVal val="visible"/>
                                      </p:to>
                                    </p:set>
                                    <p:animEffect transition="in" filter="dissolve">
                                      <p:cBhvr>
                                        <p:cTn id="13" dur="1000"/>
                                        <p:tgtEl>
                                          <p:spTgt spid="6247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2475">
                                            <p:txEl>
                                              <p:pRg st="6" end="6"/>
                                            </p:txEl>
                                          </p:spTgt>
                                        </p:tgtEl>
                                        <p:attrNameLst>
                                          <p:attrName>style.visibility</p:attrName>
                                        </p:attrNameLst>
                                      </p:cBhvr>
                                      <p:to>
                                        <p:strVal val="visible"/>
                                      </p:to>
                                    </p:set>
                                    <p:animEffect transition="in" filter="dissolve">
                                      <p:cBhvr>
                                        <p:cTn id="18" dur="1000"/>
                                        <p:tgtEl>
                                          <p:spTgt spid="62475">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2475">
                                            <p:txEl>
                                              <p:pRg st="7" end="7"/>
                                            </p:txEl>
                                          </p:spTgt>
                                        </p:tgtEl>
                                        <p:attrNameLst>
                                          <p:attrName>style.visibility</p:attrName>
                                        </p:attrNameLst>
                                      </p:cBhvr>
                                      <p:to>
                                        <p:strVal val="visible"/>
                                      </p:to>
                                    </p:set>
                                    <p:animEffect transition="in" filter="dissolve">
                                      <p:cBhvr>
                                        <p:cTn id="21" dur="1000"/>
                                        <p:tgtEl>
                                          <p:spTgt spid="62475">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2475">
                                            <p:txEl>
                                              <p:pRg st="8" end="8"/>
                                            </p:txEl>
                                          </p:spTgt>
                                        </p:tgtEl>
                                        <p:attrNameLst>
                                          <p:attrName>style.visibility</p:attrName>
                                        </p:attrNameLst>
                                      </p:cBhvr>
                                      <p:to>
                                        <p:strVal val="visible"/>
                                      </p:to>
                                    </p:set>
                                    <p:animEffect transition="in" filter="dissolve">
                                      <p:cBhvr>
                                        <p:cTn id="24" dur="1000"/>
                                        <p:tgtEl>
                                          <p:spTgt spid="62475">
                                            <p:txEl>
                                              <p:pRg st="8" end="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2475">
                                            <p:txEl>
                                              <p:pRg st="9" end="9"/>
                                            </p:txEl>
                                          </p:spTgt>
                                        </p:tgtEl>
                                        <p:attrNameLst>
                                          <p:attrName>style.visibility</p:attrName>
                                        </p:attrNameLst>
                                      </p:cBhvr>
                                      <p:to>
                                        <p:strVal val="visible"/>
                                      </p:to>
                                    </p:set>
                                    <p:animEffect transition="in" filter="dissolve">
                                      <p:cBhvr>
                                        <p:cTn id="27" dur="1000"/>
                                        <p:tgtEl>
                                          <p:spTgt spid="624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8" name="Rectangle 6">
            <a:extLst>
              <a:ext uri="{FF2B5EF4-FFF2-40B4-BE49-F238E27FC236}">
                <a16:creationId xmlns:a16="http://schemas.microsoft.com/office/drawing/2014/main" id="{3A0F0661-C9F4-156E-57F8-7461897714D2}"/>
              </a:ext>
            </a:extLst>
          </p:cNvPr>
          <p:cNvSpPr>
            <a:spLocks noChangeArrowheads="1"/>
          </p:cNvSpPr>
          <p:nvPr/>
        </p:nvSpPr>
        <p:spPr bwMode="auto">
          <a:xfrm>
            <a:off x="5257800" y="198214"/>
            <a:ext cx="7162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600" b="1" dirty="0">
                <a:solidFill>
                  <a:schemeClr val="bg1"/>
                </a:solidFill>
                <a:latin typeface="Verdana" panose="020B0604030504040204" pitchFamily="34" charset="0"/>
                <a:ea typeface="Verdana" panose="020B0604030504040204" pitchFamily="34" charset="0"/>
              </a:rPr>
              <a:t>En la muerte de Jesús, la justicia de Dios se satisface: El pagó nuestra pena de una muerte infinita.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64521" name="Rectangle 9">
            <a:extLst>
              <a:ext uri="{FF2B5EF4-FFF2-40B4-BE49-F238E27FC236}">
                <a16:creationId xmlns:a16="http://schemas.microsoft.com/office/drawing/2014/main" id="{5FB35F9D-F234-9E87-2F4E-AB23EACACFF8}"/>
              </a:ext>
            </a:extLst>
          </p:cNvPr>
          <p:cNvSpPr>
            <a:spLocks noChangeArrowheads="1"/>
          </p:cNvSpPr>
          <p:nvPr/>
        </p:nvSpPr>
        <p:spPr bwMode="auto">
          <a:xfrm>
            <a:off x="48786" y="1117593"/>
            <a:ext cx="512673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En Su muerte, la misericordia de Dios triunfó:  El pagó el </a:t>
            </a:r>
          </a:p>
          <a:p>
            <a:pPr algn="ctr"/>
            <a:r>
              <a:rPr lang="es-ES" altLang="en-US" sz="2600" b="1" dirty="0">
                <a:solidFill>
                  <a:schemeClr val="bg1"/>
                </a:solidFill>
                <a:latin typeface="Verdana" panose="020B0604030504040204" pitchFamily="34" charset="0"/>
                <a:ea typeface="Verdana" panose="020B0604030504040204" pitchFamily="34" charset="0"/>
              </a:rPr>
              <a:t>precio de la vida infinita </a:t>
            </a:r>
          </a:p>
          <a:p>
            <a:pPr algn="ctr"/>
            <a:r>
              <a:rPr lang="es-ES" altLang="en-US" sz="2600" b="1" dirty="0">
                <a:solidFill>
                  <a:schemeClr val="bg1"/>
                </a:solidFill>
                <a:latin typeface="Verdana" panose="020B0604030504040204" pitchFamily="34" charset="0"/>
                <a:ea typeface="Verdana" panose="020B0604030504040204" pitchFamily="34" charset="0"/>
              </a:rPr>
              <a:t>del Creador, El Mismo… </a:t>
            </a:r>
          </a:p>
          <a:p>
            <a:pPr algn="ctr"/>
            <a:r>
              <a:rPr lang="es-ES" altLang="en-US" sz="2600" b="1" dirty="0">
                <a:solidFill>
                  <a:schemeClr val="bg1"/>
                </a:solidFill>
                <a:latin typeface="Verdana" panose="020B0604030504040204" pitchFamily="34" charset="0"/>
                <a:ea typeface="Verdana" panose="020B0604030504040204" pitchFamily="34" charset="0"/>
              </a:rPr>
              <a:t>y, así, El redimió las vidas de toda Su creación.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64523" name="Rectangle 11">
            <a:extLst>
              <a:ext uri="{FF2B5EF4-FFF2-40B4-BE49-F238E27FC236}">
                <a16:creationId xmlns:a16="http://schemas.microsoft.com/office/drawing/2014/main" id="{325ED1D7-E8E1-6452-FBAB-A269A332F0CE}"/>
              </a:ext>
            </a:extLst>
          </p:cNvPr>
          <p:cNvSpPr>
            <a:spLocks noChangeArrowheads="1"/>
          </p:cNvSpPr>
          <p:nvPr/>
        </p:nvSpPr>
        <p:spPr bwMode="auto">
          <a:xfrm>
            <a:off x="54865" y="4293857"/>
            <a:ext cx="531567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En Su resurrección, vemos el poder de la sangre (la vida) que El pagó: el poder de perdonar nuestros pecados y darnos la vida eterna. </a:t>
            </a:r>
            <a:endParaRPr lang="en-US" altLang="en-US" sz="2600" b="1" dirty="0">
              <a:solidFill>
                <a:schemeClr val="bg1"/>
              </a:solidFill>
              <a:latin typeface="Verdana" panose="020B0604030504040204" pitchFamily="34" charset="0"/>
              <a:ea typeface="Verdana" panose="020B0604030504040204" pitchFamily="34" charset="0"/>
            </a:endParaRPr>
          </a:p>
        </p:txBody>
      </p:sp>
      <p:pic>
        <p:nvPicPr>
          <p:cNvPr id="4" name="Picture 20" descr="Realistic Crucifix Christ Wound For Meditation, Wall Cross, Domestic Altar, Cath - Picture 1 of 8">
            <a:extLst>
              <a:ext uri="{FF2B5EF4-FFF2-40B4-BE49-F238E27FC236}">
                <a16:creationId xmlns:a16="http://schemas.microsoft.com/office/drawing/2014/main" id="{10CF05BD-2D26-CDF9-5F04-746ACF965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41" y="1760194"/>
            <a:ext cx="6797075" cy="5097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dissolve">
                                      <p:cBhvr>
                                        <p:cTn id="7" dur="1000"/>
                                        <p:tgtEl>
                                          <p:spTgt spid="64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dissolve">
                                      <p:cBhvr>
                                        <p:cTn id="12" dur="1000"/>
                                        <p:tgtEl>
                                          <p:spTgt spid="64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4523"/>
                                        </p:tgtEl>
                                        <p:attrNameLst>
                                          <p:attrName>style.visibility</p:attrName>
                                        </p:attrNameLst>
                                      </p:cBhvr>
                                      <p:to>
                                        <p:strVal val="visible"/>
                                      </p:to>
                                    </p:set>
                                    <p:animEffect transition="in" filter="dissolve">
                                      <p:cBhvr>
                                        <p:cTn id="17" dur="10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21" grpId="0"/>
      <p:bldP spid="645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3" name="Text Box 5">
            <a:extLst>
              <a:ext uri="{FF2B5EF4-FFF2-40B4-BE49-F238E27FC236}">
                <a16:creationId xmlns:a16="http://schemas.microsoft.com/office/drawing/2014/main" id="{C2F1A88F-845A-1F39-5BEB-35C73D9441D0}"/>
              </a:ext>
            </a:extLst>
          </p:cNvPr>
          <p:cNvSpPr txBox="1">
            <a:spLocks noChangeArrowheads="1"/>
          </p:cNvSpPr>
          <p:nvPr/>
        </p:nvSpPr>
        <p:spPr bwMode="auto">
          <a:xfrm>
            <a:off x="1066800" y="1447800"/>
            <a:ext cx="10058400" cy="1811906"/>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s-ES" altLang="en-US" sz="2600" b="1" dirty="0">
                <a:solidFill>
                  <a:srgbClr val="FFFF00"/>
                </a:solidFill>
                <a:latin typeface="Verdana" panose="020B0604030504040204" pitchFamily="34" charset="0"/>
                <a:ea typeface="Verdana" panose="020B0604030504040204" pitchFamily="34" charset="0"/>
              </a:rPr>
              <a:t>Esto es la sabiduría de Dios. </a:t>
            </a:r>
          </a:p>
          <a:p>
            <a:pPr>
              <a:lnSpc>
                <a:spcPct val="110000"/>
              </a:lnSpc>
            </a:pPr>
            <a:r>
              <a:rPr lang="es-ES" altLang="en-US" sz="2600" b="1" dirty="0">
                <a:solidFill>
                  <a:srgbClr val="FFFF00"/>
                </a:solidFill>
                <a:latin typeface="Verdana" panose="020B0604030504040204" pitchFamily="34" charset="0"/>
                <a:ea typeface="Verdana" panose="020B0604030504040204" pitchFamily="34" charset="0"/>
              </a:rPr>
              <a:t>Esto es las buenas noticias del evangelio de Jesús. </a:t>
            </a:r>
          </a:p>
          <a:p>
            <a:pPr>
              <a:lnSpc>
                <a:spcPct val="110000"/>
              </a:lnSpc>
            </a:pPr>
            <a:r>
              <a:rPr lang="es-ES" altLang="en-US" sz="2600" b="1" dirty="0">
                <a:solidFill>
                  <a:srgbClr val="FFFF00"/>
                </a:solidFill>
                <a:latin typeface="Verdana" panose="020B0604030504040204" pitchFamily="34" charset="0"/>
                <a:ea typeface="Verdana" panose="020B0604030504040204" pitchFamily="34" charset="0"/>
              </a:rPr>
              <a:t>Esto es el cuento emocionante de nuestra redención </a:t>
            </a:r>
          </a:p>
          <a:p>
            <a:pPr>
              <a:lnSpc>
                <a:spcPct val="110000"/>
              </a:lnSpc>
            </a:pPr>
            <a:r>
              <a:rPr lang="es-ES" altLang="en-US" sz="2600" b="1" dirty="0">
                <a:solidFill>
                  <a:srgbClr val="FFFF00"/>
                </a:solidFill>
                <a:latin typeface="Verdana" panose="020B0604030504040204" pitchFamily="34" charset="0"/>
                <a:ea typeface="Verdana" panose="020B0604030504040204" pitchFamily="34" charset="0"/>
              </a:rPr>
              <a:t>        por la sangre de Jesucristo.</a:t>
            </a:r>
            <a:endParaRPr lang="en-US" altLang="en-US" sz="2600" b="1" dirty="0">
              <a:solidFill>
                <a:srgbClr val="FFFF00"/>
              </a:solidFill>
              <a:latin typeface="Verdana" panose="020B0604030504040204" pitchFamily="34" charset="0"/>
              <a:ea typeface="Verdana" panose="020B0604030504040204" pitchFamily="34" charset="0"/>
            </a:endParaRPr>
          </a:p>
        </p:txBody>
      </p:sp>
      <p:pic>
        <p:nvPicPr>
          <p:cNvPr id="53259" name="Picture 11" descr="Cómo buscar en la Biblia - 9 pasos">
            <a:extLst>
              <a:ext uri="{FF2B5EF4-FFF2-40B4-BE49-F238E27FC236}">
                <a16:creationId xmlns:a16="http://schemas.microsoft.com/office/drawing/2014/main" id="{ED8D350E-F63D-5B81-2CCF-2959A7709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3200400"/>
            <a:ext cx="4138313"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41" name="Rectangle 5">
            <a:extLst>
              <a:ext uri="{FF2B5EF4-FFF2-40B4-BE49-F238E27FC236}">
                <a16:creationId xmlns:a16="http://schemas.microsoft.com/office/drawing/2014/main" id="{73C44C62-DD91-1473-15EB-F81567A57FAD}"/>
              </a:ext>
            </a:extLst>
          </p:cNvPr>
          <p:cNvSpPr>
            <a:spLocks noChangeArrowheads="1"/>
          </p:cNvSpPr>
          <p:nvPr/>
        </p:nvSpPr>
        <p:spPr bwMode="auto">
          <a:xfrm>
            <a:off x="685800" y="1447800"/>
            <a:ext cx="104394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Fil 2:5-11 - </a:t>
            </a:r>
            <a:r>
              <a:rPr lang="es-ES" altLang="en-US" sz="2600" b="1" dirty="0">
                <a:solidFill>
                  <a:schemeClr val="bg1"/>
                </a:solidFill>
                <a:latin typeface="Verdana" panose="020B0604030504040204" pitchFamily="34" charset="0"/>
                <a:ea typeface="Verdana" panose="020B0604030504040204" pitchFamily="34" charset="0"/>
              </a:rPr>
              <a:t>Haya, pues, en vosotros este sentir que hubo también en Cristo Jesús, el cual, siendo en forma de Dios, no estimó el ser igual a Dios como cosa a que aferrarse, sino que se despojó a sí mismo, tomando forma de siervo, hecho semejante a los hombres; y estando en la condición de hombre, se humilló a sí mismo, haciéndose obediente hasta la muerte, y muerte de cruz.  Por lo cual Dios también le exaltó hasta lo sumo, y le dio un nombre que es sobre todo nombre, para que en el nombre de Jesús se doble toda rodilla de los que están en los cielos, y en la tierra, y debajo de la tierra; y toda lengua confiese que Jesucristo es el Señor, para gloria de Dios Padre.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iterate type="wd">
                                    <p:tmPct val="1000"/>
                                  </p:iterate>
                                  <p:childTnLst>
                                    <p:set>
                                      <p:cBhvr>
                                        <p:cTn id="6" dur="1" fill="hold">
                                          <p:stCondLst>
                                            <p:cond delay="0"/>
                                          </p:stCondLst>
                                        </p:cTn>
                                        <p:tgtEl>
                                          <p:spTgt spid="65541"/>
                                        </p:tgtEl>
                                        <p:attrNameLst>
                                          <p:attrName>style.visibility</p:attrName>
                                        </p:attrNameLst>
                                      </p:cBhvr>
                                      <p:to>
                                        <p:strVal val="visible"/>
                                      </p:to>
                                    </p:set>
                                    <p:animEffect transition="in" filter="slide(fromBottom)">
                                      <p:cBhvr>
                                        <p:cTn id="7"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4F84B7CC-CD13-872E-1BBE-40F39F362004}"/>
              </a:ext>
            </a:extLst>
          </p:cNvPr>
          <p:cNvSpPr>
            <a:spLocks noChangeArrowheads="1"/>
          </p:cNvSpPr>
          <p:nvPr/>
        </p:nvSpPr>
        <p:spPr bwMode="auto">
          <a:xfrm>
            <a:off x="1447800" y="1752600"/>
            <a:ext cx="9144000" cy="48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s-ES" altLang="en-US" sz="2600" b="1" dirty="0">
                <a:solidFill>
                  <a:srgbClr val="FFFF00"/>
                </a:solidFill>
                <a:latin typeface="Verdana" panose="020B0604030504040204" pitchFamily="34" charset="0"/>
                <a:ea typeface="Verdana" panose="020B0604030504040204" pitchFamily="34" charset="0"/>
              </a:rPr>
              <a:t>Rom 3:23-26 - </a:t>
            </a:r>
            <a:r>
              <a:rPr lang="es-ES" altLang="en-US" sz="2600" b="1" dirty="0">
                <a:solidFill>
                  <a:schemeClr val="bg1"/>
                </a:solidFill>
                <a:latin typeface="Verdana" panose="020B0604030504040204" pitchFamily="34" charset="0"/>
                <a:ea typeface="Verdana" panose="020B0604030504040204" pitchFamily="34" charset="0"/>
              </a:rPr>
              <a:t>por cuanto todos pecaron, y están destituidos de la gloria de Dios, siendo justificados gratuita mente por su gracia, mediante la redención que es en Cristo Jesús, a quien Dios puso como propiciación por medio de la fe en su sangre, para manifestar su justicia, a causa de haber pasado por alto, en su paciencia, los pecados pasados, con la mira de manifestar en este tiempo su justicia, a fin de que él sea el justo, y el que justifica al que es de la fe de Jesús.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iterate type="wd">
                                    <p:tmPct val="0"/>
                                  </p:iterate>
                                  <p:childTnLst>
                                    <p:set>
                                      <p:cBhvr>
                                        <p:cTn id="6" dur="1" fill="hold">
                                          <p:stCondLst>
                                            <p:cond delay="0"/>
                                          </p:stCondLst>
                                        </p:cTn>
                                        <p:tgtEl>
                                          <p:spTgt spid="66563"/>
                                        </p:tgtEl>
                                        <p:attrNameLst>
                                          <p:attrName>style.visibility</p:attrName>
                                        </p:attrNameLst>
                                      </p:cBhvr>
                                      <p:to>
                                        <p:strVal val="visible"/>
                                      </p:to>
                                    </p:set>
                                    <p:animEffect transition="in" filter="slide(fromTop)">
                                      <p:cBhvr>
                                        <p:cTn id="7" dur="10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nodeType="clickEffect">
                                  <p:stCondLst>
                                    <p:cond delay="0"/>
                                  </p:stCondLst>
                                  <p:iterate type="wd">
                                    <p:tmPct val="1000"/>
                                  </p:iterate>
                                  <p:childTnLst>
                                    <p:anim calcmode="lin" valueType="num">
                                      <p:cBhvr>
                                        <p:cTn id="11" dur="1000"/>
                                        <p:tgtEl>
                                          <p:spTgt spid="66563"/>
                                        </p:tgtEl>
                                        <p:attrNameLst>
                                          <p:attrName>ppt_w</p:attrName>
                                        </p:attrNameLst>
                                      </p:cBhvr>
                                      <p:tavLst>
                                        <p:tav tm="0">
                                          <p:val>
                                            <p:strVal val="ppt_w"/>
                                          </p:val>
                                        </p:tav>
                                        <p:tav tm="100000">
                                          <p:val>
                                            <p:fltVal val="0"/>
                                          </p:val>
                                        </p:tav>
                                      </p:tavLst>
                                    </p:anim>
                                    <p:anim calcmode="lin" valueType="num">
                                      <p:cBhvr>
                                        <p:cTn id="12" dur="1000"/>
                                        <p:tgtEl>
                                          <p:spTgt spid="66563"/>
                                        </p:tgtEl>
                                        <p:attrNameLst>
                                          <p:attrName>ppt_h</p:attrName>
                                        </p:attrNameLst>
                                      </p:cBhvr>
                                      <p:tavLst>
                                        <p:tav tm="0">
                                          <p:val>
                                            <p:strVal val="ppt_h"/>
                                          </p:val>
                                        </p:tav>
                                        <p:tav tm="100000">
                                          <p:val>
                                            <p:strVal val="ppt_h"/>
                                          </p:val>
                                        </p:tav>
                                      </p:tavLst>
                                    </p:anim>
                                    <p:set>
                                      <p:cBhvr>
                                        <p:cTn id="13" dur="1" fill="hold">
                                          <p:stCondLst>
                                            <p:cond delay="999"/>
                                          </p:stCondLst>
                                        </p:cTn>
                                        <p:tgtEl>
                                          <p:spTgt spid="66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C4BF648F-7843-B16D-37AF-128B8A34B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45215"/>
            <a:ext cx="33210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8922" name="AutoShape 10">
            <a:extLst>
              <a:ext uri="{FF2B5EF4-FFF2-40B4-BE49-F238E27FC236}">
                <a16:creationId xmlns:a16="http://schemas.microsoft.com/office/drawing/2014/main" id="{170FA56E-BB84-9D7F-3DC3-A574854B4353}"/>
              </a:ext>
            </a:extLst>
          </p:cNvPr>
          <p:cNvSpPr>
            <a:spLocks noChangeArrowheads="1"/>
          </p:cNvSpPr>
          <p:nvPr/>
        </p:nvSpPr>
        <p:spPr bwMode="auto">
          <a:xfrm>
            <a:off x="4311650" y="3733800"/>
            <a:ext cx="6705600" cy="2514600"/>
          </a:xfrm>
          <a:prstGeom prst="wedgeRoundRectCallout">
            <a:avLst>
              <a:gd name="adj1" fmla="val -64573"/>
              <a:gd name="adj2" fmla="val -12935"/>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600" b="1">
                <a:latin typeface="Verdana" panose="020B0604030504040204" pitchFamily="34" charset="0"/>
                <a:ea typeface="Verdana" panose="020B0604030504040204" pitchFamily="34" charset="0"/>
              </a:rPr>
              <a:t>1. ¿Por qué lleva </a:t>
            </a:r>
            <a:r>
              <a:rPr lang="es-ES" altLang="en-US" sz="2600" b="1" u="sng">
                <a:latin typeface="Verdana" panose="020B0604030504040204" pitchFamily="34" charset="0"/>
                <a:ea typeface="Verdana" panose="020B0604030504040204" pitchFamily="34" charset="0"/>
              </a:rPr>
              <a:t>CADA </a:t>
            </a:r>
            <a:r>
              <a:rPr lang="es-ES" altLang="en-US" sz="2600" b="1">
                <a:latin typeface="Verdana" panose="020B0604030504040204" pitchFamily="34" charset="0"/>
                <a:ea typeface="Verdana" panose="020B0604030504040204" pitchFamily="34" charset="0"/>
              </a:rPr>
              <a:t>pecado la pena de muerte? </a:t>
            </a:r>
          </a:p>
          <a:p>
            <a:pPr algn="ctr"/>
            <a:r>
              <a:rPr lang="en-US" altLang="en-US" sz="2600" b="1">
                <a:latin typeface="Verdana" panose="020B0604030504040204" pitchFamily="34" charset="0"/>
                <a:ea typeface="Verdana" panose="020B0604030504040204" pitchFamily="34" charset="0"/>
              </a:rPr>
              <a:t>--y--</a:t>
            </a:r>
          </a:p>
          <a:p>
            <a:pPr algn="ctr"/>
            <a:r>
              <a:rPr lang="es-ES" altLang="en-US" sz="2600" b="1">
                <a:latin typeface="Verdana" panose="020B0604030504040204" pitchFamily="34" charset="0"/>
                <a:ea typeface="Verdana" panose="020B0604030504040204" pitchFamily="34" charset="0"/>
              </a:rPr>
              <a:t>2. ¿Por qué era la </a:t>
            </a:r>
            <a:r>
              <a:rPr lang="es-ES" altLang="en-US" sz="2600" b="1" u="sng">
                <a:latin typeface="Verdana" panose="020B0604030504040204" pitchFamily="34" charset="0"/>
                <a:ea typeface="Verdana" panose="020B0604030504040204" pitchFamily="34" charset="0"/>
              </a:rPr>
              <a:t>MUERTE </a:t>
            </a:r>
            <a:r>
              <a:rPr lang="es-ES" altLang="en-US" sz="2600" b="1">
                <a:latin typeface="Verdana" panose="020B0604030504040204" pitchFamily="34" charset="0"/>
                <a:ea typeface="Verdana" panose="020B0604030504040204" pitchFamily="34" charset="0"/>
              </a:rPr>
              <a:t>de Jesús la única solución? </a:t>
            </a:r>
            <a:endParaRPr lang="en-US" altLang="en-US" sz="2600" b="1">
              <a:latin typeface="Verdana" panose="020B0604030504040204" pitchFamily="34" charset="0"/>
              <a:ea typeface="Verdana" panose="020B0604030504040204" pitchFamily="34"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24B034F5-3E7E-41A5-6E4C-2BCF5A8A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984441"/>
            <a:ext cx="4724400" cy="3278188"/>
          </a:xfrm>
          <a:prstGeom prst="rect">
            <a:avLst/>
          </a:prstGeom>
          <a:noFill/>
          <a:extLst>
            <a:ext uri="{909E8E84-426E-40DD-AFC4-6F175D3DCCD1}">
              <a14:hiddenFill xmlns:a14="http://schemas.microsoft.com/office/drawing/2010/main">
                <a:solidFill>
                  <a:srgbClr val="FFFFFF"/>
                </a:solidFill>
              </a14:hiddenFill>
            </a:ext>
          </a:extLst>
        </p:spPr>
      </p:pic>
      <p:sp>
        <p:nvSpPr>
          <p:cNvPr id="71683" name="Text Box 3">
            <a:extLst>
              <a:ext uri="{FF2B5EF4-FFF2-40B4-BE49-F238E27FC236}">
                <a16:creationId xmlns:a16="http://schemas.microsoft.com/office/drawing/2014/main" id="{826A3FF6-4F8D-9992-9199-8A00F66DD40A}"/>
              </a:ext>
            </a:extLst>
          </p:cNvPr>
          <p:cNvSpPr txBox="1">
            <a:spLocks noChangeArrowheads="1"/>
          </p:cNvSpPr>
          <p:nvPr/>
        </p:nvSpPr>
        <p:spPr bwMode="auto">
          <a:xfrm>
            <a:off x="0" y="13462"/>
            <a:ext cx="12192000" cy="89255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a:solidFill>
                  <a:schemeClr val="bg1"/>
                </a:solidFill>
                <a:latin typeface="Verdana" panose="020B0604030504040204" pitchFamily="34" charset="0"/>
                <a:ea typeface="Verdana" panose="020B0604030504040204" pitchFamily="34" charset="0"/>
              </a:rPr>
              <a:t>Para ser posible la salvación, 2 características divinas tuvieron que ser satisfechas.</a:t>
            </a:r>
            <a:endParaRPr lang="en-US" altLang="en-US" sz="2600" b="1">
              <a:solidFill>
                <a:schemeClr val="bg1"/>
              </a:solidFill>
              <a:latin typeface="Verdana" panose="020B0604030504040204" pitchFamily="34" charset="0"/>
              <a:ea typeface="Verdana" panose="020B0604030504040204" pitchFamily="34" charset="0"/>
            </a:endParaRPr>
          </a:p>
        </p:txBody>
      </p:sp>
      <p:sp>
        <p:nvSpPr>
          <p:cNvPr id="71684" name="Text Box 4">
            <a:extLst>
              <a:ext uri="{FF2B5EF4-FFF2-40B4-BE49-F238E27FC236}">
                <a16:creationId xmlns:a16="http://schemas.microsoft.com/office/drawing/2014/main" id="{5BD0D1B7-4F72-4054-5BA6-72E1772A4302}"/>
              </a:ext>
            </a:extLst>
          </p:cNvPr>
          <p:cNvSpPr txBox="1">
            <a:spLocks noChangeArrowheads="1"/>
          </p:cNvSpPr>
          <p:nvPr/>
        </p:nvSpPr>
        <p:spPr bwMode="auto">
          <a:xfrm>
            <a:off x="2395728" y="2303555"/>
            <a:ext cx="355097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la Justicia de Dios</a:t>
            </a:r>
          </a:p>
        </p:txBody>
      </p:sp>
      <p:sp>
        <p:nvSpPr>
          <p:cNvPr id="71685" name="Text Box 5">
            <a:extLst>
              <a:ext uri="{FF2B5EF4-FFF2-40B4-BE49-F238E27FC236}">
                <a16:creationId xmlns:a16="http://schemas.microsoft.com/office/drawing/2014/main" id="{B2A90E06-484B-6BAE-1D12-A6BB8ABFDF3A}"/>
              </a:ext>
            </a:extLst>
          </p:cNvPr>
          <p:cNvSpPr txBox="1">
            <a:spLocks noChangeArrowheads="1"/>
          </p:cNvSpPr>
          <p:nvPr/>
        </p:nvSpPr>
        <p:spPr bwMode="auto">
          <a:xfrm>
            <a:off x="6083861" y="2282185"/>
            <a:ext cx="44198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la Misericordia de Dios</a:t>
            </a:r>
          </a:p>
        </p:txBody>
      </p:sp>
      <p:sp>
        <p:nvSpPr>
          <p:cNvPr id="71686" name="Text Box 6">
            <a:extLst>
              <a:ext uri="{FF2B5EF4-FFF2-40B4-BE49-F238E27FC236}">
                <a16:creationId xmlns:a16="http://schemas.microsoft.com/office/drawing/2014/main" id="{D2FACE65-FF77-4296-66F7-837F9DE49ED7}"/>
              </a:ext>
            </a:extLst>
          </p:cNvPr>
          <p:cNvSpPr txBox="1">
            <a:spLocks noChangeArrowheads="1"/>
          </p:cNvSpPr>
          <p:nvPr/>
        </p:nvSpPr>
        <p:spPr bwMode="auto">
          <a:xfrm>
            <a:off x="76200" y="3661132"/>
            <a:ext cx="4572000" cy="129266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u="sng" dirty="0">
                <a:solidFill>
                  <a:schemeClr val="bg1"/>
                </a:solidFill>
                <a:latin typeface="Verdana" panose="020B0604030504040204" pitchFamily="34" charset="0"/>
                <a:ea typeface="Verdana" panose="020B0604030504040204" pitchFamily="34" charset="0"/>
              </a:rPr>
              <a:t>LA JUSTICIA</a:t>
            </a:r>
            <a:r>
              <a:rPr lang="en-US" altLang="en-US" sz="2600" b="1" dirty="0">
                <a:solidFill>
                  <a:schemeClr val="bg1"/>
                </a:solidFill>
                <a:latin typeface="Verdana" panose="020B0604030504040204" pitchFamily="34" charset="0"/>
                <a:ea typeface="Verdana" panose="020B0604030504040204" pitchFamily="34" charset="0"/>
              </a:rPr>
              <a:t>:  </a:t>
            </a:r>
            <a:r>
              <a:rPr lang="es-ES" altLang="en-US" sz="2600" b="1" dirty="0">
                <a:solidFill>
                  <a:schemeClr val="bg1"/>
                </a:solidFill>
                <a:latin typeface="Verdana" panose="020B0604030504040204" pitchFamily="34" charset="0"/>
                <a:ea typeface="Verdana" panose="020B0604030504040204" pitchFamily="34" charset="0"/>
              </a:rPr>
              <a:t>requiere una pena que empareja o es igual a la ofensa.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71687" name="Text Box 7">
            <a:extLst>
              <a:ext uri="{FF2B5EF4-FFF2-40B4-BE49-F238E27FC236}">
                <a16:creationId xmlns:a16="http://schemas.microsoft.com/office/drawing/2014/main" id="{23D68ADA-C824-3843-A26C-6A4074D3E3EF}"/>
              </a:ext>
            </a:extLst>
          </p:cNvPr>
          <p:cNvSpPr txBox="1">
            <a:spLocks noChangeArrowheads="1"/>
          </p:cNvSpPr>
          <p:nvPr/>
        </p:nvSpPr>
        <p:spPr bwMode="auto">
          <a:xfrm>
            <a:off x="76200" y="5178426"/>
            <a:ext cx="54102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El </a:t>
            </a:r>
            <a:r>
              <a:rPr lang="en-US" altLang="en-US" sz="2600" b="1" dirty="0" err="1">
                <a:solidFill>
                  <a:srgbClr val="FFFF00"/>
                </a:solidFill>
                <a:latin typeface="Verdana" panose="020B0604030504040204" pitchFamily="34" charset="0"/>
                <a:ea typeface="Verdana" panose="020B0604030504040204" pitchFamily="34" charset="0"/>
              </a:rPr>
              <a:t>problema</a:t>
            </a:r>
            <a:r>
              <a:rPr lang="en-US" altLang="en-US" sz="2600" b="1" dirty="0">
                <a:solidFill>
                  <a:srgbClr val="FFFF00"/>
                </a:solidFill>
                <a:latin typeface="Verdana" panose="020B0604030504040204" pitchFamily="34" charset="0"/>
                <a:ea typeface="Verdana" panose="020B0604030504040204" pitchFamily="34" charset="0"/>
              </a:rPr>
              <a:t> es que </a:t>
            </a:r>
            <a:r>
              <a:rPr lang="en-US" altLang="en-US" sz="2600" b="1" dirty="0" err="1">
                <a:solidFill>
                  <a:srgbClr val="FFFF00"/>
                </a:solidFill>
                <a:latin typeface="Verdana" panose="020B0604030504040204" pitchFamily="34" charset="0"/>
                <a:ea typeface="Verdana" panose="020B0604030504040204" pitchFamily="34" charset="0"/>
              </a:rPr>
              <a:t>cuando</a:t>
            </a:r>
            <a:r>
              <a:rPr lang="en-US" altLang="en-US" sz="2600" b="1" dirty="0">
                <a:solidFill>
                  <a:srgbClr val="FFFF00"/>
                </a:solidFill>
                <a:latin typeface="Verdana" panose="020B0604030504040204" pitchFamily="34" charset="0"/>
                <a:ea typeface="Verdana" panose="020B0604030504040204" pitchFamily="34" charset="0"/>
              </a:rPr>
              <a:t> un hombre </a:t>
            </a:r>
            <a:r>
              <a:rPr lang="en-US" altLang="en-US" sz="2600" b="1" dirty="0" err="1">
                <a:solidFill>
                  <a:srgbClr val="FFFF00"/>
                </a:solidFill>
                <a:latin typeface="Verdana" panose="020B0604030504040204" pitchFamily="34" charset="0"/>
                <a:ea typeface="Verdana" panose="020B0604030504040204" pitchFamily="34" charset="0"/>
              </a:rPr>
              <a:t>peca</a:t>
            </a:r>
            <a:r>
              <a:rPr lang="en-US" altLang="en-US" sz="2600" b="1" dirty="0">
                <a:solidFill>
                  <a:srgbClr val="FFFF00"/>
                </a:solidFill>
                <a:latin typeface="Verdana" panose="020B0604030504040204" pitchFamily="34" charset="0"/>
                <a:ea typeface="Verdana" panose="020B0604030504040204" pitchFamily="34" charset="0"/>
              </a:rPr>
              <a:t>,  </a:t>
            </a:r>
            <a:r>
              <a:rPr lang="es-CO" altLang="en-US" sz="2600" b="1" dirty="0">
                <a:solidFill>
                  <a:srgbClr val="FFFF00"/>
                </a:solidFill>
                <a:latin typeface="Verdana" panose="020B0604030504040204" pitchFamily="34" charset="0"/>
                <a:ea typeface="Verdana" panose="020B0604030504040204" pitchFamily="34" charset="0"/>
              </a:rPr>
              <a:t>él </a:t>
            </a:r>
            <a:r>
              <a:rPr lang="en-US" altLang="en-US" sz="2600" b="1" dirty="0" err="1">
                <a:solidFill>
                  <a:srgbClr val="FFFF00"/>
                </a:solidFill>
                <a:latin typeface="Verdana" panose="020B0604030504040204" pitchFamily="34" charset="0"/>
                <a:ea typeface="Verdana" panose="020B0604030504040204" pitchFamily="34" charset="0"/>
              </a:rPr>
              <a:t>comete</a:t>
            </a:r>
            <a:r>
              <a:rPr lang="en-US" altLang="en-US" sz="2600" b="1" dirty="0">
                <a:solidFill>
                  <a:srgbClr val="FFFF00"/>
                </a:solidFill>
                <a:latin typeface="Verdana" panose="020B0604030504040204" pitchFamily="34" charset="0"/>
                <a:ea typeface="Verdana" panose="020B0604030504040204" pitchFamily="34" charset="0"/>
              </a:rPr>
              <a:t> </a:t>
            </a:r>
            <a:r>
              <a:rPr lang="en-US" altLang="en-US" sz="2600" b="1" dirty="0" err="1">
                <a:solidFill>
                  <a:srgbClr val="FFFF00"/>
                </a:solidFill>
                <a:latin typeface="Verdana" panose="020B0604030504040204" pitchFamily="34" charset="0"/>
                <a:ea typeface="Verdana" panose="020B0604030504040204" pitchFamily="34" charset="0"/>
              </a:rPr>
              <a:t>una</a:t>
            </a:r>
            <a:r>
              <a:rPr lang="en-US" altLang="en-US" sz="2600" b="1" dirty="0">
                <a:solidFill>
                  <a:srgbClr val="FFFF00"/>
                </a:solidFill>
                <a:latin typeface="Verdana" panose="020B0604030504040204" pitchFamily="34" charset="0"/>
                <a:ea typeface="Verdana" panose="020B0604030504040204" pitchFamily="34" charset="0"/>
              </a:rPr>
              <a:t> </a:t>
            </a:r>
            <a:r>
              <a:rPr lang="en-US" altLang="en-US" sz="2600" b="1" dirty="0" err="1">
                <a:solidFill>
                  <a:srgbClr val="FFFF00"/>
                </a:solidFill>
                <a:latin typeface="Verdana" panose="020B0604030504040204" pitchFamily="34" charset="0"/>
                <a:ea typeface="Verdana" panose="020B0604030504040204" pitchFamily="34" charset="0"/>
              </a:rPr>
              <a:t>ofensa</a:t>
            </a:r>
            <a:r>
              <a:rPr lang="en-US" altLang="en-US" sz="2600" b="1" dirty="0">
                <a:solidFill>
                  <a:srgbClr val="FFFF00"/>
                </a:solidFill>
                <a:latin typeface="Verdana" panose="020B0604030504040204" pitchFamily="34" charset="0"/>
                <a:ea typeface="Verdana" panose="020B0604030504040204" pitchFamily="34" charset="0"/>
              </a:rPr>
              <a:t> </a:t>
            </a:r>
            <a:r>
              <a:rPr lang="en-US" altLang="en-US" sz="2600" b="1" dirty="0" err="1">
                <a:solidFill>
                  <a:srgbClr val="FFFF00"/>
                </a:solidFill>
                <a:latin typeface="Verdana" panose="020B0604030504040204" pitchFamily="34" charset="0"/>
                <a:ea typeface="Verdana" panose="020B0604030504040204" pitchFamily="34" charset="0"/>
              </a:rPr>
              <a:t>infinita</a:t>
            </a:r>
            <a:r>
              <a:rPr lang="en-US" altLang="en-US" sz="2600" b="1" dirty="0">
                <a:solidFill>
                  <a:srgbClr val="FFFF00"/>
                </a:solidFill>
                <a:latin typeface="Verdana" panose="020B0604030504040204" pitchFamily="34" charset="0"/>
                <a:ea typeface="Verdana" panose="020B0604030504040204" pitchFamily="34" charset="0"/>
              </a:rPr>
              <a:t>.</a:t>
            </a:r>
          </a:p>
          <a:p>
            <a:pPr algn="ctr"/>
            <a:r>
              <a:rPr lang="es-ES" altLang="en-US" sz="2600" b="1" dirty="0">
                <a:solidFill>
                  <a:srgbClr val="FFFF00"/>
                </a:solidFill>
                <a:latin typeface="Verdana" panose="020B0604030504040204" pitchFamily="34" charset="0"/>
                <a:ea typeface="Verdana" panose="020B0604030504040204" pitchFamily="34" charset="0"/>
              </a:rPr>
              <a:t>¿Por qué es verdad eso? </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71688" name="Text Box 8">
            <a:extLst>
              <a:ext uri="{FF2B5EF4-FFF2-40B4-BE49-F238E27FC236}">
                <a16:creationId xmlns:a16="http://schemas.microsoft.com/office/drawing/2014/main" id="{13AB0D86-A20F-394A-6317-07F89F73049D}"/>
              </a:ext>
            </a:extLst>
          </p:cNvPr>
          <p:cNvSpPr txBox="1">
            <a:spLocks noChangeArrowheads="1"/>
          </p:cNvSpPr>
          <p:nvPr/>
        </p:nvSpPr>
        <p:spPr bwMode="auto">
          <a:xfrm>
            <a:off x="6781800" y="5484814"/>
            <a:ext cx="5410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La medida verdadera de una ofensa se ve en él que está ofendido.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71689" name="AutoShape 9">
            <a:extLst>
              <a:ext uri="{FF2B5EF4-FFF2-40B4-BE49-F238E27FC236}">
                <a16:creationId xmlns:a16="http://schemas.microsoft.com/office/drawing/2014/main" id="{DE5E7F79-470C-9D09-74A2-79906E6B9841}"/>
              </a:ext>
            </a:extLst>
          </p:cNvPr>
          <p:cNvSpPr>
            <a:spLocks noChangeArrowheads="1"/>
          </p:cNvSpPr>
          <p:nvPr/>
        </p:nvSpPr>
        <p:spPr bwMode="auto">
          <a:xfrm>
            <a:off x="5715000" y="5638800"/>
            <a:ext cx="1219200" cy="762000"/>
          </a:xfrm>
          <a:prstGeom prst="notchedRightArrow">
            <a:avLst>
              <a:gd name="adj1" fmla="val 35759"/>
              <a:gd name="adj2" fmla="val 7127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b="1">
              <a:latin typeface="Verdana" panose="020B0604030504040204" pitchFamily="34" charset="0"/>
              <a:ea typeface="Verdan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strips(downRight)">
                                      <p:cBhvr>
                                        <p:cTn id="7" dur="1000"/>
                                        <p:tgtEl>
                                          <p:spTgt spid="71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diamond(out)">
                                      <p:cBhvr>
                                        <p:cTn id="12" dur="1000"/>
                                        <p:tgtEl>
                                          <p:spTgt spid="716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71689"/>
                                        </p:tgtEl>
                                        <p:attrNameLst>
                                          <p:attrName>style.visibility</p:attrName>
                                        </p:attrNameLst>
                                      </p:cBhvr>
                                      <p:to>
                                        <p:strVal val="visible"/>
                                      </p:to>
                                    </p:set>
                                    <p:animEffect transition="in" filter="diamond(out)">
                                      <p:cBhvr>
                                        <p:cTn id="17" dur="1000"/>
                                        <p:tgtEl>
                                          <p:spTgt spid="71689"/>
                                        </p:tgtEl>
                                      </p:cBhvr>
                                    </p:animEffect>
                                  </p:childTnLst>
                                </p:cTn>
                              </p:par>
                              <p:par>
                                <p:cTn id="18" presetID="22" presetClass="entr" presetSubtype="2" fill="hold" nodeType="withEffect">
                                  <p:stCondLst>
                                    <p:cond delay="0"/>
                                  </p:stCondLst>
                                  <p:iterate type="wd">
                                    <p:tmPct val="5000"/>
                                  </p:iterate>
                                  <p:childTnLst>
                                    <p:set>
                                      <p:cBhvr>
                                        <p:cTn id="19" dur="1" fill="hold">
                                          <p:stCondLst>
                                            <p:cond delay="0"/>
                                          </p:stCondLst>
                                        </p:cTn>
                                        <p:tgtEl>
                                          <p:spTgt spid="71688"/>
                                        </p:tgtEl>
                                        <p:attrNameLst>
                                          <p:attrName>style.visibility</p:attrName>
                                        </p:attrNameLst>
                                      </p:cBhvr>
                                      <p:to>
                                        <p:strVal val="visible"/>
                                      </p:to>
                                    </p:set>
                                    <p:animEffect transition="in" filter="wipe(right)">
                                      <p:cBhvr>
                                        <p:cTn id="20" dur="1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87" grpId="0"/>
      <p:bldP spid="716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2DD8162B-B6AE-0BD8-2B18-79E89AC6EA26}"/>
              </a:ext>
            </a:extLst>
          </p:cNvPr>
          <p:cNvSpPr txBox="1">
            <a:spLocks noChangeArrowheads="1"/>
          </p:cNvSpPr>
          <p:nvPr/>
        </p:nvSpPr>
        <p:spPr bwMode="auto">
          <a:xfrm>
            <a:off x="1524000" y="1752601"/>
            <a:ext cx="2286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altLang="en-US" sz="2600" b="1">
                <a:latin typeface="Verdana" panose="020B0604030504040204" pitchFamily="34" charset="0"/>
                <a:ea typeface="Verdana" panose="020B0604030504040204" pitchFamily="34" charset="0"/>
              </a:rPr>
              <a:t>Código Uniforme</a:t>
            </a:r>
          </a:p>
          <a:p>
            <a:pPr algn="ctr">
              <a:lnSpc>
                <a:spcPct val="80000"/>
              </a:lnSpc>
            </a:pPr>
            <a:r>
              <a:rPr lang="es-CO" altLang="en-US" sz="2600" b="1">
                <a:latin typeface="Verdana" panose="020B0604030504040204" pitchFamily="34" charset="0"/>
                <a:ea typeface="Verdana" panose="020B0604030504040204" pitchFamily="34" charset="0"/>
              </a:rPr>
              <a:t>de la</a:t>
            </a:r>
          </a:p>
          <a:p>
            <a:pPr algn="ctr">
              <a:lnSpc>
                <a:spcPct val="80000"/>
              </a:lnSpc>
            </a:pPr>
            <a:r>
              <a:rPr lang="es-CO" altLang="en-US" sz="2600" b="1">
                <a:latin typeface="Verdana" panose="020B0604030504040204" pitchFamily="34" charset="0"/>
                <a:ea typeface="Verdana" panose="020B0604030504040204" pitchFamily="34" charset="0"/>
              </a:rPr>
              <a:t>Justicia Militaria</a:t>
            </a:r>
            <a:endParaRPr lang="en-US" altLang="en-US" sz="2600" b="1">
              <a:latin typeface="Verdana" panose="020B0604030504040204" pitchFamily="34" charset="0"/>
              <a:ea typeface="Verdana" panose="020B0604030504040204" pitchFamily="34" charset="0"/>
            </a:endParaRPr>
          </a:p>
        </p:txBody>
      </p:sp>
      <p:sp>
        <p:nvSpPr>
          <p:cNvPr id="41998" name="Rectangle 14">
            <a:extLst>
              <a:ext uri="{FF2B5EF4-FFF2-40B4-BE49-F238E27FC236}">
                <a16:creationId xmlns:a16="http://schemas.microsoft.com/office/drawing/2014/main" id="{EC4CCC06-3520-BAB2-D37B-0475F83B7B46}"/>
              </a:ext>
            </a:extLst>
          </p:cNvPr>
          <p:cNvSpPr>
            <a:spLocks noChangeArrowheads="1"/>
          </p:cNvSpPr>
          <p:nvPr/>
        </p:nvSpPr>
        <p:spPr bwMode="auto">
          <a:xfrm>
            <a:off x="0" y="0"/>
            <a:ext cx="2362200" cy="3352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00" b="1">
              <a:latin typeface="Verdana" panose="020B0604030504040204" pitchFamily="34" charset="0"/>
              <a:ea typeface="Verdana" panose="020B0604030504040204" pitchFamily="34" charset="0"/>
            </a:endParaRPr>
          </a:p>
        </p:txBody>
      </p:sp>
      <p:sp>
        <p:nvSpPr>
          <p:cNvPr id="41999" name="Text Box 15">
            <a:extLst>
              <a:ext uri="{FF2B5EF4-FFF2-40B4-BE49-F238E27FC236}">
                <a16:creationId xmlns:a16="http://schemas.microsoft.com/office/drawing/2014/main" id="{8CF82A45-671D-8AFE-2C73-4A490D32E4A7}"/>
              </a:ext>
            </a:extLst>
          </p:cNvPr>
          <p:cNvSpPr txBox="1">
            <a:spLocks noChangeArrowheads="1"/>
          </p:cNvSpPr>
          <p:nvPr/>
        </p:nvSpPr>
        <p:spPr bwMode="auto">
          <a:xfrm>
            <a:off x="38100" y="1738119"/>
            <a:ext cx="236220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000" b="1" dirty="0">
                <a:latin typeface="Verdana" panose="020B0604030504040204" pitchFamily="34" charset="0"/>
                <a:ea typeface="Verdana" panose="020B0604030504040204" pitchFamily="34" charset="0"/>
              </a:rPr>
              <a:t>C</a:t>
            </a:r>
            <a:r>
              <a:rPr lang="es-CO" altLang="en-US" sz="2000" b="1" dirty="0">
                <a:latin typeface="Verdana" panose="020B0604030504040204" pitchFamily="34" charset="0"/>
                <a:ea typeface="Verdana" panose="020B0604030504040204" pitchFamily="34" charset="0"/>
              </a:rPr>
              <a:t>ÓDIGO DE DIOS</a:t>
            </a:r>
            <a:endParaRPr lang="en-US" altLang="en-US" sz="2000" b="1" dirty="0">
              <a:latin typeface="Verdana" panose="020B0604030504040204" pitchFamily="34" charset="0"/>
              <a:ea typeface="Verdana" panose="020B0604030504040204" pitchFamily="34" charset="0"/>
            </a:endParaRPr>
          </a:p>
          <a:p>
            <a:pPr algn="ctr">
              <a:lnSpc>
                <a:spcPct val="85000"/>
              </a:lnSpc>
            </a:pPr>
            <a:r>
              <a:rPr lang="es-CO" altLang="en-US" sz="2000" b="1" dirty="0">
                <a:latin typeface="Verdana" panose="020B0604030504040204" pitchFamily="34" charset="0"/>
                <a:ea typeface="Verdana" panose="020B0604030504040204" pitchFamily="34" charset="0"/>
              </a:rPr>
              <a:t>DE LA</a:t>
            </a:r>
            <a:endParaRPr lang="en-US" altLang="en-US" sz="2000" b="1" dirty="0">
              <a:latin typeface="Verdana" panose="020B0604030504040204" pitchFamily="34" charset="0"/>
              <a:ea typeface="Verdana" panose="020B0604030504040204" pitchFamily="34" charset="0"/>
            </a:endParaRPr>
          </a:p>
          <a:p>
            <a:pPr algn="ctr">
              <a:lnSpc>
                <a:spcPct val="85000"/>
              </a:lnSpc>
            </a:pPr>
            <a:r>
              <a:rPr lang="en-US" altLang="en-US" sz="2000" b="1" dirty="0">
                <a:latin typeface="Verdana" panose="020B0604030504040204" pitchFamily="34" charset="0"/>
                <a:ea typeface="Verdana" panose="020B0604030504040204" pitchFamily="34" charset="0"/>
              </a:rPr>
              <a:t>JUSTICIA DIVINA</a:t>
            </a:r>
          </a:p>
        </p:txBody>
      </p:sp>
      <p:sp>
        <p:nvSpPr>
          <p:cNvPr id="42000" name="Text Box 16">
            <a:extLst>
              <a:ext uri="{FF2B5EF4-FFF2-40B4-BE49-F238E27FC236}">
                <a16:creationId xmlns:a16="http://schemas.microsoft.com/office/drawing/2014/main" id="{3BA8ADBB-1196-518B-7A51-746CE9E2736D}"/>
              </a:ext>
            </a:extLst>
          </p:cNvPr>
          <p:cNvSpPr txBox="1">
            <a:spLocks noChangeArrowheads="1"/>
          </p:cNvSpPr>
          <p:nvPr/>
        </p:nvSpPr>
        <p:spPr bwMode="auto">
          <a:xfrm>
            <a:off x="0" y="770270"/>
            <a:ext cx="2362200" cy="43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600" b="1" dirty="0">
                <a:latin typeface="Verdana" panose="020B0604030504040204" pitchFamily="34" charset="0"/>
                <a:ea typeface="Verdana" panose="020B0604030504040204" pitchFamily="34" charset="0"/>
              </a:rPr>
              <a:t>LA BIBLIA</a:t>
            </a:r>
          </a:p>
        </p:txBody>
      </p:sp>
      <p:sp>
        <p:nvSpPr>
          <p:cNvPr id="42002" name="Text Box 18">
            <a:extLst>
              <a:ext uri="{FF2B5EF4-FFF2-40B4-BE49-F238E27FC236}">
                <a16:creationId xmlns:a16="http://schemas.microsoft.com/office/drawing/2014/main" id="{5E4E7BB3-D6A8-CD60-C765-1AD3F7FD0982}"/>
              </a:ext>
            </a:extLst>
          </p:cNvPr>
          <p:cNvSpPr txBox="1">
            <a:spLocks noChangeArrowheads="1"/>
          </p:cNvSpPr>
          <p:nvPr/>
        </p:nvSpPr>
        <p:spPr bwMode="auto">
          <a:xfrm>
            <a:off x="2400300" y="0"/>
            <a:ext cx="97917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La medida verdadera de una ofensa se ve en él que está ofendido.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42004" name="Text Box 20">
            <a:extLst>
              <a:ext uri="{FF2B5EF4-FFF2-40B4-BE49-F238E27FC236}">
                <a16:creationId xmlns:a16="http://schemas.microsoft.com/office/drawing/2014/main" id="{8CD96C4C-A7AE-8E73-E5EF-CB0484071F43}"/>
              </a:ext>
            </a:extLst>
          </p:cNvPr>
          <p:cNvSpPr txBox="1">
            <a:spLocks noChangeArrowheads="1"/>
          </p:cNvSpPr>
          <p:nvPr/>
        </p:nvSpPr>
        <p:spPr bwMode="auto">
          <a:xfrm>
            <a:off x="2400300" y="1371601"/>
            <a:ext cx="9753600" cy="1692771"/>
          </a:xfrm>
          <a:prstGeom prst="rect">
            <a:avLst/>
          </a:prstGeom>
          <a:solidFill>
            <a:srgbClr val="80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Como Dios es un ser infinito, un pecado contra a Dios es una ofensa infinita, porque es medida por Su naturaleza infinita, por Su infinita santidad, y por Su infinita autoridad.</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42006" name="Text Box 22">
            <a:extLst>
              <a:ext uri="{FF2B5EF4-FFF2-40B4-BE49-F238E27FC236}">
                <a16:creationId xmlns:a16="http://schemas.microsoft.com/office/drawing/2014/main" id="{F8E61AFD-7668-FCC9-788B-40041B7D8BA0}"/>
              </a:ext>
            </a:extLst>
          </p:cNvPr>
          <p:cNvSpPr txBox="1">
            <a:spLocks noChangeArrowheads="1"/>
          </p:cNvSpPr>
          <p:nvPr/>
        </p:nvSpPr>
        <p:spPr bwMode="auto">
          <a:xfrm>
            <a:off x="4830060" y="4021773"/>
            <a:ext cx="4572000" cy="249299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Puesto que la pena debe ser igual a la ofensa, una ofensa infinita debe ser contestado con una pena infinita.</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42010" name="Text Box 26">
            <a:extLst>
              <a:ext uri="{FF2B5EF4-FFF2-40B4-BE49-F238E27FC236}">
                <a16:creationId xmlns:a16="http://schemas.microsoft.com/office/drawing/2014/main" id="{022E6952-3A10-3844-320C-4F103ADC073F}"/>
              </a:ext>
            </a:extLst>
          </p:cNvPr>
          <p:cNvSpPr txBox="1">
            <a:spLocks noChangeArrowheads="1"/>
          </p:cNvSpPr>
          <p:nvPr/>
        </p:nvSpPr>
        <p:spPr bwMode="auto">
          <a:xfrm>
            <a:off x="4830060" y="4030414"/>
            <a:ext cx="4572000" cy="169277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Una transgresión de proporciones infinitas resulta en una pena de proporciones infinitas. </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42008" name="Line 24">
            <a:extLst>
              <a:ext uri="{FF2B5EF4-FFF2-40B4-BE49-F238E27FC236}">
                <a16:creationId xmlns:a16="http://schemas.microsoft.com/office/drawing/2014/main" id="{940A7BBE-BAFA-5F29-6BA9-48427501FDDB}"/>
              </a:ext>
            </a:extLst>
          </p:cNvPr>
          <p:cNvSpPr>
            <a:spLocks noChangeShapeType="1"/>
          </p:cNvSpPr>
          <p:nvPr/>
        </p:nvSpPr>
        <p:spPr bwMode="auto">
          <a:xfrm rot="16200000">
            <a:off x="3886200" y="4267199"/>
            <a:ext cx="0" cy="1219200"/>
          </a:xfrm>
          <a:prstGeom prst="line">
            <a:avLst/>
          </a:prstGeom>
          <a:noFill/>
          <a:ln w="1905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600" b="1">
              <a:latin typeface="Verdana" panose="020B0604030504040204" pitchFamily="34" charset="0"/>
              <a:ea typeface="Verdan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2004"/>
                                        </p:tgtEl>
                                        <p:attrNameLst>
                                          <p:attrName>style.visibility</p:attrName>
                                        </p:attrNameLst>
                                      </p:cBhvr>
                                      <p:to>
                                        <p:strVal val="visible"/>
                                      </p:to>
                                    </p:set>
                                    <p:animEffect transition="in" filter="strips(downLeft)">
                                      <p:cBhvr>
                                        <p:cTn id="7" dur="1000"/>
                                        <p:tgtEl>
                                          <p:spTgt spid="42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2006"/>
                                        </p:tgtEl>
                                        <p:attrNameLst>
                                          <p:attrName>style.visibility</p:attrName>
                                        </p:attrNameLst>
                                      </p:cBhvr>
                                      <p:to>
                                        <p:strVal val="visible"/>
                                      </p:to>
                                    </p:set>
                                    <p:animEffect transition="in" filter="slide(fromLeft)">
                                      <p:cBhvr>
                                        <p:cTn id="12" dur="1000"/>
                                        <p:tgtEl>
                                          <p:spTgt spid="42006"/>
                                        </p:tgtEl>
                                      </p:cBhvr>
                                    </p:animEffect>
                                  </p:childTnLst>
                                </p:cTn>
                              </p:par>
                              <p:par>
                                <p:cTn id="13" presetID="12" presetClass="entr" presetSubtype="8" fill="hold" nodeType="withEffect">
                                  <p:stCondLst>
                                    <p:cond delay="0"/>
                                  </p:stCondLst>
                                  <p:childTnLst>
                                    <p:set>
                                      <p:cBhvr>
                                        <p:cTn id="14" dur="1" fill="hold">
                                          <p:stCondLst>
                                            <p:cond delay="0"/>
                                          </p:stCondLst>
                                        </p:cTn>
                                        <p:tgtEl>
                                          <p:spTgt spid="42008"/>
                                        </p:tgtEl>
                                        <p:attrNameLst>
                                          <p:attrName>style.visibility</p:attrName>
                                        </p:attrNameLst>
                                      </p:cBhvr>
                                      <p:to>
                                        <p:strVal val="visible"/>
                                      </p:to>
                                    </p:set>
                                    <p:animEffect transition="in" filter="slide(fromLeft)">
                                      <p:cBhvr>
                                        <p:cTn id="15" dur="1000"/>
                                        <p:tgtEl>
                                          <p:spTgt spid="420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xit" presetSubtype="8" fill="hold" nodeType="clickEffect">
                                  <p:stCondLst>
                                    <p:cond delay="0"/>
                                  </p:stCondLst>
                                  <p:childTnLst>
                                    <p:anim calcmode="lin" valueType="num">
                                      <p:cBhvr>
                                        <p:cTn id="19" dur="2000"/>
                                        <p:tgtEl>
                                          <p:spTgt spid="42006"/>
                                        </p:tgtEl>
                                        <p:attrNameLst>
                                          <p:attrName>ppt_x</p:attrName>
                                        </p:attrNameLst>
                                      </p:cBhvr>
                                      <p:tavLst>
                                        <p:tav tm="0">
                                          <p:val>
                                            <p:strVal val="ppt_x"/>
                                          </p:val>
                                        </p:tav>
                                        <p:tav tm="100000">
                                          <p:val>
                                            <p:strVal val="ppt_x-ppt_w/2"/>
                                          </p:val>
                                        </p:tav>
                                      </p:tavLst>
                                    </p:anim>
                                    <p:anim calcmode="lin" valueType="num">
                                      <p:cBhvr>
                                        <p:cTn id="20" dur="2000"/>
                                        <p:tgtEl>
                                          <p:spTgt spid="42006"/>
                                        </p:tgtEl>
                                        <p:attrNameLst>
                                          <p:attrName>ppt_y</p:attrName>
                                        </p:attrNameLst>
                                      </p:cBhvr>
                                      <p:tavLst>
                                        <p:tav tm="0">
                                          <p:val>
                                            <p:strVal val="ppt_y"/>
                                          </p:val>
                                        </p:tav>
                                        <p:tav tm="100000">
                                          <p:val>
                                            <p:strVal val="ppt_y"/>
                                          </p:val>
                                        </p:tav>
                                      </p:tavLst>
                                    </p:anim>
                                    <p:anim calcmode="lin" valueType="num">
                                      <p:cBhvr>
                                        <p:cTn id="21" dur="2000"/>
                                        <p:tgtEl>
                                          <p:spTgt spid="42006"/>
                                        </p:tgtEl>
                                        <p:attrNameLst>
                                          <p:attrName>ppt_w</p:attrName>
                                        </p:attrNameLst>
                                      </p:cBhvr>
                                      <p:tavLst>
                                        <p:tav tm="0">
                                          <p:val>
                                            <p:strVal val="ppt_w"/>
                                          </p:val>
                                        </p:tav>
                                        <p:tav tm="100000">
                                          <p:val>
                                            <p:fltVal val="0"/>
                                          </p:val>
                                        </p:tav>
                                      </p:tavLst>
                                    </p:anim>
                                    <p:anim calcmode="lin" valueType="num">
                                      <p:cBhvr>
                                        <p:cTn id="22" dur="2000"/>
                                        <p:tgtEl>
                                          <p:spTgt spid="42006"/>
                                        </p:tgtEl>
                                        <p:attrNameLst>
                                          <p:attrName>ppt_h</p:attrName>
                                        </p:attrNameLst>
                                      </p:cBhvr>
                                      <p:tavLst>
                                        <p:tav tm="0">
                                          <p:val>
                                            <p:strVal val="ppt_h"/>
                                          </p:val>
                                        </p:tav>
                                        <p:tav tm="100000">
                                          <p:val>
                                            <p:strVal val="ppt_h"/>
                                          </p:val>
                                        </p:tav>
                                      </p:tavLst>
                                    </p:anim>
                                    <p:set>
                                      <p:cBhvr>
                                        <p:cTn id="23" dur="1" fill="hold">
                                          <p:stCondLst>
                                            <p:cond delay="1999"/>
                                          </p:stCondLst>
                                        </p:cTn>
                                        <p:tgtEl>
                                          <p:spTgt spid="42006"/>
                                        </p:tgtEl>
                                        <p:attrNameLst>
                                          <p:attrName>style.visibility</p:attrName>
                                        </p:attrNameLst>
                                      </p:cBhvr>
                                      <p:to>
                                        <p:strVal val="hidden"/>
                                      </p:to>
                                    </p:set>
                                  </p:childTnLst>
                                </p:cTn>
                              </p:par>
                              <p:par>
                                <p:cTn id="24" presetID="2" presetClass="entr" presetSubtype="8" fill="hold" nodeType="withEffect">
                                  <p:stCondLst>
                                    <p:cond delay="0"/>
                                  </p:stCondLst>
                                  <p:childTnLst>
                                    <p:set>
                                      <p:cBhvr>
                                        <p:cTn id="25" dur="1" fill="hold">
                                          <p:stCondLst>
                                            <p:cond delay="0"/>
                                          </p:stCondLst>
                                        </p:cTn>
                                        <p:tgtEl>
                                          <p:spTgt spid="42010"/>
                                        </p:tgtEl>
                                        <p:attrNameLst>
                                          <p:attrName>style.visibility</p:attrName>
                                        </p:attrNameLst>
                                      </p:cBhvr>
                                      <p:to>
                                        <p:strVal val="visible"/>
                                      </p:to>
                                    </p:set>
                                    <p:anim calcmode="lin" valueType="num">
                                      <p:cBhvr additive="base">
                                        <p:cTn id="26" dur="2000" fill="hold"/>
                                        <p:tgtEl>
                                          <p:spTgt spid="42010"/>
                                        </p:tgtEl>
                                        <p:attrNameLst>
                                          <p:attrName>ppt_x</p:attrName>
                                        </p:attrNameLst>
                                      </p:cBhvr>
                                      <p:tavLst>
                                        <p:tav tm="0">
                                          <p:val>
                                            <p:strVal val="0-#ppt_w/2"/>
                                          </p:val>
                                        </p:tav>
                                        <p:tav tm="100000">
                                          <p:val>
                                            <p:strVal val="#ppt_x"/>
                                          </p:val>
                                        </p:tav>
                                      </p:tavLst>
                                    </p:anim>
                                    <p:anim calcmode="lin" valueType="num">
                                      <p:cBhvr additive="base">
                                        <p:cTn id="27" dur="2000" fill="hold"/>
                                        <p:tgtEl>
                                          <p:spTgt spid="42010"/>
                                        </p:tgtEl>
                                        <p:attrNameLst>
                                          <p:attrName>ppt_y</p:attrName>
                                        </p:attrNameLst>
                                      </p:cBhvr>
                                      <p:tavLst>
                                        <p:tav tm="0">
                                          <p:val>
                                            <p:strVal val="#ppt_y"/>
                                          </p:val>
                                        </p:tav>
                                        <p:tav tm="100000">
                                          <p:val>
                                            <p:strVal val="#ppt_y"/>
                                          </p:val>
                                        </p:tav>
                                      </p:tavLst>
                                    </p:anim>
                                  </p:childTnLst>
                                </p:cTn>
                              </p:par>
                              <p:par>
                                <p:cTn id="28" presetID="8" presetClass="emph" presetSubtype="0" fill="hold" nodeType="withEffect">
                                  <p:stCondLst>
                                    <p:cond delay="0"/>
                                  </p:stCondLst>
                                  <p:childTnLst>
                                    <p:animRot by="21600000">
                                      <p:cBhvr>
                                        <p:cTn id="29" dur="2000" fill="hold"/>
                                        <p:tgtEl>
                                          <p:spTgt spid="420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4" grpId="0" animBg="1"/>
      <p:bldP spid="42006" grpId="0" animBg="1"/>
      <p:bldP spid="42006" grpId="1" animBg="1"/>
      <p:bldP spid="420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12" name="Picture 12">
            <a:extLst>
              <a:ext uri="{FF2B5EF4-FFF2-40B4-BE49-F238E27FC236}">
                <a16:creationId xmlns:a16="http://schemas.microsoft.com/office/drawing/2014/main" id="{2189375C-22FA-914E-852A-450FB2363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458" y="0"/>
            <a:ext cx="4343400" cy="2401888"/>
          </a:xfrm>
          <a:prstGeom prst="rect">
            <a:avLst/>
          </a:prstGeom>
          <a:noFill/>
          <a:extLst>
            <a:ext uri="{909E8E84-426E-40DD-AFC4-6F175D3DCCD1}">
              <a14:hiddenFill xmlns:a14="http://schemas.microsoft.com/office/drawing/2010/main">
                <a:solidFill>
                  <a:srgbClr val="FFFFFF"/>
                </a:solidFill>
              </a14:hiddenFill>
            </a:ext>
          </a:extLst>
        </p:spPr>
      </p:pic>
      <p:pic>
        <p:nvPicPr>
          <p:cNvPr id="25613" name="Picture 13">
            <a:extLst>
              <a:ext uri="{FF2B5EF4-FFF2-40B4-BE49-F238E27FC236}">
                <a16:creationId xmlns:a16="http://schemas.microsoft.com/office/drawing/2014/main" id="{DEA6FF30-947C-82D7-0D27-06AAA4F84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6546" y="0"/>
            <a:ext cx="1992312" cy="3962400"/>
          </a:xfrm>
          <a:prstGeom prst="rect">
            <a:avLst/>
          </a:prstGeom>
          <a:noFill/>
          <a:extLst>
            <a:ext uri="{909E8E84-426E-40DD-AFC4-6F175D3DCCD1}">
              <a14:hiddenFill xmlns:a14="http://schemas.microsoft.com/office/drawing/2010/main">
                <a:solidFill>
                  <a:srgbClr val="FFFFFF"/>
                </a:solidFill>
              </a14:hiddenFill>
            </a:ext>
          </a:extLst>
        </p:spPr>
      </p:pic>
      <p:sp>
        <p:nvSpPr>
          <p:cNvPr id="25614" name="Rectangle 14">
            <a:extLst>
              <a:ext uri="{FF2B5EF4-FFF2-40B4-BE49-F238E27FC236}">
                <a16:creationId xmlns:a16="http://schemas.microsoft.com/office/drawing/2014/main" id="{E907A7FA-F0C4-4AC8-D8DD-101063761997}"/>
              </a:ext>
            </a:extLst>
          </p:cNvPr>
          <p:cNvSpPr>
            <a:spLocks noChangeArrowheads="1"/>
          </p:cNvSpPr>
          <p:nvPr/>
        </p:nvSpPr>
        <p:spPr bwMode="auto">
          <a:xfrm>
            <a:off x="0" y="0"/>
            <a:ext cx="6695388" cy="477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5400000" algn="ctr" rotWithShape="0">
                    <a:srgbClr val="FF3300"/>
                  </a:outerShdw>
                </a:effectLst>
              </a14:hiddenEffects>
            </a:ext>
          </a:extLst>
        </p:spPr>
        <p:txBody>
          <a:bodyPr wrap="square">
            <a:spAutoFit/>
          </a:bodyPr>
          <a:lstStyle/>
          <a:p>
            <a:pPr algn="ctr">
              <a:lnSpc>
                <a:spcPct val="95000"/>
              </a:lnSpc>
            </a:pPr>
            <a:r>
              <a:rPr lang="es-ES" altLang="en-US" sz="2600" b="1" i="1">
                <a:solidFill>
                  <a:srgbClr val="FF3300"/>
                </a:solidFill>
                <a:latin typeface="Verdana" panose="020B0604030504040204" pitchFamily="34" charset="0"/>
                <a:ea typeface="Verdana" panose="020B0604030504040204" pitchFamily="34" charset="0"/>
              </a:rPr>
              <a:t>Dios tiene solo una pena</a:t>
            </a:r>
            <a:endParaRPr lang="en-US" altLang="en-US" sz="2600" b="1" i="1">
              <a:solidFill>
                <a:srgbClr val="FF3300"/>
              </a:solidFill>
              <a:latin typeface="Verdana" panose="020B0604030504040204" pitchFamily="34" charset="0"/>
              <a:ea typeface="Verdana" panose="020B0604030504040204" pitchFamily="34" charset="0"/>
            </a:endParaRPr>
          </a:p>
        </p:txBody>
      </p:sp>
      <p:sp>
        <p:nvSpPr>
          <p:cNvPr id="25615" name="Rectangle 15">
            <a:extLst>
              <a:ext uri="{FF2B5EF4-FFF2-40B4-BE49-F238E27FC236}">
                <a16:creationId xmlns:a16="http://schemas.microsoft.com/office/drawing/2014/main" id="{9BB8FA49-9D90-13A8-A4F3-36B359829616}"/>
              </a:ext>
            </a:extLst>
          </p:cNvPr>
          <p:cNvSpPr>
            <a:spLocks noChangeArrowheads="1"/>
          </p:cNvSpPr>
          <p:nvPr/>
        </p:nvSpPr>
        <p:spPr bwMode="auto">
          <a:xfrm>
            <a:off x="6695388" y="2382045"/>
            <a:ext cx="4038600" cy="609600"/>
          </a:xfrm>
          <a:prstGeom prst="rect">
            <a:avLst/>
          </a:prstGeom>
          <a:solidFill>
            <a:schemeClr val="bg2"/>
          </a:solidFill>
          <a:ln w="1905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Rectangle 16">
            <a:extLst>
              <a:ext uri="{FF2B5EF4-FFF2-40B4-BE49-F238E27FC236}">
                <a16:creationId xmlns:a16="http://schemas.microsoft.com/office/drawing/2014/main" id="{7A226C6B-1CD5-9A76-D013-2A354BA320C3}"/>
              </a:ext>
            </a:extLst>
          </p:cNvPr>
          <p:cNvSpPr>
            <a:spLocks noChangeArrowheads="1"/>
          </p:cNvSpPr>
          <p:nvPr/>
        </p:nvSpPr>
        <p:spPr bwMode="auto">
          <a:xfrm>
            <a:off x="6695388" y="2401888"/>
            <a:ext cx="4038600" cy="693267"/>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5400000" algn="ctr" rotWithShape="0">
                    <a:srgbClr val="FF3300"/>
                  </a:outerShdw>
                </a:effectLst>
              </a14:hiddenEffects>
            </a:ext>
          </a:extLst>
        </p:spPr>
        <p:txBody>
          <a:bodyPr wrap="square">
            <a:spAutoFit/>
          </a:bodyPr>
          <a:lstStyle/>
          <a:p>
            <a:pPr algn="ctr">
              <a:lnSpc>
                <a:spcPct val="85000"/>
              </a:lnSpc>
            </a:pPr>
            <a:r>
              <a:rPr lang="es-CO" altLang="en-US" sz="4400" b="1" dirty="0">
                <a:solidFill>
                  <a:srgbClr val="FF3300"/>
                </a:solidFill>
                <a:latin typeface="Chiller" panose="04020404031007020602" pitchFamily="82" charset="0"/>
              </a:rPr>
              <a:t>¡LA MUERTE!</a:t>
            </a:r>
            <a:endParaRPr lang="en-US" altLang="en-US" sz="4400" b="1" dirty="0">
              <a:solidFill>
                <a:srgbClr val="FF3300"/>
              </a:solidFill>
              <a:latin typeface="Chiller" panose="04020404031007020602" pitchFamily="82" charset="0"/>
            </a:endParaRPr>
          </a:p>
        </p:txBody>
      </p:sp>
      <p:sp>
        <p:nvSpPr>
          <p:cNvPr id="25618" name="Text Box 18">
            <a:extLst>
              <a:ext uri="{FF2B5EF4-FFF2-40B4-BE49-F238E27FC236}">
                <a16:creationId xmlns:a16="http://schemas.microsoft.com/office/drawing/2014/main" id="{197D05E2-CAAA-D4C1-004F-4930E1EB767C}"/>
              </a:ext>
            </a:extLst>
          </p:cNvPr>
          <p:cNvSpPr txBox="1">
            <a:spLocks noChangeArrowheads="1"/>
          </p:cNvSpPr>
          <p:nvPr/>
        </p:nvSpPr>
        <p:spPr bwMode="auto">
          <a:xfrm>
            <a:off x="525601" y="935495"/>
            <a:ext cx="549105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rgbClr val="FFFF00"/>
                </a:solidFill>
                <a:latin typeface="Verdana" panose="020B0604030504040204" pitchFamily="34" charset="0"/>
                <a:ea typeface="Verdana" panose="020B0604030504040204" pitchFamily="34" charset="0"/>
              </a:rPr>
              <a:t>La pena requerida de cada pecador es una muerte infinita: la muerte de una vida infinita. </a:t>
            </a:r>
          </a:p>
          <a:p>
            <a:pPr algn="ctr"/>
            <a:r>
              <a:rPr lang="es-ES" altLang="en-US" sz="2600" b="1" dirty="0">
                <a:solidFill>
                  <a:srgbClr val="FFFF00"/>
                </a:solidFill>
                <a:latin typeface="Verdana" panose="020B0604030504040204" pitchFamily="34" charset="0"/>
                <a:ea typeface="Verdana" panose="020B0604030504040204" pitchFamily="34" charset="0"/>
              </a:rPr>
              <a:t>Eso es la única pena que puede satisfacer la justicia infinita de Dios.</a:t>
            </a:r>
            <a:endParaRPr lang="en-US" altLang="en-US" sz="2600" b="1" dirty="0">
              <a:solidFill>
                <a:srgbClr val="FFFF00"/>
              </a:solidFill>
              <a:latin typeface="Verdana" panose="020B0604030504040204" pitchFamily="34" charset="0"/>
              <a:ea typeface="Verdana" panose="020B0604030504040204" pitchFamily="34" charset="0"/>
            </a:endParaRPr>
          </a:p>
        </p:txBody>
      </p:sp>
      <p:sp>
        <p:nvSpPr>
          <p:cNvPr id="25621" name="Text Box 21">
            <a:extLst>
              <a:ext uri="{FF2B5EF4-FFF2-40B4-BE49-F238E27FC236}">
                <a16:creationId xmlns:a16="http://schemas.microsoft.com/office/drawing/2014/main" id="{9FC5633B-92A5-3CDC-6F45-30A335BDD481}"/>
              </a:ext>
            </a:extLst>
          </p:cNvPr>
          <p:cNvSpPr txBox="1">
            <a:spLocks noChangeArrowheads="1"/>
          </p:cNvSpPr>
          <p:nvPr/>
        </p:nvSpPr>
        <p:spPr bwMode="auto">
          <a:xfrm>
            <a:off x="2318994" y="830132"/>
            <a:ext cx="2057400" cy="3132268"/>
          </a:xfrm>
          <a:prstGeom prst="rect">
            <a:avLst/>
          </a:prstGeom>
          <a:solidFill>
            <a:srgbClr val="FFFF00"/>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s-CO" altLang="en-US" sz="2600" b="1" dirty="0">
                <a:latin typeface="Verdana" panose="020B0604030504040204" pitchFamily="34" charset="0"/>
                <a:ea typeface="Verdana" panose="020B0604030504040204" pitchFamily="34" charset="0"/>
              </a:rPr>
              <a:t>Una vida finita no puede sustituir por una vida infinita.</a:t>
            </a:r>
            <a:endParaRPr lang="en-US" altLang="en-US" sz="2600" b="1" dirty="0">
              <a:latin typeface="Verdana" panose="020B0604030504040204" pitchFamily="34" charset="0"/>
              <a:ea typeface="Verdana" panose="020B0604030504040204" pitchFamily="34" charset="0"/>
            </a:endParaRPr>
          </a:p>
        </p:txBody>
      </p:sp>
      <p:sp>
        <p:nvSpPr>
          <p:cNvPr id="25622" name="Text Box 22">
            <a:extLst>
              <a:ext uri="{FF2B5EF4-FFF2-40B4-BE49-F238E27FC236}">
                <a16:creationId xmlns:a16="http://schemas.microsoft.com/office/drawing/2014/main" id="{333C73C5-095F-D005-7B47-F205F5D9E14C}"/>
              </a:ext>
            </a:extLst>
          </p:cNvPr>
          <p:cNvSpPr txBox="1">
            <a:spLocks noChangeArrowheads="1"/>
          </p:cNvSpPr>
          <p:nvPr/>
        </p:nvSpPr>
        <p:spPr bwMode="auto">
          <a:xfrm>
            <a:off x="3487721" y="4450309"/>
            <a:ext cx="5216558" cy="2252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600" b="1" dirty="0">
                <a:solidFill>
                  <a:schemeClr val="bg1"/>
                </a:solidFill>
                <a:latin typeface="Verdana" panose="020B0604030504040204" pitchFamily="34" charset="0"/>
                <a:ea typeface="Verdana" panose="020B0604030504040204" pitchFamily="34" charset="0"/>
              </a:rPr>
              <a:t>La única cosa acerca del hombre que es infinita es la parte de él que es hecho "en la imagen de Dios" (</a:t>
            </a:r>
            <a:r>
              <a:rPr lang="es-ES" altLang="en-US" sz="2600" b="1" dirty="0" err="1">
                <a:solidFill>
                  <a:schemeClr val="bg1"/>
                </a:solidFill>
                <a:latin typeface="Verdana" panose="020B0604030504040204" pitchFamily="34" charset="0"/>
                <a:ea typeface="Verdana" panose="020B0604030504040204" pitchFamily="34" charset="0"/>
              </a:rPr>
              <a:t>Gén</a:t>
            </a:r>
            <a:r>
              <a:rPr lang="es-ES" altLang="en-US" sz="2600" b="1" dirty="0">
                <a:solidFill>
                  <a:schemeClr val="bg1"/>
                </a:solidFill>
                <a:latin typeface="Verdana" panose="020B0604030504040204" pitchFamily="34" charset="0"/>
                <a:ea typeface="Verdana" panose="020B0604030504040204" pitchFamily="34" charset="0"/>
              </a:rPr>
              <a:t>. 1:26)…su alma infinita.</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25623" name="Rectangle 23">
            <a:extLst>
              <a:ext uri="{FF2B5EF4-FFF2-40B4-BE49-F238E27FC236}">
                <a16:creationId xmlns:a16="http://schemas.microsoft.com/office/drawing/2014/main" id="{A60A55A7-DB00-B7F4-5B2D-3FDF026C9CA5}"/>
              </a:ext>
            </a:extLst>
          </p:cNvPr>
          <p:cNvSpPr>
            <a:spLocks noChangeArrowheads="1"/>
          </p:cNvSpPr>
          <p:nvPr/>
        </p:nvSpPr>
        <p:spPr bwMode="auto">
          <a:xfrm>
            <a:off x="8714688" y="3712479"/>
            <a:ext cx="3474170" cy="3133165"/>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600" b="1" dirty="0">
                <a:solidFill>
                  <a:srgbClr val="FFFF00"/>
                </a:solidFill>
                <a:latin typeface="Verdana" panose="020B0604030504040204" pitchFamily="34" charset="0"/>
                <a:ea typeface="Verdana" panose="020B0604030504040204" pitchFamily="34" charset="0"/>
              </a:rPr>
              <a:t>Así, la pena que pagamos por el pecado es la pérdida de nuestra alma: </a:t>
            </a:r>
          </a:p>
          <a:p>
            <a:pPr algn="ctr">
              <a:lnSpc>
                <a:spcPct val="95000"/>
              </a:lnSpc>
            </a:pPr>
            <a:r>
              <a:rPr lang="es-ES" altLang="en-US" sz="2600" b="1" dirty="0">
                <a:solidFill>
                  <a:srgbClr val="FFFF00"/>
                </a:solidFill>
                <a:latin typeface="Verdana" panose="020B0604030504040204" pitchFamily="34" charset="0"/>
                <a:ea typeface="Verdana" panose="020B0604030504040204" pitchFamily="34" charset="0"/>
              </a:rPr>
              <a:t>muerte infinita…  separación eterna de Dios</a:t>
            </a:r>
            <a:endParaRPr lang="en-US" altLang="en-US" sz="2600" b="1" dirty="0">
              <a:solidFill>
                <a:srgbClr val="FFFF00"/>
              </a:solidFill>
              <a:latin typeface="Verdana" panose="020B0604030504040204" pitchFamily="34" charset="0"/>
              <a:ea typeface="Verdana" panose="020B0604030504040204" pitchFamily="34"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iterate type="wd">
                                    <p:tmPct val="3000"/>
                                  </p:iterate>
                                  <p:childTnLst>
                                    <p:set>
                                      <p:cBhvr>
                                        <p:cTn id="6" dur="1" fill="hold">
                                          <p:stCondLst>
                                            <p:cond delay="0"/>
                                          </p:stCondLst>
                                        </p:cTn>
                                        <p:tgtEl>
                                          <p:spTgt spid="25618"/>
                                        </p:tgtEl>
                                        <p:attrNameLst>
                                          <p:attrName>style.visibility</p:attrName>
                                        </p:attrNameLst>
                                      </p:cBhvr>
                                      <p:to>
                                        <p:strVal val="visible"/>
                                      </p:to>
                                    </p:set>
                                    <p:anim calcmode="lin" valueType="num">
                                      <p:cBhvr>
                                        <p:cTn id="7" dur="1000" fill="hold"/>
                                        <p:tgtEl>
                                          <p:spTgt spid="2561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561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561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561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nodeType="clickEffect">
                                  <p:stCondLst>
                                    <p:cond delay="0"/>
                                  </p:stCondLst>
                                  <p:childTnLst>
                                    <p:set>
                                      <p:cBhvr>
                                        <p:cTn id="14" dur="1" fill="hold">
                                          <p:stCondLst>
                                            <p:cond delay="0"/>
                                          </p:stCondLst>
                                        </p:cTn>
                                        <p:tgtEl>
                                          <p:spTgt spid="25621"/>
                                        </p:tgtEl>
                                        <p:attrNameLst>
                                          <p:attrName>style.visibility</p:attrName>
                                        </p:attrNameLst>
                                      </p:cBhvr>
                                      <p:to>
                                        <p:strVal val="visible"/>
                                      </p:to>
                                    </p:set>
                                    <p:animEffect transition="in" filter="slide(fromLeft)">
                                      <p:cBhvr>
                                        <p:cTn id="15" dur="1000"/>
                                        <p:tgtEl>
                                          <p:spTgt spid="256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nodeType="clickEffect">
                                  <p:stCondLst>
                                    <p:cond delay="0"/>
                                  </p:stCondLst>
                                  <p:iterate type="wd">
                                    <p:tmPct val="3000"/>
                                  </p:iterate>
                                  <p:childTnLst>
                                    <p:set>
                                      <p:cBhvr>
                                        <p:cTn id="19" dur="1" fill="hold">
                                          <p:stCondLst>
                                            <p:cond delay="0"/>
                                          </p:stCondLst>
                                        </p:cTn>
                                        <p:tgtEl>
                                          <p:spTgt spid="25622"/>
                                        </p:tgtEl>
                                        <p:attrNameLst>
                                          <p:attrName>style.visibility</p:attrName>
                                        </p:attrNameLst>
                                      </p:cBhvr>
                                      <p:to>
                                        <p:strVal val="visible"/>
                                      </p:to>
                                    </p:set>
                                    <p:animEffect transition="in" filter="slide(fromTop)">
                                      <p:cBhvr>
                                        <p:cTn id="20" dur="1000"/>
                                        <p:tgtEl>
                                          <p:spTgt spid="256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25623"/>
                                        </p:tgtEl>
                                        <p:attrNameLst>
                                          <p:attrName>style.visibility</p:attrName>
                                        </p:attrNameLst>
                                      </p:cBhvr>
                                      <p:to>
                                        <p:strVal val="visible"/>
                                      </p:to>
                                    </p:set>
                                    <p:animEffect transition="in" filter="barn(inHorizontal)">
                                      <p:cBhvr>
                                        <p:cTn id="25" dur="1000"/>
                                        <p:tgtEl>
                                          <p:spTgt spid="25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8" grpId="0"/>
      <p:bldP spid="25621" grpId="0" animBg="1"/>
      <p:bldP spid="25622" grpId="0"/>
      <p:bldP spid="256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EFD38F7A-3525-68D1-49D2-BDF94553B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208" y="0"/>
            <a:ext cx="3415744" cy="3886200"/>
          </a:xfrm>
          <a:prstGeom prst="rect">
            <a:avLst/>
          </a:prstGeom>
          <a:noFill/>
          <a:extLst>
            <a:ext uri="{909E8E84-426E-40DD-AFC4-6F175D3DCCD1}">
              <a14:hiddenFill xmlns:a14="http://schemas.microsoft.com/office/drawing/2010/main">
                <a:solidFill>
                  <a:srgbClr val="FFFFFF"/>
                </a:solidFill>
              </a14:hiddenFill>
            </a:ext>
          </a:extLst>
        </p:spPr>
      </p:pic>
      <p:sp>
        <p:nvSpPr>
          <p:cNvPr id="72707" name="Text Box 3">
            <a:extLst>
              <a:ext uri="{FF2B5EF4-FFF2-40B4-BE49-F238E27FC236}">
                <a16:creationId xmlns:a16="http://schemas.microsoft.com/office/drawing/2014/main" id="{D97AA783-E152-D5D9-2EE2-F9EA832B2106}"/>
              </a:ext>
            </a:extLst>
          </p:cNvPr>
          <p:cNvSpPr txBox="1">
            <a:spLocks noChangeArrowheads="1"/>
          </p:cNvSpPr>
          <p:nvPr/>
        </p:nvSpPr>
        <p:spPr bwMode="auto">
          <a:xfrm>
            <a:off x="0" y="1"/>
            <a:ext cx="8534400" cy="1692771"/>
          </a:xfrm>
          <a:prstGeom prst="rect">
            <a:avLst/>
          </a:prstGeom>
          <a:solidFill>
            <a:srgbClr val="FFFF00"/>
          </a:solid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a:latin typeface="Verdana" panose="020B0604030504040204" pitchFamily="34" charset="0"/>
                <a:ea typeface="Verdana" panose="020B0604030504040204" pitchFamily="34" charset="0"/>
              </a:rPr>
              <a:t>El hecho horroroso es que hemos perdido nuestras almas, y que ahora estamos bajo la pena…a menos que se encuentre una manera para librarnos de ello. </a:t>
            </a:r>
            <a:endParaRPr lang="en-US" altLang="en-US" sz="2600" b="1">
              <a:latin typeface="Verdana" panose="020B0604030504040204" pitchFamily="34" charset="0"/>
              <a:ea typeface="Verdana" panose="020B0604030504040204" pitchFamily="34" charset="0"/>
            </a:endParaRPr>
          </a:p>
        </p:txBody>
      </p:sp>
      <p:sp>
        <p:nvSpPr>
          <p:cNvPr id="72708" name="Text Box 4">
            <a:extLst>
              <a:ext uri="{FF2B5EF4-FFF2-40B4-BE49-F238E27FC236}">
                <a16:creationId xmlns:a16="http://schemas.microsoft.com/office/drawing/2014/main" id="{28706D6E-9C23-FEB5-5538-512392DB93FB}"/>
              </a:ext>
            </a:extLst>
          </p:cNvPr>
          <p:cNvSpPr txBox="1">
            <a:spLocks noChangeArrowheads="1"/>
          </p:cNvSpPr>
          <p:nvPr/>
        </p:nvSpPr>
        <p:spPr bwMode="auto">
          <a:xfrm>
            <a:off x="1371600" y="2457463"/>
            <a:ext cx="5715000"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s-ES" altLang="en-US" sz="2600" b="1" dirty="0">
                <a:solidFill>
                  <a:schemeClr val="bg1"/>
                </a:solidFill>
                <a:latin typeface="Verdana" panose="020B0604030504040204" pitchFamily="34" charset="0"/>
                <a:ea typeface="Verdana" panose="020B0604030504040204" pitchFamily="34" charset="0"/>
              </a:rPr>
              <a:t>¿Cómo puede Dios salvarnos de esa pena y todavía</a:t>
            </a:r>
            <a:r>
              <a:rPr lang="es-ES" altLang="en-US" sz="2600" b="1" dirty="0">
                <a:latin typeface="Verdana" panose="020B0604030504040204" pitchFamily="34" charset="0"/>
                <a:ea typeface="Verdana" panose="020B0604030504040204" pitchFamily="34" charset="0"/>
              </a:rPr>
              <a:t> </a:t>
            </a:r>
            <a:r>
              <a:rPr lang="es-ES" altLang="en-US" sz="2600" b="1" dirty="0">
                <a:solidFill>
                  <a:schemeClr val="bg1"/>
                </a:solidFill>
                <a:latin typeface="Verdana" panose="020B0604030504040204" pitchFamily="34" charset="0"/>
                <a:ea typeface="Verdana" panose="020B0604030504040204" pitchFamily="34" charset="0"/>
              </a:rPr>
              <a:t>satisfacer Su justicia perfecta e infinita?</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72709" name="Text Box 5">
            <a:extLst>
              <a:ext uri="{FF2B5EF4-FFF2-40B4-BE49-F238E27FC236}">
                <a16:creationId xmlns:a16="http://schemas.microsoft.com/office/drawing/2014/main" id="{3693BCE9-5036-D5FA-97AD-3B50C6A0F8A6}"/>
              </a:ext>
            </a:extLst>
          </p:cNvPr>
          <p:cNvSpPr txBox="1">
            <a:spLocks noChangeArrowheads="1"/>
          </p:cNvSpPr>
          <p:nvPr/>
        </p:nvSpPr>
        <p:spPr bwMode="auto">
          <a:xfrm>
            <a:off x="1828800" y="4495800"/>
            <a:ext cx="4800600" cy="137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s-ES" altLang="en-US" sz="2600" b="1" dirty="0">
                <a:solidFill>
                  <a:srgbClr val="FFFF00"/>
                </a:solidFill>
                <a:latin typeface="Verdana" panose="020B0604030504040204" pitchFamily="34" charset="0"/>
                <a:ea typeface="Verdana" panose="020B0604030504040204" pitchFamily="34" charset="0"/>
              </a:rPr>
              <a:t>¿Qué de Su misericordia? ¿No es infinito, también? </a:t>
            </a:r>
            <a:endParaRPr lang="en-US" altLang="en-US" sz="2600" b="1" dirty="0">
              <a:solidFill>
                <a:srgbClr val="FFFF00"/>
              </a:solidFill>
              <a:latin typeface="Verdana" panose="020B0604030504040204" pitchFamily="34" charset="0"/>
              <a:ea typeface="Verdan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iterate type="wd">
                                    <p:tmPct val="6000"/>
                                  </p:iterate>
                                  <p:childTnLst>
                                    <p:set>
                                      <p:cBhvr>
                                        <p:cTn id="6" dur="1" fill="hold">
                                          <p:stCondLst>
                                            <p:cond delay="0"/>
                                          </p:stCondLst>
                                        </p:cTn>
                                        <p:tgtEl>
                                          <p:spTgt spid="72708"/>
                                        </p:tgtEl>
                                        <p:attrNameLst>
                                          <p:attrName>style.visibility</p:attrName>
                                        </p:attrNameLst>
                                      </p:cBhvr>
                                      <p:to>
                                        <p:strVal val="visible"/>
                                      </p:to>
                                    </p:set>
                                    <p:animEffect transition="in" filter="slide(fromTop)">
                                      <p:cBhvr>
                                        <p:cTn id="7" dur="10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iterate type="wd">
                                    <p:tmPct val="2000"/>
                                  </p:iterate>
                                  <p:childTnLst>
                                    <p:set>
                                      <p:cBhvr>
                                        <p:cTn id="11" dur="1" fill="hold">
                                          <p:stCondLst>
                                            <p:cond delay="0"/>
                                          </p:stCondLst>
                                        </p:cTn>
                                        <p:tgtEl>
                                          <p:spTgt spid="72709"/>
                                        </p:tgtEl>
                                        <p:attrNameLst>
                                          <p:attrName>style.visibility</p:attrName>
                                        </p:attrNameLst>
                                      </p:cBhvr>
                                      <p:to>
                                        <p:strVal val="visible"/>
                                      </p:to>
                                    </p:set>
                                    <p:animEffect transition="in" filter="barn(outHorizontal)">
                                      <p:cBhvr>
                                        <p:cTn id="12"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A828316B-2119-0F29-791F-3EE4C61B5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5" y="0"/>
            <a:ext cx="3733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3731" name="Text Box 3">
            <a:extLst>
              <a:ext uri="{FF2B5EF4-FFF2-40B4-BE49-F238E27FC236}">
                <a16:creationId xmlns:a16="http://schemas.microsoft.com/office/drawing/2014/main" id="{AF39D9F5-7F7C-969E-732F-E0699111124A}"/>
              </a:ext>
            </a:extLst>
          </p:cNvPr>
          <p:cNvSpPr txBox="1">
            <a:spLocks noChangeArrowheads="1"/>
          </p:cNvSpPr>
          <p:nvPr/>
        </p:nvSpPr>
        <p:spPr bwMode="auto">
          <a:xfrm>
            <a:off x="-13245" y="2438401"/>
            <a:ext cx="4191000" cy="249299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b="1" u="sng">
                <a:solidFill>
                  <a:schemeClr val="bg1"/>
                </a:solidFill>
                <a:latin typeface="Verdana" panose="020B0604030504040204" pitchFamily="34" charset="0"/>
                <a:ea typeface="Verdana" panose="020B0604030504040204" pitchFamily="34" charset="0"/>
              </a:rPr>
              <a:t>MISERICORDIA</a:t>
            </a:r>
            <a:r>
              <a:rPr lang="en-US" altLang="en-US" sz="2600" b="1">
                <a:solidFill>
                  <a:schemeClr val="bg1"/>
                </a:solidFill>
                <a:latin typeface="Verdana" panose="020B0604030504040204" pitchFamily="34" charset="0"/>
                <a:ea typeface="Verdana" panose="020B0604030504040204" pitchFamily="34" charset="0"/>
              </a:rPr>
              <a:t>:  </a:t>
            </a:r>
          </a:p>
          <a:p>
            <a:pPr algn="ctr"/>
            <a:r>
              <a:rPr lang="es-ES" altLang="en-US" sz="2600" b="1">
                <a:solidFill>
                  <a:schemeClr val="bg1"/>
                </a:solidFill>
                <a:latin typeface="Verdana" panose="020B0604030504040204" pitchFamily="34" charset="0"/>
                <a:ea typeface="Verdana" panose="020B0604030504040204" pitchFamily="34" charset="0"/>
              </a:rPr>
              <a:t>busca una manera de redimir el alma del hombre sin negar o violar la justicia divina.</a:t>
            </a:r>
            <a:endParaRPr lang="en-US" altLang="en-US" sz="2600" b="1">
              <a:solidFill>
                <a:schemeClr val="bg1"/>
              </a:solidFill>
              <a:latin typeface="Verdana" panose="020B0604030504040204" pitchFamily="34" charset="0"/>
              <a:ea typeface="Verdana" panose="020B0604030504040204" pitchFamily="34" charset="0"/>
            </a:endParaRPr>
          </a:p>
        </p:txBody>
      </p:sp>
      <p:sp>
        <p:nvSpPr>
          <p:cNvPr id="73732" name="Text Box 4">
            <a:extLst>
              <a:ext uri="{FF2B5EF4-FFF2-40B4-BE49-F238E27FC236}">
                <a16:creationId xmlns:a16="http://schemas.microsoft.com/office/drawing/2014/main" id="{528F7FFC-B683-61AE-1ED1-E96DAC5C99E2}"/>
              </a:ext>
            </a:extLst>
          </p:cNvPr>
          <p:cNvSpPr txBox="1">
            <a:spLocks noChangeArrowheads="1"/>
          </p:cNvSpPr>
          <p:nvPr/>
        </p:nvSpPr>
        <p:spPr bwMode="auto">
          <a:xfrm>
            <a:off x="1592760" y="762001"/>
            <a:ext cx="3034805"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en-US" sz="2600" b="1">
                <a:solidFill>
                  <a:srgbClr val="FFFF00"/>
                </a:solidFill>
                <a:latin typeface="Verdana" panose="020B0604030504040204" pitchFamily="34" charset="0"/>
                <a:ea typeface="Verdana" panose="020B0604030504040204" pitchFamily="34" charset="0"/>
              </a:rPr>
              <a:t>la Misericordia </a:t>
            </a:r>
          </a:p>
          <a:p>
            <a:pPr algn="ctr">
              <a:lnSpc>
                <a:spcPct val="80000"/>
              </a:lnSpc>
            </a:pPr>
            <a:r>
              <a:rPr lang="en-US" altLang="en-US" sz="2600" b="1">
                <a:solidFill>
                  <a:srgbClr val="FFFF00"/>
                </a:solidFill>
                <a:latin typeface="Verdana" panose="020B0604030504040204" pitchFamily="34" charset="0"/>
                <a:ea typeface="Verdana" panose="020B0604030504040204" pitchFamily="34" charset="0"/>
              </a:rPr>
              <a:t>de Dios</a:t>
            </a:r>
          </a:p>
        </p:txBody>
      </p:sp>
      <p:sp>
        <p:nvSpPr>
          <p:cNvPr id="73733" name="Text Box 5">
            <a:extLst>
              <a:ext uri="{FF2B5EF4-FFF2-40B4-BE49-F238E27FC236}">
                <a16:creationId xmlns:a16="http://schemas.microsoft.com/office/drawing/2014/main" id="{5E3CDE8B-5F7A-C646-4E83-1F5685285FD2}"/>
              </a:ext>
            </a:extLst>
          </p:cNvPr>
          <p:cNvSpPr txBox="1">
            <a:spLocks noChangeArrowheads="1"/>
          </p:cNvSpPr>
          <p:nvPr/>
        </p:nvSpPr>
        <p:spPr bwMode="auto">
          <a:xfrm>
            <a:off x="5562601" y="843928"/>
            <a:ext cx="6629399" cy="772519"/>
          </a:xfrm>
          <a:prstGeom prst="rect">
            <a:avLst/>
          </a:prstGeom>
          <a:solidFill>
            <a:srgbClr val="FFFF00"/>
          </a:solidFill>
          <a:ln w="762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5000"/>
              </a:lnSpc>
            </a:pPr>
            <a:r>
              <a:rPr lang="es-ES" altLang="en-US" sz="2600" b="1">
                <a:latin typeface="Verdana" panose="020B0604030504040204" pitchFamily="34" charset="0"/>
                <a:ea typeface="Verdana" panose="020B0604030504040204" pitchFamily="34" charset="0"/>
              </a:rPr>
              <a:t>1. Librar al hombre sin pena violaría la justicia de Dios.</a:t>
            </a:r>
            <a:endParaRPr lang="en-US" altLang="en-US" sz="2600" b="1">
              <a:latin typeface="Verdana" panose="020B0604030504040204" pitchFamily="34" charset="0"/>
              <a:ea typeface="Verdana" panose="020B0604030504040204" pitchFamily="34" charset="0"/>
            </a:endParaRPr>
          </a:p>
        </p:txBody>
      </p:sp>
      <p:sp>
        <p:nvSpPr>
          <p:cNvPr id="73734" name="Text Box 6">
            <a:extLst>
              <a:ext uri="{FF2B5EF4-FFF2-40B4-BE49-F238E27FC236}">
                <a16:creationId xmlns:a16="http://schemas.microsoft.com/office/drawing/2014/main" id="{7DC624E1-7BFA-3AA5-6EF3-4F91684FA632}"/>
              </a:ext>
            </a:extLst>
          </p:cNvPr>
          <p:cNvSpPr txBox="1">
            <a:spLocks noChangeArrowheads="1"/>
          </p:cNvSpPr>
          <p:nvPr/>
        </p:nvSpPr>
        <p:spPr bwMode="auto">
          <a:xfrm>
            <a:off x="5562600" y="1736474"/>
            <a:ext cx="6629399" cy="1112612"/>
          </a:xfrm>
          <a:prstGeom prst="rect">
            <a:avLst/>
          </a:prstGeom>
          <a:solidFill>
            <a:srgbClr val="FFFF00"/>
          </a:solidFill>
          <a:ln w="762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5000"/>
              </a:lnSpc>
            </a:pPr>
            <a:r>
              <a:rPr lang="es-ES" altLang="en-US" sz="2600" b="1">
                <a:latin typeface="Verdana" panose="020B0604030504040204" pitchFamily="34" charset="0"/>
                <a:ea typeface="Verdana" panose="020B0604030504040204" pitchFamily="34" charset="0"/>
              </a:rPr>
              <a:t>2. Dar una pena que no es igual a la ofensa infinita también violaría la justicia de Dios. </a:t>
            </a:r>
            <a:endParaRPr lang="en-US" altLang="en-US" sz="2600" b="1">
              <a:latin typeface="Verdana" panose="020B0604030504040204" pitchFamily="34" charset="0"/>
              <a:ea typeface="Verdana" panose="020B0604030504040204" pitchFamily="34" charset="0"/>
            </a:endParaRPr>
          </a:p>
        </p:txBody>
      </p:sp>
      <p:sp>
        <p:nvSpPr>
          <p:cNvPr id="73735" name="Text Box 7">
            <a:extLst>
              <a:ext uri="{FF2B5EF4-FFF2-40B4-BE49-F238E27FC236}">
                <a16:creationId xmlns:a16="http://schemas.microsoft.com/office/drawing/2014/main" id="{FE5BA1A3-4317-8E8F-68B5-B0059E8E9FE9}"/>
              </a:ext>
            </a:extLst>
          </p:cNvPr>
          <p:cNvSpPr txBox="1">
            <a:spLocks noChangeArrowheads="1"/>
          </p:cNvSpPr>
          <p:nvPr/>
        </p:nvSpPr>
        <p:spPr bwMode="auto">
          <a:xfrm>
            <a:off x="5562601" y="2950858"/>
            <a:ext cx="6629399" cy="1112612"/>
          </a:xfrm>
          <a:prstGeom prst="rect">
            <a:avLst/>
          </a:prstGeom>
          <a:solidFill>
            <a:srgbClr val="FFFF00"/>
          </a:solidFill>
          <a:ln w="762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5000"/>
              </a:lnSpc>
            </a:pPr>
            <a:r>
              <a:rPr lang="en-US" altLang="en-US" sz="2600" b="1" dirty="0">
                <a:latin typeface="Verdana" panose="020B0604030504040204" pitchFamily="34" charset="0"/>
                <a:ea typeface="Verdana" panose="020B0604030504040204" pitchFamily="34" charset="0"/>
              </a:rPr>
              <a:t>3. </a:t>
            </a:r>
            <a:r>
              <a:rPr lang="es-ES" altLang="en-US" sz="2600" b="1" dirty="0">
                <a:latin typeface="Verdana" panose="020B0604030504040204" pitchFamily="34" charset="0"/>
                <a:ea typeface="Verdana" panose="020B0604030504040204" pitchFamily="34" charset="0"/>
              </a:rPr>
              <a:t>No ofrecer ninguna  provisión para la redención violaría la misericordia infinita de Dios. </a:t>
            </a:r>
            <a:endParaRPr lang="en-US" altLang="en-US" sz="2600" b="1" dirty="0">
              <a:latin typeface="Verdana" panose="020B0604030504040204" pitchFamily="34" charset="0"/>
              <a:ea typeface="Verdana" panose="020B0604030504040204" pitchFamily="34" charset="0"/>
            </a:endParaRPr>
          </a:p>
        </p:txBody>
      </p:sp>
      <p:sp>
        <p:nvSpPr>
          <p:cNvPr id="73736" name="Oval 8">
            <a:extLst>
              <a:ext uri="{FF2B5EF4-FFF2-40B4-BE49-F238E27FC236}">
                <a16:creationId xmlns:a16="http://schemas.microsoft.com/office/drawing/2014/main" id="{7F2CC59D-12DB-1024-1D4F-294496967A2F}"/>
              </a:ext>
            </a:extLst>
          </p:cNvPr>
          <p:cNvSpPr>
            <a:spLocks noChangeArrowheads="1"/>
          </p:cNvSpPr>
          <p:nvPr/>
        </p:nvSpPr>
        <p:spPr bwMode="auto">
          <a:xfrm>
            <a:off x="6454370" y="723900"/>
            <a:ext cx="4366030" cy="3619499"/>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n-US" sz="2600" b="1" dirty="0">
                <a:solidFill>
                  <a:schemeClr val="bg1"/>
                </a:solidFill>
                <a:latin typeface="Verdana" panose="020B0604030504040204" pitchFamily="34" charset="0"/>
                <a:ea typeface="Verdana" panose="020B0604030504040204" pitchFamily="34" charset="0"/>
              </a:rPr>
              <a:t>¿Cómo puede Dios </a:t>
            </a:r>
          </a:p>
          <a:p>
            <a:pPr algn="ctr"/>
            <a:r>
              <a:rPr lang="es-ES" altLang="en-US" sz="2600" b="1" dirty="0">
                <a:solidFill>
                  <a:schemeClr val="bg1"/>
                </a:solidFill>
                <a:latin typeface="Verdana" panose="020B0604030504040204" pitchFamily="34" charset="0"/>
                <a:ea typeface="Verdana" panose="020B0604030504040204" pitchFamily="34" charset="0"/>
              </a:rPr>
              <a:t>resolver este dilema </a:t>
            </a:r>
          </a:p>
          <a:p>
            <a:pPr algn="ctr"/>
            <a:r>
              <a:rPr lang="es-ES" altLang="en-US" sz="2600" b="1" dirty="0">
                <a:solidFill>
                  <a:schemeClr val="bg1"/>
                </a:solidFill>
                <a:latin typeface="Verdana" panose="020B0604030504040204" pitchFamily="34" charset="0"/>
                <a:ea typeface="Verdana" panose="020B0604030504040204" pitchFamily="34" charset="0"/>
              </a:rPr>
              <a:t>sin violar ni Su </a:t>
            </a:r>
          </a:p>
          <a:p>
            <a:pPr algn="ctr"/>
            <a:r>
              <a:rPr lang="es-ES" altLang="en-US" sz="2600" b="1" dirty="0">
                <a:solidFill>
                  <a:schemeClr val="bg1"/>
                </a:solidFill>
                <a:latin typeface="Verdana" panose="020B0604030504040204" pitchFamily="34" charset="0"/>
                <a:ea typeface="Verdana" panose="020B0604030504040204" pitchFamily="34" charset="0"/>
              </a:rPr>
              <a:t>justicia ni Su </a:t>
            </a:r>
          </a:p>
          <a:p>
            <a:pPr algn="ctr"/>
            <a:r>
              <a:rPr lang="es-ES" altLang="en-US" sz="2600" b="1" dirty="0">
                <a:solidFill>
                  <a:schemeClr val="bg1"/>
                </a:solidFill>
                <a:latin typeface="Verdana" panose="020B0604030504040204" pitchFamily="34" charset="0"/>
                <a:ea typeface="Verdana" panose="020B0604030504040204" pitchFamily="34" charset="0"/>
              </a:rPr>
              <a:t>misericordia? </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73737" name="Text Box 9">
            <a:extLst>
              <a:ext uri="{FF2B5EF4-FFF2-40B4-BE49-F238E27FC236}">
                <a16:creationId xmlns:a16="http://schemas.microsoft.com/office/drawing/2014/main" id="{BAA79D3D-270B-1F0D-B208-9CEB151231A5}"/>
              </a:ext>
            </a:extLst>
          </p:cNvPr>
          <p:cNvSpPr txBox="1">
            <a:spLocks noChangeArrowheads="1"/>
          </p:cNvSpPr>
          <p:nvPr/>
        </p:nvSpPr>
        <p:spPr bwMode="auto">
          <a:xfrm>
            <a:off x="6324600" y="5334000"/>
            <a:ext cx="4343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b="1" dirty="0">
                <a:solidFill>
                  <a:srgbClr val="FFFF00"/>
                </a:solidFill>
                <a:latin typeface="Verdana" panose="020B0604030504040204" pitchFamily="34" charset="0"/>
                <a:ea typeface="Verdana" panose="020B0604030504040204" pitchFamily="34" charset="0"/>
              </a:rPr>
              <a:t>Hay </a:t>
            </a:r>
            <a:r>
              <a:rPr lang="en-US" altLang="en-US" sz="2600" b="1" dirty="0" err="1">
                <a:solidFill>
                  <a:srgbClr val="FFFF00"/>
                </a:solidFill>
                <a:latin typeface="Verdana" panose="020B0604030504040204" pitchFamily="34" charset="0"/>
                <a:ea typeface="Verdana" panose="020B0604030504040204" pitchFamily="34" charset="0"/>
              </a:rPr>
              <a:t>una</a:t>
            </a:r>
            <a:r>
              <a:rPr lang="en-US" altLang="en-US" sz="2600" b="1" dirty="0">
                <a:solidFill>
                  <a:srgbClr val="FFFF00"/>
                </a:solidFill>
                <a:latin typeface="Verdana" panose="020B0604030504040204" pitchFamily="34" charset="0"/>
                <a:ea typeface="Verdana" panose="020B0604030504040204" pitchFamily="34" charset="0"/>
              </a:rPr>
              <a:t> </a:t>
            </a:r>
            <a:r>
              <a:rPr lang="en-US" altLang="en-US" sz="2600" b="1" dirty="0" err="1">
                <a:solidFill>
                  <a:srgbClr val="FFFF00"/>
                </a:solidFill>
                <a:latin typeface="Verdana" panose="020B0604030504040204" pitchFamily="34" charset="0"/>
                <a:ea typeface="Verdana" panose="020B0604030504040204" pitchFamily="34" charset="0"/>
              </a:rPr>
              <a:t>respuesta</a:t>
            </a:r>
            <a:r>
              <a:rPr lang="en-US" altLang="en-US" sz="2600" b="1" dirty="0">
                <a:solidFill>
                  <a:srgbClr val="FFFF00"/>
                </a:solidFill>
                <a:latin typeface="Verdana" panose="020B0604030504040204" pitchFamily="34" charset="0"/>
                <a:ea typeface="Verdana" panose="020B0604030504040204" pitchFamily="34" charset="0"/>
              </a:rPr>
              <a:t> . . .</a:t>
            </a:r>
          </a:p>
        </p:txBody>
      </p:sp>
      <p:sp>
        <p:nvSpPr>
          <p:cNvPr id="73738" name="AutoShape 10">
            <a:extLst>
              <a:ext uri="{FF2B5EF4-FFF2-40B4-BE49-F238E27FC236}">
                <a16:creationId xmlns:a16="http://schemas.microsoft.com/office/drawing/2014/main" id="{0DD1DCCE-86BE-86D0-7BD3-0DB66792D21F}"/>
              </a:ext>
            </a:extLst>
          </p:cNvPr>
          <p:cNvSpPr>
            <a:spLocks noChangeArrowheads="1"/>
          </p:cNvSpPr>
          <p:nvPr/>
        </p:nvSpPr>
        <p:spPr bwMode="auto">
          <a:xfrm rot="5400000">
            <a:off x="8056360" y="4013285"/>
            <a:ext cx="1162050" cy="762000"/>
          </a:xfrm>
          <a:prstGeom prst="notchedRightArrow">
            <a:avLst>
              <a:gd name="adj1" fmla="val 35759"/>
              <a:gd name="adj2" fmla="val 8695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Text Box 11">
            <a:extLst>
              <a:ext uri="{FF2B5EF4-FFF2-40B4-BE49-F238E27FC236}">
                <a16:creationId xmlns:a16="http://schemas.microsoft.com/office/drawing/2014/main" id="{8EA767E1-B9B9-5DD5-853A-01466CDD5EB8}"/>
              </a:ext>
            </a:extLst>
          </p:cNvPr>
          <p:cNvSpPr txBox="1">
            <a:spLocks noChangeArrowheads="1"/>
          </p:cNvSpPr>
          <p:nvPr/>
        </p:nvSpPr>
        <p:spPr bwMode="auto">
          <a:xfrm>
            <a:off x="4482555" y="381000"/>
            <a:ext cx="876301" cy="6105069"/>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en-US" sz="6600" dirty="0">
                <a:solidFill>
                  <a:srgbClr val="FFFF00"/>
                </a:solidFill>
              </a:rPr>
              <a:t>J</a:t>
            </a:r>
          </a:p>
          <a:p>
            <a:pPr algn="ctr">
              <a:lnSpc>
                <a:spcPct val="120000"/>
              </a:lnSpc>
            </a:pPr>
            <a:r>
              <a:rPr lang="en-US" altLang="en-US" sz="6600" dirty="0">
                <a:solidFill>
                  <a:srgbClr val="FFFF00"/>
                </a:solidFill>
              </a:rPr>
              <a:t>E</a:t>
            </a:r>
          </a:p>
          <a:p>
            <a:pPr algn="ctr">
              <a:lnSpc>
                <a:spcPct val="120000"/>
              </a:lnSpc>
            </a:pPr>
            <a:r>
              <a:rPr lang="en-US" altLang="en-US" sz="6600" dirty="0">
                <a:solidFill>
                  <a:srgbClr val="FFFF00"/>
                </a:solidFill>
              </a:rPr>
              <a:t>S</a:t>
            </a:r>
          </a:p>
          <a:p>
            <a:pPr algn="ctr">
              <a:lnSpc>
                <a:spcPct val="120000"/>
              </a:lnSpc>
            </a:pPr>
            <a:r>
              <a:rPr lang="en-US" altLang="en-US" sz="6600" dirty="0">
                <a:solidFill>
                  <a:srgbClr val="FFFF00"/>
                </a:solidFill>
              </a:rPr>
              <a:t>U</a:t>
            </a:r>
          </a:p>
          <a:p>
            <a:pPr algn="ctr">
              <a:lnSpc>
                <a:spcPct val="120000"/>
              </a:lnSpc>
            </a:pPr>
            <a:r>
              <a:rPr lang="en-US" altLang="en-US" sz="6600" dirty="0">
                <a:solidFill>
                  <a:srgbClr val="FFFF00"/>
                </a:solidFill>
              </a:rPr>
              <a:t>S</a:t>
            </a:r>
          </a:p>
        </p:txBody>
      </p:sp>
      <p:sp>
        <p:nvSpPr>
          <p:cNvPr id="73740" name="Text Box 12">
            <a:extLst>
              <a:ext uri="{FF2B5EF4-FFF2-40B4-BE49-F238E27FC236}">
                <a16:creationId xmlns:a16="http://schemas.microsoft.com/office/drawing/2014/main" id="{DF45430B-76FA-F9EC-A43A-BA6EE61F3DB4}"/>
              </a:ext>
            </a:extLst>
          </p:cNvPr>
          <p:cNvSpPr txBox="1">
            <a:spLocks noChangeArrowheads="1"/>
          </p:cNvSpPr>
          <p:nvPr/>
        </p:nvSpPr>
        <p:spPr bwMode="auto">
          <a:xfrm>
            <a:off x="5239045" y="4362697"/>
            <a:ext cx="679667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Esto es el punto en que Jesús necesita entrar el retrato.</a:t>
            </a:r>
            <a:endParaRPr lang="en-US" altLang="en-US" sz="2600" b="1" dirty="0">
              <a:solidFill>
                <a:schemeClr val="bg1"/>
              </a:solidFill>
              <a:latin typeface="Verdana" panose="020B0604030504040204" pitchFamily="34" charset="0"/>
              <a:ea typeface="Verdana" panose="020B0604030504040204" pitchFamily="34" charset="0"/>
            </a:endParaRPr>
          </a:p>
        </p:txBody>
      </p:sp>
      <p:sp>
        <p:nvSpPr>
          <p:cNvPr id="73741" name="Rectangle 13">
            <a:extLst>
              <a:ext uri="{FF2B5EF4-FFF2-40B4-BE49-F238E27FC236}">
                <a16:creationId xmlns:a16="http://schemas.microsoft.com/office/drawing/2014/main" id="{0C72A2D7-6F9E-C3B8-9250-688D9A47278F}"/>
              </a:ext>
            </a:extLst>
          </p:cNvPr>
          <p:cNvSpPr>
            <a:spLocks noChangeArrowheads="1"/>
          </p:cNvSpPr>
          <p:nvPr/>
        </p:nvSpPr>
        <p:spPr bwMode="auto">
          <a:xfrm>
            <a:off x="5474438" y="5397122"/>
            <a:ext cx="6702322" cy="129266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600" b="1" dirty="0">
                <a:solidFill>
                  <a:schemeClr val="bg1"/>
                </a:solidFill>
                <a:latin typeface="Verdana" panose="020B0604030504040204" pitchFamily="34" charset="0"/>
                <a:ea typeface="Verdana" panose="020B0604030504040204" pitchFamily="34" charset="0"/>
              </a:rPr>
              <a:t>Estudiemos Su papel de redimirnos de la pena de la muerte eternal.</a:t>
            </a:r>
            <a:endParaRPr lang="en-US" altLang="en-US" sz="2600" b="1"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slide(fromTop)">
                                      <p:cBhvr>
                                        <p:cTn id="7" dur="10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slide(fromTop)">
                                      <p:cBhvr>
                                        <p:cTn id="12" dur="1000"/>
                                        <p:tgtEl>
                                          <p:spTgt spid="73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73735"/>
                                        </p:tgtEl>
                                        <p:attrNameLst>
                                          <p:attrName>style.visibility</p:attrName>
                                        </p:attrNameLst>
                                      </p:cBhvr>
                                      <p:to>
                                        <p:strVal val="visible"/>
                                      </p:to>
                                    </p:set>
                                    <p:animEffect transition="in" filter="slide(fromTop)">
                                      <p:cBhvr>
                                        <p:cTn id="17" dur="1000"/>
                                        <p:tgtEl>
                                          <p:spTgt spid="737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73736"/>
                                        </p:tgtEl>
                                        <p:attrNameLst>
                                          <p:attrName>style.visibility</p:attrName>
                                        </p:attrNameLst>
                                      </p:cBhvr>
                                      <p:to>
                                        <p:strVal val="visible"/>
                                      </p:to>
                                    </p:set>
                                    <p:anim calcmode="lin" valueType="num">
                                      <p:cBhvr>
                                        <p:cTn id="22" dur="1000" fill="hold"/>
                                        <p:tgtEl>
                                          <p:spTgt spid="73736"/>
                                        </p:tgtEl>
                                        <p:attrNameLst>
                                          <p:attrName>ppt_w</p:attrName>
                                        </p:attrNameLst>
                                      </p:cBhvr>
                                      <p:tavLst>
                                        <p:tav tm="0">
                                          <p:val>
                                            <p:fltVal val="0"/>
                                          </p:val>
                                        </p:tav>
                                        <p:tav tm="100000">
                                          <p:val>
                                            <p:strVal val="#ppt_w"/>
                                          </p:val>
                                        </p:tav>
                                      </p:tavLst>
                                    </p:anim>
                                    <p:anim calcmode="lin" valueType="num">
                                      <p:cBhvr>
                                        <p:cTn id="23" dur="1000" fill="hold"/>
                                        <p:tgtEl>
                                          <p:spTgt spid="73736"/>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32" fill="hold" nodeType="clickEffect">
                                  <p:stCondLst>
                                    <p:cond delay="0"/>
                                  </p:stCondLst>
                                  <p:childTnLst>
                                    <p:set>
                                      <p:cBhvr>
                                        <p:cTn id="27" dur="1" fill="hold">
                                          <p:stCondLst>
                                            <p:cond delay="0"/>
                                          </p:stCondLst>
                                        </p:cTn>
                                        <p:tgtEl>
                                          <p:spTgt spid="73738"/>
                                        </p:tgtEl>
                                        <p:attrNameLst>
                                          <p:attrName>style.visibility</p:attrName>
                                        </p:attrNameLst>
                                      </p:cBhvr>
                                      <p:to>
                                        <p:strVal val="visible"/>
                                      </p:to>
                                    </p:set>
                                    <p:animEffect transition="in" filter="diamond(out)">
                                      <p:cBhvr>
                                        <p:cTn id="28" dur="1000"/>
                                        <p:tgtEl>
                                          <p:spTgt spid="73738"/>
                                        </p:tgtEl>
                                      </p:cBhvr>
                                    </p:animEffect>
                                  </p:childTnLst>
                                </p:cTn>
                              </p:par>
                              <p:par>
                                <p:cTn id="29" presetID="22" presetClass="entr" presetSubtype="8" fill="hold" nodeType="withEffect">
                                  <p:stCondLst>
                                    <p:cond delay="0"/>
                                  </p:stCondLst>
                                  <p:iterate type="lt">
                                    <p:tmPct val="8000"/>
                                  </p:iterate>
                                  <p:childTnLst>
                                    <p:set>
                                      <p:cBhvr>
                                        <p:cTn id="30" dur="1" fill="hold">
                                          <p:stCondLst>
                                            <p:cond delay="0"/>
                                          </p:stCondLst>
                                        </p:cTn>
                                        <p:tgtEl>
                                          <p:spTgt spid="73737"/>
                                        </p:tgtEl>
                                        <p:attrNameLst>
                                          <p:attrName>style.visibility</p:attrName>
                                        </p:attrNameLst>
                                      </p:cBhvr>
                                      <p:to>
                                        <p:strVal val="visible"/>
                                      </p:to>
                                    </p:set>
                                    <p:animEffect transition="in" filter="wipe(left)">
                                      <p:cBhvr>
                                        <p:cTn id="31" dur="1000"/>
                                        <p:tgtEl>
                                          <p:spTgt spid="7373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nodeType="clickEffect">
                                  <p:stCondLst>
                                    <p:cond delay="0"/>
                                  </p:stCondLst>
                                  <p:childTnLst>
                                    <p:set>
                                      <p:cBhvr>
                                        <p:cTn id="35" dur="1" fill="hold">
                                          <p:stCondLst>
                                            <p:cond delay="0"/>
                                          </p:stCondLst>
                                        </p:cTn>
                                        <p:tgtEl>
                                          <p:spTgt spid="73739"/>
                                        </p:tgtEl>
                                        <p:attrNameLst>
                                          <p:attrName>style.visibility</p:attrName>
                                        </p:attrNameLst>
                                      </p:cBhvr>
                                      <p:to>
                                        <p:strVal val="visible"/>
                                      </p:to>
                                    </p:set>
                                    <p:anim calcmode="lin" valueType="num">
                                      <p:cBhvr>
                                        <p:cTn id="36" dur="1000" fill="hold"/>
                                        <p:tgtEl>
                                          <p:spTgt spid="73739"/>
                                        </p:tgtEl>
                                        <p:attrNameLst>
                                          <p:attrName>ppt_w</p:attrName>
                                        </p:attrNameLst>
                                      </p:cBhvr>
                                      <p:tavLst>
                                        <p:tav tm="0">
                                          <p:val>
                                            <p:fltVal val="0"/>
                                          </p:val>
                                        </p:tav>
                                        <p:tav tm="100000">
                                          <p:val>
                                            <p:strVal val="#ppt_w"/>
                                          </p:val>
                                        </p:tav>
                                      </p:tavLst>
                                    </p:anim>
                                    <p:anim calcmode="lin" valueType="num">
                                      <p:cBhvr>
                                        <p:cTn id="37" dur="1000" fill="hold"/>
                                        <p:tgtEl>
                                          <p:spTgt spid="73739"/>
                                        </p:tgtEl>
                                        <p:attrNameLst>
                                          <p:attrName>ppt_h</p:attrName>
                                        </p:attrNameLst>
                                      </p:cBhvr>
                                      <p:tavLst>
                                        <p:tav tm="0">
                                          <p:val>
                                            <p:fltVal val="0"/>
                                          </p:val>
                                        </p:tav>
                                        <p:tav tm="100000">
                                          <p:val>
                                            <p:strVal val="#ppt_h"/>
                                          </p:val>
                                        </p:tav>
                                      </p:tavLst>
                                    </p:anim>
                                    <p:anim calcmode="lin" valueType="num">
                                      <p:cBhvr>
                                        <p:cTn id="38" dur="1000" fill="hold"/>
                                        <p:tgtEl>
                                          <p:spTgt spid="73739"/>
                                        </p:tgtEl>
                                        <p:attrNameLst>
                                          <p:attrName>ppt_x</p:attrName>
                                        </p:attrNameLst>
                                      </p:cBhvr>
                                      <p:tavLst>
                                        <p:tav tm="0">
                                          <p:val>
                                            <p:fltVal val="0.5"/>
                                          </p:val>
                                        </p:tav>
                                        <p:tav tm="100000">
                                          <p:val>
                                            <p:strVal val="#ppt_x"/>
                                          </p:val>
                                        </p:tav>
                                      </p:tavLst>
                                    </p:anim>
                                    <p:anim calcmode="lin" valueType="num">
                                      <p:cBhvr>
                                        <p:cTn id="39" dur="1000" fill="hold"/>
                                        <p:tgtEl>
                                          <p:spTgt spid="73739"/>
                                        </p:tgtEl>
                                        <p:attrNameLst>
                                          <p:attrName>ppt_y</p:attrName>
                                        </p:attrNameLst>
                                      </p:cBhvr>
                                      <p:tavLst>
                                        <p:tav tm="0">
                                          <p:val>
                                            <p:fltVal val="0.5"/>
                                          </p:val>
                                        </p:tav>
                                        <p:tav tm="100000">
                                          <p:val>
                                            <p:strVal val="#ppt_y"/>
                                          </p:val>
                                        </p:tav>
                                      </p:tavLst>
                                    </p:anim>
                                  </p:childTnLst>
                                </p:cTn>
                              </p:par>
                              <p:par>
                                <p:cTn id="40" presetID="51" presetClass="entr" presetSubtype="0" fill="hold" nodeType="withEffect">
                                  <p:stCondLst>
                                    <p:cond delay="0"/>
                                  </p:stCondLst>
                                  <p:iterate type="wd">
                                    <p:tmPct val="10000"/>
                                  </p:iterate>
                                  <p:childTnLst>
                                    <p:set>
                                      <p:cBhvr>
                                        <p:cTn id="41" dur="1" fill="hold">
                                          <p:stCondLst>
                                            <p:cond delay="0"/>
                                          </p:stCondLst>
                                        </p:cTn>
                                        <p:tgtEl>
                                          <p:spTgt spid="73740"/>
                                        </p:tgtEl>
                                        <p:attrNameLst>
                                          <p:attrName>style.visibility</p:attrName>
                                        </p:attrNameLst>
                                      </p:cBhvr>
                                      <p:to>
                                        <p:strVal val="visible"/>
                                      </p:to>
                                    </p:set>
                                    <p:animEffect transition="in" filter="fade">
                                      <p:cBhvr>
                                        <p:cTn id="42" dur="385" decel="100000"/>
                                        <p:tgtEl>
                                          <p:spTgt spid="73740"/>
                                        </p:tgtEl>
                                      </p:cBhvr>
                                    </p:animEffect>
                                    <p:animScale>
                                      <p:cBhvr>
                                        <p:cTn id="43" dur="385" decel="100000"/>
                                        <p:tgtEl>
                                          <p:spTgt spid="73740"/>
                                        </p:tgtEl>
                                      </p:cBhvr>
                                      <p:from x="10000" y="10000"/>
                                      <p:to x="200000" y="450000"/>
                                    </p:animScale>
                                    <p:animScale>
                                      <p:cBhvr>
                                        <p:cTn id="44" dur="615" accel="100000" fill="hold">
                                          <p:stCondLst>
                                            <p:cond delay="385"/>
                                          </p:stCondLst>
                                        </p:cTn>
                                        <p:tgtEl>
                                          <p:spTgt spid="73740"/>
                                        </p:tgtEl>
                                      </p:cBhvr>
                                      <p:from x="200000" y="450000"/>
                                      <p:to x="100000" y="100000"/>
                                    </p:animScale>
                                    <p:set>
                                      <p:cBhvr>
                                        <p:cTn id="45" dur="385" fill="hold"/>
                                        <p:tgtEl>
                                          <p:spTgt spid="73740"/>
                                        </p:tgtEl>
                                        <p:attrNameLst>
                                          <p:attrName>ppt_x</p:attrName>
                                        </p:attrNameLst>
                                      </p:cBhvr>
                                      <p:to>
                                        <p:strVal val="(0.5)"/>
                                      </p:to>
                                    </p:set>
                                    <p:anim from="(0.5)" to="(#ppt_x)" calcmode="lin" valueType="num">
                                      <p:cBhvr>
                                        <p:cTn id="46" dur="615" accel="100000" fill="hold">
                                          <p:stCondLst>
                                            <p:cond delay="385"/>
                                          </p:stCondLst>
                                        </p:cTn>
                                        <p:tgtEl>
                                          <p:spTgt spid="73740"/>
                                        </p:tgtEl>
                                        <p:attrNameLst>
                                          <p:attrName>ppt_x</p:attrName>
                                        </p:attrNameLst>
                                      </p:cBhvr>
                                    </p:anim>
                                    <p:set>
                                      <p:cBhvr>
                                        <p:cTn id="47" dur="385" fill="hold"/>
                                        <p:tgtEl>
                                          <p:spTgt spid="73740"/>
                                        </p:tgtEl>
                                        <p:attrNameLst>
                                          <p:attrName>ppt_y</p:attrName>
                                        </p:attrNameLst>
                                      </p:cBhvr>
                                      <p:to>
                                        <p:strVal val="(#ppt_y+0.4)"/>
                                      </p:to>
                                    </p:set>
                                    <p:anim from="(#ppt_y+0.4)" to="(#ppt_y)" calcmode="lin" valueType="num">
                                      <p:cBhvr>
                                        <p:cTn id="48" dur="615" accel="100000" fill="hold">
                                          <p:stCondLst>
                                            <p:cond delay="385"/>
                                          </p:stCondLst>
                                        </p:cTn>
                                        <p:tgtEl>
                                          <p:spTgt spid="73740"/>
                                        </p:tgtEl>
                                        <p:attrNameLst>
                                          <p:attrName>ppt_y</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37" fill="hold" nodeType="clickEffect">
                                  <p:stCondLst>
                                    <p:cond delay="0"/>
                                  </p:stCondLst>
                                  <p:childTnLst>
                                    <p:set>
                                      <p:cBhvr>
                                        <p:cTn id="52" dur="1" fill="hold">
                                          <p:stCondLst>
                                            <p:cond delay="0"/>
                                          </p:stCondLst>
                                        </p:cTn>
                                        <p:tgtEl>
                                          <p:spTgt spid="73741"/>
                                        </p:tgtEl>
                                        <p:attrNameLst>
                                          <p:attrName>style.visibility</p:attrName>
                                        </p:attrNameLst>
                                      </p:cBhvr>
                                      <p:to>
                                        <p:strVal val="visible"/>
                                      </p:to>
                                    </p:set>
                                    <p:animEffect transition="in" filter="barn(outVertical)">
                                      <p:cBhvr>
                                        <p:cTn id="53" dur="10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3" grpId="1" animBg="1"/>
      <p:bldP spid="73734" grpId="0" animBg="1"/>
      <p:bldP spid="73734" grpId="1" animBg="1"/>
      <p:bldP spid="73735" grpId="0" animBg="1"/>
      <p:bldP spid="73735" grpId="1" animBg="1"/>
      <p:bldP spid="73736" grpId="0" animBg="1"/>
      <p:bldP spid="73736" grpId="1" animBg="1"/>
      <p:bldP spid="73737" grpId="0"/>
      <p:bldP spid="73737" grpId="1"/>
      <p:bldP spid="73739" grpId="0" animBg="1"/>
      <p:bldP spid="73740" grpId="0"/>
      <p:bldP spid="737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21" name="Text Box 5">
            <a:extLst>
              <a:ext uri="{FF2B5EF4-FFF2-40B4-BE49-F238E27FC236}">
                <a16:creationId xmlns:a16="http://schemas.microsoft.com/office/drawing/2014/main" id="{E2840433-05F4-FA73-6563-97F30B126E79}"/>
              </a:ext>
            </a:extLst>
          </p:cNvPr>
          <p:cNvSpPr txBox="1">
            <a:spLocks noChangeArrowheads="1"/>
          </p:cNvSpPr>
          <p:nvPr/>
        </p:nvSpPr>
        <p:spPr bwMode="auto">
          <a:xfrm>
            <a:off x="76200" y="2209800"/>
            <a:ext cx="12115800"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2800" b="1" dirty="0">
                <a:solidFill>
                  <a:schemeClr val="bg1"/>
                </a:solidFill>
                <a:latin typeface="Verdana" panose="020B0604030504040204" pitchFamily="34" charset="0"/>
                <a:ea typeface="Verdana" panose="020B0604030504040204" pitchFamily="34" charset="0"/>
              </a:rPr>
              <a:t>R</a:t>
            </a:r>
            <a:r>
              <a:rPr lang="es-ES" altLang="en-US" sz="2800" b="1" dirty="0" err="1">
                <a:solidFill>
                  <a:schemeClr val="bg1"/>
                </a:solidFill>
                <a:latin typeface="Verdana" panose="020B0604030504040204" pitchFamily="34" charset="0"/>
                <a:ea typeface="Verdana" panose="020B0604030504040204" pitchFamily="34" charset="0"/>
              </a:rPr>
              <a:t>ecuperar</a:t>
            </a:r>
            <a:r>
              <a:rPr lang="es-ES" altLang="en-US" sz="2800" b="1" dirty="0">
                <a:solidFill>
                  <a:schemeClr val="bg1"/>
                </a:solidFill>
                <a:latin typeface="Verdana" panose="020B0604030504040204" pitchFamily="34" charset="0"/>
                <a:ea typeface="Verdana" panose="020B0604030504040204" pitchFamily="34" charset="0"/>
              </a:rPr>
              <a:t> la propiedad por pagar una suma especificada</a:t>
            </a:r>
            <a:r>
              <a:rPr lang="en-US" altLang="en-US" sz="2800" b="1" dirty="0">
                <a:solidFill>
                  <a:schemeClr val="bg1"/>
                </a:solidFill>
                <a:latin typeface="Verdana" panose="020B0604030504040204" pitchFamily="34" charset="0"/>
                <a:ea typeface="Verdana" panose="020B0604030504040204" pitchFamily="34" charset="0"/>
              </a:rPr>
              <a:t>  </a:t>
            </a:r>
          </a:p>
          <a:p>
            <a:pPr algn="ctr">
              <a:lnSpc>
                <a:spcPct val="90000"/>
              </a:lnSpc>
            </a:pPr>
            <a:r>
              <a:rPr lang="en-US" altLang="en-US" sz="2400" b="1" dirty="0">
                <a:solidFill>
                  <a:schemeClr val="bg1"/>
                </a:solidFill>
                <a:latin typeface="Verdana" panose="020B0604030504040204" pitchFamily="34" charset="0"/>
                <a:ea typeface="Verdana" panose="020B0604030504040204" pitchFamily="34" charset="0"/>
              </a:rPr>
              <a:t>(</a:t>
            </a:r>
            <a:r>
              <a:rPr lang="en-US" altLang="en-US" sz="2400" b="1" dirty="0" err="1">
                <a:solidFill>
                  <a:schemeClr val="bg1"/>
                </a:solidFill>
                <a:latin typeface="Verdana" panose="020B0604030504040204" pitchFamily="34" charset="0"/>
                <a:ea typeface="Verdana" panose="020B0604030504040204" pitchFamily="34" charset="0"/>
              </a:rPr>
              <a:t>Dictionario</a:t>
            </a:r>
            <a:r>
              <a:rPr lang="en-US" altLang="en-US" sz="2400" b="1" dirty="0">
                <a:solidFill>
                  <a:schemeClr val="bg1"/>
                </a:solidFill>
                <a:latin typeface="Verdana" panose="020B0604030504040204" pitchFamily="34" charset="0"/>
                <a:ea typeface="Verdana" panose="020B0604030504040204" pitchFamily="34" charset="0"/>
              </a:rPr>
              <a:t>)</a:t>
            </a:r>
          </a:p>
        </p:txBody>
      </p:sp>
      <p:sp>
        <p:nvSpPr>
          <p:cNvPr id="34824" name="Rectangle 8">
            <a:extLst>
              <a:ext uri="{FF2B5EF4-FFF2-40B4-BE49-F238E27FC236}">
                <a16:creationId xmlns:a16="http://schemas.microsoft.com/office/drawing/2014/main" id="{6E5A1122-90D9-1FAA-55F8-9FF072ADC573}"/>
              </a:ext>
            </a:extLst>
          </p:cNvPr>
          <p:cNvSpPr>
            <a:spLocks noChangeArrowheads="1"/>
          </p:cNvSpPr>
          <p:nvPr/>
        </p:nvSpPr>
        <p:spPr bwMode="auto">
          <a:xfrm>
            <a:off x="457200" y="3404616"/>
            <a:ext cx="116205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bg1"/>
                </a:solidFill>
                <a:latin typeface="Verdana" panose="020B0604030504040204" pitchFamily="34" charset="0"/>
                <a:ea typeface="Verdana" panose="020B0604030504040204" pitchFamily="34" charset="0"/>
              </a:rPr>
              <a:t>2. </a:t>
            </a:r>
            <a:r>
              <a:rPr lang="en-US" altLang="en-US" sz="2800" b="1" dirty="0" err="1">
                <a:solidFill>
                  <a:schemeClr val="bg1"/>
                </a:solidFill>
                <a:latin typeface="Verdana" panose="020B0604030504040204" pitchFamily="34" charset="0"/>
                <a:ea typeface="Verdana" panose="020B0604030504040204" pitchFamily="34" charset="0"/>
              </a:rPr>
              <a:t>redimir</a:t>
            </a:r>
            <a:r>
              <a:rPr lang="en-US" altLang="en-US" sz="2800" b="1" dirty="0">
                <a:solidFill>
                  <a:schemeClr val="bg1"/>
                </a:solidFill>
                <a:latin typeface="Verdana" panose="020B0604030504040204" pitchFamily="34" charset="0"/>
                <a:ea typeface="Verdana" panose="020B0604030504040204" pitchFamily="34" charset="0"/>
              </a:rPr>
              <a:t>, </a:t>
            </a:r>
            <a:r>
              <a:rPr lang="en-US" altLang="en-US" sz="2800" b="1" dirty="0" err="1">
                <a:solidFill>
                  <a:schemeClr val="bg1"/>
                </a:solidFill>
                <a:latin typeface="Verdana" panose="020B0604030504040204" pitchFamily="34" charset="0"/>
                <a:ea typeface="Verdana" panose="020B0604030504040204" pitchFamily="34" charset="0"/>
              </a:rPr>
              <a:t>librar</a:t>
            </a:r>
            <a:r>
              <a:rPr lang="en-US" altLang="en-US" sz="2800" b="1" dirty="0">
                <a:solidFill>
                  <a:schemeClr val="bg1"/>
                </a:solidFill>
                <a:latin typeface="Verdana" panose="020B0604030504040204" pitchFamily="34" charset="0"/>
                <a:ea typeface="Verdana" panose="020B0604030504040204" pitchFamily="34" charset="0"/>
              </a:rPr>
              <a:t> </a:t>
            </a:r>
            <a:r>
              <a:rPr lang="en-US" altLang="en-US" sz="2800" b="1" dirty="0" err="1">
                <a:solidFill>
                  <a:schemeClr val="bg1"/>
                </a:solidFill>
                <a:latin typeface="Verdana" panose="020B0604030504040204" pitchFamily="34" charset="0"/>
                <a:ea typeface="Verdana" panose="020B0604030504040204" pitchFamily="34" charset="0"/>
              </a:rPr>
              <a:t>por</a:t>
            </a:r>
            <a:r>
              <a:rPr lang="en-US" altLang="en-US" sz="2800" b="1" dirty="0">
                <a:solidFill>
                  <a:schemeClr val="bg1"/>
                </a:solidFill>
                <a:latin typeface="Verdana" panose="020B0604030504040204" pitchFamily="34" charset="0"/>
                <a:ea typeface="Verdana" panose="020B0604030504040204" pitchFamily="34" charset="0"/>
              </a:rPr>
              <a:t> </a:t>
            </a:r>
            <a:r>
              <a:rPr lang="en-US" altLang="en-US" sz="2800" b="1" dirty="0" err="1">
                <a:solidFill>
                  <a:schemeClr val="bg1"/>
                </a:solidFill>
                <a:latin typeface="Verdana" panose="020B0604030504040204" pitchFamily="34" charset="0"/>
                <a:ea typeface="Verdana" panose="020B0604030504040204" pitchFamily="34" charset="0"/>
              </a:rPr>
              <a:t>pagar</a:t>
            </a:r>
            <a:r>
              <a:rPr lang="en-US" altLang="en-US" sz="2800" b="1" dirty="0">
                <a:solidFill>
                  <a:schemeClr val="bg1"/>
                </a:solidFill>
                <a:latin typeface="Verdana" panose="020B0604030504040204" pitchFamily="34" charset="0"/>
                <a:ea typeface="Verdana" panose="020B0604030504040204" pitchFamily="34" charset="0"/>
              </a:rPr>
              <a:t> un </a:t>
            </a:r>
            <a:r>
              <a:rPr lang="en-US" altLang="en-US" sz="2800" b="1" dirty="0" err="1">
                <a:solidFill>
                  <a:schemeClr val="bg1"/>
                </a:solidFill>
                <a:latin typeface="Verdana" panose="020B0604030504040204" pitchFamily="34" charset="0"/>
                <a:ea typeface="Verdana" panose="020B0604030504040204" pitchFamily="34" charset="0"/>
              </a:rPr>
              <a:t>rescate</a:t>
            </a:r>
            <a:endParaRPr lang="en-US" altLang="en-US" sz="2800" b="1" dirty="0">
              <a:solidFill>
                <a:schemeClr val="bg1"/>
              </a:solidFill>
              <a:latin typeface="Verdana" panose="020B0604030504040204" pitchFamily="34" charset="0"/>
              <a:ea typeface="Verdana" panose="020B0604030504040204" pitchFamily="34" charset="0"/>
            </a:endParaRPr>
          </a:p>
          <a:p>
            <a:pPr algn="ctr"/>
            <a:r>
              <a:rPr lang="en-US" altLang="en-US" sz="2400" b="1" dirty="0">
                <a:solidFill>
                  <a:schemeClr val="bg1"/>
                </a:solidFill>
                <a:latin typeface="Verdana" panose="020B0604030504040204" pitchFamily="34" charset="0"/>
                <a:ea typeface="Verdana" panose="020B0604030504040204" pitchFamily="34" charset="0"/>
              </a:rPr>
              <a:t>(</a:t>
            </a:r>
            <a:r>
              <a:rPr lang="en-US" altLang="en-US" sz="2400" b="1" u="sng" dirty="0">
                <a:solidFill>
                  <a:schemeClr val="bg1"/>
                </a:solidFill>
                <a:latin typeface="Verdana" panose="020B0604030504040204" pitchFamily="34" charset="0"/>
                <a:ea typeface="Verdana" panose="020B0604030504040204" pitchFamily="34" charset="0"/>
              </a:rPr>
              <a:t>L</a:t>
            </a:r>
            <a:r>
              <a:rPr lang="es-CO" altLang="en-US" sz="2400" b="1" u="sng" dirty="0">
                <a:solidFill>
                  <a:schemeClr val="bg1"/>
                </a:solidFill>
                <a:latin typeface="Verdana" panose="020B0604030504040204" pitchFamily="34" charset="0"/>
                <a:ea typeface="Verdana" panose="020B0604030504040204" pitchFamily="34" charset="0"/>
              </a:rPr>
              <a:t>é</a:t>
            </a:r>
            <a:r>
              <a:rPr lang="en-US" altLang="en-US" sz="2400" b="1" u="sng" dirty="0" err="1">
                <a:solidFill>
                  <a:schemeClr val="bg1"/>
                </a:solidFill>
                <a:latin typeface="Verdana" panose="020B0604030504040204" pitchFamily="34" charset="0"/>
                <a:ea typeface="Verdana" panose="020B0604030504040204" pitchFamily="34" charset="0"/>
              </a:rPr>
              <a:t>xico</a:t>
            </a:r>
            <a:r>
              <a:rPr lang="en-US" altLang="en-US" sz="2400" b="1" u="sng" dirty="0">
                <a:solidFill>
                  <a:schemeClr val="bg1"/>
                </a:solidFill>
                <a:latin typeface="Verdana" panose="020B0604030504040204" pitchFamily="34" charset="0"/>
                <a:ea typeface="Verdana" panose="020B0604030504040204" pitchFamily="34" charset="0"/>
              </a:rPr>
              <a:t> Griego,</a:t>
            </a:r>
            <a:r>
              <a:rPr lang="en-US" altLang="en-US" sz="2400" b="1" dirty="0">
                <a:solidFill>
                  <a:schemeClr val="bg1"/>
                </a:solidFill>
                <a:latin typeface="Verdana" panose="020B0604030504040204" pitchFamily="34" charset="0"/>
                <a:ea typeface="Verdana" panose="020B0604030504040204" pitchFamily="34" charset="0"/>
              </a:rPr>
              <a:t> </a:t>
            </a:r>
            <a:r>
              <a:rPr lang="en-US" altLang="en-US" sz="2400" b="1" dirty="0" err="1">
                <a:solidFill>
                  <a:schemeClr val="bg1"/>
                </a:solidFill>
                <a:latin typeface="Verdana" panose="020B0604030504040204" pitchFamily="34" charset="0"/>
                <a:ea typeface="Verdana" panose="020B0604030504040204" pitchFamily="34" charset="0"/>
              </a:rPr>
              <a:t>por</a:t>
            </a:r>
            <a:r>
              <a:rPr lang="en-US" altLang="en-US" sz="2400" b="1" dirty="0">
                <a:solidFill>
                  <a:schemeClr val="bg1"/>
                </a:solidFill>
                <a:latin typeface="Verdana" panose="020B0604030504040204" pitchFamily="34" charset="0"/>
                <a:ea typeface="Verdana" panose="020B0604030504040204" pitchFamily="34" charset="0"/>
              </a:rPr>
              <a:t> Thayer)</a:t>
            </a:r>
          </a:p>
          <a:p>
            <a:endParaRPr lang="en-US" altLang="en-US" sz="2800" b="1" dirty="0">
              <a:solidFill>
                <a:schemeClr val="bg1"/>
              </a:solidFill>
              <a:latin typeface="Verdana" panose="020B0604030504040204" pitchFamily="34" charset="0"/>
              <a:ea typeface="Verdana" panose="020B0604030504040204" pitchFamily="34" charset="0"/>
            </a:endParaRPr>
          </a:p>
          <a:p>
            <a:pPr marL="514350" indent="-514350">
              <a:buAutoNum type="arabicPeriod"/>
            </a:pPr>
            <a:r>
              <a:rPr lang="en-US" altLang="en-US" sz="2800" b="1" dirty="0">
                <a:solidFill>
                  <a:schemeClr val="bg1"/>
                </a:solidFill>
                <a:latin typeface="Verdana" panose="020B0604030504040204" pitchFamily="34" charset="0"/>
                <a:ea typeface="Verdana" panose="020B0604030504040204" pitchFamily="34" charset="0"/>
              </a:rPr>
              <a:t>indica la </a:t>
            </a:r>
            <a:r>
              <a:rPr lang="en-US" altLang="en-US" sz="2800" b="1" dirty="0" err="1">
                <a:solidFill>
                  <a:schemeClr val="bg1"/>
                </a:solidFill>
                <a:latin typeface="Verdana" panose="020B0604030504040204" pitchFamily="34" charset="0"/>
                <a:ea typeface="Verdana" panose="020B0604030504040204" pitchFamily="34" charset="0"/>
              </a:rPr>
              <a:t>liberación</a:t>
            </a:r>
            <a:r>
              <a:rPr lang="en-US" altLang="en-US" sz="2800" b="1" dirty="0">
                <a:solidFill>
                  <a:schemeClr val="bg1"/>
                </a:solidFill>
                <a:latin typeface="Verdana" panose="020B0604030504040204" pitchFamily="34" charset="0"/>
                <a:ea typeface="Verdana" panose="020B0604030504040204" pitchFamily="34" charset="0"/>
              </a:rPr>
              <a:t> de la culpa y de la </a:t>
            </a:r>
            <a:r>
              <a:rPr lang="en-US" altLang="en-US" sz="2800" b="1" dirty="0" err="1">
                <a:solidFill>
                  <a:schemeClr val="bg1"/>
                </a:solidFill>
                <a:latin typeface="Verdana" panose="020B0604030504040204" pitchFamily="34" charset="0"/>
                <a:ea typeface="Verdana" panose="020B0604030504040204" pitchFamily="34" charset="0"/>
              </a:rPr>
              <a:t>sentencia</a:t>
            </a:r>
            <a:r>
              <a:rPr lang="en-US" altLang="en-US" sz="2800" b="1" dirty="0">
                <a:solidFill>
                  <a:schemeClr val="bg1"/>
                </a:solidFill>
                <a:latin typeface="Verdana" panose="020B0604030504040204" pitchFamily="34" charset="0"/>
                <a:ea typeface="Verdana" panose="020B0604030504040204" pitchFamily="34" charset="0"/>
              </a:rPr>
              <a:t> del </a:t>
            </a:r>
            <a:r>
              <a:rPr lang="en-US" altLang="en-US" sz="2800" b="1" dirty="0" err="1">
                <a:solidFill>
                  <a:schemeClr val="bg1"/>
                </a:solidFill>
                <a:latin typeface="Verdana" panose="020B0604030504040204" pitchFamily="34" charset="0"/>
                <a:ea typeface="Verdana" panose="020B0604030504040204" pitchFamily="34" charset="0"/>
              </a:rPr>
              <a:t>pecado</a:t>
            </a:r>
            <a:r>
              <a:rPr lang="en-US" altLang="en-US" sz="2800" b="1" dirty="0">
                <a:solidFill>
                  <a:schemeClr val="bg1"/>
                </a:solidFill>
                <a:latin typeface="Verdana" panose="020B0604030504040204" pitchFamily="34" charset="0"/>
                <a:ea typeface="Verdana" panose="020B0604030504040204" pitchFamily="34" charset="0"/>
              </a:rPr>
              <a:t>, y la </a:t>
            </a:r>
            <a:r>
              <a:rPr lang="en-US" altLang="en-US" sz="2800" b="1" dirty="0" err="1">
                <a:solidFill>
                  <a:schemeClr val="bg1"/>
                </a:solidFill>
                <a:latin typeface="Verdana" panose="020B0604030504040204" pitchFamily="34" charset="0"/>
                <a:ea typeface="Verdana" panose="020B0604030504040204" pitchFamily="34" charset="0"/>
              </a:rPr>
              <a:t>introducción</a:t>
            </a:r>
            <a:r>
              <a:rPr lang="en-US" altLang="en-US" sz="2800" b="1" dirty="0">
                <a:solidFill>
                  <a:schemeClr val="bg1"/>
                </a:solidFill>
                <a:latin typeface="Verdana" panose="020B0604030504040204" pitchFamily="34" charset="0"/>
                <a:ea typeface="Verdana" panose="020B0604030504040204" pitchFamily="34" charset="0"/>
              </a:rPr>
              <a:t> a la </a:t>
            </a:r>
            <a:r>
              <a:rPr lang="en-US" altLang="en-US" sz="2800" b="1" dirty="0" err="1">
                <a:solidFill>
                  <a:schemeClr val="bg1"/>
                </a:solidFill>
                <a:latin typeface="Verdana" panose="020B0604030504040204" pitchFamily="34" charset="0"/>
                <a:ea typeface="Verdana" panose="020B0604030504040204" pitchFamily="34" charset="0"/>
              </a:rPr>
              <a:t>vida</a:t>
            </a:r>
            <a:r>
              <a:rPr lang="en-US" altLang="en-US" sz="2800" b="1" dirty="0">
                <a:solidFill>
                  <a:schemeClr val="bg1"/>
                </a:solidFill>
                <a:latin typeface="Verdana" panose="020B0604030504040204" pitchFamily="34" charset="0"/>
                <a:ea typeface="Verdana" panose="020B0604030504040204" pitchFamily="34" charset="0"/>
              </a:rPr>
              <a:t> de </a:t>
            </a:r>
            <a:r>
              <a:rPr lang="en-US" altLang="en-US" sz="2800" b="1" dirty="0" err="1">
                <a:solidFill>
                  <a:schemeClr val="bg1"/>
                </a:solidFill>
                <a:latin typeface="Verdana" panose="020B0604030504040204" pitchFamily="34" charset="0"/>
                <a:ea typeface="Verdana" panose="020B0604030504040204" pitchFamily="34" charset="0"/>
              </a:rPr>
              <a:t>libertad</a:t>
            </a:r>
            <a:r>
              <a:rPr lang="en-US" altLang="en-US" sz="2800" b="1" dirty="0">
                <a:solidFill>
                  <a:schemeClr val="bg1"/>
                </a:solidFill>
                <a:latin typeface="Verdana" panose="020B0604030504040204" pitchFamily="34" charset="0"/>
                <a:ea typeface="Verdana" panose="020B0604030504040204" pitchFamily="34" charset="0"/>
              </a:rPr>
              <a:t>, </a:t>
            </a:r>
          </a:p>
          <a:p>
            <a:pPr marL="0" indent="0"/>
            <a:r>
              <a:rPr lang="en-US" altLang="en-US" sz="2800" b="1" i="1" dirty="0">
                <a:solidFill>
                  <a:schemeClr val="bg1"/>
                </a:solidFill>
                <a:latin typeface="Verdana" panose="020B0604030504040204" pitchFamily="34" charset="0"/>
                <a:ea typeface="Verdana" panose="020B0604030504040204" pitchFamily="34" charset="0"/>
              </a:rPr>
              <a:t>	&lt;</a:t>
            </a:r>
            <a:r>
              <a:rPr lang="en-US" altLang="en-US" sz="2800" b="1" i="1" dirty="0" err="1">
                <a:solidFill>
                  <a:schemeClr val="bg1"/>
                </a:solidFill>
                <a:latin typeface="Verdana" panose="020B0604030504040204" pitchFamily="34" charset="0"/>
                <a:ea typeface="Verdana" panose="020B0604030504040204" pitchFamily="34" charset="0"/>
              </a:rPr>
              <a:t>novedad</a:t>
            </a:r>
            <a:r>
              <a:rPr lang="en-US" altLang="en-US" sz="2800" b="1" i="1" dirty="0">
                <a:solidFill>
                  <a:schemeClr val="bg1"/>
                </a:solidFill>
                <a:latin typeface="Verdana" panose="020B0604030504040204" pitchFamily="34" charset="0"/>
                <a:ea typeface="Verdana" panose="020B0604030504040204" pitchFamily="34" charset="0"/>
              </a:rPr>
              <a:t> de </a:t>
            </a:r>
            <a:r>
              <a:rPr lang="en-US" altLang="en-US" sz="2800" b="1" i="1" dirty="0" err="1">
                <a:solidFill>
                  <a:schemeClr val="bg1"/>
                </a:solidFill>
                <a:latin typeface="Verdana" panose="020B0604030504040204" pitchFamily="34" charset="0"/>
                <a:ea typeface="Verdana" panose="020B0604030504040204" pitchFamily="34" charset="0"/>
              </a:rPr>
              <a:t>vida</a:t>
            </a:r>
            <a:r>
              <a:rPr lang="en-US" altLang="en-US" sz="2800" b="1" i="1" dirty="0">
                <a:solidFill>
                  <a:schemeClr val="bg1"/>
                </a:solidFill>
                <a:latin typeface="Verdana" panose="020B0604030504040204" pitchFamily="34" charset="0"/>
                <a:ea typeface="Verdana" panose="020B0604030504040204" pitchFamily="34" charset="0"/>
              </a:rPr>
              <a:t>&gt;</a:t>
            </a:r>
            <a:r>
              <a:rPr lang="en-US" altLang="en-US" sz="2800" b="1" dirty="0">
                <a:solidFill>
                  <a:schemeClr val="bg1"/>
                </a:solidFill>
                <a:latin typeface="Verdana" panose="020B0604030504040204" pitchFamily="34" charset="0"/>
                <a:ea typeface="Verdana" panose="020B0604030504040204" pitchFamily="34" charset="0"/>
              </a:rPr>
              <a:t>   </a:t>
            </a:r>
            <a:r>
              <a:rPr lang="en-US" altLang="en-US" sz="2800" b="1" dirty="0">
                <a:solidFill>
                  <a:srgbClr val="FFFF00"/>
                </a:solidFill>
                <a:latin typeface="Verdana" panose="020B0604030504040204" pitchFamily="34" charset="0"/>
                <a:ea typeface="Verdana" panose="020B0604030504040204" pitchFamily="34" charset="0"/>
              </a:rPr>
              <a:t>Rom 6:4; Heb 9:15</a:t>
            </a:r>
            <a:endParaRPr lang="en-US" altLang="en-US" sz="1600" b="1" dirty="0">
              <a:solidFill>
                <a:schemeClr val="bg1"/>
              </a:solidFill>
              <a:latin typeface="Verdana" panose="020B0604030504040204" pitchFamily="34" charset="0"/>
              <a:ea typeface="Verdana" panose="020B0604030504040204" pitchFamily="34" charset="0"/>
            </a:endParaRPr>
          </a:p>
          <a:p>
            <a:pPr marL="0" indent="0"/>
            <a:endParaRPr lang="en-US" altLang="en-US" sz="1400" b="1" dirty="0">
              <a:solidFill>
                <a:schemeClr val="bg1"/>
              </a:solidFill>
              <a:latin typeface="Verdana" panose="020B0604030504040204" pitchFamily="34" charset="0"/>
              <a:ea typeface="Verdana" panose="020B0604030504040204" pitchFamily="34" charset="0"/>
            </a:endParaRPr>
          </a:p>
          <a:p>
            <a:pPr algn="ctr"/>
            <a:r>
              <a:rPr lang="en-US" altLang="en-US" sz="2400" b="1" dirty="0">
                <a:solidFill>
                  <a:schemeClr val="bg1"/>
                </a:solidFill>
                <a:latin typeface="Verdana" panose="020B0604030504040204" pitchFamily="34" charset="0"/>
                <a:ea typeface="Verdana" panose="020B0604030504040204" pitchFamily="34" charset="0"/>
              </a:rPr>
              <a:t>(</a:t>
            </a:r>
            <a:r>
              <a:rPr lang="en-US" altLang="en-US" sz="2400" b="1" u="sng" dirty="0">
                <a:solidFill>
                  <a:schemeClr val="bg1"/>
                </a:solidFill>
                <a:latin typeface="Verdana" panose="020B0604030504040204" pitchFamily="34" charset="0"/>
                <a:ea typeface="Verdana" panose="020B0604030504040204" pitchFamily="34" charset="0"/>
              </a:rPr>
              <a:t>El </a:t>
            </a:r>
            <a:r>
              <a:rPr lang="en-US" altLang="en-US" sz="2400" b="1" u="sng" dirty="0" err="1">
                <a:solidFill>
                  <a:schemeClr val="bg1"/>
                </a:solidFill>
                <a:latin typeface="Verdana" panose="020B0604030504040204" pitchFamily="34" charset="0"/>
                <a:ea typeface="Verdana" panose="020B0604030504040204" pitchFamily="34" charset="0"/>
              </a:rPr>
              <a:t>Diccionario</a:t>
            </a:r>
            <a:r>
              <a:rPr lang="en-US" altLang="en-US" sz="2400" b="1" u="sng" dirty="0">
                <a:solidFill>
                  <a:schemeClr val="bg1"/>
                </a:solidFill>
                <a:latin typeface="Verdana" panose="020B0604030504040204" pitchFamily="34" charset="0"/>
                <a:ea typeface="Verdana" panose="020B0604030504040204" pitchFamily="34" charset="0"/>
              </a:rPr>
              <a:t> </a:t>
            </a:r>
            <a:r>
              <a:rPr lang="en-US" altLang="en-US" sz="2400" b="1" u="sng" dirty="0" err="1">
                <a:solidFill>
                  <a:schemeClr val="bg1"/>
                </a:solidFill>
                <a:latin typeface="Verdana" panose="020B0604030504040204" pitchFamily="34" charset="0"/>
                <a:ea typeface="Verdana" panose="020B0604030504040204" pitchFamily="34" charset="0"/>
              </a:rPr>
              <a:t>Expositivo</a:t>
            </a:r>
            <a:r>
              <a:rPr lang="en-US" altLang="en-US" sz="2400" b="1" u="sng" dirty="0">
                <a:solidFill>
                  <a:schemeClr val="bg1"/>
                </a:solidFill>
                <a:latin typeface="Verdana" panose="020B0604030504040204" pitchFamily="34" charset="0"/>
                <a:ea typeface="Verdana" panose="020B0604030504040204" pitchFamily="34" charset="0"/>
              </a:rPr>
              <a:t> de Palabras </a:t>
            </a:r>
            <a:r>
              <a:rPr lang="en-US" altLang="en-US" sz="2400" b="1" u="sng" dirty="0" err="1">
                <a:solidFill>
                  <a:schemeClr val="bg1"/>
                </a:solidFill>
                <a:latin typeface="Verdana" panose="020B0604030504040204" pitchFamily="34" charset="0"/>
                <a:ea typeface="Verdana" panose="020B0604030504040204" pitchFamily="34" charset="0"/>
              </a:rPr>
              <a:t>Bíblicas</a:t>
            </a:r>
            <a:r>
              <a:rPr lang="en-US" altLang="en-US" sz="2400" b="1" dirty="0">
                <a:solidFill>
                  <a:schemeClr val="bg1"/>
                </a:solidFill>
                <a:latin typeface="Verdana" panose="020B0604030504040204" pitchFamily="34" charset="0"/>
                <a:ea typeface="Verdana" panose="020B0604030504040204" pitchFamily="34" charset="0"/>
              </a:rPr>
              <a:t>, </a:t>
            </a:r>
            <a:r>
              <a:rPr lang="en-US" altLang="en-US" sz="2400" b="1" dirty="0" err="1">
                <a:solidFill>
                  <a:schemeClr val="bg1"/>
                </a:solidFill>
                <a:latin typeface="Verdana" panose="020B0604030504040204" pitchFamily="34" charset="0"/>
                <a:ea typeface="Verdana" panose="020B0604030504040204" pitchFamily="34" charset="0"/>
              </a:rPr>
              <a:t>por</a:t>
            </a:r>
            <a:r>
              <a:rPr lang="en-US" altLang="en-US" sz="2400" b="1" dirty="0">
                <a:solidFill>
                  <a:schemeClr val="bg1"/>
                </a:solidFill>
                <a:latin typeface="Verdana" panose="020B0604030504040204" pitchFamily="34" charset="0"/>
                <a:ea typeface="Verdana" panose="020B0604030504040204" pitchFamily="34" charset="0"/>
              </a:rPr>
              <a:t> Vine)</a:t>
            </a:r>
          </a:p>
        </p:txBody>
      </p:sp>
      <p:sp>
        <p:nvSpPr>
          <p:cNvPr id="34826" name="Text Box 10">
            <a:extLst>
              <a:ext uri="{FF2B5EF4-FFF2-40B4-BE49-F238E27FC236}">
                <a16:creationId xmlns:a16="http://schemas.microsoft.com/office/drawing/2014/main" id="{DBC15805-6ED2-D5CA-ACDC-CB794E9B9E41}"/>
              </a:ext>
            </a:extLst>
          </p:cNvPr>
          <p:cNvSpPr txBox="1">
            <a:spLocks noChangeArrowheads="1"/>
          </p:cNvSpPr>
          <p:nvPr/>
        </p:nvSpPr>
        <p:spPr bwMode="auto">
          <a:xfrm>
            <a:off x="0" y="0"/>
            <a:ext cx="2286000" cy="52322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u="sng" dirty="0">
                <a:solidFill>
                  <a:srgbClr val="FFFF00"/>
                </a:solidFill>
                <a:latin typeface="Verdana" panose="020B0604030504040204" pitchFamily="34" charset="0"/>
                <a:ea typeface="Verdana" panose="020B0604030504040204" pitchFamily="34" charset="0"/>
              </a:rPr>
              <a:t>REDIMIR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24">
                                            <p:txEl>
                                              <p:pRg st="0" end="0"/>
                                            </p:txEl>
                                          </p:spTgt>
                                        </p:tgtEl>
                                        <p:attrNameLst>
                                          <p:attrName>style.visibility</p:attrName>
                                        </p:attrNameLst>
                                      </p:cBhvr>
                                      <p:to>
                                        <p:strVal val="visible"/>
                                      </p:to>
                                    </p:set>
                                    <p:animEffect transition="in" filter="dissolve">
                                      <p:cBhvr>
                                        <p:cTn id="7" dur="1000"/>
                                        <p:tgtEl>
                                          <p:spTgt spid="3482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4824">
                                            <p:txEl>
                                              <p:pRg st="1" end="1"/>
                                            </p:txEl>
                                          </p:spTgt>
                                        </p:tgtEl>
                                        <p:attrNameLst>
                                          <p:attrName>style.visibility</p:attrName>
                                        </p:attrNameLst>
                                      </p:cBhvr>
                                      <p:to>
                                        <p:strVal val="visible"/>
                                      </p:to>
                                    </p:set>
                                    <p:animEffect transition="in" filter="dissolve">
                                      <p:cBhvr>
                                        <p:cTn id="10" dur="1000"/>
                                        <p:tgtEl>
                                          <p:spTgt spid="348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824">
                                            <p:txEl>
                                              <p:pRg st="3" end="3"/>
                                            </p:txEl>
                                          </p:spTgt>
                                        </p:tgtEl>
                                        <p:attrNameLst>
                                          <p:attrName>style.visibility</p:attrName>
                                        </p:attrNameLst>
                                      </p:cBhvr>
                                      <p:to>
                                        <p:strVal val="visible"/>
                                      </p:to>
                                    </p:set>
                                    <p:animEffect transition="in" filter="dissolve">
                                      <p:cBhvr>
                                        <p:cTn id="15" dur="1000"/>
                                        <p:tgtEl>
                                          <p:spTgt spid="34824">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4824">
                                            <p:txEl>
                                              <p:pRg st="4" end="4"/>
                                            </p:txEl>
                                          </p:spTgt>
                                        </p:tgtEl>
                                        <p:attrNameLst>
                                          <p:attrName>style.visibility</p:attrName>
                                        </p:attrNameLst>
                                      </p:cBhvr>
                                      <p:to>
                                        <p:strVal val="visible"/>
                                      </p:to>
                                    </p:set>
                                    <p:animEffect transition="in" filter="dissolve">
                                      <p:cBhvr>
                                        <p:cTn id="18" dur="1000"/>
                                        <p:tgtEl>
                                          <p:spTgt spid="3482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4824">
                                            <p:txEl>
                                              <p:pRg st="6" end="6"/>
                                            </p:txEl>
                                          </p:spTgt>
                                        </p:tgtEl>
                                        <p:attrNameLst>
                                          <p:attrName>style.visibility</p:attrName>
                                        </p:attrNameLst>
                                      </p:cBhvr>
                                      <p:to>
                                        <p:strVal val="visible"/>
                                      </p:to>
                                    </p:set>
                                    <p:animEffect transition="in" filter="dissolve">
                                      <p:cBhvr>
                                        <p:cTn id="21" dur="1000"/>
                                        <p:tgtEl>
                                          <p:spTgt spid="348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4014</TotalTime>
  <Words>1855</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Tempus Sans ITC</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ROYCE CHANDLER</cp:lastModifiedBy>
  <cp:revision>287</cp:revision>
  <dcterms:created xsi:type="dcterms:W3CDTF">2006-06-16T14:39:49Z</dcterms:created>
  <dcterms:modified xsi:type="dcterms:W3CDTF">2023-08-11T15:28:59Z</dcterms:modified>
</cp:coreProperties>
</file>