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9" r:id="rId2"/>
    <p:sldId id="371" r:id="rId3"/>
    <p:sldId id="373" r:id="rId4"/>
    <p:sldId id="350" r:id="rId5"/>
    <p:sldId id="271" r:id="rId6"/>
    <p:sldId id="347" r:id="rId7"/>
    <p:sldId id="361" r:id="rId8"/>
    <p:sldId id="357" r:id="rId9"/>
    <p:sldId id="362" r:id="rId10"/>
    <p:sldId id="348" r:id="rId11"/>
    <p:sldId id="349" r:id="rId12"/>
    <p:sldId id="363" r:id="rId13"/>
    <p:sldId id="364" r:id="rId14"/>
    <p:sldId id="351" r:id="rId15"/>
    <p:sldId id="365" r:id="rId16"/>
    <p:sldId id="366" r:id="rId17"/>
    <p:sldId id="368" r:id="rId18"/>
    <p:sldId id="370" r:id="rId19"/>
    <p:sldId id="367" r:id="rId20"/>
    <p:sldId id="358" r:id="rId21"/>
    <p:sldId id="37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empus Sans ITC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FFCC66"/>
    <a:srgbClr val="FF9966"/>
    <a:srgbClr val="FF33CC"/>
    <a:srgbClr val="0000FF"/>
    <a:srgbClr val="993300"/>
    <a:srgbClr val="EAE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7" autoAdjust="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9848718-8286-423A-8D6C-9D00F7B68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A9A42-D228-4DE4-8139-004657536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7111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2AB0B-1DE7-4907-9BAD-AD039E552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019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E8EFC-C233-413E-B2F1-43AD623F9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9687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E1E49-44EC-4E92-BFC6-9C39AD4CF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433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B989D-E622-41D7-9EA5-C30F8D73F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80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23520-70C3-4049-A83B-54A731010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642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86EE5-847E-4ABE-8BC1-53B1DD3D2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528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5678-5292-4DC5-A8CE-4AB82BE85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6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7D9D1-0308-40EB-A323-A635EC658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673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99C00-7442-40E3-88F2-758697D84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964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4528D-C05D-453A-AF9C-B94A0967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760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D5F095C2-7BCB-469B-9A1D-7A315AC8E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hyperlink" Target="http://www.lifecoach321.com/wp-content/uploads/2012/03/elisha-shunammite-woman.jpg" TargetMode="External"/><Relationship Id="rId12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hyperlink" Target="http://4.bp.blogspot.com/_PQnSOdOhcpg/SgBL4GCFnoI/AAAAAAAAANg/n9CppaUrVJk/s1600-h/Abigail.gif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hyperlink" Target="http://4.bp.blogspot.com/-hA5jotvAVlc/TotU_VD0ZwI/AAAAAAAAA3Y/7mewSaBgUMw/s1600/christ+teaching+martha+and+mary+anton+dorph.jp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hyperlink" Target="http://www.lifecoach321.com/wp-content/uploads/2012/03/elisha-shunammite-woman.jpg" TargetMode="External"/><Relationship Id="rId12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hyperlink" Target="http://4.bp.blogspot.com/_PQnSOdOhcpg/SgBL4GCFnoI/AAAAAAAAANg/n9CppaUrVJk/s1600-h/Abigail.gif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hyperlink" Target="http://4.bp.blogspot.com/-hA5jotvAVlc/TotU_VD0ZwI/AAAAAAAAA3Y/7mewSaBgUMw/s1600/christ+teaching+martha+and+mary+anton+dorph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763299"/>
            <a:ext cx="91440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b="1" dirty="0"/>
              <a:t>Y fue dado aviso a </a:t>
            </a:r>
            <a:r>
              <a:rPr lang="es-ES" b="1" dirty="0" err="1"/>
              <a:t>Tamar</a:t>
            </a:r>
            <a:r>
              <a:rPr lang="es-ES" b="1" dirty="0"/>
              <a:t>, diciendo: He aquí tu suegro sube a </a:t>
            </a:r>
            <a:r>
              <a:rPr lang="es-ES" b="1" dirty="0" err="1"/>
              <a:t>Timnat</a:t>
            </a:r>
            <a:r>
              <a:rPr lang="es-ES" b="1" dirty="0"/>
              <a:t> a trasquilar sus ovejas.  Entonces se quitó ella los vestidos de su viudez, y se cubrió con un velo, y se arrebozó, y se puso a la entrada de </a:t>
            </a:r>
            <a:r>
              <a:rPr lang="es-ES" b="1" dirty="0" err="1"/>
              <a:t>Enaim</a:t>
            </a:r>
            <a:r>
              <a:rPr lang="es-ES" b="1" dirty="0"/>
              <a:t> junto al camino de </a:t>
            </a:r>
            <a:r>
              <a:rPr lang="es-ES" b="1" dirty="0" err="1"/>
              <a:t>Timnat</a:t>
            </a:r>
            <a:r>
              <a:rPr lang="es-ES" b="1" dirty="0"/>
              <a:t>; porque veía que había crecido </a:t>
            </a:r>
            <a:r>
              <a:rPr lang="es-ES" b="1" dirty="0" err="1"/>
              <a:t>Sela</a:t>
            </a:r>
            <a:r>
              <a:rPr lang="es-ES" b="1" dirty="0"/>
              <a:t>, y ella no era dada a él por mujer. </a:t>
            </a:r>
          </a:p>
          <a:p>
            <a:endParaRPr lang="es-ES" b="1" dirty="0"/>
          </a:p>
          <a:p>
            <a:r>
              <a:rPr lang="es-ES" b="1" dirty="0"/>
              <a:t>Y la vio Judá, y la tuvo por ramera, porque ella había cubierto su rostro.  Y se apartó del camino hacia ella, y le dijo: Déjame ahora llegarme a ti: pues no sabía que era su nuera; </a:t>
            </a:r>
          </a:p>
          <a:p>
            <a:endParaRPr lang="es-ES" b="1" dirty="0"/>
          </a:p>
          <a:p>
            <a:r>
              <a:rPr lang="es-ES" b="1" dirty="0"/>
              <a:t>y ella dijo: ¿Qué me darás por llegarte a mí?   El respondió: Yo te enviaré del ganado un cabrito de las cabras. Y ella dijo: Dame una prenda hasta que lo envíes.  Entonces Judá dijo: ¿Qué prenda te daré?  Ella respondió:  Tu sello, tu cordón, y tu báculo que tienes en tu mano.  Y él se los dio, y se llegó a ella, y ella concibió de él.  Luego se levantó y se fue, y se quitó el velo de sobre sí, y se vistió las ropas de su viudez.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 err="1">
                <a:solidFill>
                  <a:schemeClr val="bg2"/>
                </a:solidFill>
              </a:rPr>
              <a:t>Gén</a:t>
            </a:r>
            <a:r>
              <a:rPr lang="en-US" sz="2800" b="1" dirty="0">
                <a:solidFill>
                  <a:schemeClr val="bg2"/>
                </a:solidFill>
              </a:rPr>
              <a:t> 38:13-19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-32657" y="1119841"/>
            <a:ext cx="9144000" cy="391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s-ES" sz="2400" b="1" i="1" dirty="0"/>
              <a:t>Sucedió que al cabo de unos tres meses fue dado aviso a Judá, diciendo:  </a:t>
            </a:r>
            <a:r>
              <a:rPr lang="es-ES" sz="2400" b="1" i="1" dirty="0" err="1"/>
              <a:t>Tamar</a:t>
            </a:r>
            <a:r>
              <a:rPr lang="es-ES" sz="2400" b="1" i="1" dirty="0"/>
              <a:t> tu nuera ha fornicado, y ciertamente está encinta a causa de las fornicaciones.  Y Judá dijo:  Sacadla, y sea quemada.</a:t>
            </a:r>
          </a:p>
          <a:p>
            <a:pPr>
              <a:lnSpc>
                <a:spcPct val="115000"/>
              </a:lnSpc>
            </a:pPr>
            <a:endParaRPr lang="es-ES" sz="2400" b="1" i="1" dirty="0"/>
          </a:p>
          <a:p>
            <a:pPr>
              <a:lnSpc>
                <a:spcPct val="115000"/>
              </a:lnSpc>
            </a:pPr>
            <a:r>
              <a:rPr lang="es-ES" sz="2400" b="1" i="1" dirty="0"/>
              <a:t> Pero ella, cuando la sacaban, envió a decir a su suegro:  Del varón cuyas son estas cosas, estoy encinta.  También dijo:  Mira ahora de quién son estas cosas, el sello, el cordón y el báculo.  Entonces Judá los reconoció, y dijo:  Más justa es ella que yo, por cuanto no la he dado a </a:t>
            </a:r>
            <a:r>
              <a:rPr lang="es-ES" sz="2400" b="1" i="1" dirty="0" err="1"/>
              <a:t>Sela</a:t>
            </a:r>
            <a:r>
              <a:rPr lang="es-ES" sz="2400" b="1" i="1" dirty="0"/>
              <a:t> mi hijo.  Y nunca más la conoció.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4514" y="10076"/>
            <a:ext cx="9144000" cy="587853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en-US" sz="2800" b="1" dirty="0" err="1">
                <a:solidFill>
                  <a:schemeClr val="bg2"/>
                </a:solidFill>
              </a:rPr>
              <a:t>Gén</a:t>
            </a:r>
            <a:r>
              <a:rPr lang="en-US" sz="2800" b="1" dirty="0">
                <a:solidFill>
                  <a:schemeClr val="bg2"/>
                </a:solidFill>
              </a:rPr>
              <a:t> 38:24-30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0" y="1219200"/>
            <a:ext cx="9144000" cy="292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s-ES" sz="2400" b="1" i="1" dirty="0"/>
              <a:t>Y aconteció que al tiempo de dar a luz, he aquí había gemelos en su seno.  Sucedió cuando daba a luz, que sacó la mano el uno, y la partera tomó y ató a su mano un hilo de grana, diciendo: Este salió primero.  Pero volviendo él a meter la mano, he aquí salió su hermano; y ella dijo: ¡Qué brecha te has abierto! Y llamó su nombre Fares.  Después salió su hermano, el que tenía en su mano el hilo de grana, y llamó su nombre Zara. 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4514" y="10076"/>
            <a:ext cx="9144000" cy="587853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en-US" sz="2800" b="1" dirty="0" err="1">
                <a:solidFill>
                  <a:schemeClr val="bg2"/>
                </a:solidFill>
              </a:rPr>
              <a:t>Gén</a:t>
            </a:r>
            <a:r>
              <a:rPr lang="en-US" sz="2800" b="1" dirty="0">
                <a:solidFill>
                  <a:schemeClr val="bg2"/>
                </a:solidFill>
              </a:rPr>
              <a:t> 38:24-30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343400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u="sng" dirty="0">
                <a:solidFill>
                  <a:schemeClr val="tx2"/>
                </a:solidFill>
              </a:rPr>
              <a:t>Y en la </a:t>
            </a:r>
            <a:r>
              <a:rPr lang="en-US" sz="2400" b="1" u="sng" dirty="0" err="1">
                <a:solidFill>
                  <a:schemeClr val="tx2"/>
                </a:solidFill>
              </a:rPr>
              <a:t>genealogía</a:t>
            </a:r>
            <a:r>
              <a:rPr lang="en-US" sz="2400" b="1" u="sng" dirty="0">
                <a:solidFill>
                  <a:schemeClr val="tx2"/>
                </a:solidFill>
              </a:rPr>
              <a:t> de </a:t>
            </a:r>
            <a:r>
              <a:rPr lang="en-US" sz="2400" b="1" u="sng" dirty="0" err="1">
                <a:solidFill>
                  <a:schemeClr val="tx2"/>
                </a:solidFill>
              </a:rPr>
              <a:t>Jesús</a:t>
            </a:r>
            <a:r>
              <a:rPr lang="en-US" sz="2400" b="1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chemeClr val="tx2"/>
                </a:solidFill>
              </a:rPr>
              <a:t>Mat 1:2-16 - </a:t>
            </a:r>
            <a:r>
              <a:rPr lang="en-US" sz="2400" b="1" i="1" dirty="0"/>
              <a:t>…Jacob a </a:t>
            </a:r>
            <a:r>
              <a:rPr lang="en-US" sz="2400" b="1" i="1" dirty="0" err="1"/>
              <a:t>Judá</a:t>
            </a:r>
            <a:r>
              <a:rPr lang="en-US" sz="2400" b="1" i="1" dirty="0"/>
              <a:t> y a </a:t>
            </a:r>
            <a:r>
              <a:rPr lang="en-US" sz="2400" b="1" i="1" dirty="0" err="1"/>
              <a:t>sus</a:t>
            </a:r>
            <a:r>
              <a:rPr lang="en-US" sz="2400" b="1" i="1" dirty="0"/>
              <a:t> </a:t>
            </a:r>
            <a:r>
              <a:rPr lang="en-US" sz="2400" b="1" i="1" dirty="0" err="1"/>
              <a:t>hermanos</a:t>
            </a:r>
            <a:r>
              <a:rPr lang="en-US" sz="2400" b="1" i="1" dirty="0"/>
              <a:t>.  </a:t>
            </a:r>
            <a:r>
              <a:rPr lang="en-US" sz="2400" b="1" i="1" dirty="0" err="1">
                <a:solidFill>
                  <a:srgbClr val="FFFF00"/>
                </a:solidFill>
              </a:rPr>
              <a:t>Judá</a:t>
            </a:r>
            <a:r>
              <a:rPr lang="en-US" sz="2400" b="1" i="1" dirty="0">
                <a:solidFill>
                  <a:srgbClr val="FFFF00"/>
                </a:solidFill>
              </a:rPr>
              <a:t> </a:t>
            </a:r>
            <a:r>
              <a:rPr lang="en-US" sz="2400" b="1" i="1" dirty="0" err="1"/>
              <a:t>engendró</a:t>
            </a:r>
            <a:r>
              <a:rPr lang="en-US" sz="2400" b="1" i="1" dirty="0"/>
              <a:t> de </a:t>
            </a:r>
            <a:r>
              <a:rPr lang="en-US" sz="2400" b="1" i="1" dirty="0">
                <a:solidFill>
                  <a:srgbClr val="FFFF00"/>
                </a:solidFill>
              </a:rPr>
              <a:t>Tamar </a:t>
            </a:r>
            <a:r>
              <a:rPr lang="en-US" sz="2400" b="1" i="1" dirty="0"/>
              <a:t>a </a:t>
            </a:r>
            <a:r>
              <a:rPr lang="en-US" sz="2400" b="1" i="1" dirty="0">
                <a:solidFill>
                  <a:srgbClr val="FFFF00"/>
                </a:solidFill>
              </a:rPr>
              <a:t>Fares </a:t>
            </a:r>
            <a:r>
              <a:rPr lang="en-US" sz="2400" b="1" i="1" dirty="0"/>
              <a:t>y a Zara, Fares a </a:t>
            </a:r>
            <a:r>
              <a:rPr lang="en-US" sz="2400" b="1" i="1" dirty="0" err="1"/>
              <a:t>Esrom</a:t>
            </a:r>
            <a:r>
              <a:rPr lang="en-US" sz="2400" b="1" i="1" dirty="0"/>
              <a:t>, y </a:t>
            </a:r>
            <a:r>
              <a:rPr lang="en-US" sz="2400" b="1" i="1" dirty="0" err="1"/>
              <a:t>Esrom</a:t>
            </a:r>
            <a:r>
              <a:rPr lang="en-US" sz="2400" b="1" i="1" dirty="0"/>
              <a:t> a Aram…</a:t>
            </a:r>
            <a:r>
              <a:rPr lang="en-US" sz="2400" b="1" i="1" dirty="0" err="1"/>
              <a:t>Isaí</a:t>
            </a:r>
            <a:r>
              <a:rPr lang="en-US" sz="2400" b="1" i="1" dirty="0"/>
              <a:t> </a:t>
            </a:r>
            <a:r>
              <a:rPr lang="en-US" sz="2400" b="1" i="1" dirty="0" err="1"/>
              <a:t>engendró</a:t>
            </a:r>
            <a:r>
              <a:rPr lang="en-US" sz="2400" b="1" i="1" dirty="0"/>
              <a:t> al </a:t>
            </a:r>
            <a:r>
              <a:rPr lang="en-US" sz="2400" b="1" i="1" dirty="0" err="1"/>
              <a:t>rey</a:t>
            </a:r>
            <a:r>
              <a:rPr lang="en-US" sz="2400" b="1" i="1" dirty="0"/>
              <a:t> David… y Jacob </a:t>
            </a:r>
            <a:r>
              <a:rPr lang="en-US" sz="2400" b="1" i="1" dirty="0" err="1"/>
              <a:t>engendró</a:t>
            </a:r>
            <a:r>
              <a:rPr lang="en-US" sz="2400" b="1" i="1" dirty="0"/>
              <a:t> a José, </a:t>
            </a:r>
            <a:r>
              <a:rPr lang="en-US" sz="2400" b="1" i="1" dirty="0" err="1"/>
              <a:t>marido</a:t>
            </a:r>
            <a:r>
              <a:rPr lang="en-US" sz="2400" b="1" i="1" dirty="0"/>
              <a:t> de </a:t>
            </a:r>
            <a:r>
              <a:rPr lang="en-US" sz="2400" b="1" i="1" dirty="0" err="1"/>
              <a:t>María</a:t>
            </a:r>
            <a:r>
              <a:rPr lang="en-US" sz="2400" b="1" i="1" dirty="0"/>
              <a:t>, de la </a:t>
            </a:r>
            <a:r>
              <a:rPr lang="en-US" sz="2400" b="1" i="1" dirty="0" err="1"/>
              <a:t>cual</a:t>
            </a:r>
            <a:r>
              <a:rPr lang="en-US" sz="2400" b="1" i="1" dirty="0"/>
              <a:t> </a:t>
            </a:r>
            <a:r>
              <a:rPr lang="en-US" sz="2400" b="1" i="1" dirty="0" err="1"/>
              <a:t>nació</a:t>
            </a:r>
            <a:r>
              <a:rPr lang="en-US" sz="2400" b="1" i="1" dirty="0"/>
              <a:t> </a:t>
            </a:r>
            <a:r>
              <a:rPr lang="en-US" sz="2400" b="1" i="1" dirty="0" err="1">
                <a:solidFill>
                  <a:srgbClr val="FFFF00"/>
                </a:solidFill>
              </a:rPr>
              <a:t>Jesús</a:t>
            </a:r>
            <a:r>
              <a:rPr lang="en-US" sz="2400" b="1" i="1" dirty="0"/>
              <a:t>, </a:t>
            </a:r>
            <a:r>
              <a:rPr lang="en-US" sz="2400" b="1" i="1" dirty="0" err="1"/>
              <a:t>llamado</a:t>
            </a:r>
            <a:r>
              <a:rPr lang="en-US" sz="2400" b="1" i="1" dirty="0"/>
              <a:t> el Cristo. </a:t>
            </a:r>
          </a:p>
        </p:txBody>
      </p:sp>
    </p:spTree>
    <p:extLst>
      <p:ext uri="{BB962C8B-B14F-4D97-AF65-F5344CB8AC3E}">
        <p14:creationId xmlns:p14="http://schemas.microsoft.com/office/powerpoint/2010/main" val="19977047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75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-3629" y="1235302"/>
            <a:ext cx="5548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*</a:t>
            </a:r>
            <a:r>
              <a:rPr lang="es-ES" sz="2400" b="1" dirty="0"/>
              <a:t>parece a un paréntesis entre  </a:t>
            </a:r>
            <a:r>
              <a:rPr lang="en-US" sz="2400" b="1" dirty="0" err="1"/>
              <a:t>Gén</a:t>
            </a:r>
            <a:r>
              <a:rPr lang="en-US" sz="2400" b="1" dirty="0"/>
              <a:t> 37 y 39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529943" cy="954107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2"/>
                </a:solidFill>
              </a:rPr>
              <a:t>¿</a:t>
            </a:r>
            <a:r>
              <a:rPr lang="en-US" sz="2800" b="1" dirty="0" err="1">
                <a:solidFill>
                  <a:schemeClr val="bg2"/>
                </a:solidFill>
              </a:rPr>
              <a:t>Por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qué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tenemos</a:t>
            </a:r>
            <a:r>
              <a:rPr lang="en-US" sz="2800" b="1" dirty="0">
                <a:solidFill>
                  <a:schemeClr val="bg2"/>
                </a:solidFill>
              </a:rPr>
              <a:t> la </a:t>
            </a:r>
            <a:r>
              <a:rPr lang="en-US" sz="2800" b="1" dirty="0" err="1">
                <a:solidFill>
                  <a:schemeClr val="bg2"/>
                </a:solidFill>
              </a:rPr>
              <a:t>historia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2"/>
                </a:solidFill>
              </a:rPr>
              <a:t>de </a:t>
            </a:r>
            <a:r>
              <a:rPr lang="en-US" sz="2800" b="1" dirty="0" err="1">
                <a:solidFill>
                  <a:schemeClr val="bg2"/>
                </a:solidFill>
              </a:rPr>
              <a:t>Judá</a:t>
            </a:r>
            <a:r>
              <a:rPr lang="en-US" sz="2800" b="1" dirty="0">
                <a:solidFill>
                  <a:schemeClr val="bg2"/>
                </a:solidFill>
              </a:rPr>
              <a:t> y Tamar?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707852"/>
            <a:ext cx="912948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>
                <a:solidFill>
                  <a:schemeClr val="tx2"/>
                </a:solidFill>
              </a:rPr>
              <a:t>Es para mostrar por qué Dios condujo Israel 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    </a:t>
            </a:r>
            <a:r>
              <a:rPr lang="es-ES" sz="2400" b="1" u="sng" dirty="0">
                <a:solidFill>
                  <a:schemeClr val="tx2"/>
                </a:solidFill>
              </a:rPr>
              <a:t>a vivir en Egipto</a:t>
            </a:r>
            <a:endParaRPr lang="en-US" sz="2400" b="1" u="sng" dirty="0">
              <a:solidFill>
                <a:schemeClr val="tx2"/>
              </a:solidFill>
            </a:endParaRPr>
          </a:p>
          <a:p>
            <a:r>
              <a:rPr lang="en-US" sz="2400" b="1" dirty="0"/>
              <a:t>    (</a:t>
            </a:r>
            <a:r>
              <a:rPr lang="es-ES" sz="2400" b="1" dirty="0"/>
              <a:t>donde eventualmente se harían esclavos</a:t>
            </a:r>
            <a:r>
              <a:rPr lang="es-CO" sz="2400" b="1" dirty="0"/>
              <a:t>)</a:t>
            </a:r>
          </a:p>
          <a:p>
            <a:endParaRPr lang="en-US" sz="1000" b="1" dirty="0"/>
          </a:p>
          <a:p>
            <a:r>
              <a:rPr lang="en-US" sz="2400" b="1" dirty="0">
                <a:solidFill>
                  <a:srgbClr val="FFFF00"/>
                </a:solidFill>
              </a:rPr>
              <a:t>  - </a:t>
            </a:r>
            <a:r>
              <a:rPr lang="es-ES" sz="2400" b="1" dirty="0"/>
              <a:t>¿Pero por qué permitiría Dios que Su gente elegida se haga esclavos </a:t>
            </a:r>
          </a:p>
          <a:p>
            <a:r>
              <a:rPr lang="es-ES" sz="2400" b="1" dirty="0"/>
              <a:t>     en una tierra extranjera?</a:t>
            </a:r>
          </a:p>
          <a:p>
            <a:endParaRPr lang="en-US" sz="1000" b="1" dirty="0"/>
          </a:p>
          <a:p>
            <a:r>
              <a:rPr lang="en-US" sz="2400" b="1" dirty="0"/>
              <a:t> </a:t>
            </a:r>
            <a:r>
              <a:rPr lang="en-US" sz="2400" b="1" dirty="0">
                <a:solidFill>
                  <a:schemeClr val="tx2"/>
                </a:solidFill>
              </a:rPr>
              <a:t> - </a:t>
            </a:r>
            <a:r>
              <a:rPr lang="es-ES" sz="2400" b="1" dirty="0"/>
              <a:t>Judá se casó con una cananea pagana: si Dios no hubiera enviado la familia de Jacob a Egipto, el </a:t>
            </a:r>
            <a:r>
              <a:rPr lang="es-ES" sz="2400" b="1" dirty="0" err="1"/>
              <a:t>intermatrimonio</a:t>
            </a:r>
            <a:r>
              <a:rPr lang="es-ES" sz="2400" b="1" dirty="0"/>
              <a:t> de Judá con una mujer pagana probablemente habría sido repetido muchas veces por los descendientes de Abraham. </a:t>
            </a:r>
          </a:p>
          <a:p>
            <a:endParaRPr lang="es-ES" sz="1000" b="1" dirty="0"/>
          </a:p>
          <a:p>
            <a:r>
              <a:rPr lang="es-ES" sz="2400" b="1" dirty="0"/>
              <a:t>Así Israel ya no sería una gente judía sino una gente mixta, y la fe de Abraham, </a:t>
            </a:r>
            <a:r>
              <a:rPr lang="es-ES" sz="2400" b="1" dirty="0" err="1"/>
              <a:t>Isaác</a:t>
            </a:r>
            <a:r>
              <a:rPr lang="es-ES" sz="2400" b="1" dirty="0"/>
              <a:t> y Jacob sería contaminada por la idolatría y la inmoralidad de los cananeos.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340568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285" y="1447800"/>
            <a:ext cx="56381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La </a:t>
            </a:r>
            <a:r>
              <a:rPr lang="en-US" sz="2400" b="1" dirty="0" err="1">
                <a:solidFill>
                  <a:schemeClr val="tx2"/>
                </a:solidFill>
              </a:rPr>
              <a:t>historia</a:t>
            </a:r>
            <a:r>
              <a:rPr lang="en-US" sz="2400" b="1" dirty="0">
                <a:solidFill>
                  <a:schemeClr val="tx2"/>
                </a:solidFill>
              </a:rPr>
              <a:t> de </a:t>
            </a:r>
            <a:r>
              <a:rPr lang="en-US" sz="2400" b="1" dirty="0" err="1">
                <a:solidFill>
                  <a:schemeClr val="tx2"/>
                </a:solidFill>
              </a:rPr>
              <a:t>Judá</a:t>
            </a:r>
            <a:r>
              <a:rPr lang="en-US" sz="2400" b="1" dirty="0">
                <a:solidFill>
                  <a:schemeClr val="tx2"/>
                </a:solidFill>
              </a:rPr>
              <a:t> y Tamar </a:t>
            </a:r>
            <a:r>
              <a:rPr lang="es-ES" sz="2400" b="1" dirty="0">
                <a:solidFill>
                  <a:schemeClr val="tx2"/>
                </a:solidFill>
              </a:rPr>
              <a:t>amplia la fe y la fidelidad de José.</a:t>
            </a:r>
            <a:endParaRPr lang="en-US" sz="2400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529943" cy="954107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2"/>
                </a:solidFill>
              </a:rPr>
              <a:t>¿</a:t>
            </a:r>
            <a:r>
              <a:rPr lang="en-US" sz="2800" b="1" dirty="0" err="1">
                <a:solidFill>
                  <a:schemeClr val="bg2"/>
                </a:solidFill>
              </a:rPr>
              <a:t>Por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qué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tenemos</a:t>
            </a:r>
            <a:r>
              <a:rPr lang="en-US" sz="2800" b="1" dirty="0">
                <a:solidFill>
                  <a:schemeClr val="bg2"/>
                </a:solidFill>
              </a:rPr>
              <a:t> la </a:t>
            </a:r>
            <a:r>
              <a:rPr lang="en-US" sz="2800" b="1" dirty="0" err="1">
                <a:solidFill>
                  <a:schemeClr val="bg2"/>
                </a:solidFill>
              </a:rPr>
              <a:t>historia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2"/>
                </a:solidFill>
              </a:rPr>
              <a:t>de </a:t>
            </a:r>
            <a:r>
              <a:rPr lang="en-US" sz="2800" b="1" dirty="0" err="1">
                <a:solidFill>
                  <a:schemeClr val="bg2"/>
                </a:solidFill>
              </a:rPr>
              <a:t>Judá</a:t>
            </a:r>
            <a:r>
              <a:rPr lang="en-US" sz="2800" b="1" dirty="0">
                <a:solidFill>
                  <a:schemeClr val="bg2"/>
                </a:solidFill>
              </a:rPr>
              <a:t> y Tamar?</a:t>
            </a:r>
          </a:p>
        </p:txBody>
      </p:sp>
      <p:sp>
        <p:nvSpPr>
          <p:cNvPr id="7" name="Rectangle 6"/>
          <p:cNvSpPr/>
          <p:nvPr/>
        </p:nvSpPr>
        <p:spPr>
          <a:xfrm>
            <a:off x="14514" y="2438400"/>
            <a:ext cx="9053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La fe y el carácter moral excepcional de José son subrayados y magnificados en contraste con la carencia de fe y el carácter inmoral de Judá.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400" y="976761"/>
            <a:ext cx="912948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>
                <a:solidFill>
                  <a:schemeClr val="tx2"/>
                </a:solidFill>
              </a:rPr>
              <a:t>Magnifica la gracia de Dios.</a:t>
            </a:r>
            <a:endParaRPr lang="en-US" sz="12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rgbClr val="FFFF00"/>
                </a:solidFill>
              </a:rPr>
              <a:t>*</a:t>
            </a:r>
            <a:r>
              <a:rPr lang="es-ES" sz="2400" b="1" dirty="0"/>
              <a:t>No es una historia agradable: promesas </a:t>
            </a:r>
          </a:p>
          <a:p>
            <a:r>
              <a:rPr lang="es-ES" sz="2400" b="1" dirty="0"/>
              <a:t>  rotas, el engaño, la inmoralidad e incesto …</a:t>
            </a:r>
          </a:p>
          <a:p>
            <a:r>
              <a:rPr lang="es-ES" sz="2400" b="1" dirty="0"/>
              <a:t>  pero a través de todo esto vemos la gracia de Dios.</a:t>
            </a:r>
          </a:p>
          <a:p>
            <a:endParaRPr lang="en-US" sz="2400" b="1" dirty="0"/>
          </a:p>
          <a:p>
            <a:r>
              <a:rPr lang="en-US" sz="2400" b="1" dirty="0"/>
              <a:t>*</a:t>
            </a:r>
            <a:r>
              <a:rPr lang="es-ES" sz="2400" b="1" dirty="0"/>
              <a:t>Jesús, el Mesías, es un descendiente de Fares, uno de los gemelos de </a:t>
            </a:r>
          </a:p>
          <a:p>
            <a:r>
              <a:rPr lang="es-ES" sz="2400" b="1" dirty="0"/>
              <a:t>  </a:t>
            </a:r>
            <a:r>
              <a:rPr lang="es-ES" sz="2400" b="1" dirty="0" err="1"/>
              <a:t>Tamar</a:t>
            </a:r>
            <a:r>
              <a:rPr lang="es-ES" sz="2400" b="1" dirty="0"/>
              <a:t>, nacidos a través de su incesto con Judá.  ¡Encontramos este</a:t>
            </a:r>
            <a:br>
              <a:rPr lang="es-ES" sz="2400" b="1" dirty="0"/>
            </a:br>
            <a:r>
              <a:rPr lang="es-ES" sz="2400" b="1" dirty="0"/>
              <a:t>  esqueleto feo en el armario de Jesús!</a:t>
            </a:r>
          </a:p>
          <a:p>
            <a:endParaRPr lang="en-US" sz="2400" b="1" dirty="0"/>
          </a:p>
          <a:p>
            <a:r>
              <a:rPr lang="en-US" sz="2400" b="1" dirty="0"/>
              <a:t>*</a:t>
            </a:r>
            <a:r>
              <a:rPr lang="es-ES" sz="2400" b="1" dirty="0" err="1"/>
              <a:t>Tamar</a:t>
            </a:r>
            <a:r>
              <a:rPr lang="es-ES" sz="2400" b="1" dirty="0"/>
              <a:t> es 1 de las 4 mujeres nombradas en la genealogía de Jesús:</a:t>
            </a:r>
            <a:r>
              <a:rPr lang="en-US" sz="2400" b="1" dirty="0"/>
              <a:t> </a:t>
            </a:r>
          </a:p>
          <a:p>
            <a:endParaRPr lang="en-US" sz="800" b="1" dirty="0"/>
          </a:p>
          <a:p>
            <a:r>
              <a:rPr lang="en-US" sz="2400" b="1" dirty="0"/>
              <a:t>  Tamar, </a:t>
            </a:r>
            <a:r>
              <a:rPr lang="en-US" sz="2400" b="1" dirty="0" err="1"/>
              <a:t>Rahab</a:t>
            </a:r>
            <a:r>
              <a:rPr lang="en-US" sz="2400" b="1" dirty="0"/>
              <a:t>, Rut, </a:t>
            </a:r>
            <a:r>
              <a:rPr lang="en-US" sz="2400" b="1" dirty="0" err="1"/>
              <a:t>Betsabé</a:t>
            </a:r>
            <a:r>
              <a:rPr lang="en-US" sz="2400" b="1" dirty="0"/>
              <a:t> – </a:t>
            </a:r>
            <a:r>
              <a:rPr lang="en-US" sz="2400" b="1" dirty="0" err="1"/>
              <a:t>es</a:t>
            </a:r>
            <a:r>
              <a:rPr lang="en-US" sz="2400" b="1" dirty="0"/>
              <a:t> </a:t>
            </a:r>
            <a:r>
              <a:rPr lang="en-US" sz="2400" b="1" dirty="0" err="1"/>
              <a:t>posible</a:t>
            </a:r>
            <a:r>
              <a:rPr lang="en-US" sz="2400" b="1" dirty="0"/>
              <a:t> </a:t>
            </a:r>
            <a:r>
              <a:rPr lang="en-US" sz="2400" b="1" dirty="0" err="1"/>
              <a:t>que</a:t>
            </a:r>
            <a:r>
              <a:rPr lang="en-US" sz="2400" b="1" dirty="0"/>
              <a:t> </a:t>
            </a:r>
            <a:r>
              <a:rPr lang="en-US" sz="2400" b="1" dirty="0" err="1"/>
              <a:t>todas</a:t>
            </a:r>
            <a:r>
              <a:rPr lang="en-US" sz="2400" b="1" dirty="0"/>
              <a:t> </a:t>
            </a:r>
            <a:r>
              <a:rPr lang="en-US" sz="2400" b="1" dirty="0" err="1"/>
              <a:t>eran</a:t>
            </a:r>
            <a:r>
              <a:rPr lang="en-US" sz="2400" b="1" dirty="0"/>
              <a:t> gentiles</a:t>
            </a:r>
          </a:p>
          <a:p>
            <a:r>
              <a:rPr lang="en-US" sz="2400" b="1" dirty="0"/>
              <a:t>   … </a:t>
            </a:r>
            <a:r>
              <a:rPr lang="es-ES" sz="2400" b="1" dirty="0"/>
              <a:t>por lo menos 3 eran moralmente cuestionables.  Pero Dios, a </a:t>
            </a:r>
          </a:p>
          <a:p>
            <a:r>
              <a:rPr lang="es-ES" sz="2400" b="1" dirty="0"/>
              <a:t>   propósito, tomó a cada una </a:t>
            </a:r>
            <a:r>
              <a:rPr lang="en-US" sz="2400" b="1" dirty="0"/>
              <a:t>y </a:t>
            </a:r>
            <a:r>
              <a:rPr lang="en-US" sz="2400" b="1" dirty="0" err="1"/>
              <a:t>mostró</a:t>
            </a:r>
            <a:r>
              <a:rPr lang="en-US" sz="2400" b="1" dirty="0"/>
              <a:t> en </a:t>
            </a:r>
            <a:r>
              <a:rPr lang="en-US" sz="2400" b="1" dirty="0" err="1"/>
              <a:t>ellas</a:t>
            </a:r>
            <a:r>
              <a:rPr lang="en-US" sz="2400" b="1" dirty="0"/>
              <a:t> Su </a:t>
            </a:r>
            <a:r>
              <a:rPr lang="en-US" sz="2400" b="1" dirty="0" err="1"/>
              <a:t>gracia</a:t>
            </a:r>
            <a:r>
              <a:rPr lang="en-US" sz="2400" b="1" dirty="0"/>
              <a:t>, </a:t>
            </a:r>
            <a:r>
              <a:rPr lang="es-ES" sz="2400" b="1" dirty="0"/>
              <a:t>colocando a </a:t>
            </a:r>
          </a:p>
          <a:p>
            <a:r>
              <a:rPr lang="es-ES" sz="2400" b="1" dirty="0"/>
              <a:t>   todos ellas en el linaje del Salvador de pecadores</a:t>
            </a:r>
            <a:endParaRPr lang="en-US" sz="2400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529943" cy="954107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2"/>
                </a:solidFill>
              </a:rPr>
              <a:t>¿</a:t>
            </a:r>
            <a:r>
              <a:rPr lang="en-US" sz="2800" b="1" dirty="0" err="1">
                <a:solidFill>
                  <a:schemeClr val="bg2"/>
                </a:solidFill>
              </a:rPr>
              <a:t>Por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qué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tenemos</a:t>
            </a:r>
            <a:r>
              <a:rPr lang="en-US" sz="2800" b="1" dirty="0">
                <a:solidFill>
                  <a:schemeClr val="bg2"/>
                </a:solidFill>
              </a:rPr>
              <a:t> la </a:t>
            </a:r>
            <a:r>
              <a:rPr lang="en-US" sz="2800" b="1" dirty="0" err="1">
                <a:solidFill>
                  <a:schemeClr val="bg2"/>
                </a:solidFill>
              </a:rPr>
              <a:t>historia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2"/>
                </a:solidFill>
              </a:rPr>
              <a:t>de </a:t>
            </a:r>
            <a:r>
              <a:rPr lang="en-US" sz="2800" b="1" dirty="0" err="1">
                <a:solidFill>
                  <a:schemeClr val="bg2"/>
                </a:solidFill>
              </a:rPr>
              <a:t>Judá</a:t>
            </a:r>
            <a:r>
              <a:rPr lang="en-US" sz="2800" b="1" dirty="0">
                <a:solidFill>
                  <a:schemeClr val="bg2"/>
                </a:solidFill>
              </a:rPr>
              <a:t> y Tamar?</a:t>
            </a:r>
          </a:p>
        </p:txBody>
      </p:sp>
    </p:spTree>
    <p:extLst>
      <p:ext uri="{BB962C8B-B14F-4D97-AF65-F5344CB8AC3E}">
        <p14:creationId xmlns:p14="http://schemas.microsoft.com/office/powerpoint/2010/main" val="16957682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14" y="1143000"/>
            <a:ext cx="91294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FFFF00"/>
                </a:solidFill>
              </a:rPr>
              <a:t>Dios utiliza a las personas más improbables</a:t>
            </a:r>
          </a:p>
          <a:p>
            <a:r>
              <a:rPr lang="es-ES" sz="2400" b="1" dirty="0"/>
              <a:t>Tamar fue rechazada, maltratada, no amada, </a:t>
            </a:r>
            <a:br>
              <a:rPr lang="es-ES" sz="2400" b="1" dirty="0"/>
            </a:br>
            <a:r>
              <a:rPr lang="es-ES" sz="2400" b="1" dirty="0"/>
              <a:t>y abandonada, pero ella se convirtió en </a:t>
            </a:r>
          </a:p>
          <a:p>
            <a:r>
              <a:rPr lang="es-ES" sz="2400" b="1" dirty="0"/>
              <a:t>una matriarca del Mesías.</a:t>
            </a:r>
          </a:p>
          <a:p>
            <a:endParaRPr lang="en-US" sz="1400" b="1" dirty="0"/>
          </a:p>
          <a:p>
            <a:r>
              <a:rPr lang="es-ES" sz="2400" b="1" dirty="0"/>
              <a:t>No importa nuestro fondo, origen étnico, condición social o cuál pecado es que hemos cometido:  Dios puede utilizarnos para cosas mayores de lo que jamás podríamos esperar.</a:t>
            </a:r>
          </a:p>
          <a:p>
            <a:endParaRPr lang="en-US" sz="1400" b="1" dirty="0"/>
          </a:p>
          <a:p>
            <a:r>
              <a:rPr lang="en-US" sz="2400" b="1" dirty="0"/>
              <a:t>Tamar, </a:t>
            </a:r>
            <a:r>
              <a:rPr lang="en-US" sz="2400" b="1" dirty="0" err="1"/>
              <a:t>Rahab</a:t>
            </a:r>
            <a:r>
              <a:rPr lang="en-US" sz="2400" b="1" dirty="0"/>
              <a:t>, Rut, </a:t>
            </a:r>
            <a:r>
              <a:rPr lang="en-US" sz="2400" b="1" dirty="0" err="1"/>
              <a:t>Beetsabé</a:t>
            </a:r>
            <a:r>
              <a:rPr lang="en-US" sz="2400" b="1" dirty="0"/>
              <a:t>:  </a:t>
            </a:r>
            <a:r>
              <a:rPr lang="es-ES" sz="2400" b="1" dirty="0"/>
              <a:t>todas ellas eran candidatos improbables para ser nombrados en el </a:t>
            </a:r>
            <a:r>
              <a:rPr lang="es-ES" sz="2400" b="1" dirty="0" err="1"/>
              <a:t>linage</a:t>
            </a:r>
            <a:r>
              <a:rPr lang="es-ES" sz="2400" b="1" dirty="0"/>
              <a:t> de Cristo,</a:t>
            </a:r>
            <a:r>
              <a:rPr lang="en-US" sz="2400" b="1" dirty="0"/>
              <a:t> sin embargo, </a:t>
            </a:r>
            <a:r>
              <a:rPr lang="en-US" sz="2400" b="1" dirty="0" err="1"/>
              <a:t>ahí</a:t>
            </a:r>
            <a:r>
              <a:rPr lang="en-US" sz="2400" b="1" dirty="0"/>
              <a:t> </a:t>
            </a:r>
            <a:r>
              <a:rPr lang="en-US" sz="2400" b="1" dirty="0" err="1"/>
              <a:t>están</a:t>
            </a:r>
            <a:r>
              <a:rPr lang="en-US" sz="2400" b="1" dirty="0"/>
              <a:t>.</a:t>
            </a:r>
            <a:r>
              <a:rPr lang="es-ES" sz="2400" b="1" dirty="0"/>
              <a:t> Pero, por otra parte, ¿quiénes somos nosotros?</a:t>
            </a:r>
            <a:endParaRPr lang="en-US" sz="2400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529943" cy="954107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2"/>
                </a:solidFill>
              </a:rPr>
              <a:t>¿</a:t>
            </a:r>
            <a:r>
              <a:rPr lang="en-US" sz="2800" b="1" dirty="0" err="1">
                <a:solidFill>
                  <a:schemeClr val="bg2"/>
                </a:solidFill>
              </a:rPr>
              <a:t>Por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qué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tenemos</a:t>
            </a:r>
            <a:r>
              <a:rPr lang="en-US" sz="2800" b="1" dirty="0">
                <a:solidFill>
                  <a:schemeClr val="bg2"/>
                </a:solidFill>
              </a:rPr>
              <a:t> la </a:t>
            </a:r>
            <a:r>
              <a:rPr lang="en-US" sz="2800" b="1" dirty="0" err="1">
                <a:solidFill>
                  <a:schemeClr val="bg2"/>
                </a:solidFill>
              </a:rPr>
              <a:t>historia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2"/>
                </a:solidFill>
              </a:rPr>
              <a:t>de </a:t>
            </a:r>
            <a:r>
              <a:rPr lang="en-US" sz="2800" b="1" dirty="0" err="1">
                <a:solidFill>
                  <a:schemeClr val="bg2"/>
                </a:solidFill>
              </a:rPr>
              <a:t>Judá</a:t>
            </a:r>
            <a:r>
              <a:rPr lang="en-US" sz="2800" b="1" dirty="0">
                <a:solidFill>
                  <a:schemeClr val="bg2"/>
                </a:solidFill>
              </a:rPr>
              <a:t> y Tamar?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14" y="5715000"/>
            <a:ext cx="9053286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Rom 5:8 - </a:t>
            </a:r>
            <a:r>
              <a:rPr lang="es-ES" sz="2400" b="1" dirty="0">
                <a:solidFill>
                  <a:schemeClr val="bg2"/>
                </a:solidFill>
              </a:rPr>
              <a:t>Mas Dios muestra su amor para con nosotros, en que siendo aún pecadores, Cristo murió por nosotros.</a:t>
            </a:r>
          </a:p>
        </p:txBody>
      </p:sp>
    </p:spTree>
    <p:extLst>
      <p:ext uri="{BB962C8B-B14F-4D97-AF65-F5344CB8AC3E}">
        <p14:creationId xmlns:p14="http://schemas.microsoft.com/office/powerpoint/2010/main" val="1147156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0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371600"/>
            <a:ext cx="899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2 </a:t>
            </a:r>
            <a:r>
              <a:rPr lang="en-US" sz="2400" b="1" dirty="0" err="1">
                <a:solidFill>
                  <a:srgbClr val="FFFF00"/>
                </a:solidFill>
              </a:rPr>
              <a:t>Cor</a:t>
            </a:r>
            <a:r>
              <a:rPr lang="en-US" sz="2400" b="1" dirty="0">
                <a:solidFill>
                  <a:srgbClr val="FFFF00"/>
                </a:solidFill>
              </a:rPr>
              <a:t> 4:7 - </a:t>
            </a:r>
            <a:r>
              <a:rPr lang="es-ES" sz="2400" b="1" i="1" dirty="0"/>
              <a:t>Pero tenemos este tesoro en </a:t>
            </a:r>
          </a:p>
          <a:p>
            <a:r>
              <a:rPr lang="es-ES" sz="2400" b="1" i="1" dirty="0"/>
              <a:t>vasos de barro, para que la excelencia del </a:t>
            </a:r>
          </a:p>
          <a:p>
            <a:r>
              <a:rPr lang="es-ES" sz="2400" b="1" i="1" dirty="0"/>
              <a:t>poder sea de Dios, y no de nosotros.</a:t>
            </a:r>
          </a:p>
          <a:p>
            <a:endParaRPr lang="es-ES" sz="2400" b="1" i="1" dirty="0"/>
          </a:p>
          <a:p>
            <a:r>
              <a:rPr lang="en-US" sz="2400" b="1" dirty="0" err="1"/>
              <a:t>Somos</a:t>
            </a:r>
            <a:r>
              <a:rPr lang="en-US" sz="2400" b="1" dirty="0"/>
              <a:t> </a:t>
            </a:r>
            <a:r>
              <a:rPr lang="en-US" sz="2400" b="1" dirty="0" err="1"/>
              <a:t>rotos</a:t>
            </a:r>
            <a:r>
              <a:rPr lang="en-US" sz="2400" b="1" dirty="0"/>
              <a:t> </a:t>
            </a:r>
            <a:r>
              <a:rPr lang="en-US" sz="2400" b="1" dirty="0" err="1"/>
              <a:t>vasos</a:t>
            </a:r>
            <a:r>
              <a:rPr lang="en-US" sz="2400" b="1" dirty="0"/>
              <a:t> de </a:t>
            </a:r>
            <a:r>
              <a:rPr lang="en-US" sz="2400" b="1" dirty="0" err="1"/>
              <a:t>barro</a:t>
            </a:r>
            <a:r>
              <a:rPr lang="en-US" sz="2400" b="1" dirty="0"/>
              <a:t>.  </a:t>
            </a:r>
            <a:r>
              <a:rPr lang="en-US" sz="2400" b="1" dirty="0" err="1"/>
              <a:t>Pero</a:t>
            </a:r>
            <a:r>
              <a:rPr lang="en-US" sz="2400" b="1" dirty="0"/>
              <a:t> </a:t>
            </a:r>
            <a:r>
              <a:rPr lang="es-ES" sz="2400" b="1" dirty="0"/>
              <a:t>Dios quiere utilizarnos, y a menudo lo hace, para adelantar su Reino.</a:t>
            </a:r>
            <a:endParaRPr lang="en-US" sz="2400" b="1" i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529943" cy="954107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2"/>
                </a:solidFill>
              </a:rPr>
              <a:t>¿</a:t>
            </a:r>
            <a:r>
              <a:rPr lang="en-US" sz="2800" b="1" dirty="0" err="1">
                <a:solidFill>
                  <a:schemeClr val="bg2"/>
                </a:solidFill>
              </a:rPr>
              <a:t>Por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qué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tenemos</a:t>
            </a:r>
            <a:r>
              <a:rPr lang="en-US" sz="2800" b="1" dirty="0">
                <a:solidFill>
                  <a:schemeClr val="bg2"/>
                </a:solidFill>
              </a:rPr>
              <a:t> la </a:t>
            </a:r>
            <a:r>
              <a:rPr lang="en-US" sz="2800" b="1" dirty="0" err="1">
                <a:solidFill>
                  <a:schemeClr val="bg2"/>
                </a:solidFill>
              </a:rPr>
              <a:t>historia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2"/>
                </a:solidFill>
              </a:rPr>
              <a:t>de </a:t>
            </a:r>
            <a:r>
              <a:rPr lang="en-US" sz="2800" b="1" dirty="0" err="1">
                <a:solidFill>
                  <a:schemeClr val="bg2"/>
                </a:solidFill>
              </a:rPr>
              <a:t>Judá</a:t>
            </a:r>
            <a:r>
              <a:rPr lang="en-US" sz="2800" b="1" dirty="0">
                <a:solidFill>
                  <a:schemeClr val="bg2"/>
                </a:solidFill>
              </a:rPr>
              <a:t> y Tamar?</a:t>
            </a:r>
          </a:p>
        </p:txBody>
      </p:sp>
    </p:spTree>
    <p:extLst>
      <p:ext uri="{BB962C8B-B14F-4D97-AF65-F5344CB8AC3E}">
        <p14:creationId xmlns:p14="http://schemas.microsoft.com/office/powerpoint/2010/main" val="4053460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14" y="964183"/>
            <a:ext cx="912948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FF00"/>
                </a:solidFill>
              </a:rPr>
              <a:t>Dios </a:t>
            </a:r>
            <a:r>
              <a:rPr lang="en-US" sz="2400" b="1" u="sng" dirty="0" err="1">
                <a:solidFill>
                  <a:srgbClr val="FFFF00"/>
                </a:solidFill>
              </a:rPr>
              <a:t>tiene</a:t>
            </a:r>
            <a:r>
              <a:rPr lang="en-US" sz="2400" b="1" u="sng" dirty="0">
                <a:solidFill>
                  <a:srgbClr val="FFFF00"/>
                </a:solidFill>
              </a:rPr>
              <a:t> el control</a:t>
            </a:r>
            <a:r>
              <a:rPr lang="en-US" sz="2400" b="1" dirty="0">
                <a:solidFill>
                  <a:srgbClr val="FFFF00"/>
                </a:solidFill>
              </a:rPr>
              <a:t>:  </a:t>
            </a:r>
            <a:r>
              <a:rPr lang="en-US" sz="2400" b="1" dirty="0"/>
              <a:t>El </a:t>
            </a:r>
            <a:r>
              <a:rPr lang="en-US" sz="2400" b="1" dirty="0" err="1"/>
              <a:t>Mesías</a:t>
            </a:r>
            <a:r>
              <a:rPr lang="en-US" sz="2400" b="1" dirty="0"/>
              <a:t> </a:t>
            </a:r>
            <a:r>
              <a:rPr lang="en-US" sz="2400" b="1" dirty="0" err="1"/>
              <a:t>sería</a:t>
            </a:r>
            <a:endParaRPr lang="en-US" sz="2400" b="1" dirty="0"/>
          </a:p>
          <a:p>
            <a:r>
              <a:rPr lang="en-US" sz="2400" b="1" dirty="0"/>
              <a:t>“el León de la </a:t>
            </a:r>
            <a:r>
              <a:rPr lang="en-US" sz="2400" b="1" dirty="0" err="1"/>
              <a:t>tribu</a:t>
            </a:r>
            <a:r>
              <a:rPr lang="en-US" sz="2400" b="1" dirty="0"/>
              <a:t> de </a:t>
            </a:r>
            <a:r>
              <a:rPr lang="en-US" sz="2400" b="1" dirty="0" err="1"/>
              <a:t>Judá</a:t>
            </a:r>
            <a:r>
              <a:rPr lang="en-US" sz="2400" b="1" dirty="0"/>
              <a:t>” (</a:t>
            </a:r>
            <a:r>
              <a:rPr lang="en-US" sz="2400" b="1" dirty="0" err="1"/>
              <a:t>Gén</a:t>
            </a:r>
            <a:r>
              <a:rPr lang="en-US" sz="2400" b="1" dirty="0"/>
              <a:t> 49:10; </a:t>
            </a:r>
          </a:p>
          <a:p>
            <a:r>
              <a:rPr lang="en-US" sz="2400" b="1" dirty="0"/>
              <a:t>Apoc. 5:5).  </a:t>
            </a:r>
            <a:r>
              <a:rPr lang="es-ES" sz="2400" b="1" dirty="0"/>
              <a:t>El plan de Dios era que El</a:t>
            </a:r>
          </a:p>
          <a:p>
            <a:r>
              <a:rPr lang="es-ES" sz="2400" b="1" dirty="0"/>
              <a:t>vendría a través de la línea de este carácter malo</a:t>
            </a:r>
          </a:p>
          <a:p>
            <a:endParaRPr lang="en-US" sz="1600" b="1" dirty="0"/>
          </a:p>
          <a:p>
            <a:r>
              <a:rPr lang="es-ES" sz="2400" b="1" dirty="0"/>
              <a:t>El hijo más viejo de Judá murió sin un niño. Su siguiente hijo murió sin un niño. Judá despidió a su nuera de su familia. Las cosas no parecían bien para el plan mesiánico de Dios.</a:t>
            </a:r>
          </a:p>
          <a:p>
            <a:endParaRPr lang="en-US" sz="1600" b="1" dirty="0"/>
          </a:p>
          <a:p>
            <a:r>
              <a:rPr lang="es-ES" sz="2400" b="1" dirty="0"/>
              <a:t>Pero en </a:t>
            </a:r>
            <a:r>
              <a:rPr lang="es-ES" sz="2400" b="1" dirty="0" err="1"/>
              <a:t>Gén</a:t>
            </a:r>
            <a:r>
              <a:rPr lang="es-ES" sz="2400" b="1" dirty="0"/>
              <a:t> 38 vemos que Dios aseguró que la línea de sangre del Mesías permanecería intacto, aun si El tuviera que usar la fealdad de Judá y el pecado de </a:t>
            </a:r>
            <a:r>
              <a:rPr lang="es-ES" sz="2400" b="1" dirty="0" err="1"/>
              <a:t>Tamar</a:t>
            </a:r>
            <a:r>
              <a:rPr lang="es-ES" sz="2400" b="1" dirty="0"/>
              <a:t> para hacerlo pasar!</a:t>
            </a:r>
          </a:p>
          <a:p>
            <a:endParaRPr lang="en-US" sz="1600" b="1" dirty="0"/>
          </a:p>
          <a:p>
            <a:r>
              <a:rPr lang="es-ES" sz="2400" b="1" dirty="0"/>
              <a:t>Nada y nadie podrían frustrar Su plan:  no el pecado de Judá; no el  pecado de nadie más.</a:t>
            </a:r>
            <a:endParaRPr lang="en-US" sz="2400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529943" cy="954107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2"/>
                </a:solidFill>
              </a:rPr>
              <a:t>¿</a:t>
            </a:r>
            <a:r>
              <a:rPr lang="en-US" sz="2800" b="1" dirty="0" err="1">
                <a:solidFill>
                  <a:schemeClr val="bg2"/>
                </a:solidFill>
              </a:rPr>
              <a:t>Por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qué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tenemos</a:t>
            </a:r>
            <a:r>
              <a:rPr lang="en-US" sz="2800" b="1" dirty="0">
                <a:solidFill>
                  <a:schemeClr val="bg2"/>
                </a:solidFill>
              </a:rPr>
              <a:t> la </a:t>
            </a:r>
            <a:r>
              <a:rPr lang="en-US" sz="2800" b="1" dirty="0" err="1">
                <a:solidFill>
                  <a:schemeClr val="bg2"/>
                </a:solidFill>
              </a:rPr>
              <a:t>historia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2"/>
                </a:solidFill>
              </a:rPr>
              <a:t>de </a:t>
            </a:r>
            <a:r>
              <a:rPr lang="en-US" sz="2800" b="1" dirty="0" err="1">
                <a:solidFill>
                  <a:schemeClr val="bg2"/>
                </a:solidFill>
              </a:rPr>
              <a:t>Judá</a:t>
            </a:r>
            <a:r>
              <a:rPr lang="en-US" sz="2800" b="1" dirty="0">
                <a:solidFill>
                  <a:schemeClr val="bg2"/>
                </a:solidFill>
              </a:rPr>
              <a:t> y Tamar?</a:t>
            </a:r>
          </a:p>
        </p:txBody>
      </p:sp>
    </p:spTree>
    <p:extLst>
      <p:ext uri="{BB962C8B-B14F-4D97-AF65-F5344CB8AC3E}">
        <p14:creationId xmlns:p14="http://schemas.microsoft.com/office/powerpoint/2010/main" val="104608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198" y="32204"/>
            <a:ext cx="3505802" cy="240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514" y="10076"/>
            <a:ext cx="5401639" cy="587853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en-US" sz="2800" b="1" dirty="0" err="1">
                <a:solidFill>
                  <a:schemeClr val="bg2"/>
                </a:solidFill>
              </a:rPr>
              <a:t>Aplicación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Práctica</a:t>
            </a:r>
            <a:endParaRPr lang="en-US" sz="2800" b="1" dirty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8144" y="838200"/>
            <a:ext cx="91621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>
                <a:solidFill>
                  <a:srgbClr val="FFFF00"/>
                </a:solidFill>
              </a:rPr>
              <a:t>No esté demasiado rápido para decidir </a:t>
            </a:r>
          </a:p>
          <a:p>
            <a:r>
              <a:rPr lang="es-ES" sz="2400" b="1" u="sng" dirty="0">
                <a:solidFill>
                  <a:srgbClr val="FFFF00"/>
                </a:solidFill>
              </a:rPr>
              <a:t>quien Dios puede utilizar o bendecir:</a:t>
            </a:r>
          </a:p>
          <a:p>
            <a:endParaRPr lang="en-US" sz="1400" b="1" dirty="0">
              <a:solidFill>
                <a:srgbClr val="FFFF00"/>
              </a:solidFill>
            </a:endParaRPr>
          </a:p>
          <a:p>
            <a:r>
              <a:rPr lang="es-ES" sz="2400" b="1" dirty="0"/>
              <a:t>José era honrado, y ciertamente él fue bendito</a:t>
            </a:r>
            <a:r>
              <a:rPr lang="en-US" sz="2400" b="1" dirty="0"/>
              <a:t>…</a:t>
            </a:r>
          </a:p>
          <a:p>
            <a:endParaRPr lang="en-US" sz="2000" b="1" dirty="0"/>
          </a:p>
          <a:p>
            <a:r>
              <a:rPr lang="es-ES" sz="2400" b="1" dirty="0"/>
              <a:t>A pesar de los eventos pecadores en </a:t>
            </a:r>
            <a:r>
              <a:rPr lang="es-ES" sz="2400" b="1" dirty="0" err="1"/>
              <a:t>Gén</a:t>
            </a:r>
            <a:r>
              <a:rPr lang="es-ES" sz="2400" b="1" dirty="0"/>
              <a:t>. 38 Judá, su hermano malo e irreverente, es el que fue insertado en el linaje del Señor: si un pecador similar es bendito delante de mí, tal vez yo no debería estar sorprendido.</a:t>
            </a:r>
          </a:p>
          <a:p>
            <a:endParaRPr lang="en-US" sz="1400" b="1" dirty="0"/>
          </a:p>
          <a:p>
            <a:r>
              <a:rPr lang="es-ES" sz="2400" b="1" dirty="0"/>
              <a:t>¿Cuál demostración mayor hay de cómo Dios concede favores inmerecidos a aquellos que lo menos los merecen?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904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64163" y="2723483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Engravers MT" pitchFamily="18" charset="0"/>
              </a:rPr>
              <a:t>PERSONAJES </a:t>
            </a:r>
            <a:r>
              <a:rPr lang="en-US" sz="2800" b="1" dirty="0" err="1">
                <a:solidFill>
                  <a:srgbClr val="FFFF00"/>
                </a:solidFill>
                <a:latin typeface="Engravers MT" pitchFamily="18" charset="0"/>
              </a:rPr>
              <a:t>BiblICOS</a:t>
            </a:r>
            <a:r>
              <a:rPr lang="en-US" sz="2800" b="1" dirty="0">
                <a:solidFill>
                  <a:srgbClr val="FFFF00"/>
                </a:solidFill>
                <a:latin typeface="Engravers MT" pitchFamily="18" charset="0"/>
              </a:rPr>
              <a:t> INTERESANTES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6243" y="4283475"/>
            <a:ext cx="47796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Engravers MT" pitchFamily="18" charset="0"/>
              </a:rPr>
              <a:t>LeCCION</a:t>
            </a:r>
            <a:r>
              <a:rPr lang="en-US" b="1" dirty="0">
                <a:latin typeface="Engravers MT" pitchFamily="18" charset="0"/>
              </a:rPr>
              <a:t> 7</a:t>
            </a:r>
          </a:p>
        </p:txBody>
      </p:sp>
      <p:pic>
        <p:nvPicPr>
          <p:cNvPr id="12" name="Picture 6" descr="http://4.bp.blogspot.com/_PQnSOdOhcpg/SgBL4GCFnoI/AAAAAAAAANg/n9CppaUrVJk/s320/Abigail.gif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5" y="2768230"/>
            <a:ext cx="1782618" cy="204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1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380999" y="6079317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TAMAR   </a:t>
            </a:r>
            <a:r>
              <a:rPr lang="en-US" sz="2800" b="1" dirty="0" err="1"/>
              <a:t>Génesis</a:t>
            </a:r>
            <a:r>
              <a:rPr lang="en-US" sz="2800" b="1" dirty="0"/>
              <a:t> 38 </a:t>
            </a:r>
          </a:p>
        </p:txBody>
      </p:sp>
      <p:pic>
        <p:nvPicPr>
          <p:cNvPr id="5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32203"/>
            <a:ext cx="8763000" cy="60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31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64163" y="2723483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Engravers MT" pitchFamily="18" charset="0"/>
              </a:rPr>
              <a:t>PERSONAJES </a:t>
            </a:r>
            <a:r>
              <a:rPr lang="en-US" sz="2800" b="1" dirty="0" err="1">
                <a:solidFill>
                  <a:srgbClr val="FFFF00"/>
                </a:solidFill>
                <a:latin typeface="Engravers MT" pitchFamily="18" charset="0"/>
              </a:rPr>
              <a:t>BiblICOS</a:t>
            </a:r>
            <a:r>
              <a:rPr lang="en-US" sz="2800" b="1" dirty="0">
                <a:solidFill>
                  <a:srgbClr val="FFFF00"/>
                </a:solidFill>
                <a:latin typeface="Engravers MT" pitchFamily="18" charset="0"/>
              </a:rPr>
              <a:t> INTERESANTES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6243" y="4283475"/>
            <a:ext cx="47796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Engravers MT" pitchFamily="18" charset="0"/>
              </a:rPr>
              <a:t>LeCCION</a:t>
            </a:r>
            <a:r>
              <a:rPr lang="en-US" b="1" dirty="0">
                <a:latin typeface="Engravers MT" pitchFamily="18" charset="0"/>
              </a:rPr>
              <a:t> 7 - TAMAR</a:t>
            </a:r>
          </a:p>
        </p:txBody>
      </p:sp>
      <p:pic>
        <p:nvPicPr>
          <p:cNvPr id="12" name="Picture 6" descr="http://4.bp.blogspot.com/_PQnSOdOhcpg/SgBL4GCFnoI/AAAAAAAAANg/n9CppaUrVJk/s320/Abigail.gif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5" y="2768230"/>
            <a:ext cx="1782618" cy="204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85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0999" y="6079317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TAMAR   </a:t>
            </a:r>
            <a:r>
              <a:rPr lang="en-US" sz="2800" b="1" dirty="0" err="1"/>
              <a:t>Génesis</a:t>
            </a:r>
            <a:r>
              <a:rPr lang="en-US" sz="2800" b="1" dirty="0"/>
              <a:t> 38</a:t>
            </a:r>
          </a:p>
        </p:txBody>
      </p:sp>
      <p:pic>
        <p:nvPicPr>
          <p:cNvPr id="1028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32203"/>
            <a:ext cx="8763000" cy="60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91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18143" y="381000"/>
            <a:ext cx="7391400" cy="5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 err="1">
                <a:solidFill>
                  <a:srgbClr val="FFFF00"/>
                </a:solidFill>
              </a:rPr>
              <a:t>Sello</a:t>
            </a:r>
            <a:r>
              <a:rPr lang="en-US" sz="2400" b="1" dirty="0">
                <a:solidFill>
                  <a:srgbClr val="FFFF00"/>
                </a:solidFill>
              </a:rPr>
              <a:t> personal:  </a:t>
            </a:r>
            <a:r>
              <a:rPr lang="es-ES" sz="2400" b="1" dirty="0"/>
              <a:t>probablemente es un sello cilíndrico puesto alrededor del cuello </a:t>
            </a:r>
            <a:r>
              <a:rPr lang="es-CO" sz="2400" b="1" dirty="0"/>
              <a:t>con un cordón</a:t>
            </a:r>
            <a:endParaRPr lang="en-US" sz="1400" b="1" dirty="0"/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es-ES" sz="2400" b="1" dirty="0"/>
              <a:t>un pequeño cilindro de piedra grabado con el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 diseño distintivo del dueño, como un anillo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 de sello</a:t>
            </a:r>
            <a:endParaRPr lang="en-US" sz="1400" b="1" dirty="0"/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es-ES" sz="2400" b="1" dirty="0"/>
              <a:t>rodeado sobre arcilla o cera mojada, es casi tan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bueno como una huella digital como la señal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que se identifica a su dueño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es-ES" sz="2400" b="1" dirty="0" err="1"/>
              <a:t>Tamar</a:t>
            </a:r>
            <a:r>
              <a:rPr lang="es-ES" sz="2400" b="1" dirty="0"/>
              <a:t> quiso el sello distintivo de Judá como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 la prueba de su identidad; su báculo también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 tendría sus marcas de identificación</a:t>
            </a:r>
            <a:endParaRPr lang="en-US" sz="1400" b="1" dirty="0"/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es-ES" sz="2400" b="1" dirty="0"/>
              <a:t>cuando </a:t>
            </a:r>
            <a:r>
              <a:rPr lang="es-ES" sz="2400" b="1" dirty="0" err="1"/>
              <a:t>Tamar</a:t>
            </a:r>
            <a:r>
              <a:rPr lang="es-ES" sz="2400" b="1" dirty="0"/>
              <a:t> fue encontrado a estar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 embarazado, no habría ningún error que </a:t>
            </a:r>
          </a:p>
          <a:p>
            <a:pPr>
              <a:lnSpc>
                <a:spcPct val="110000"/>
              </a:lnSpc>
            </a:pPr>
            <a:r>
              <a:rPr lang="es-ES" sz="2400" b="1" dirty="0"/>
              <a:t>     Judá era el hombre responsable</a:t>
            </a:r>
            <a:endParaRPr lang="en-US" sz="2400" b="1" i="1" dirty="0"/>
          </a:p>
        </p:txBody>
      </p:sp>
      <p:pic>
        <p:nvPicPr>
          <p:cNvPr id="2050" name="Picture 2" descr="https://encrypted-tbn0.google.com/images?q=tbn:ANd9GcRz_n-4myVlOWTHwmi2-CesNdHwBLYE7t9QkBIpqVEQet6c_f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06123" y="2122871"/>
            <a:ext cx="5008756" cy="266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1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1000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1000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9" dur="1000"/>
                                        <p:tgtEl>
                                          <p:spTgt spid="1136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1000"/>
                                        <p:tgtEl>
                                          <p:spTgt spid="113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000"/>
                                        <p:tgtEl>
                                          <p:spTgt spid="113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1000"/>
                                        <p:tgtEl>
                                          <p:spTgt spid="113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1000"/>
                                        <p:tgtEl>
                                          <p:spTgt spid="1136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6" dur="1000"/>
                                        <p:tgtEl>
                                          <p:spTgt spid="1136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531911"/>
            <a:ext cx="9144000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Deut</a:t>
            </a:r>
            <a:r>
              <a:rPr lang="en-US" sz="2400" b="1" dirty="0">
                <a:solidFill>
                  <a:schemeClr val="tx2"/>
                </a:solidFill>
              </a:rPr>
              <a:t> 25:5-10 - </a:t>
            </a:r>
            <a:r>
              <a:rPr lang="es-ES" sz="2400" b="1" dirty="0"/>
              <a:t>Cuando hermanos habitaren juntos, y muriere alguno de ellos, y no tuviere hijo, la mujer del muerto no se casará fuera con hombre extraño; su cuñado se llegará a ella, y la tomará por su mujer, y hará con ella parentesco.  Y el primogénito que ella diere a luz sucederá en el nombre de su hermano muerto, para que el nombre de éste no sea borrado de Israel</a:t>
            </a:r>
          </a:p>
          <a:p>
            <a:endParaRPr lang="en-US" sz="1400" b="1" dirty="0"/>
          </a:p>
          <a:p>
            <a:r>
              <a:rPr lang="es-ES" sz="2400" b="1" dirty="0"/>
              <a:t>Y si el hombre no quisiere tomar a su cuñada, irá entonces su cuñada a la puerta, a los ancianos, y dirá: Mi cuñado no quiere suscitar nombre en Israel a su hermano; no quiere emparentar conmigo.  Entonces los ancianos de aquella ciudad lo harán venir, y hablarán con él; y si él se levantare y dijere: No quiero tomarla, se acercará entonces su cuñada a él delante de los ancianos, y le quitará el calzado del pie, y le escupirá en el rostro, y hablará y dirá: Así será hecho al varón que no quiere edificar la casa de su hermano.  Y se le dará este nombre en Israel:  la casa del descalzado.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8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-14514" y="1219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G</a:t>
            </a:r>
            <a:r>
              <a:rPr lang="es-CO" sz="2400" b="1" dirty="0">
                <a:solidFill>
                  <a:schemeClr val="tx2"/>
                </a:solidFill>
              </a:rPr>
              <a:t>é</a:t>
            </a:r>
            <a:r>
              <a:rPr lang="en-US" sz="2400" b="1" dirty="0" err="1">
                <a:solidFill>
                  <a:schemeClr val="tx2"/>
                </a:solidFill>
              </a:rPr>
              <a:t>nesis</a:t>
            </a:r>
            <a:r>
              <a:rPr lang="en-US" sz="2400" b="1" dirty="0">
                <a:solidFill>
                  <a:schemeClr val="tx2"/>
                </a:solidFill>
              </a:rPr>
              <a:t> 37- </a:t>
            </a:r>
            <a:r>
              <a:rPr lang="es-ES" sz="2400" b="1" dirty="0"/>
              <a:t>la historia de José comienza:  sueños…odiado…engañado … vendido por sus hermanos … vendido a </a:t>
            </a:r>
            <a:r>
              <a:rPr lang="es-ES" sz="2400" b="1" dirty="0" err="1"/>
              <a:t>Potifar</a:t>
            </a:r>
            <a:r>
              <a:rPr lang="es-ES" sz="2400" b="1" dirty="0"/>
              <a:t> en Egipto</a:t>
            </a:r>
            <a:endParaRPr lang="en-US" sz="24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37793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</a:rPr>
              <a:t>Génesis</a:t>
            </a:r>
            <a:r>
              <a:rPr lang="en-US" sz="2400" b="1" dirty="0">
                <a:solidFill>
                  <a:schemeClr val="tx2"/>
                </a:solidFill>
              </a:rPr>
              <a:t> 39-45 -  </a:t>
            </a:r>
            <a:r>
              <a:rPr lang="es-ES" sz="2400" b="1" dirty="0"/>
              <a:t>la historia de José sigue ininterrumpido en los 7 </a:t>
            </a:r>
          </a:p>
          <a:p>
            <a:r>
              <a:rPr lang="es-ES" sz="2400" b="1" dirty="0"/>
              <a:t>		     capítulos siguientes</a:t>
            </a:r>
            <a:endParaRPr lang="en-US" sz="2400" b="1" i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62000" y="2394466"/>
            <a:ext cx="7315200" cy="24929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</a:rPr>
              <a:t>Génesis</a:t>
            </a:r>
            <a:r>
              <a:rPr lang="en-US" sz="2400" b="1" dirty="0">
                <a:solidFill>
                  <a:srgbClr val="C00000"/>
                </a:solidFill>
              </a:rPr>
              <a:t> 38 - </a:t>
            </a:r>
            <a:r>
              <a:rPr lang="es-ES" sz="2400" b="1" dirty="0">
                <a:solidFill>
                  <a:schemeClr val="bg2"/>
                </a:solidFill>
              </a:rPr>
              <a:t>Interrumpe la historia de José con la historia sórdida del adulterio de Judá y la 'prostitución' de </a:t>
            </a:r>
            <a:r>
              <a:rPr lang="es-ES" sz="2400" b="1" dirty="0" err="1">
                <a:solidFill>
                  <a:schemeClr val="bg2"/>
                </a:solidFill>
              </a:rPr>
              <a:t>Tamar</a:t>
            </a:r>
            <a:r>
              <a:rPr lang="es-ES" sz="2400" b="1" dirty="0">
                <a:solidFill>
                  <a:schemeClr val="bg2"/>
                </a:solidFill>
              </a:rPr>
              <a:t> de modo que sepamos sobre </a:t>
            </a:r>
            <a:r>
              <a:rPr lang="es-ES" sz="2400" b="1" dirty="0" err="1">
                <a:solidFill>
                  <a:schemeClr val="bg2"/>
                </a:solidFill>
              </a:rPr>
              <a:t>Tamar</a:t>
            </a:r>
            <a:r>
              <a:rPr lang="es-ES" sz="2400" b="1" dirty="0">
                <a:solidFill>
                  <a:schemeClr val="bg2"/>
                </a:solidFill>
              </a:rPr>
              <a:t>.</a:t>
            </a:r>
          </a:p>
          <a:p>
            <a:endParaRPr lang="en-US" sz="1200" b="1" dirty="0">
              <a:solidFill>
                <a:schemeClr val="bg2"/>
              </a:solidFill>
            </a:endParaRPr>
          </a:p>
          <a:p>
            <a:r>
              <a:rPr lang="es-ES" sz="2400" b="1" dirty="0">
                <a:solidFill>
                  <a:schemeClr val="bg2"/>
                </a:solidFill>
              </a:rPr>
              <a:t>Aunque la historia no sea bonita, esta interrupción debe ser importante. Entonces vayamos a explorar su historia para ver por qué está incluida.</a:t>
            </a:r>
            <a:endParaRPr lang="en-US" sz="2400" b="1" dirty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1286" y="3524617"/>
            <a:ext cx="7772400" cy="158078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581055"/>
            <a:ext cx="9144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s-ES" sz="2600" b="1" dirty="0"/>
              <a:t>La historia de la personalidad en este estudio gira alrededor la “Ley Levítica” del matrimonio.</a:t>
            </a:r>
          </a:p>
          <a:p>
            <a:endParaRPr lang="en-US" sz="1400" b="1" dirty="0"/>
          </a:p>
          <a:p>
            <a:r>
              <a:rPr lang="en-US" sz="2600" b="1" dirty="0">
                <a:solidFill>
                  <a:schemeClr val="tx2"/>
                </a:solidFill>
              </a:rPr>
              <a:t>*</a:t>
            </a:r>
            <a:r>
              <a:rPr lang="es-ES" sz="2600" b="1" dirty="0"/>
              <a:t>no tiene nada que ver con el hijo de Jacob, Levi; es de la palabra </a:t>
            </a:r>
          </a:p>
          <a:p>
            <a:r>
              <a:rPr lang="es-ES" sz="2600" b="1" dirty="0"/>
              <a:t>  latina para 'cuñado'</a:t>
            </a:r>
          </a:p>
          <a:p>
            <a:endParaRPr lang="en-US" sz="1400" b="1" dirty="0"/>
          </a:p>
          <a:p>
            <a:r>
              <a:rPr lang="en-US" sz="2600" b="1" dirty="0">
                <a:solidFill>
                  <a:schemeClr val="tx2"/>
                </a:solidFill>
              </a:rPr>
              <a:t>*</a:t>
            </a:r>
            <a:r>
              <a:rPr lang="es-ES" sz="2600" b="1" dirty="0"/>
              <a:t>declaró esto si un hombre casado muriera sin un heredero, su</a:t>
            </a:r>
          </a:p>
          <a:p>
            <a:r>
              <a:rPr lang="es-ES" sz="2600" b="1" dirty="0"/>
              <a:t>  hermano después en la línea elegible debía casarse con la viuda</a:t>
            </a:r>
          </a:p>
          <a:p>
            <a:r>
              <a:rPr lang="es-ES" sz="2600" b="1" dirty="0"/>
              <a:t>  a fin de producir a un heredero que recibiría la herencia del</a:t>
            </a:r>
          </a:p>
          <a:p>
            <a:r>
              <a:rPr lang="es-ES" sz="2600" b="1" dirty="0"/>
              <a:t>  hermano y continuar el nombre de su hermano</a:t>
            </a:r>
          </a:p>
          <a:p>
            <a:endParaRPr lang="en-US" sz="1400" b="1" dirty="0"/>
          </a:p>
          <a:p>
            <a:r>
              <a:rPr lang="en-US" sz="2600" b="1" dirty="0">
                <a:solidFill>
                  <a:schemeClr val="tx2"/>
                </a:solidFill>
              </a:rPr>
              <a:t>*</a:t>
            </a:r>
            <a:r>
              <a:rPr lang="es-ES" sz="2600" b="1" dirty="0"/>
              <a:t>la viuda tendría la alegría de la maternidad y un niño que podría </a:t>
            </a:r>
          </a:p>
          <a:p>
            <a:r>
              <a:rPr lang="es-ES" sz="2600" b="1" dirty="0"/>
              <a:t>  tener cuidado de ella en el futuro</a:t>
            </a:r>
          </a:p>
          <a:p>
            <a:endParaRPr lang="en-US" sz="1400" b="1" dirty="0"/>
          </a:p>
          <a:p>
            <a:r>
              <a:rPr lang="en-US" sz="2600" b="1" dirty="0">
                <a:solidFill>
                  <a:schemeClr val="tx2"/>
                </a:solidFill>
              </a:rPr>
              <a:t>*</a:t>
            </a:r>
            <a:r>
              <a:rPr lang="en-US" sz="2600" b="1" dirty="0"/>
              <a:t> Dios </a:t>
            </a:r>
            <a:r>
              <a:rPr lang="en-US" sz="2600" b="1" dirty="0" err="1"/>
              <a:t>requirió</a:t>
            </a:r>
            <a:r>
              <a:rPr lang="en-US" sz="2600" b="1" dirty="0"/>
              <a:t> </a:t>
            </a:r>
            <a:r>
              <a:rPr lang="en-US" sz="2600" b="1" dirty="0" err="1"/>
              <a:t>este</a:t>
            </a:r>
            <a:r>
              <a:rPr lang="en-US" sz="2600" b="1" dirty="0"/>
              <a:t> de Israel en </a:t>
            </a:r>
            <a:r>
              <a:rPr lang="en-US" sz="2600" b="1" dirty="0" err="1"/>
              <a:t>Deut</a:t>
            </a:r>
            <a:r>
              <a:rPr lang="en-US" sz="2600" b="1" dirty="0"/>
              <a:t> 25:5-10</a:t>
            </a:r>
          </a:p>
        </p:txBody>
      </p:sp>
    </p:spTree>
    <p:extLst>
      <p:ext uri="{BB962C8B-B14F-4D97-AF65-F5344CB8AC3E}">
        <p14:creationId xmlns:p14="http://schemas.microsoft.com/office/powerpoint/2010/main" val="282669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8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18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8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8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8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18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000"/>
                                        <p:tgtEl>
                                          <p:spTgt spid="18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18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18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0999" y="6079317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TAMAR   </a:t>
            </a:r>
            <a:r>
              <a:rPr lang="en-US" sz="2800" b="1" dirty="0" err="1"/>
              <a:t>Génesis</a:t>
            </a:r>
            <a:r>
              <a:rPr lang="en-US" sz="2800" b="1" dirty="0"/>
              <a:t> 38</a:t>
            </a:r>
          </a:p>
        </p:txBody>
      </p:sp>
      <p:pic>
        <p:nvPicPr>
          <p:cNvPr id="1028" name="Picture 4" descr="http://t0.gstatic.com/images?q=tbn:ANd9GcTnGiko3G0D9IK5lvO505pDUrtwQQ_VKNYI7Gg5vJ1fkhI27IXI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32203"/>
            <a:ext cx="8763000" cy="60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97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719783"/>
            <a:ext cx="9144000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sz="2400" b="1" dirty="0"/>
              <a:t>Judá se casó con </a:t>
            </a:r>
            <a:r>
              <a:rPr lang="es-ES" sz="2400" b="1" dirty="0" err="1"/>
              <a:t>Súa</a:t>
            </a:r>
            <a:r>
              <a:rPr lang="es-ES" sz="2400" b="1" dirty="0"/>
              <a:t>, cananea…produjo a 3 hijos </a:t>
            </a:r>
            <a:r>
              <a:rPr lang="en-US" sz="2400" b="1" dirty="0"/>
              <a:t>:   </a:t>
            </a:r>
            <a:r>
              <a:rPr lang="en-US" sz="2400" b="1" dirty="0" err="1"/>
              <a:t>Er</a:t>
            </a:r>
            <a:r>
              <a:rPr lang="en-US" sz="2400" b="1" dirty="0"/>
              <a:t>, </a:t>
            </a:r>
            <a:r>
              <a:rPr lang="en-US" sz="2400" b="1" dirty="0" err="1"/>
              <a:t>Onán</a:t>
            </a:r>
            <a:r>
              <a:rPr lang="en-US" sz="2400" b="1" dirty="0"/>
              <a:t>, y </a:t>
            </a:r>
            <a:r>
              <a:rPr lang="en-US" sz="2400" b="1" dirty="0" err="1"/>
              <a:t>Sela</a:t>
            </a:r>
            <a:endParaRPr lang="en-US" sz="2400" b="1" dirty="0"/>
          </a:p>
          <a:p>
            <a:endParaRPr lang="en-US" sz="1400" b="1" dirty="0"/>
          </a:p>
          <a:p>
            <a:r>
              <a:rPr lang="en-US" sz="2400" b="1" dirty="0" err="1"/>
              <a:t>Judá</a:t>
            </a:r>
            <a:r>
              <a:rPr lang="en-US" sz="2400" b="1" dirty="0"/>
              <a:t> </a:t>
            </a:r>
            <a:r>
              <a:rPr lang="en-US" sz="2400" b="1" dirty="0" err="1"/>
              <a:t>obtuvo</a:t>
            </a:r>
            <a:r>
              <a:rPr lang="en-US" sz="2400" b="1" dirty="0"/>
              <a:t> a </a:t>
            </a:r>
            <a:r>
              <a:rPr lang="en-US" sz="2400" b="1" dirty="0" err="1"/>
              <a:t>una</a:t>
            </a:r>
            <a:r>
              <a:rPr lang="en-US" sz="2400" b="1" dirty="0"/>
              <a:t> </a:t>
            </a:r>
            <a:r>
              <a:rPr lang="en-US" sz="2400" b="1" dirty="0" err="1"/>
              <a:t>esposa</a:t>
            </a:r>
            <a:r>
              <a:rPr lang="en-US" sz="2400" b="1" dirty="0"/>
              <a:t> </a:t>
            </a:r>
            <a:r>
              <a:rPr lang="en-US" sz="2400" b="1" dirty="0" err="1"/>
              <a:t>para</a:t>
            </a:r>
            <a:r>
              <a:rPr lang="en-US" sz="2400" b="1" dirty="0"/>
              <a:t> </a:t>
            </a:r>
            <a:r>
              <a:rPr lang="en-US" sz="2400" b="1" dirty="0" err="1"/>
              <a:t>Er</a:t>
            </a:r>
            <a:r>
              <a:rPr lang="en-US" sz="2400" b="1" dirty="0"/>
              <a:t>:  Tamar</a:t>
            </a:r>
          </a:p>
          <a:p>
            <a:endParaRPr lang="en-US" sz="1400" b="1" dirty="0"/>
          </a:p>
          <a:p>
            <a:r>
              <a:rPr lang="en-US" sz="2400" b="1" dirty="0">
                <a:solidFill>
                  <a:schemeClr val="tx2"/>
                </a:solidFill>
              </a:rPr>
              <a:t>v. 7 - </a:t>
            </a:r>
            <a:r>
              <a:rPr lang="es-ES" sz="2400" b="1" i="1" dirty="0"/>
              <a:t>Y Er, el primogénito de Judá, fue malo ante los ojos de Jehová, y le quitó Jehová la vida.</a:t>
            </a:r>
          </a:p>
          <a:p>
            <a:endParaRPr lang="en-US" sz="1400" b="1" dirty="0"/>
          </a:p>
          <a:p>
            <a:r>
              <a:rPr lang="en-US" sz="2400" b="1" dirty="0" err="1"/>
              <a:t>Judá</a:t>
            </a:r>
            <a:r>
              <a:rPr lang="en-US" sz="2400" b="1" dirty="0"/>
              <a:t> </a:t>
            </a:r>
            <a:r>
              <a:rPr lang="en-US" sz="2400" b="1" dirty="0" err="1"/>
              <a:t>dio</a:t>
            </a:r>
            <a:r>
              <a:rPr lang="en-US" sz="2400" b="1" dirty="0"/>
              <a:t> a Tamar a </a:t>
            </a:r>
            <a:r>
              <a:rPr lang="en-US" sz="2400" b="1" dirty="0" err="1"/>
              <a:t>Onán</a:t>
            </a:r>
            <a:r>
              <a:rPr lang="en-US" sz="2400" b="1" dirty="0"/>
              <a:t> </a:t>
            </a:r>
            <a:r>
              <a:rPr lang="en-US" sz="2400" b="1" dirty="0" err="1"/>
              <a:t>para</a:t>
            </a:r>
            <a:r>
              <a:rPr lang="en-US" sz="2400" b="1" dirty="0"/>
              <a:t> </a:t>
            </a:r>
            <a:r>
              <a:rPr lang="es-ES" sz="2400" b="1" dirty="0"/>
              <a:t>levantar descendencia a Er</a:t>
            </a:r>
            <a:r>
              <a:rPr lang="en-US" sz="2400" b="1" dirty="0"/>
              <a:t>: </a:t>
            </a:r>
          </a:p>
          <a:p>
            <a:r>
              <a:rPr lang="en-US" sz="2400" b="1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vv. 9-10 - </a:t>
            </a:r>
            <a:r>
              <a:rPr lang="es-ES" sz="2400" b="1" i="1" dirty="0"/>
              <a:t>Y sabiendo </a:t>
            </a:r>
            <a:r>
              <a:rPr lang="es-ES" sz="2400" b="1" i="1" dirty="0" err="1"/>
              <a:t>Onán</a:t>
            </a:r>
            <a:r>
              <a:rPr lang="es-ES" sz="2400" b="1" i="1" dirty="0"/>
              <a:t> que la descendencia no había de ser suya, sucedía que cuando se llegaba a la mujer de su hermano, vertía en tierra, por no dar descendencia a su hermano.  Y desagradó en ojos de Jehová lo que hacía, y a él también le quitó la vida.</a:t>
            </a:r>
          </a:p>
          <a:p>
            <a:endParaRPr lang="en-US" sz="1400" b="1" i="1" dirty="0"/>
          </a:p>
          <a:p>
            <a:r>
              <a:rPr lang="es-ES" sz="2400" b="1" dirty="0" err="1"/>
              <a:t>Sela</a:t>
            </a:r>
            <a:r>
              <a:rPr lang="es-ES" sz="2400" b="1" dirty="0"/>
              <a:t> era demasiado joven ... </a:t>
            </a:r>
            <a:r>
              <a:rPr lang="es-ES" sz="2400" b="1" dirty="0" err="1"/>
              <a:t>Tamar</a:t>
            </a:r>
            <a:r>
              <a:rPr lang="es-ES" sz="2400" b="1" dirty="0"/>
              <a:t> fue enviado a la casa de su padre</a:t>
            </a:r>
          </a:p>
          <a:p>
            <a:endParaRPr lang="en-US" sz="1400" b="1" dirty="0"/>
          </a:p>
          <a:p>
            <a:r>
              <a:rPr lang="es-ES" sz="2400" b="1" dirty="0"/>
              <a:t>la esposa de Judá murió…él fue para trasquilar a ovejas</a:t>
            </a:r>
            <a:r>
              <a:rPr lang="en-US" sz="2400" b="1" dirty="0"/>
              <a:t>… </a:t>
            </a:r>
            <a:r>
              <a:rPr lang="es-ES" sz="2400" b="1" dirty="0"/>
              <a:t>él no hizo caso de su promesa a </a:t>
            </a:r>
            <a:r>
              <a:rPr lang="es-ES" sz="2400" b="1" dirty="0" err="1"/>
              <a:t>Tamar</a:t>
            </a:r>
            <a:endParaRPr lang="en-US" sz="2400" b="1" dirty="0"/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solidFill>
            <a:srgbClr val="EAE8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algn="ctr" eaLnBrk="1" hangingPunct="1"/>
            <a:r>
              <a:rPr lang="en-US" sz="2600" b="1" dirty="0">
                <a:solidFill>
                  <a:schemeClr val="bg2"/>
                </a:solidFill>
              </a:rPr>
              <a:t>GÉNESIS 38</a:t>
            </a:r>
          </a:p>
        </p:txBody>
      </p:sp>
    </p:spTree>
    <p:extLst>
      <p:ext uri="{BB962C8B-B14F-4D97-AF65-F5344CB8AC3E}">
        <p14:creationId xmlns:p14="http://schemas.microsoft.com/office/powerpoint/2010/main" val="1740786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1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1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10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0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10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105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05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5121</TotalTime>
  <Words>1806</Words>
  <Application>Microsoft Office PowerPoint</Application>
  <PresentationFormat>On-screen Show (4:3)</PresentationFormat>
  <Paragraphs>141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Engravers MT</vt:lpstr>
      <vt:lpstr>Tempus Sans ITC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 Camp</dc:creator>
  <cp:lastModifiedBy>ROYCE CHANDLER</cp:lastModifiedBy>
  <cp:revision>716</cp:revision>
  <dcterms:created xsi:type="dcterms:W3CDTF">2003-05-02T19:09:15Z</dcterms:created>
  <dcterms:modified xsi:type="dcterms:W3CDTF">2017-11-29T19:25:26Z</dcterms:modified>
</cp:coreProperties>
</file>