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4" r:id="rId3"/>
    <p:sldId id="310" r:id="rId4"/>
    <p:sldId id="313" r:id="rId5"/>
    <p:sldId id="314" r:id="rId6"/>
    <p:sldId id="317" r:id="rId7"/>
    <p:sldId id="316" r:id="rId8"/>
    <p:sldId id="318" r:id="rId9"/>
    <p:sldId id="322" r:id="rId10"/>
    <p:sldId id="319" r:id="rId11"/>
    <p:sldId id="323" r:id="rId12"/>
    <p:sldId id="312" r:id="rId13"/>
    <p:sldId id="326" r:id="rId14"/>
    <p:sldId id="297" r:id="rId15"/>
    <p:sldId id="320" r:id="rId16"/>
    <p:sldId id="321" r:id="rId17"/>
    <p:sldId id="328" r:id="rId18"/>
    <p:sldId id="309" r:id="rId19"/>
    <p:sldId id="325" r:id="rId20"/>
    <p:sldId id="282"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empus Sans ITC" pitchFamily="82" charset="0"/>
        <a:ea typeface="+mn-ea"/>
        <a:cs typeface="+mn-cs"/>
      </a:defRPr>
    </a:lvl1pPr>
    <a:lvl2pPr marL="457200" algn="l" rtl="0" fontAlgn="base">
      <a:spcBef>
        <a:spcPct val="0"/>
      </a:spcBef>
      <a:spcAft>
        <a:spcPct val="0"/>
      </a:spcAft>
      <a:defRPr sz="2400" kern="1200">
        <a:solidFill>
          <a:schemeClr val="tx1"/>
        </a:solidFill>
        <a:latin typeface="Tempus Sans ITC" pitchFamily="82" charset="0"/>
        <a:ea typeface="+mn-ea"/>
        <a:cs typeface="+mn-cs"/>
      </a:defRPr>
    </a:lvl2pPr>
    <a:lvl3pPr marL="914400" algn="l" rtl="0" fontAlgn="base">
      <a:spcBef>
        <a:spcPct val="0"/>
      </a:spcBef>
      <a:spcAft>
        <a:spcPct val="0"/>
      </a:spcAft>
      <a:defRPr sz="2400" kern="1200">
        <a:solidFill>
          <a:schemeClr val="tx1"/>
        </a:solidFill>
        <a:latin typeface="Tempus Sans ITC" pitchFamily="82" charset="0"/>
        <a:ea typeface="+mn-ea"/>
        <a:cs typeface="+mn-cs"/>
      </a:defRPr>
    </a:lvl3pPr>
    <a:lvl4pPr marL="1371600" algn="l" rtl="0" fontAlgn="base">
      <a:spcBef>
        <a:spcPct val="0"/>
      </a:spcBef>
      <a:spcAft>
        <a:spcPct val="0"/>
      </a:spcAft>
      <a:defRPr sz="2400" kern="1200">
        <a:solidFill>
          <a:schemeClr val="tx1"/>
        </a:solidFill>
        <a:latin typeface="Tempus Sans ITC" pitchFamily="82" charset="0"/>
        <a:ea typeface="+mn-ea"/>
        <a:cs typeface="+mn-cs"/>
      </a:defRPr>
    </a:lvl4pPr>
    <a:lvl5pPr marL="1828800" algn="l" rtl="0" fontAlgn="base">
      <a:spcBef>
        <a:spcPct val="0"/>
      </a:spcBef>
      <a:spcAft>
        <a:spcPct val="0"/>
      </a:spcAft>
      <a:defRPr sz="2400" kern="1200">
        <a:solidFill>
          <a:schemeClr val="tx1"/>
        </a:solidFill>
        <a:latin typeface="Tempus Sans ITC" pitchFamily="82" charset="0"/>
        <a:ea typeface="+mn-ea"/>
        <a:cs typeface="+mn-cs"/>
      </a:defRPr>
    </a:lvl5pPr>
    <a:lvl6pPr marL="2286000" algn="l" defTabSz="914400" rtl="0" eaLnBrk="1" latinLnBrk="0" hangingPunct="1">
      <a:defRPr sz="2400" kern="1200">
        <a:solidFill>
          <a:schemeClr val="tx1"/>
        </a:solidFill>
        <a:latin typeface="Tempus Sans ITC" pitchFamily="82" charset="0"/>
        <a:ea typeface="+mn-ea"/>
        <a:cs typeface="+mn-cs"/>
      </a:defRPr>
    </a:lvl6pPr>
    <a:lvl7pPr marL="2743200" algn="l" defTabSz="914400" rtl="0" eaLnBrk="1" latinLnBrk="0" hangingPunct="1">
      <a:defRPr sz="2400" kern="1200">
        <a:solidFill>
          <a:schemeClr val="tx1"/>
        </a:solidFill>
        <a:latin typeface="Tempus Sans ITC" pitchFamily="82" charset="0"/>
        <a:ea typeface="+mn-ea"/>
        <a:cs typeface="+mn-cs"/>
      </a:defRPr>
    </a:lvl7pPr>
    <a:lvl8pPr marL="3200400" algn="l" defTabSz="914400" rtl="0" eaLnBrk="1" latinLnBrk="0" hangingPunct="1">
      <a:defRPr sz="2400" kern="1200">
        <a:solidFill>
          <a:schemeClr val="tx1"/>
        </a:solidFill>
        <a:latin typeface="Tempus Sans ITC" pitchFamily="82" charset="0"/>
        <a:ea typeface="+mn-ea"/>
        <a:cs typeface="+mn-cs"/>
      </a:defRPr>
    </a:lvl8pPr>
    <a:lvl9pPr marL="3657600" algn="l" defTabSz="914400" rtl="0" eaLnBrk="1" latinLnBrk="0" hangingPunct="1">
      <a:defRPr sz="2400" kern="1200">
        <a:solidFill>
          <a:schemeClr val="tx1"/>
        </a:solidFill>
        <a:latin typeface="Tempus Sans ITC" pitchFamily="8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4DE"/>
    <a:srgbClr val="F0F0C6"/>
    <a:srgbClr val="E7E6BC"/>
    <a:srgbClr val="FFCC00"/>
    <a:srgbClr val="FFFF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6" d="100"/>
          <a:sy n="66" d="100"/>
        </p:scale>
        <p:origin x="-2088" y="-66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3E219C-B51E-419A-A481-C925C9A6472F}" type="slidenum">
              <a:rPr lang="en-US"/>
              <a:pPr/>
              <a:t>‹#›</a:t>
            </a:fld>
            <a:endParaRPr lang="en-US"/>
          </a:p>
        </p:txBody>
      </p:sp>
    </p:spTree>
    <p:extLst>
      <p:ext uri="{BB962C8B-B14F-4D97-AF65-F5344CB8AC3E}">
        <p14:creationId xmlns:p14="http://schemas.microsoft.com/office/powerpoint/2010/main" val="63885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2DB49C-62EF-4DF2-B01F-0B8A71B4BD53}" type="slidenum">
              <a:rPr lang="en-US"/>
              <a:pPr/>
              <a:t>‹#›</a:t>
            </a:fld>
            <a:endParaRPr lang="en-US"/>
          </a:p>
        </p:txBody>
      </p:sp>
    </p:spTree>
    <p:extLst>
      <p:ext uri="{BB962C8B-B14F-4D97-AF65-F5344CB8AC3E}">
        <p14:creationId xmlns:p14="http://schemas.microsoft.com/office/powerpoint/2010/main" val="317039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683184-1309-46D7-925E-83AD7B873506}" type="slidenum">
              <a:rPr lang="en-US"/>
              <a:pPr/>
              <a:t>‹#›</a:t>
            </a:fld>
            <a:endParaRPr lang="en-US"/>
          </a:p>
        </p:txBody>
      </p:sp>
    </p:spTree>
    <p:extLst>
      <p:ext uri="{BB962C8B-B14F-4D97-AF65-F5344CB8AC3E}">
        <p14:creationId xmlns:p14="http://schemas.microsoft.com/office/powerpoint/2010/main" val="274660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746AE8-E3C5-47E1-B968-759157B8EAE0}" type="slidenum">
              <a:rPr lang="en-US"/>
              <a:pPr/>
              <a:t>‹#›</a:t>
            </a:fld>
            <a:endParaRPr lang="en-US"/>
          </a:p>
        </p:txBody>
      </p:sp>
    </p:spTree>
    <p:extLst>
      <p:ext uri="{BB962C8B-B14F-4D97-AF65-F5344CB8AC3E}">
        <p14:creationId xmlns:p14="http://schemas.microsoft.com/office/powerpoint/2010/main" val="115520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14735E-8601-4BB9-8BD9-AEB0A6A63616}" type="slidenum">
              <a:rPr lang="en-US"/>
              <a:pPr/>
              <a:t>‹#›</a:t>
            </a:fld>
            <a:endParaRPr lang="en-US"/>
          </a:p>
        </p:txBody>
      </p:sp>
    </p:spTree>
    <p:extLst>
      <p:ext uri="{BB962C8B-B14F-4D97-AF65-F5344CB8AC3E}">
        <p14:creationId xmlns:p14="http://schemas.microsoft.com/office/powerpoint/2010/main" val="392490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DF4971-1719-4A43-9795-7CCF7B48D397}" type="slidenum">
              <a:rPr lang="en-US"/>
              <a:pPr/>
              <a:t>‹#›</a:t>
            </a:fld>
            <a:endParaRPr lang="en-US"/>
          </a:p>
        </p:txBody>
      </p:sp>
    </p:spTree>
    <p:extLst>
      <p:ext uri="{BB962C8B-B14F-4D97-AF65-F5344CB8AC3E}">
        <p14:creationId xmlns:p14="http://schemas.microsoft.com/office/powerpoint/2010/main" val="174972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6F612AD-08F9-4E7B-9922-FD273989B7A0}" type="slidenum">
              <a:rPr lang="en-US"/>
              <a:pPr/>
              <a:t>‹#›</a:t>
            </a:fld>
            <a:endParaRPr lang="en-US"/>
          </a:p>
        </p:txBody>
      </p:sp>
    </p:spTree>
    <p:extLst>
      <p:ext uri="{BB962C8B-B14F-4D97-AF65-F5344CB8AC3E}">
        <p14:creationId xmlns:p14="http://schemas.microsoft.com/office/powerpoint/2010/main" val="406614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87391-519C-4CE7-B4D3-C913B8DE23FA}" type="slidenum">
              <a:rPr lang="en-US"/>
              <a:pPr/>
              <a:t>‹#›</a:t>
            </a:fld>
            <a:endParaRPr lang="en-US"/>
          </a:p>
        </p:txBody>
      </p:sp>
    </p:spTree>
    <p:extLst>
      <p:ext uri="{BB962C8B-B14F-4D97-AF65-F5344CB8AC3E}">
        <p14:creationId xmlns:p14="http://schemas.microsoft.com/office/powerpoint/2010/main" val="322740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691404B-A73C-4922-873E-181D04262B14}" type="slidenum">
              <a:rPr lang="en-US"/>
              <a:pPr/>
              <a:t>‹#›</a:t>
            </a:fld>
            <a:endParaRPr lang="en-US"/>
          </a:p>
        </p:txBody>
      </p:sp>
    </p:spTree>
    <p:extLst>
      <p:ext uri="{BB962C8B-B14F-4D97-AF65-F5344CB8AC3E}">
        <p14:creationId xmlns:p14="http://schemas.microsoft.com/office/powerpoint/2010/main" val="215944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7F93F3-BA03-409D-BC7B-96E1848AF432}" type="slidenum">
              <a:rPr lang="en-US"/>
              <a:pPr/>
              <a:t>‹#›</a:t>
            </a:fld>
            <a:endParaRPr lang="en-US"/>
          </a:p>
        </p:txBody>
      </p:sp>
    </p:spTree>
    <p:extLst>
      <p:ext uri="{BB962C8B-B14F-4D97-AF65-F5344CB8AC3E}">
        <p14:creationId xmlns:p14="http://schemas.microsoft.com/office/powerpoint/2010/main" val="253251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CA8D09-02B1-435D-8C6F-ED0D418894B2}" type="slidenum">
              <a:rPr lang="en-US"/>
              <a:pPr/>
              <a:t>‹#›</a:t>
            </a:fld>
            <a:endParaRPr lang="en-US"/>
          </a:p>
        </p:txBody>
      </p:sp>
    </p:spTree>
    <p:extLst>
      <p:ext uri="{BB962C8B-B14F-4D97-AF65-F5344CB8AC3E}">
        <p14:creationId xmlns:p14="http://schemas.microsoft.com/office/powerpoint/2010/main" val="78603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8619F874-83CA-4B97-8769-7900D4DD2C2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hyperlink" Target="http://www.lifecoach321.com/wp-content/uploads/2012/03/elisha-shunammite-woman.jpg" TargetMode="External"/><Relationship Id="rId12"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hyperlink" Target="http://4.bp.blogspot.com/_PQnSOdOhcpg/SgBL4GCFnoI/AAAAAAAAANg/n9CppaUrVJk/s1600-h/Abigail.gif"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hyperlink" Target="http://4.bp.blogspot.com/-hA5jotvAVlc/TotU_VD0ZwI/AAAAAAAAA3Y/7mewSaBgUMw/s1600/christ+teaching+martha+and+mary+anton+dorph.jp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hyperlink" Target="http://www.lifecoach321.com/wp-content/uploads/2012/03/elisha-shunammite-woman.jpg" TargetMode="External"/><Relationship Id="rId12"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hyperlink" Target="http://4.bp.blogspot.com/_PQnSOdOhcpg/SgBL4GCFnoI/AAAAAAAAANg/n9CppaUrVJk/s1600-h/Abigail.gif"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hyperlink" Target="http://4.bp.blogspot.com/-hA5jotvAVlc/TotU_VD0ZwI/AAAAAAAAA3Y/7mewSaBgUMw/s1600/christ+teaching+martha+and+mary+anton+dorph.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bibleatlas.org/rabbah.ht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57" y="0"/>
            <a:ext cx="9136743" cy="523220"/>
          </a:xfrm>
          <a:prstGeom prst="rect">
            <a:avLst/>
          </a:prstGeom>
        </p:spPr>
        <p:txBody>
          <a:bodyPr wrap="square">
            <a:spAutoFit/>
          </a:bodyPr>
          <a:lstStyle/>
          <a:p>
            <a:pPr algn="ctr"/>
            <a:r>
              <a:rPr lang="en-US" sz="2800" b="1" u="sng" dirty="0" err="1" smtClean="0">
                <a:solidFill>
                  <a:srgbClr val="FFFF00"/>
                </a:solidFill>
              </a:rPr>
              <a:t>Adonías</a:t>
            </a:r>
            <a:r>
              <a:rPr lang="en-US" sz="2800" b="1" u="sng" dirty="0" smtClean="0">
                <a:solidFill>
                  <a:srgbClr val="FFFF00"/>
                </a:solidFill>
              </a:rPr>
              <a:t> </a:t>
            </a:r>
            <a:r>
              <a:rPr lang="en-US" sz="2800" b="1" u="sng" dirty="0" err="1" smtClean="0">
                <a:solidFill>
                  <a:srgbClr val="FFFF00"/>
                </a:solidFill>
              </a:rPr>
              <a:t>conspiró</a:t>
            </a:r>
            <a:r>
              <a:rPr lang="en-US" sz="2800" b="1" u="sng" dirty="0" smtClean="0">
                <a:solidFill>
                  <a:srgbClr val="FFFF00"/>
                </a:solidFill>
              </a:rPr>
              <a:t> </a:t>
            </a:r>
            <a:r>
              <a:rPr lang="en-US" sz="2800" b="1" u="sng" dirty="0" err="1" smtClean="0">
                <a:solidFill>
                  <a:srgbClr val="FFFF00"/>
                </a:solidFill>
              </a:rPr>
              <a:t>para</a:t>
            </a:r>
            <a:r>
              <a:rPr lang="en-US" sz="2800" b="1" u="sng" dirty="0" smtClean="0">
                <a:solidFill>
                  <a:srgbClr val="FFFF00"/>
                </a:solidFill>
              </a:rPr>
              <a:t> </a:t>
            </a:r>
            <a:r>
              <a:rPr lang="en-US" sz="2800" b="1" u="sng" dirty="0" err="1" smtClean="0">
                <a:solidFill>
                  <a:srgbClr val="FFFF00"/>
                </a:solidFill>
              </a:rPr>
              <a:t>tomar</a:t>
            </a:r>
            <a:r>
              <a:rPr lang="en-US" sz="2800" b="1" u="sng" dirty="0" smtClean="0">
                <a:solidFill>
                  <a:srgbClr val="FFFF00"/>
                </a:solidFill>
              </a:rPr>
              <a:t> el </a:t>
            </a:r>
            <a:r>
              <a:rPr lang="en-US" sz="2800" b="1" u="sng" dirty="0" err="1" smtClean="0">
                <a:solidFill>
                  <a:srgbClr val="FFFF00"/>
                </a:solidFill>
              </a:rPr>
              <a:t>trono</a:t>
            </a:r>
            <a:r>
              <a:rPr lang="en-US" sz="2800" b="1" dirty="0" smtClean="0">
                <a:solidFill>
                  <a:srgbClr val="FFFF00"/>
                </a:solidFill>
              </a:rPr>
              <a:t>:</a:t>
            </a:r>
            <a:endParaRPr lang="en-US" sz="2800" b="1" dirty="0">
              <a:solidFill>
                <a:srgbClr val="FFFF00"/>
              </a:solidFill>
            </a:endParaRPr>
          </a:p>
        </p:txBody>
      </p:sp>
      <p:sp>
        <p:nvSpPr>
          <p:cNvPr id="4" name="Rectangle 3"/>
          <p:cNvSpPr/>
          <p:nvPr/>
        </p:nvSpPr>
        <p:spPr>
          <a:xfrm>
            <a:off x="-25399" y="685800"/>
            <a:ext cx="3301999" cy="6001643"/>
          </a:xfrm>
          <a:prstGeom prst="rect">
            <a:avLst/>
          </a:prstGeom>
        </p:spPr>
        <p:txBody>
          <a:bodyPr wrap="square">
            <a:spAutoFit/>
          </a:bodyPr>
          <a:lstStyle/>
          <a:p>
            <a:r>
              <a:rPr lang="en-US" sz="2000" b="1" dirty="0" smtClean="0">
                <a:solidFill>
                  <a:srgbClr val="FFFF00"/>
                </a:solidFill>
              </a:rPr>
              <a:t>1 Reyes 1:12-14 </a:t>
            </a:r>
            <a:r>
              <a:rPr lang="en-US" b="1" dirty="0" smtClean="0">
                <a:solidFill>
                  <a:srgbClr val="FFFF00"/>
                </a:solidFill>
              </a:rPr>
              <a:t>– </a:t>
            </a:r>
            <a:r>
              <a:rPr lang="en-US" b="1" dirty="0" err="1" smtClean="0">
                <a:solidFill>
                  <a:srgbClr val="FFFF00"/>
                </a:solidFill>
              </a:rPr>
              <a:t>Natán</a:t>
            </a:r>
            <a:r>
              <a:rPr lang="en-US" b="1" dirty="0" smtClean="0">
                <a:solidFill>
                  <a:srgbClr val="FFFF00"/>
                </a:solidFill>
              </a:rPr>
              <a:t> </a:t>
            </a:r>
            <a:r>
              <a:rPr lang="en-US" b="1" dirty="0" err="1" smtClean="0">
                <a:solidFill>
                  <a:srgbClr val="FFFF00"/>
                </a:solidFill>
              </a:rPr>
              <a:t>dijo</a:t>
            </a:r>
            <a:r>
              <a:rPr lang="en-US" b="1" dirty="0" smtClean="0">
                <a:solidFill>
                  <a:srgbClr val="FFFF00"/>
                </a:solidFill>
              </a:rPr>
              <a:t> …</a:t>
            </a:r>
            <a:r>
              <a:rPr lang="es-ES" b="1" dirty="0" smtClean="0">
                <a:solidFill>
                  <a:schemeClr val="bg1"/>
                </a:solidFill>
              </a:rPr>
              <a:t>toma </a:t>
            </a:r>
            <a:r>
              <a:rPr lang="es-ES" b="1" dirty="0">
                <a:solidFill>
                  <a:schemeClr val="bg1"/>
                </a:solidFill>
              </a:rPr>
              <a:t>mi consejo, para que conserves tu vida, y la de tu hijo Salomón. </a:t>
            </a:r>
            <a:r>
              <a:rPr lang="es-ES" b="1" dirty="0" smtClean="0">
                <a:solidFill>
                  <a:schemeClr val="bg1"/>
                </a:solidFill>
              </a:rPr>
              <a:t> </a:t>
            </a:r>
            <a:r>
              <a:rPr lang="es-ES" b="1" dirty="0">
                <a:solidFill>
                  <a:schemeClr val="bg1"/>
                </a:solidFill>
              </a:rPr>
              <a:t>Ve y entra al rey David, y dile: Rey señor mío, ¿no juraste a tu sierva, diciendo: </a:t>
            </a:r>
            <a:r>
              <a:rPr lang="es-ES" b="1" dirty="0" smtClean="0">
                <a:solidFill>
                  <a:schemeClr val="bg1"/>
                </a:solidFill>
              </a:rPr>
              <a:t>Salomón </a:t>
            </a:r>
            <a:r>
              <a:rPr lang="es-ES" b="1" dirty="0">
                <a:solidFill>
                  <a:schemeClr val="bg1"/>
                </a:solidFill>
              </a:rPr>
              <a:t>tu hijo reinará después de mí, y él se sentará en mi trono? </a:t>
            </a:r>
            <a:r>
              <a:rPr lang="es-ES" b="1" dirty="0" smtClean="0">
                <a:solidFill>
                  <a:schemeClr val="bg1"/>
                </a:solidFill>
              </a:rPr>
              <a:t> ¿</a:t>
            </a:r>
            <a:r>
              <a:rPr lang="es-ES" b="1" dirty="0">
                <a:solidFill>
                  <a:schemeClr val="bg1"/>
                </a:solidFill>
              </a:rPr>
              <a:t>Por qué, pues, reina </a:t>
            </a:r>
            <a:r>
              <a:rPr lang="es-ES" b="1" dirty="0" err="1">
                <a:solidFill>
                  <a:schemeClr val="bg1"/>
                </a:solidFill>
              </a:rPr>
              <a:t>Adonías</a:t>
            </a:r>
            <a:r>
              <a:rPr lang="es-ES" b="1" dirty="0">
                <a:solidFill>
                  <a:schemeClr val="bg1"/>
                </a:solidFill>
              </a:rPr>
              <a:t>? </a:t>
            </a:r>
            <a:r>
              <a:rPr lang="es-ES" b="1" dirty="0" smtClean="0">
                <a:solidFill>
                  <a:schemeClr val="bg1"/>
                </a:solidFill>
              </a:rPr>
              <a:t> </a:t>
            </a:r>
            <a:r>
              <a:rPr lang="es-ES" b="1" dirty="0">
                <a:solidFill>
                  <a:schemeClr val="bg1"/>
                </a:solidFill>
              </a:rPr>
              <a:t>Y estando tú aún hablando con el rey, yo entraré tras ti y reafirmaré tus razones. </a:t>
            </a:r>
          </a:p>
        </p:txBody>
      </p:sp>
      <p:sp>
        <p:nvSpPr>
          <p:cNvPr id="5" name="Rectangle 4"/>
          <p:cNvSpPr/>
          <p:nvPr/>
        </p:nvSpPr>
        <p:spPr>
          <a:xfrm>
            <a:off x="3505200" y="696686"/>
            <a:ext cx="5638800" cy="6109365"/>
          </a:xfrm>
          <a:prstGeom prst="rect">
            <a:avLst/>
          </a:prstGeom>
        </p:spPr>
        <p:txBody>
          <a:bodyPr wrap="square">
            <a:spAutoFit/>
          </a:bodyPr>
          <a:lstStyle/>
          <a:p>
            <a:r>
              <a:rPr lang="en-US" sz="2200" b="1" dirty="0">
                <a:solidFill>
                  <a:srgbClr val="FFFF00"/>
                </a:solidFill>
              </a:rPr>
              <a:t>1 </a:t>
            </a:r>
            <a:r>
              <a:rPr lang="en-US" sz="2200" b="1" dirty="0" smtClean="0">
                <a:solidFill>
                  <a:srgbClr val="FFFF00"/>
                </a:solidFill>
              </a:rPr>
              <a:t>Ryes 1:17-21 – Ella </a:t>
            </a:r>
            <a:r>
              <a:rPr lang="en-US" sz="2200" b="1" dirty="0" err="1" smtClean="0">
                <a:solidFill>
                  <a:srgbClr val="FFFF00"/>
                </a:solidFill>
              </a:rPr>
              <a:t>dijo</a:t>
            </a:r>
            <a:r>
              <a:rPr lang="en-US" sz="2200" b="1" dirty="0" smtClean="0">
                <a:solidFill>
                  <a:srgbClr val="FFFF00"/>
                </a:solidFill>
              </a:rPr>
              <a:t>, </a:t>
            </a:r>
            <a:r>
              <a:rPr lang="es-ES" sz="2300" b="1" dirty="0" smtClean="0">
                <a:solidFill>
                  <a:schemeClr val="bg1"/>
                </a:solidFill>
              </a:rPr>
              <a:t>Señor </a:t>
            </a:r>
            <a:r>
              <a:rPr lang="es-ES" sz="2300" b="1" dirty="0">
                <a:solidFill>
                  <a:schemeClr val="bg1"/>
                </a:solidFill>
              </a:rPr>
              <a:t>mío, tú juraste a tu sierva por Jehová tu Dios, diciendo: Salomón tu hijo reinará después de mí, y él se sentará en mi trono. </a:t>
            </a:r>
            <a:r>
              <a:rPr lang="es-ES" sz="2300" b="1" dirty="0" smtClean="0">
                <a:solidFill>
                  <a:schemeClr val="bg1"/>
                </a:solidFill>
              </a:rPr>
              <a:t>Y </a:t>
            </a:r>
            <a:r>
              <a:rPr lang="es-ES" sz="2300" b="1" dirty="0">
                <a:solidFill>
                  <a:schemeClr val="bg1"/>
                </a:solidFill>
              </a:rPr>
              <a:t>he aquí ahora </a:t>
            </a:r>
            <a:r>
              <a:rPr lang="es-ES" sz="2300" b="1" dirty="0" err="1">
                <a:solidFill>
                  <a:schemeClr val="bg1"/>
                </a:solidFill>
              </a:rPr>
              <a:t>Adonías</a:t>
            </a:r>
            <a:r>
              <a:rPr lang="es-ES" sz="2300" b="1" dirty="0">
                <a:solidFill>
                  <a:schemeClr val="bg1"/>
                </a:solidFill>
              </a:rPr>
              <a:t> reina, y tú, mi señor rey, hasta ahora no lo sabes. </a:t>
            </a:r>
            <a:r>
              <a:rPr lang="es-ES" sz="2300" b="1" dirty="0" smtClean="0">
                <a:solidFill>
                  <a:schemeClr val="bg1"/>
                </a:solidFill>
              </a:rPr>
              <a:t> </a:t>
            </a:r>
            <a:r>
              <a:rPr lang="es-ES" sz="2300" b="1" dirty="0">
                <a:solidFill>
                  <a:schemeClr val="bg1"/>
                </a:solidFill>
              </a:rPr>
              <a:t>Ha matado bueyes, y animales gordos, y muchas ovejas, y ha convidado a todos los hijos del rey, al sacerdote </a:t>
            </a:r>
            <a:r>
              <a:rPr lang="es-ES" sz="2300" b="1" dirty="0" err="1">
                <a:solidFill>
                  <a:schemeClr val="bg1"/>
                </a:solidFill>
              </a:rPr>
              <a:t>Abiatar</a:t>
            </a:r>
            <a:r>
              <a:rPr lang="es-ES" sz="2300" b="1" dirty="0">
                <a:solidFill>
                  <a:schemeClr val="bg1"/>
                </a:solidFill>
              </a:rPr>
              <a:t>, y a </a:t>
            </a:r>
            <a:r>
              <a:rPr lang="es-ES" sz="2300" b="1" dirty="0" err="1">
                <a:solidFill>
                  <a:schemeClr val="bg1"/>
                </a:solidFill>
              </a:rPr>
              <a:t>Joab</a:t>
            </a:r>
            <a:r>
              <a:rPr lang="es-ES" sz="2300" b="1" dirty="0">
                <a:solidFill>
                  <a:schemeClr val="bg1"/>
                </a:solidFill>
              </a:rPr>
              <a:t> general del ejército; mas a Salomón tu siervo no ha convidado. </a:t>
            </a:r>
            <a:r>
              <a:rPr lang="es-ES" sz="2300" b="1" dirty="0" smtClean="0">
                <a:solidFill>
                  <a:schemeClr val="bg1"/>
                </a:solidFill>
              </a:rPr>
              <a:t> </a:t>
            </a:r>
            <a:r>
              <a:rPr lang="es-ES" sz="2300" b="1" dirty="0">
                <a:solidFill>
                  <a:schemeClr val="bg1"/>
                </a:solidFill>
              </a:rPr>
              <a:t>Entre tanto, rey señor mío, los ojos de todo Israel están puestos en ti, para que les declares quién se ha de sentar en el trono de mi señor el rey después de él. </a:t>
            </a:r>
            <a:r>
              <a:rPr lang="es-ES" sz="2300" b="1" dirty="0" smtClean="0">
                <a:solidFill>
                  <a:schemeClr val="bg1"/>
                </a:solidFill>
              </a:rPr>
              <a:t> </a:t>
            </a:r>
            <a:r>
              <a:rPr lang="es-ES" sz="2300" b="1" dirty="0">
                <a:solidFill>
                  <a:schemeClr val="bg1"/>
                </a:solidFill>
              </a:rPr>
              <a:t>De otra manera sucederá que cuando mi señor el rey duerma con sus padres, yo y mi hijo Salomón seremos tenidos por culpables</a:t>
            </a:r>
            <a:r>
              <a:rPr lang="es-ES" sz="2300" b="1" dirty="0" smtClean="0">
                <a:solidFill>
                  <a:schemeClr val="bg1"/>
                </a:solidFill>
              </a:rPr>
              <a:t>.</a:t>
            </a:r>
            <a:endParaRPr lang="es-ES" sz="2300" b="1" dirty="0">
              <a:solidFill>
                <a:schemeClr val="bg1"/>
              </a:solidFill>
            </a:endParaRPr>
          </a:p>
        </p:txBody>
      </p:sp>
    </p:spTree>
    <p:extLst>
      <p:ext uri="{BB962C8B-B14F-4D97-AF65-F5344CB8AC3E}">
        <p14:creationId xmlns:p14="http://schemas.microsoft.com/office/powerpoint/2010/main" val="1918272689"/>
      </p:ext>
    </p:extLst>
  </p:cSld>
  <p:clrMapOvr>
    <a:masterClrMapping/>
  </p:clrMapOvr>
  <mc:AlternateContent xmlns:mc="http://schemas.openxmlformats.org/markup-compatibility/2006" xmlns:p14="http://schemas.microsoft.com/office/powerpoint/2010/main">
    <mc:Choice Requires="p14">
      <p:transition spd="slow" p14:dur="22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iterate type="wd">
                                    <p:tmPct val="1000"/>
                                  </p:iterate>
                                  <p:childTnLst>
                                    <p:set>
                                      <p:cBhvr>
                                        <p:cTn id="6" dur="1" fill="hold">
                                          <p:stCondLst>
                                            <p:cond delay="0"/>
                                          </p:stCondLst>
                                        </p:cTn>
                                        <p:tgtEl>
                                          <p:spTgt spid="5"/>
                                        </p:tgtEl>
                                        <p:attrNameLst>
                                          <p:attrName>style.visibility</p:attrName>
                                        </p:attrNameLst>
                                      </p:cBhvr>
                                      <p:to>
                                        <p:strVal val="visible"/>
                                      </p:to>
                                    </p:set>
                                    <p:animEffect transition="in" filter="wheel(8)">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57" y="0"/>
            <a:ext cx="9136743" cy="523220"/>
          </a:xfrm>
          <a:prstGeom prst="rect">
            <a:avLst/>
          </a:prstGeom>
        </p:spPr>
        <p:txBody>
          <a:bodyPr wrap="square">
            <a:spAutoFit/>
          </a:bodyPr>
          <a:lstStyle/>
          <a:p>
            <a:pPr algn="ctr"/>
            <a:r>
              <a:rPr lang="en-US" sz="2800" b="1" u="sng" dirty="0" err="1">
                <a:solidFill>
                  <a:srgbClr val="FFFF00"/>
                </a:solidFill>
              </a:rPr>
              <a:t>Adonías</a:t>
            </a:r>
            <a:r>
              <a:rPr lang="en-US" sz="2800" b="1" u="sng" dirty="0">
                <a:solidFill>
                  <a:srgbClr val="FFFF00"/>
                </a:solidFill>
              </a:rPr>
              <a:t> </a:t>
            </a:r>
            <a:r>
              <a:rPr lang="en-US" sz="2800" b="1" u="sng" dirty="0" err="1">
                <a:solidFill>
                  <a:srgbClr val="FFFF00"/>
                </a:solidFill>
              </a:rPr>
              <a:t>conspiró</a:t>
            </a:r>
            <a:r>
              <a:rPr lang="en-US" sz="2800" b="1" u="sng" dirty="0">
                <a:solidFill>
                  <a:srgbClr val="FFFF00"/>
                </a:solidFill>
              </a:rPr>
              <a:t> </a:t>
            </a:r>
            <a:r>
              <a:rPr lang="en-US" sz="2800" b="1" u="sng" dirty="0" err="1">
                <a:solidFill>
                  <a:srgbClr val="FFFF00"/>
                </a:solidFill>
              </a:rPr>
              <a:t>para</a:t>
            </a:r>
            <a:r>
              <a:rPr lang="en-US" sz="2800" b="1" u="sng" dirty="0">
                <a:solidFill>
                  <a:srgbClr val="FFFF00"/>
                </a:solidFill>
              </a:rPr>
              <a:t> </a:t>
            </a:r>
            <a:r>
              <a:rPr lang="en-US" sz="2800" b="1" u="sng" dirty="0" err="1">
                <a:solidFill>
                  <a:srgbClr val="FFFF00"/>
                </a:solidFill>
              </a:rPr>
              <a:t>tomar</a:t>
            </a:r>
            <a:r>
              <a:rPr lang="en-US" sz="2800" b="1" u="sng" dirty="0">
                <a:solidFill>
                  <a:srgbClr val="FFFF00"/>
                </a:solidFill>
              </a:rPr>
              <a:t> el </a:t>
            </a:r>
            <a:r>
              <a:rPr lang="en-US" sz="2800" b="1" u="sng" dirty="0" err="1">
                <a:solidFill>
                  <a:srgbClr val="FFFF00"/>
                </a:solidFill>
              </a:rPr>
              <a:t>trono</a:t>
            </a:r>
            <a:r>
              <a:rPr lang="en-US" sz="2800" b="1" dirty="0">
                <a:solidFill>
                  <a:srgbClr val="FFFF00"/>
                </a:solidFill>
              </a:rPr>
              <a:t>:</a:t>
            </a:r>
          </a:p>
        </p:txBody>
      </p:sp>
      <p:sp>
        <p:nvSpPr>
          <p:cNvPr id="4" name="Rectangle 3"/>
          <p:cNvSpPr/>
          <p:nvPr/>
        </p:nvSpPr>
        <p:spPr>
          <a:xfrm>
            <a:off x="304800" y="838200"/>
            <a:ext cx="8610600" cy="5601533"/>
          </a:xfrm>
          <a:prstGeom prst="rect">
            <a:avLst/>
          </a:prstGeom>
        </p:spPr>
        <p:txBody>
          <a:bodyPr wrap="square">
            <a:spAutoFit/>
          </a:bodyPr>
          <a:lstStyle/>
          <a:p>
            <a:r>
              <a:rPr lang="en-US" sz="2200" b="1" dirty="0">
                <a:solidFill>
                  <a:srgbClr val="FFFF00"/>
                </a:solidFill>
              </a:rPr>
              <a:t>1 </a:t>
            </a:r>
            <a:r>
              <a:rPr lang="en-US" sz="2200" b="1" dirty="0" smtClean="0">
                <a:solidFill>
                  <a:srgbClr val="FFFF00"/>
                </a:solidFill>
              </a:rPr>
              <a:t>Rey 1:24-27 – </a:t>
            </a:r>
            <a:r>
              <a:rPr lang="en-US" b="1" dirty="0" err="1" smtClean="0">
                <a:solidFill>
                  <a:srgbClr val="FFFF00"/>
                </a:solidFill>
              </a:rPr>
              <a:t>Natán</a:t>
            </a:r>
            <a:r>
              <a:rPr lang="en-US" b="1" dirty="0" smtClean="0">
                <a:solidFill>
                  <a:srgbClr val="FFFF00"/>
                </a:solidFill>
              </a:rPr>
              <a:t> </a:t>
            </a:r>
            <a:r>
              <a:rPr lang="en-US" b="1" dirty="0" err="1" smtClean="0">
                <a:solidFill>
                  <a:srgbClr val="FFFF00"/>
                </a:solidFill>
              </a:rPr>
              <a:t>dijo</a:t>
            </a:r>
            <a:r>
              <a:rPr lang="en-US" b="1" dirty="0" smtClean="0">
                <a:solidFill>
                  <a:srgbClr val="FFFF00"/>
                </a:solidFill>
              </a:rPr>
              <a:t>, </a:t>
            </a:r>
            <a:r>
              <a:rPr lang="es-ES" b="1" dirty="0" smtClean="0">
                <a:solidFill>
                  <a:schemeClr val="bg1"/>
                </a:solidFill>
              </a:rPr>
              <a:t>¿has </a:t>
            </a:r>
            <a:r>
              <a:rPr lang="es-ES" b="1" dirty="0">
                <a:solidFill>
                  <a:schemeClr val="bg1"/>
                </a:solidFill>
              </a:rPr>
              <a:t>dicho tú: </a:t>
            </a:r>
            <a:r>
              <a:rPr lang="es-ES" b="1" dirty="0" err="1">
                <a:solidFill>
                  <a:schemeClr val="bg1"/>
                </a:solidFill>
              </a:rPr>
              <a:t>Adonías</a:t>
            </a:r>
            <a:r>
              <a:rPr lang="es-ES" b="1" dirty="0">
                <a:solidFill>
                  <a:schemeClr val="bg1"/>
                </a:solidFill>
              </a:rPr>
              <a:t> reinará después de mí, y él se sentará en mi trono? </a:t>
            </a:r>
            <a:r>
              <a:rPr lang="es-ES" b="1" dirty="0" smtClean="0">
                <a:solidFill>
                  <a:schemeClr val="bg1"/>
                </a:solidFill>
              </a:rPr>
              <a:t> </a:t>
            </a:r>
            <a:r>
              <a:rPr lang="es-ES" b="1" dirty="0">
                <a:solidFill>
                  <a:schemeClr val="bg1"/>
                </a:solidFill>
              </a:rPr>
              <a:t>Porque hoy ha descendido, y ha matado bueyes y animales gordos y muchas ovejas, y ha convidado a todos los hijos del rey, y a los capitanes del ejército, y también al sacerdote </a:t>
            </a:r>
            <a:r>
              <a:rPr lang="es-ES" b="1" dirty="0" err="1">
                <a:solidFill>
                  <a:schemeClr val="bg1"/>
                </a:solidFill>
              </a:rPr>
              <a:t>Abiatar</a:t>
            </a:r>
            <a:r>
              <a:rPr lang="es-ES" b="1" dirty="0">
                <a:solidFill>
                  <a:schemeClr val="bg1"/>
                </a:solidFill>
              </a:rPr>
              <a:t>; y he aquí, están comiendo y bebiendo delante de él, y han dicho: ¡Viva el rey </a:t>
            </a:r>
            <a:r>
              <a:rPr lang="es-ES" b="1" dirty="0" err="1">
                <a:solidFill>
                  <a:schemeClr val="bg1"/>
                </a:solidFill>
              </a:rPr>
              <a:t>Adonías</a:t>
            </a:r>
            <a:r>
              <a:rPr lang="es-ES" b="1" dirty="0">
                <a:solidFill>
                  <a:schemeClr val="bg1"/>
                </a:solidFill>
              </a:rPr>
              <a:t>! </a:t>
            </a:r>
            <a:r>
              <a:rPr lang="es-ES" b="1" dirty="0" smtClean="0">
                <a:solidFill>
                  <a:schemeClr val="bg1"/>
                </a:solidFill>
              </a:rPr>
              <a:t> </a:t>
            </a:r>
            <a:r>
              <a:rPr lang="es-ES" b="1" dirty="0">
                <a:solidFill>
                  <a:schemeClr val="bg1"/>
                </a:solidFill>
              </a:rPr>
              <a:t>Pero ni a mí tu siervo, ni al sacerdote </a:t>
            </a:r>
            <a:r>
              <a:rPr lang="es-ES" b="1" dirty="0" err="1">
                <a:solidFill>
                  <a:schemeClr val="bg1"/>
                </a:solidFill>
              </a:rPr>
              <a:t>Sadoc</a:t>
            </a:r>
            <a:r>
              <a:rPr lang="es-ES" b="1" dirty="0">
                <a:solidFill>
                  <a:schemeClr val="bg1"/>
                </a:solidFill>
              </a:rPr>
              <a:t>, ni a </a:t>
            </a:r>
            <a:r>
              <a:rPr lang="es-ES" b="1" dirty="0" err="1">
                <a:solidFill>
                  <a:schemeClr val="bg1"/>
                </a:solidFill>
              </a:rPr>
              <a:t>Benaía</a:t>
            </a:r>
            <a:r>
              <a:rPr lang="es-ES" b="1" dirty="0">
                <a:solidFill>
                  <a:schemeClr val="bg1"/>
                </a:solidFill>
              </a:rPr>
              <a:t> hijo de </a:t>
            </a:r>
            <a:r>
              <a:rPr lang="es-ES" b="1" dirty="0" err="1">
                <a:solidFill>
                  <a:schemeClr val="bg1"/>
                </a:solidFill>
              </a:rPr>
              <a:t>Joiada</a:t>
            </a:r>
            <a:r>
              <a:rPr lang="es-ES" b="1" dirty="0">
                <a:solidFill>
                  <a:schemeClr val="bg1"/>
                </a:solidFill>
              </a:rPr>
              <a:t>, ni a Salomón tu siervo, ha convidado</a:t>
            </a:r>
            <a:r>
              <a:rPr lang="es-ES" b="1" dirty="0" smtClean="0">
                <a:solidFill>
                  <a:schemeClr val="bg1"/>
                </a:solidFill>
              </a:rPr>
              <a:t>.  ¿Es </a:t>
            </a:r>
            <a:r>
              <a:rPr lang="es-ES" b="1" dirty="0">
                <a:solidFill>
                  <a:schemeClr val="bg1"/>
                </a:solidFill>
              </a:rPr>
              <a:t>este negocio ordenado por mi señor el rey, sin haber declarado a tus siervos quién se había de sentar en el trono de mi señor el rey después de él? </a:t>
            </a:r>
          </a:p>
          <a:p>
            <a:endParaRPr lang="en-US" sz="2200" b="1" dirty="0">
              <a:solidFill>
                <a:srgbClr val="FFFF00"/>
              </a:solidFill>
            </a:endParaRPr>
          </a:p>
          <a:p>
            <a:r>
              <a:rPr lang="en-US" b="1" dirty="0" smtClean="0">
                <a:solidFill>
                  <a:srgbClr val="FFFF00"/>
                </a:solidFill>
              </a:rPr>
              <a:t>David </a:t>
            </a:r>
            <a:r>
              <a:rPr lang="en-US" b="1" dirty="0" err="1" smtClean="0">
                <a:solidFill>
                  <a:srgbClr val="FFFF00"/>
                </a:solidFill>
              </a:rPr>
              <a:t>dijo</a:t>
            </a:r>
            <a:r>
              <a:rPr lang="en-US" b="1" dirty="0" smtClean="0">
                <a:solidFill>
                  <a:schemeClr val="bg1"/>
                </a:solidFill>
              </a:rPr>
              <a:t>, </a:t>
            </a:r>
            <a:r>
              <a:rPr lang="es-ES" b="1" dirty="0" smtClean="0">
                <a:solidFill>
                  <a:schemeClr val="bg1"/>
                </a:solidFill>
              </a:rPr>
              <a:t>David </a:t>
            </a:r>
            <a:r>
              <a:rPr lang="es-ES" b="1" dirty="0">
                <a:solidFill>
                  <a:schemeClr val="bg1"/>
                </a:solidFill>
              </a:rPr>
              <a:t>respondió y dijo: Llamadme a </a:t>
            </a:r>
            <a:r>
              <a:rPr lang="es-ES" b="1" dirty="0" err="1" smtClean="0">
                <a:solidFill>
                  <a:schemeClr val="bg1"/>
                </a:solidFill>
              </a:rPr>
              <a:t>Betsabé</a:t>
            </a:r>
            <a:r>
              <a:rPr lang="es-ES" b="1" dirty="0" smtClean="0">
                <a:solidFill>
                  <a:schemeClr val="bg1"/>
                </a:solidFill>
              </a:rPr>
              <a:t>…Y </a:t>
            </a:r>
            <a:r>
              <a:rPr lang="es-ES" b="1" dirty="0">
                <a:solidFill>
                  <a:schemeClr val="bg1"/>
                </a:solidFill>
              </a:rPr>
              <a:t>el rey juró diciendo: Vive </a:t>
            </a:r>
            <a:r>
              <a:rPr lang="es-ES" b="1" dirty="0" smtClean="0">
                <a:solidFill>
                  <a:schemeClr val="bg1"/>
                </a:solidFill>
              </a:rPr>
              <a:t>Jehová…como </a:t>
            </a:r>
            <a:r>
              <a:rPr lang="es-ES" b="1" dirty="0">
                <a:solidFill>
                  <a:schemeClr val="bg1"/>
                </a:solidFill>
              </a:rPr>
              <a:t>yo te he jurado por Jehová Dios de Israel, diciendo: Tu hijo Salomón reinará después de mí, y él se sentará en mi trono en lugar mío; que así lo haré hoy</a:t>
            </a:r>
            <a:r>
              <a:rPr lang="es-ES" b="1" dirty="0" smtClean="0">
                <a:solidFill>
                  <a:schemeClr val="bg1"/>
                </a:solidFill>
              </a:rPr>
              <a:t>.</a:t>
            </a:r>
            <a:endParaRPr lang="es-ES" b="1" dirty="0">
              <a:solidFill>
                <a:schemeClr val="bg1"/>
              </a:solidFill>
            </a:endParaRPr>
          </a:p>
        </p:txBody>
      </p:sp>
    </p:spTree>
    <p:extLst>
      <p:ext uri="{BB962C8B-B14F-4D97-AF65-F5344CB8AC3E}">
        <p14:creationId xmlns:p14="http://schemas.microsoft.com/office/powerpoint/2010/main" val="185226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iterate type="wd">
                                    <p:tmPct val="1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out)">
                                      <p:cBhvr>
                                        <p:cTn id="7" dur="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iterate type="wd">
                                    <p:tmPct val="1000"/>
                                  </p:iterate>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vertical)">
                                      <p:cBhvr>
                                        <p:cTn id="1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61" y="304800"/>
            <a:ext cx="9136743" cy="5109091"/>
          </a:xfrm>
          <a:prstGeom prst="rect">
            <a:avLst/>
          </a:prstGeom>
        </p:spPr>
        <p:txBody>
          <a:bodyPr wrap="square">
            <a:spAutoFit/>
          </a:bodyPr>
          <a:lstStyle/>
          <a:p>
            <a:r>
              <a:rPr lang="en-US" sz="2800" b="1" u="sng" dirty="0" smtClean="0">
                <a:solidFill>
                  <a:srgbClr val="FFFF00"/>
                </a:solidFill>
              </a:rPr>
              <a:t>Lo </a:t>
            </a:r>
            <a:r>
              <a:rPr lang="en-US" sz="2800" b="1" u="sng" dirty="0" err="1" smtClean="0">
                <a:solidFill>
                  <a:srgbClr val="FFFF00"/>
                </a:solidFill>
              </a:rPr>
              <a:t>que</a:t>
            </a:r>
            <a:r>
              <a:rPr lang="en-US" sz="2800" b="1" u="sng" dirty="0" smtClean="0">
                <a:solidFill>
                  <a:srgbClr val="FFFF00"/>
                </a:solidFill>
              </a:rPr>
              <a:t> </a:t>
            </a:r>
            <a:r>
              <a:rPr lang="en-US" sz="2800" b="1" u="sng" dirty="0" err="1" smtClean="0">
                <a:solidFill>
                  <a:srgbClr val="FFFF00"/>
                </a:solidFill>
              </a:rPr>
              <a:t>sabemos</a:t>
            </a:r>
            <a:r>
              <a:rPr lang="en-US" sz="2800" b="1" u="sng" dirty="0" smtClean="0">
                <a:solidFill>
                  <a:srgbClr val="FFFF00"/>
                </a:solidFill>
              </a:rPr>
              <a:t> </a:t>
            </a:r>
            <a:r>
              <a:rPr lang="en-US" sz="2800" b="1" u="sng" dirty="0" err="1" smtClean="0">
                <a:solidFill>
                  <a:srgbClr val="FFFF00"/>
                </a:solidFill>
              </a:rPr>
              <a:t>acerca</a:t>
            </a:r>
            <a:r>
              <a:rPr lang="en-US" sz="2800" b="1" u="sng" dirty="0" smtClean="0">
                <a:solidFill>
                  <a:srgbClr val="FFFF00"/>
                </a:solidFill>
              </a:rPr>
              <a:t> de </a:t>
            </a:r>
            <a:r>
              <a:rPr lang="en-US" sz="2800" b="1" u="sng" dirty="0" err="1" smtClean="0">
                <a:solidFill>
                  <a:srgbClr val="FFFF00"/>
                </a:solidFill>
              </a:rPr>
              <a:t>Betsabé</a:t>
            </a:r>
            <a:endParaRPr lang="en-US" sz="2800" b="1" dirty="0" smtClean="0">
              <a:solidFill>
                <a:srgbClr val="FFFF00"/>
              </a:solidFill>
            </a:endParaRPr>
          </a:p>
          <a:p>
            <a:endParaRPr lang="en-US" sz="1000" b="1" dirty="0" smtClean="0">
              <a:solidFill>
                <a:schemeClr val="bg1"/>
              </a:solidFill>
            </a:endParaRPr>
          </a:p>
          <a:p>
            <a:r>
              <a:rPr lang="es-ES" b="1" dirty="0" smtClean="0">
                <a:solidFill>
                  <a:srgbClr val="FFFF00"/>
                </a:solidFill>
              </a:rPr>
              <a:t>*</a:t>
            </a:r>
            <a:r>
              <a:rPr lang="es-ES" b="1" dirty="0" smtClean="0">
                <a:solidFill>
                  <a:schemeClr val="bg1"/>
                </a:solidFill>
              </a:rPr>
              <a:t>hija </a:t>
            </a:r>
            <a:r>
              <a:rPr lang="es-ES" b="1" dirty="0">
                <a:solidFill>
                  <a:schemeClr val="bg1"/>
                </a:solidFill>
              </a:rPr>
              <a:t>de Eliam, </a:t>
            </a:r>
            <a:r>
              <a:rPr lang="es-ES" b="1" dirty="0" smtClean="0">
                <a:solidFill>
                  <a:schemeClr val="bg1"/>
                </a:solidFill>
              </a:rPr>
              <a:t>uno </a:t>
            </a:r>
            <a:r>
              <a:rPr lang="es-ES" b="1" dirty="0">
                <a:solidFill>
                  <a:schemeClr val="bg1"/>
                </a:solidFill>
              </a:rPr>
              <a:t>de un grupo </a:t>
            </a:r>
            <a:r>
              <a:rPr lang="es-ES" b="1" dirty="0" smtClean="0">
                <a:solidFill>
                  <a:schemeClr val="bg1"/>
                </a:solidFill>
              </a:rPr>
              <a:t>renombrado </a:t>
            </a:r>
          </a:p>
          <a:p>
            <a:r>
              <a:rPr lang="es-ES" b="1" dirty="0">
                <a:solidFill>
                  <a:schemeClr val="bg1"/>
                </a:solidFill>
              </a:rPr>
              <a:t> </a:t>
            </a:r>
            <a:r>
              <a:rPr lang="es-ES" b="1" dirty="0" smtClean="0">
                <a:solidFill>
                  <a:schemeClr val="bg1"/>
                </a:solidFill>
              </a:rPr>
              <a:t>   de </a:t>
            </a:r>
            <a:r>
              <a:rPr lang="es-ES" b="1" dirty="0">
                <a:solidFill>
                  <a:schemeClr val="bg1"/>
                </a:solidFill>
              </a:rPr>
              <a:t>guerreros, </a:t>
            </a:r>
            <a:r>
              <a:rPr lang="es-ES" b="1" dirty="0" smtClean="0">
                <a:solidFill>
                  <a:schemeClr val="bg1"/>
                </a:solidFill>
              </a:rPr>
              <a:t>llamado </a:t>
            </a:r>
            <a:r>
              <a:rPr lang="es-ES" b="1" dirty="0">
                <a:solidFill>
                  <a:schemeClr val="bg1"/>
                </a:solidFill>
              </a:rPr>
              <a:t>los t</a:t>
            </a:r>
            <a:r>
              <a:rPr lang="es-ES" b="1" dirty="0" smtClean="0">
                <a:solidFill>
                  <a:schemeClr val="bg1"/>
                </a:solidFill>
              </a:rPr>
              <a:t>reinta </a:t>
            </a:r>
            <a:r>
              <a:rPr lang="en-US" b="1" dirty="0" smtClean="0">
                <a:solidFill>
                  <a:schemeClr val="bg1"/>
                </a:solidFill>
              </a:rPr>
              <a:t>(2 Sam 23) </a:t>
            </a:r>
            <a:endParaRPr lang="en-US" b="1" dirty="0">
              <a:solidFill>
                <a:schemeClr val="bg1"/>
              </a:solidFill>
            </a:endParaRPr>
          </a:p>
          <a:p>
            <a:endParaRPr lang="en-US" sz="1800" b="1" dirty="0" smtClean="0">
              <a:solidFill>
                <a:schemeClr val="bg1"/>
              </a:solidFill>
            </a:endParaRPr>
          </a:p>
          <a:p>
            <a:r>
              <a:rPr lang="en-US" b="1" dirty="0" smtClean="0">
                <a:solidFill>
                  <a:srgbClr val="FFFF00"/>
                </a:solidFill>
              </a:rPr>
              <a:t>*</a:t>
            </a:r>
            <a:r>
              <a:rPr lang="en-US" b="1" dirty="0" err="1" smtClean="0">
                <a:solidFill>
                  <a:schemeClr val="bg1"/>
                </a:solidFill>
              </a:rPr>
              <a:t>esposa</a:t>
            </a:r>
            <a:r>
              <a:rPr lang="en-US" b="1" dirty="0" smtClean="0">
                <a:solidFill>
                  <a:schemeClr val="bg1"/>
                </a:solidFill>
              </a:rPr>
              <a:t> de Ur</a:t>
            </a:r>
            <a:r>
              <a:rPr lang="es-CO" b="1" dirty="0" err="1" smtClean="0">
                <a:solidFill>
                  <a:schemeClr val="bg1"/>
                </a:solidFill>
              </a:rPr>
              <a:t>ías</a:t>
            </a:r>
            <a:r>
              <a:rPr lang="en-US" b="1" dirty="0" smtClean="0">
                <a:solidFill>
                  <a:schemeClr val="bg1"/>
                </a:solidFill>
              </a:rPr>
              <a:t>, </a:t>
            </a:r>
            <a:r>
              <a:rPr lang="en-US" b="1" dirty="0" err="1" smtClean="0">
                <a:solidFill>
                  <a:schemeClr val="bg1"/>
                </a:solidFill>
              </a:rPr>
              <a:t>uno</a:t>
            </a:r>
            <a:r>
              <a:rPr lang="en-US" b="1" dirty="0" smtClean="0">
                <a:solidFill>
                  <a:schemeClr val="bg1"/>
                </a:solidFill>
              </a:rPr>
              <a:t> de los </a:t>
            </a:r>
            <a:r>
              <a:rPr lang="en-US" b="1" dirty="0" err="1" smtClean="0">
                <a:solidFill>
                  <a:schemeClr val="bg1"/>
                </a:solidFill>
              </a:rPr>
              <a:t>treinta</a:t>
            </a:r>
            <a:r>
              <a:rPr lang="en-US" b="1" dirty="0" smtClean="0">
                <a:solidFill>
                  <a:schemeClr val="bg1"/>
                </a:solidFill>
              </a:rPr>
              <a:t> </a:t>
            </a:r>
            <a:r>
              <a:rPr lang="en-US" b="1" dirty="0">
                <a:solidFill>
                  <a:schemeClr val="bg1"/>
                </a:solidFill>
              </a:rPr>
              <a:t>y </a:t>
            </a:r>
            <a:r>
              <a:rPr lang="en-US" b="1" dirty="0" err="1" smtClean="0">
                <a:solidFill>
                  <a:schemeClr val="bg1"/>
                </a:solidFill>
              </a:rPr>
              <a:t>soldado</a:t>
            </a:r>
            <a:r>
              <a:rPr lang="en-US" b="1" dirty="0" smtClean="0">
                <a:solidFill>
                  <a:schemeClr val="bg1"/>
                </a:solidFill>
              </a:rPr>
              <a:t> </a:t>
            </a:r>
          </a:p>
          <a:p>
            <a:r>
              <a:rPr lang="en-US" b="1" dirty="0">
                <a:solidFill>
                  <a:schemeClr val="bg1"/>
                </a:solidFill>
              </a:rPr>
              <a:t> </a:t>
            </a:r>
            <a:r>
              <a:rPr lang="en-US" b="1" dirty="0" smtClean="0">
                <a:solidFill>
                  <a:schemeClr val="bg1"/>
                </a:solidFill>
              </a:rPr>
              <a:t>   </a:t>
            </a:r>
            <a:r>
              <a:rPr lang="en-US" b="1" dirty="0" err="1" smtClean="0">
                <a:solidFill>
                  <a:schemeClr val="bg1"/>
                </a:solidFill>
              </a:rPr>
              <a:t>profesional</a:t>
            </a:r>
            <a:r>
              <a:rPr lang="en-US" b="1" dirty="0" smtClean="0">
                <a:solidFill>
                  <a:schemeClr val="bg1"/>
                </a:solidFill>
              </a:rPr>
              <a:t> </a:t>
            </a:r>
            <a:r>
              <a:rPr lang="en-US" b="1" dirty="0">
                <a:solidFill>
                  <a:schemeClr val="bg1"/>
                </a:solidFill>
              </a:rPr>
              <a:t>superior</a:t>
            </a:r>
          </a:p>
          <a:p>
            <a:endParaRPr lang="en-US" sz="1800" dirty="0" smtClean="0">
              <a:solidFill>
                <a:srgbClr val="FFFF00"/>
              </a:solidFill>
            </a:endParaRPr>
          </a:p>
          <a:p>
            <a:r>
              <a:rPr lang="en-US" b="1" dirty="0" smtClean="0">
                <a:solidFill>
                  <a:srgbClr val="FFFF00"/>
                </a:solidFill>
              </a:rPr>
              <a:t>*</a:t>
            </a:r>
            <a:r>
              <a:rPr lang="en-US" b="1" dirty="0" err="1" smtClean="0">
                <a:solidFill>
                  <a:schemeClr val="bg1"/>
                </a:solidFill>
              </a:rPr>
              <a:t>nieta</a:t>
            </a:r>
            <a:r>
              <a:rPr lang="en-US" b="1" dirty="0" smtClean="0">
                <a:solidFill>
                  <a:schemeClr val="bg1"/>
                </a:solidFill>
              </a:rPr>
              <a:t> de </a:t>
            </a:r>
            <a:r>
              <a:rPr lang="en-US" b="1" dirty="0" err="1" smtClean="0">
                <a:solidFill>
                  <a:schemeClr val="bg1"/>
                </a:solidFill>
              </a:rPr>
              <a:t>Ahitofel</a:t>
            </a:r>
            <a:r>
              <a:rPr lang="en-US" b="1" dirty="0">
                <a:solidFill>
                  <a:schemeClr val="bg1"/>
                </a:solidFill>
              </a:rPr>
              <a:t>, </a:t>
            </a:r>
            <a:r>
              <a:rPr lang="es-ES" b="1" dirty="0" smtClean="0">
                <a:solidFill>
                  <a:schemeClr val="bg1"/>
                </a:solidFill>
              </a:rPr>
              <a:t>consejero </a:t>
            </a:r>
            <a:r>
              <a:rPr lang="es-ES" b="1" dirty="0">
                <a:solidFill>
                  <a:schemeClr val="bg1"/>
                </a:solidFill>
              </a:rPr>
              <a:t>militar y </a:t>
            </a:r>
            <a:r>
              <a:rPr lang="es-ES" b="1" dirty="0" smtClean="0">
                <a:solidFill>
                  <a:schemeClr val="bg1"/>
                </a:solidFill>
              </a:rPr>
              <a:t>político </a:t>
            </a:r>
          </a:p>
          <a:p>
            <a:r>
              <a:rPr lang="es-ES" b="1" dirty="0">
                <a:solidFill>
                  <a:schemeClr val="bg1"/>
                </a:solidFill>
              </a:rPr>
              <a:t> </a:t>
            </a:r>
            <a:r>
              <a:rPr lang="es-ES" b="1" dirty="0" smtClean="0">
                <a:solidFill>
                  <a:schemeClr val="bg1"/>
                </a:solidFill>
              </a:rPr>
              <a:t>   de David</a:t>
            </a:r>
          </a:p>
          <a:p>
            <a:endParaRPr lang="en-US" sz="1800" b="1" dirty="0" smtClean="0">
              <a:solidFill>
                <a:schemeClr val="bg1"/>
              </a:solidFill>
            </a:endParaRPr>
          </a:p>
          <a:p>
            <a:r>
              <a:rPr lang="en-US" b="1" dirty="0" smtClean="0">
                <a:solidFill>
                  <a:srgbClr val="FFFF00"/>
                </a:solidFill>
              </a:rPr>
              <a:t>*</a:t>
            </a:r>
            <a:r>
              <a:rPr lang="en-US" b="1" dirty="0" err="1" smtClean="0">
                <a:solidFill>
                  <a:schemeClr val="bg1"/>
                </a:solidFill>
              </a:rPr>
              <a:t>hermosa</a:t>
            </a:r>
            <a:r>
              <a:rPr lang="en-US" b="1" dirty="0" smtClean="0">
                <a:solidFill>
                  <a:schemeClr val="bg1"/>
                </a:solidFill>
              </a:rPr>
              <a:t>, </a:t>
            </a:r>
            <a:r>
              <a:rPr lang="en-US" b="1" dirty="0" err="1" smtClean="0">
                <a:solidFill>
                  <a:schemeClr val="bg1"/>
                </a:solidFill>
              </a:rPr>
              <a:t>inteligente</a:t>
            </a:r>
            <a:r>
              <a:rPr lang="en-US" b="1" dirty="0">
                <a:solidFill>
                  <a:schemeClr val="bg1"/>
                </a:solidFill>
              </a:rPr>
              <a:t>, un </a:t>
            </a:r>
            <a:r>
              <a:rPr lang="en-US" b="1" dirty="0" err="1" smtClean="0">
                <a:solidFill>
                  <a:schemeClr val="bg1"/>
                </a:solidFill>
              </a:rPr>
              <a:t>político</a:t>
            </a:r>
            <a:r>
              <a:rPr lang="en-US" b="1" dirty="0" smtClean="0">
                <a:solidFill>
                  <a:schemeClr val="bg1"/>
                </a:solidFill>
              </a:rPr>
              <a:t> </a:t>
            </a:r>
            <a:r>
              <a:rPr lang="en-US" b="1" dirty="0" err="1">
                <a:solidFill>
                  <a:schemeClr val="bg1"/>
                </a:solidFill>
              </a:rPr>
              <a:t>astuto</a:t>
            </a:r>
            <a:r>
              <a:rPr lang="en-US" b="1" dirty="0">
                <a:solidFill>
                  <a:schemeClr val="bg1"/>
                </a:solidFill>
              </a:rPr>
              <a:t>, </a:t>
            </a:r>
            <a:r>
              <a:rPr lang="es-ES" b="1" dirty="0">
                <a:solidFill>
                  <a:schemeClr val="bg1"/>
                </a:solidFill>
              </a:rPr>
              <a:t>experta en la </a:t>
            </a:r>
            <a:endParaRPr lang="es-ES" b="1" dirty="0" smtClean="0">
              <a:solidFill>
                <a:schemeClr val="bg1"/>
              </a:solidFill>
            </a:endParaRPr>
          </a:p>
          <a:p>
            <a:r>
              <a:rPr lang="es-ES" b="1" dirty="0">
                <a:solidFill>
                  <a:schemeClr val="bg1"/>
                </a:solidFill>
              </a:rPr>
              <a:t> </a:t>
            </a:r>
            <a:r>
              <a:rPr lang="es-ES" b="1" dirty="0" smtClean="0">
                <a:solidFill>
                  <a:schemeClr val="bg1"/>
                </a:solidFill>
              </a:rPr>
              <a:t>   manipulación </a:t>
            </a:r>
            <a:r>
              <a:rPr lang="es-ES" b="1" dirty="0">
                <a:solidFill>
                  <a:schemeClr val="bg1"/>
                </a:solidFill>
              </a:rPr>
              <a:t>de otros para hacer lo que ella </a:t>
            </a:r>
            <a:r>
              <a:rPr lang="es-ES" b="1" dirty="0" smtClean="0">
                <a:solidFill>
                  <a:schemeClr val="bg1"/>
                </a:solidFill>
              </a:rPr>
              <a:t>quiere</a:t>
            </a:r>
          </a:p>
          <a:p>
            <a:endParaRPr lang="en-US" sz="1800" b="1" dirty="0">
              <a:solidFill>
                <a:schemeClr val="bg1"/>
              </a:solidFill>
            </a:endParaRPr>
          </a:p>
          <a:p>
            <a:r>
              <a:rPr lang="en-US" b="1" dirty="0" smtClean="0">
                <a:solidFill>
                  <a:srgbClr val="FFFF00"/>
                </a:solidFill>
              </a:rPr>
              <a:t>*</a:t>
            </a:r>
            <a:r>
              <a:rPr lang="en-US" b="1" dirty="0" smtClean="0">
                <a:solidFill>
                  <a:schemeClr val="bg1"/>
                </a:solidFill>
              </a:rPr>
              <a:t>Mateo </a:t>
            </a:r>
            <a:r>
              <a:rPr lang="es-ES" b="1" dirty="0" smtClean="0">
                <a:solidFill>
                  <a:schemeClr val="bg1"/>
                </a:solidFill>
              </a:rPr>
              <a:t>identifica</a:t>
            </a:r>
            <a:r>
              <a:rPr lang="es-ES" b="1" dirty="0" smtClean="0">
                <a:solidFill>
                  <a:schemeClr val="bg1"/>
                </a:solidFill>
              </a:rPr>
              <a:t> </a:t>
            </a:r>
            <a:r>
              <a:rPr lang="es-ES" b="1" dirty="0">
                <a:solidFill>
                  <a:schemeClr val="bg1"/>
                </a:solidFill>
              </a:rPr>
              <a:t>a 4 mujeres en la genealogía de </a:t>
            </a:r>
            <a:r>
              <a:rPr lang="es-ES" b="1" dirty="0" smtClean="0">
                <a:solidFill>
                  <a:schemeClr val="bg1"/>
                </a:solidFill>
              </a:rPr>
              <a:t>Jesús.  </a:t>
            </a:r>
            <a:r>
              <a:rPr lang="es-ES" b="1" dirty="0">
                <a:solidFill>
                  <a:schemeClr val="bg1"/>
                </a:solidFill>
              </a:rPr>
              <a:t>Ella </a:t>
            </a:r>
            <a:r>
              <a:rPr lang="es-ES" b="1" dirty="0" smtClean="0">
                <a:solidFill>
                  <a:schemeClr val="bg1"/>
                </a:solidFill>
              </a:rPr>
              <a:t>es la 4ª </a:t>
            </a:r>
            <a:endParaRPr lang="en-US" b="1" baseline="30000" dirty="0" smtClean="0">
              <a:solidFill>
                <a:schemeClr val="bg1"/>
              </a:solidFill>
            </a:endParaRPr>
          </a:p>
        </p:txBody>
      </p:sp>
      <p:pic>
        <p:nvPicPr>
          <p:cNvPr id="4" name="Picture 2" descr="http://www.bible-topten.com/images/1.11.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935" y="0"/>
            <a:ext cx="280206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874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1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1000"/>
                                        <p:tgtEl>
                                          <p:spTgt spid="3">
                                            <p:txEl>
                                              <p:pRg st="5" end="5"/>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p:cTn id="3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3" dur="1000"/>
                                        <p:tgtEl>
                                          <p:spTgt spid="3">
                                            <p:txEl>
                                              <p:pRg st="8" end="8"/>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 calcmode="lin" valueType="num">
                                      <p:cBhvr>
                                        <p:cTn id="36"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8" dur="10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p:cTn id="43"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45" dur="1000"/>
                                        <p:tgtEl>
                                          <p:spTgt spid="3">
                                            <p:txEl>
                                              <p:pRg st="11" end="11"/>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 calcmode="lin" valueType="num">
                                      <p:cBhvr>
                                        <p:cTn id="48"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50" dur="1000"/>
                                        <p:tgtEl>
                                          <p:spTgt spid="3">
                                            <p:txEl>
                                              <p:pRg st="12" end="1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p:cTn id="55"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57"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61" y="304800"/>
            <a:ext cx="6349196" cy="3734356"/>
          </a:xfrm>
          <a:prstGeom prst="rect">
            <a:avLst/>
          </a:prstGeom>
        </p:spPr>
        <p:txBody>
          <a:bodyPr wrap="square">
            <a:spAutoFit/>
          </a:bodyPr>
          <a:lstStyle/>
          <a:p>
            <a:r>
              <a:rPr lang="en-US" sz="2800" b="1" u="sng" dirty="0" smtClean="0">
                <a:solidFill>
                  <a:srgbClr val="FFFF00"/>
                </a:solidFill>
              </a:rPr>
              <a:t>Lo </a:t>
            </a:r>
            <a:r>
              <a:rPr lang="en-US" sz="2800" b="1" u="sng" dirty="0" err="1" smtClean="0">
                <a:solidFill>
                  <a:srgbClr val="FFFF00"/>
                </a:solidFill>
              </a:rPr>
              <a:t>que</a:t>
            </a:r>
            <a:r>
              <a:rPr lang="en-US" sz="2800" b="1" u="sng" dirty="0" smtClean="0">
                <a:solidFill>
                  <a:srgbClr val="FFFF00"/>
                </a:solidFill>
              </a:rPr>
              <a:t> </a:t>
            </a:r>
            <a:r>
              <a:rPr lang="en-US" sz="2800" b="1" u="sng" dirty="0" err="1" smtClean="0">
                <a:solidFill>
                  <a:srgbClr val="FFFF00"/>
                </a:solidFill>
              </a:rPr>
              <a:t>sabemos</a:t>
            </a:r>
            <a:r>
              <a:rPr lang="en-US" sz="2800" b="1" u="sng" dirty="0" smtClean="0">
                <a:solidFill>
                  <a:srgbClr val="FFFF00"/>
                </a:solidFill>
              </a:rPr>
              <a:t> </a:t>
            </a:r>
            <a:r>
              <a:rPr lang="en-US" sz="2800" b="1" u="sng" dirty="0" err="1" smtClean="0">
                <a:solidFill>
                  <a:srgbClr val="FFFF00"/>
                </a:solidFill>
              </a:rPr>
              <a:t>acerca</a:t>
            </a:r>
            <a:r>
              <a:rPr lang="en-US" sz="2800" b="1" u="sng" dirty="0" smtClean="0">
                <a:solidFill>
                  <a:srgbClr val="FFFF00"/>
                </a:solidFill>
              </a:rPr>
              <a:t> de </a:t>
            </a:r>
            <a:r>
              <a:rPr lang="en-US" sz="2800" b="1" u="sng" dirty="0" err="1" smtClean="0">
                <a:solidFill>
                  <a:srgbClr val="FFFF00"/>
                </a:solidFill>
              </a:rPr>
              <a:t>Betsabé</a:t>
            </a:r>
            <a:endParaRPr lang="en-US" sz="2800" b="1" dirty="0" smtClean="0">
              <a:solidFill>
                <a:srgbClr val="FFFF00"/>
              </a:solidFill>
            </a:endParaRPr>
          </a:p>
          <a:p>
            <a:endParaRPr lang="en-US" sz="1000" b="1" dirty="0" smtClean="0">
              <a:solidFill>
                <a:schemeClr val="bg1"/>
              </a:solidFill>
            </a:endParaRPr>
          </a:p>
          <a:p>
            <a:endParaRPr lang="en-US" sz="1000" b="1" baseline="30000" dirty="0">
              <a:solidFill>
                <a:schemeClr val="bg1"/>
              </a:solidFill>
            </a:endParaRPr>
          </a:p>
          <a:p>
            <a:r>
              <a:rPr lang="en-US" b="1" dirty="0" smtClean="0">
                <a:solidFill>
                  <a:srgbClr val="FFFF00"/>
                </a:solidFill>
              </a:rPr>
              <a:t>*</a:t>
            </a:r>
            <a:r>
              <a:rPr lang="es-ES" b="1" dirty="0">
                <a:solidFill>
                  <a:schemeClr val="bg1"/>
                </a:solidFill>
              </a:rPr>
              <a:t>Ella produjo a un hijo cuya sabiduría y </a:t>
            </a:r>
            <a:r>
              <a:rPr lang="es-ES" b="1" dirty="0" smtClean="0">
                <a:solidFill>
                  <a:schemeClr val="bg1"/>
                </a:solidFill>
              </a:rPr>
              <a:t> </a:t>
            </a:r>
          </a:p>
          <a:p>
            <a:r>
              <a:rPr lang="es-ES" b="1" dirty="0">
                <a:solidFill>
                  <a:schemeClr val="bg1"/>
                </a:solidFill>
              </a:rPr>
              <a:t> </a:t>
            </a:r>
            <a:r>
              <a:rPr lang="es-ES" b="1" dirty="0" smtClean="0">
                <a:solidFill>
                  <a:schemeClr val="bg1"/>
                </a:solidFill>
              </a:rPr>
              <a:t> brillantez </a:t>
            </a:r>
            <a:r>
              <a:rPr lang="es-ES" b="1" dirty="0">
                <a:solidFill>
                  <a:schemeClr val="bg1"/>
                </a:solidFill>
              </a:rPr>
              <a:t>intelectual serían conocidas en todas </a:t>
            </a:r>
            <a:endParaRPr lang="es-ES" b="1" dirty="0" smtClean="0">
              <a:solidFill>
                <a:schemeClr val="bg1"/>
              </a:solidFill>
            </a:endParaRPr>
          </a:p>
          <a:p>
            <a:r>
              <a:rPr lang="es-ES" b="1" dirty="0">
                <a:solidFill>
                  <a:schemeClr val="bg1"/>
                </a:solidFill>
              </a:rPr>
              <a:t> </a:t>
            </a:r>
            <a:r>
              <a:rPr lang="es-ES" b="1" dirty="0" smtClean="0">
                <a:solidFill>
                  <a:schemeClr val="bg1"/>
                </a:solidFill>
              </a:rPr>
              <a:t> </a:t>
            </a:r>
            <a:r>
              <a:rPr lang="es-CO" b="1" dirty="0">
                <a:solidFill>
                  <a:schemeClr val="bg1"/>
                </a:solidFill>
              </a:rPr>
              <a:t>é</a:t>
            </a:r>
            <a:r>
              <a:rPr lang="es-ES" b="1" dirty="0" smtClean="0">
                <a:solidFill>
                  <a:schemeClr val="bg1"/>
                </a:solidFill>
              </a:rPr>
              <a:t>poca</a:t>
            </a:r>
            <a:r>
              <a:rPr lang="es-ES" b="1" dirty="0" smtClean="0">
                <a:solidFill>
                  <a:schemeClr val="bg1"/>
                </a:solidFill>
              </a:rPr>
              <a:t>s </a:t>
            </a:r>
            <a:r>
              <a:rPr lang="es-ES" b="1" dirty="0">
                <a:solidFill>
                  <a:schemeClr val="bg1"/>
                </a:solidFill>
              </a:rPr>
              <a:t>de la historia. Él presidió sobre un corte </a:t>
            </a:r>
            <a:endParaRPr lang="es-ES" b="1" dirty="0" smtClean="0">
              <a:solidFill>
                <a:schemeClr val="bg1"/>
              </a:solidFill>
            </a:endParaRPr>
          </a:p>
          <a:p>
            <a:r>
              <a:rPr lang="es-ES" b="1" dirty="0">
                <a:solidFill>
                  <a:schemeClr val="bg1"/>
                </a:solidFill>
              </a:rPr>
              <a:t> </a:t>
            </a:r>
            <a:r>
              <a:rPr lang="es-ES" b="1" dirty="0" smtClean="0">
                <a:solidFill>
                  <a:schemeClr val="bg1"/>
                </a:solidFill>
              </a:rPr>
              <a:t> famoso </a:t>
            </a:r>
            <a:r>
              <a:rPr lang="es-ES" b="1" dirty="0">
                <a:solidFill>
                  <a:schemeClr val="bg1"/>
                </a:solidFill>
              </a:rPr>
              <a:t>por su literatura, cultura, riqueza, </a:t>
            </a:r>
            <a:r>
              <a:rPr lang="es-ES" b="1" dirty="0" smtClean="0">
                <a:solidFill>
                  <a:schemeClr val="bg1"/>
                </a:solidFill>
              </a:rPr>
              <a:t>  </a:t>
            </a:r>
          </a:p>
          <a:p>
            <a:r>
              <a:rPr lang="es-ES" b="1" dirty="0">
                <a:solidFill>
                  <a:schemeClr val="bg1"/>
                </a:solidFill>
              </a:rPr>
              <a:t> </a:t>
            </a:r>
            <a:r>
              <a:rPr lang="es-ES" b="1" dirty="0" smtClean="0">
                <a:solidFill>
                  <a:schemeClr val="bg1"/>
                </a:solidFill>
              </a:rPr>
              <a:t> logros </a:t>
            </a:r>
            <a:r>
              <a:rPr lang="es-ES" b="1" dirty="0">
                <a:solidFill>
                  <a:schemeClr val="bg1"/>
                </a:solidFill>
              </a:rPr>
              <a:t>arquitectónicos, y la consolidación de </a:t>
            </a:r>
            <a:endParaRPr lang="es-ES" b="1" dirty="0" smtClean="0">
              <a:solidFill>
                <a:schemeClr val="bg1"/>
              </a:solidFill>
            </a:endParaRPr>
          </a:p>
          <a:p>
            <a:r>
              <a:rPr lang="es-ES" b="1" dirty="0">
                <a:solidFill>
                  <a:schemeClr val="bg1"/>
                </a:solidFill>
              </a:rPr>
              <a:t> </a:t>
            </a:r>
            <a:r>
              <a:rPr lang="es-ES" b="1" dirty="0" smtClean="0">
                <a:solidFill>
                  <a:schemeClr val="bg1"/>
                </a:solidFill>
              </a:rPr>
              <a:t> Israel </a:t>
            </a:r>
            <a:r>
              <a:rPr lang="es-ES" b="1" dirty="0">
                <a:solidFill>
                  <a:schemeClr val="bg1"/>
                </a:solidFill>
              </a:rPr>
              <a:t>como una nación. </a:t>
            </a:r>
            <a:r>
              <a:rPr lang="es-ES" b="1" dirty="0" smtClean="0">
                <a:solidFill>
                  <a:schemeClr val="bg1"/>
                </a:solidFill>
              </a:rPr>
              <a:t> </a:t>
            </a:r>
            <a:r>
              <a:rPr lang="es-ES" b="1" dirty="0" smtClean="0">
                <a:solidFill>
                  <a:schemeClr val="bg1"/>
                </a:solidFill>
              </a:rPr>
              <a:t>Ella </a:t>
            </a:r>
            <a:r>
              <a:rPr lang="es-ES" b="1" dirty="0">
                <a:solidFill>
                  <a:schemeClr val="bg1"/>
                </a:solidFill>
              </a:rPr>
              <a:t>debería recibir </a:t>
            </a:r>
            <a:endParaRPr lang="es-ES" b="1" dirty="0" smtClean="0">
              <a:solidFill>
                <a:schemeClr val="bg1"/>
              </a:solidFill>
            </a:endParaRPr>
          </a:p>
          <a:p>
            <a:r>
              <a:rPr lang="es-ES" b="1" dirty="0">
                <a:solidFill>
                  <a:schemeClr val="bg1"/>
                </a:solidFill>
              </a:rPr>
              <a:t> </a:t>
            </a:r>
            <a:r>
              <a:rPr lang="es-ES" b="1" dirty="0" smtClean="0">
                <a:solidFill>
                  <a:schemeClr val="bg1"/>
                </a:solidFill>
              </a:rPr>
              <a:t> mucho </a:t>
            </a:r>
            <a:r>
              <a:rPr lang="es-ES" b="1" dirty="0">
                <a:solidFill>
                  <a:schemeClr val="bg1"/>
                </a:solidFill>
              </a:rPr>
              <a:t>crédito del hecho que Solomon fue </a:t>
            </a:r>
            <a:endParaRPr lang="es-ES" b="1" dirty="0" smtClean="0">
              <a:solidFill>
                <a:schemeClr val="bg1"/>
              </a:solidFill>
            </a:endParaRPr>
          </a:p>
          <a:p>
            <a:r>
              <a:rPr lang="es-ES" b="1" dirty="0">
                <a:solidFill>
                  <a:schemeClr val="bg1"/>
                </a:solidFill>
              </a:rPr>
              <a:t> </a:t>
            </a:r>
            <a:r>
              <a:rPr lang="es-ES" b="1" dirty="0" smtClean="0">
                <a:solidFill>
                  <a:schemeClr val="bg1"/>
                </a:solidFill>
              </a:rPr>
              <a:t> designado </a:t>
            </a:r>
            <a:r>
              <a:rPr lang="es-ES" b="1" dirty="0">
                <a:solidFill>
                  <a:schemeClr val="bg1"/>
                </a:solidFill>
              </a:rPr>
              <a:t>como el sucesor de David.</a:t>
            </a:r>
            <a:endParaRPr lang="en-US" b="1" dirty="0">
              <a:solidFill>
                <a:schemeClr val="bg1"/>
              </a:solidFill>
            </a:endParaRPr>
          </a:p>
        </p:txBody>
      </p:sp>
      <p:pic>
        <p:nvPicPr>
          <p:cNvPr id="4" name="Picture 2" descr="http://www.bible-topten.com/images/1.11.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935" y="0"/>
            <a:ext cx="280206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842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iterate type="wd">
                                    <p:tmPct val="2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iterate type="wd">
                                    <p:tmPct val="2000"/>
                                  </p:iterate>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iterate type="wd">
                                    <p:tmPct val="2000"/>
                                  </p:iterate>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iterate type="wd">
                                    <p:tmPct val="2000"/>
                                  </p:iterate>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iterate type="wd">
                                    <p:tmPct val="2000"/>
                                  </p:iterate>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iterate type="wd">
                                    <p:tmPct val="2000"/>
                                  </p:iterate>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iterate type="wd">
                                    <p:tmPct val="2000"/>
                                  </p:iterate>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1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iterate type="wd">
                                    <p:tmPct val="2000"/>
                                  </p:iterate>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10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ChangeArrowheads="1"/>
          </p:cNvSpPr>
          <p:nvPr/>
        </p:nvSpPr>
        <p:spPr bwMode="auto">
          <a:xfrm>
            <a:off x="0" y="0"/>
            <a:ext cx="91440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smtClean="0">
                <a:solidFill>
                  <a:srgbClr val="FFFF00"/>
                </a:solidFill>
              </a:rPr>
              <a:t>	   </a:t>
            </a:r>
            <a:r>
              <a:rPr lang="es-ES" b="1" dirty="0">
                <a:solidFill>
                  <a:srgbClr val="FFFF00"/>
                </a:solidFill>
              </a:rPr>
              <a:t>¿QUIÉN SERÁ EL REY SIGUIENTE</a:t>
            </a:r>
            <a:r>
              <a:rPr lang="es-ES" b="1" dirty="0" smtClean="0">
                <a:solidFill>
                  <a:srgbClr val="FFFF00"/>
                </a:solidFill>
              </a:rPr>
              <a:t>?</a:t>
            </a:r>
          </a:p>
          <a:p>
            <a:r>
              <a:rPr lang="en-US" sz="1200" b="1" dirty="0">
                <a:solidFill>
                  <a:schemeClr val="bg1"/>
                </a:solidFill>
              </a:rPr>
              <a:t/>
            </a:r>
            <a:br>
              <a:rPr lang="en-US" sz="1200" b="1" dirty="0">
                <a:solidFill>
                  <a:schemeClr val="bg1"/>
                </a:solidFill>
              </a:rPr>
            </a:br>
            <a:r>
              <a:rPr lang="es-ES" sz="2600" b="1" dirty="0" err="1">
                <a:solidFill>
                  <a:schemeClr val="bg1"/>
                </a:solidFill>
              </a:rPr>
              <a:t>Betsabé</a:t>
            </a:r>
            <a:r>
              <a:rPr lang="es-ES" sz="2600" b="1" dirty="0">
                <a:solidFill>
                  <a:schemeClr val="bg1"/>
                </a:solidFill>
              </a:rPr>
              <a:t> estaba en una situación peligrosa, </a:t>
            </a:r>
            <a:endParaRPr lang="es-ES" sz="2600" b="1" dirty="0" smtClean="0">
              <a:solidFill>
                <a:schemeClr val="bg1"/>
              </a:solidFill>
            </a:endParaRPr>
          </a:p>
          <a:p>
            <a:r>
              <a:rPr lang="es-ES" sz="2600" b="1" dirty="0" smtClean="0">
                <a:solidFill>
                  <a:schemeClr val="bg1"/>
                </a:solidFill>
              </a:rPr>
              <a:t>pero no </a:t>
            </a:r>
            <a:r>
              <a:rPr lang="es-ES" sz="2600" b="1" dirty="0">
                <a:solidFill>
                  <a:schemeClr val="bg1"/>
                </a:solidFill>
              </a:rPr>
              <a:t>iba a rendirse sin una lucha. </a:t>
            </a:r>
            <a:r>
              <a:rPr lang="es-ES" sz="2600" b="1" dirty="0" smtClean="0">
                <a:solidFill>
                  <a:schemeClr val="bg1"/>
                </a:solidFill>
              </a:rPr>
              <a:t> Ella </a:t>
            </a:r>
          </a:p>
          <a:p>
            <a:r>
              <a:rPr lang="es-ES" sz="2600" b="1" dirty="0" smtClean="0">
                <a:solidFill>
                  <a:schemeClr val="bg1"/>
                </a:solidFill>
              </a:rPr>
              <a:t>tenía a aliados formidables -el profeta Natán,</a:t>
            </a:r>
          </a:p>
          <a:p>
            <a:r>
              <a:rPr lang="es-ES" sz="2600" b="1" dirty="0" smtClean="0">
                <a:solidFill>
                  <a:schemeClr val="bg1"/>
                </a:solidFill>
              </a:rPr>
              <a:t>el jefe de los soldados </a:t>
            </a:r>
            <a:r>
              <a:rPr lang="es-ES" sz="2600" b="1" dirty="0">
                <a:solidFill>
                  <a:schemeClr val="bg1"/>
                </a:solidFill>
              </a:rPr>
              <a:t>mercenarios, </a:t>
            </a:r>
            <a:r>
              <a:rPr lang="es-ES" sz="2600" b="1" dirty="0" err="1" smtClean="0">
                <a:solidFill>
                  <a:schemeClr val="bg1"/>
                </a:solidFill>
              </a:rPr>
              <a:t>Benaía</a:t>
            </a:r>
            <a:r>
              <a:rPr lang="es-ES" sz="2600" b="1" dirty="0" smtClean="0">
                <a:solidFill>
                  <a:schemeClr val="bg1"/>
                </a:solidFill>
              </a:rPr>
              <a:t>, </a:t>
            </a:r>
            <a:r>
              <a:rPr lang="es-ES" sz="2600" b="1" dirty="0">
                <a:solidFill>
                  <a:schemeClr val="bg1"/>
                </a:solidFill>
              </a:rPr>
              <a:t>y </a:t>
            </a:r>
            <a:endParaRPr lang="es-ES" sz="2600" b="1" dirty="0" smtClean="0">
              <a:solidFill>
                <a:schemeClr val="bg1"/>
              </a:solidFill>
            </a:endParaRPr>
          </a:p>
          <a:p>
            <a:r>
              <a:rPr lang="es-ES" sz="2600" b="1" dirty="0" smtClean="0">
                <a:solidFill>
                  <a:schemeClr val="bg1"/>
                </a:solidFill>
              </a:rPr>
              <a:t>el </a:t>
            </a:r>
            <a:r>
              <a:rPr lang="es-ES" sz="2600" b="1" dirty="0" smtClean="0">
                <a:solidFill>
                  <a:schemeClr val="bg1"/>
                </a:solidFill>
              </a:rPr>
              <a:t>sacerdote </a:t>
            </a:r>
            <a:r>
              <a:rPr lang="es-ES" sz="2600" b="1" dirty="0" err="1" smtClean="0">
                <a:solidFill>
                  <a:schemeClr val="bg1"/>
                </a:solidFill>
              </a:rPr>
              <a:t>Sadoc</a:t>
            </a:r>
            <a:r>
              <a:rPr lang="es-ES" sz="2600" b="1" dirty="0" smtClean="0">
                <a:solidFill>
                  <a:schemeClr val="bg1"/>
                </a:solidFill>
              </a:rPr>
              <a:t>.  </a:t>
            </a:r>
            <a:r>
              <a:rPr lang="es-ES" sz="2600" b="1" smtClean="0">
                <a:solidFill>
                  <a:schemeClr val="bg1"/>
                </a:solidFill>
              </a:rPr>
              <a:t>Estos </a:t>
            </a:r>
            <a:r>
              <a:rPr lang="es-ES" sz="2600" b="1" smtClean="0">
                <a:solidFill>
                  <a:schemeClr val="bg1"/>
                </a:solidFill>
              </a:rPr>
              <a:t>form</a:t>
            </a:r>
            <a:r>
              <a:rPr lang="es-ES" sz="2600" b="1" smtClean="0">
                <a:solidFill>
                  <a:schemeClr val="bg1"/>
                </a:solidFill>
              </a:rPr>
              <a:t>aron </a:t>
            </a:r>
            <a:r>
              <a:rPr lang="es-ES" sz="2600" b="1" dirty="0">
                <a:solidFill>
                  <a:schemeClr val="bg1"/>
                </a:solidFill>
              </a:rPr>
              <a:t>un plan</a:t>
            </a:r>
            <a:r>
              <a:rPr lang="es-ES" sz="2600" b="1" dirty="0" smtClean="0">
                <a:solidFill>
                  <a:schemeClr val="bg1"/>
                </a:solidFill>
              </a:rPr>
              <a:t>.</a:t>
            </a:r>
          </a:p>
          <a:p>
            <a:endParaRPr lang="en-US" sz="2600" b="1" dirty="0" smtClean="0">
              <a:solidFill>
                <a:schemeClr val="bg1"/>
              </a:solidFill>
            </a:endParaRPr>
          </a:p>
          <a:p>
            <a:r>
              <a:rPr lang="es-ES" sz="2600" b="1" dirty="0" err="1">
                <a:solidFill>
                  <a:schemeClr val="bg1"/>
                </a:solidFill>
              </a:rPr>
              <a:t>Betsabé</a:t>
            </a:r>
            <a:r>
              <a:rPr lang="es-ES" sz="2600" b="1" dirty="0">
                <a:solidFill>
                  <a:schemeClr val="bg1"/>
                </a:solidFill>
              </a:rPr>
              <a:t> </a:t>
            </a:r>
            <a:r>
              <a:rPr lang="es-ES" sz="2600" b="1" dirty="0" smtClean="0">
                <a:solidFill>
                  <a:schemeClr val="bg1"/>
                </a:solidFill>
              </a:rPr>
              <a:t>lo contó </a:t>
            </a:r>
            <a:r>
              <a:rPr lang="es-ES" sz="2600" b="1" dirty="0">
                <a:solidFill>
                  <a:schemeClr val="bg1"/>
                </a:solidFill>
              </a:rPr>
              <a:t>a David que </a:t>
            </a:r>
            <a:r>
              <a:rPr lang="es-ES" sz="2600" b="1" dirty="0" err="1">
                <a:solidFill>
                  <a:schemeClr val="bg1"/>
                </a:solidFill>
              </a:rPr>
              <a:t>Adonías</a:t>
            </a:r>
            <a:r>
              <a:rPr lang="es-ES" sz="2600" b="1" dirty="0">
                <a:solidFill>
                  <a:schemeClr val="bg1"/>
                </a:solidFill>
              </a:rPr>
              <a:t> ya </a:t>
            </a:r>
            <a:endParaRPr lang="es-ES" sz="2600" b="1" dirty="0" smtClean="0">
              <a:solidFill>
                <a:schemeClr val="bg1"/>
              </a:solidFill>
            </a:endParaRPr>
          </a:p>
          <a:p>
            <a:r>
              <a:rPr lang="es-ES" sz="2600" b="1" dirty="0" smtClean="0">
                <a:solidFill>
                  <a:schemeClr val="bg1"/>
                </a:solidFill>
              </a:rPr>
              <a:t>había usurpado </a:t>
            </a:r>
            <a:r>
              <a:rPr lang="es-ES" sz="2600" b="1" dirty="0">
                <a:solidFill>
                  <a:schemeClr val="bg1"/>
                </a:solidFill>
              </a:rPr>
              <a:t>el trono … que él había prometido a </a:t>
            </a:r>
            <a:r>
              <a:rPr lang="es-ES" sz="2600" b="1" dirty="0" smtClean="0">
                <a:solidFill>
                  <a:schemeClr val="bg1"/>
                </a:solidFill>
              </a:rPr>
              <a:t>ella que</a:t>
            </a:r>
            <a:endParaRPr lang="es-ES" sz="2600" b="1" dirty="0">
              <a:solidFill>
                <a:schemeClr val="bg1"/>
              </a:solidFill>
            </a:endParaRPr>
          </a:p>
          <a:p>
            <a:r>
              <a:rPr lang="es-ES" sz="2600" b="1" dirty="0" smtClean="0">
                <a:solidFill>
                  <a:schemeClr val="bg1"/>
                </a:solidFill>
              </a:rPr>
              <a:t>Salomón </a:t>
            </a:r>
            <a:r>
              <a:rPr lang="es-ES" sz="2600" b="1" dirty="0">
                <a:solidFill>
                  <a:schemeClr val="bg1"/>
                </a:solidFill>
              </a:rPr>
              <a:t>lo sustituiría como el rey. … que ella y Salomón serían matados por </a:t>
            </a:r>
            <a:r>
              <a:rPr lang="es-ES" sz="2600" b="1" dirty="0" err="1">
                <a:solidFill>
                  <a:schemeClr val="bg1"/>
                </a:solidFill>
              </a:rPr>
              <a:t>Adonías</a:t>
            </a:r>
            <a:r>
              <a:rPr lang="es-ES" sz="2600" b="1" dirty="0">
                <a:solidFill>
                  <a:schemeClr val="bg1"/>
                </a:solidFill>
              </a:rPr>
              <a:t> después de la muerte de David</a:t>
            </a:r>
            <a:r>
              <a:rPr lang="es-ES" sz="2600" b="1" dirty="0" smtClean="0">
                <a:solidFill>
                  <a:schemeClr val="bg1"/>
                </a:solidFill>
              </a:rPr>
              <a:t>.</a:t>
            </a:r>
          </a:p>
          <a:p>
            <a:endParaRPr lang="en-US" sz="2600" b="1" dirty="0">
              <a:solidFill>
                <a:schemeClr val="bg1"/>
              </a:solidFill>
            </a:endParaRPr>
          </a:p>
          <a:p>
            <a:r>
              <a:rPr lang="es-ES" sz="2600" b="1" dirty="0">
                <a:solidFill>
                  <a:schemeClr val="bg1"/>
                </a:solidFill>
              </a:rPr>
              <a:t>Había un golpe de estado en Jerusalén, y cuando el polvo había </a:t>
            </a:r>
            <a:r>
              <a:rPr lang="es-ES" sz="2600" b="1" dirty="0" smtClean="0">
                <a:solidFill>
                  <a:schemeClr val="bg1"/>
                </a:solidFill>
              </a:rPr>
              <a:t>colocado Salomón </a:t>
            </a:r>
            <a:r>
              <a:rPr lang="es-ES" sz="2600" b="1" dirty="0">
                <a:solidFill>
                  <a:schemeClr val="bg1"/>
                </a:solidFill>
              </a:rPr>
              <a:t>era el rey y </a:t>
            </a:r>
            <a:r>
              <a:rPr lang="es-ES" sz="2600" b="1" dirty="0" err="1">
                <a:solidFill>
                  <a:schemeClr val="bg1"/>
                </a:solidFill>
              </a:rPr>
              <a:t>Betsabé</a:t>
            </a:r>
            <a:r>
              <a:rPr lang="es-ES" sz="2600" b="1" dirty="0">
                <a:solidFill>
                  <a:schemeClr val="bg1"/>
                </a:solidFill>
              </a:rPr>
              <a:t> era la Reina Madre, la posición más poderosa que una mujer podría tener.</a:t>
            </a:r>
            <a:endParaRPr lang="en-US" sz="2600" b="1" dirty="0">
              <a:solidFill>
                <a:schemeClr val="bg1"/>
              </a:solidFill>
            </a:endParaRPr>
          </a:p>
        </p:txBody>
      </p:sp>
      <p:pic>
        <p:nvPicPr>
          <p:cNvPr id="4" name="Picture 2" descr="http://www.bible-topten.com/images/1.11.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935" y="0"/>
            <a:ext cx="2802065"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iterate type="wd">
                                    <p:tmPct val="2000"/>
                                  </p:iterate>
                                  <p:childTnLst>
                                    <p:set>
                                      <p:cBhvr>
                                        <p:cTn id="6" dur="1" fill="hold">
                                          <p:stCondLst>
                                            <p:cond delay="0"/>
                                          </p:stCondLst>
                                        </p:cTn>
                                        <p:tgtEl>
                                          <p:spTgt spid="54277">
                                            <p:txEl>
                                              <p:pRg st="1" end="1"/>
                                            </p:txEl>
                                          </p:spTgt>
                                        </p:tgtEl>
                                        <p:attrNameLst>
                                          <p:attrName>style.visibility</p:attrName>
                                        </p:attrNameLst>
                                      </p:cBhvr>
                                      <p:to>
                                        <p:strVal val="visible"/>
                                      </p:to>
                                    </p:set>
                                    <p:animEffect transition="in" filter="barn(outVertical)">
                                      <p:cBhvr>
                                        <p:cTn id="7" dur="1000"/>
                                        <p:tgtEl>
                                          <p:spTgt spid="54277">
                                            <p:txEl>
                                              <p:pRg st="1" end="1"/>
                                            </p:txEl>
                                          </p:spTgt>
                                        </p:tgtEl>
                                      </p:cBhvr>
                                    </p:animEffect>
                                  </p:childTnLst>
                                </p:cTn>
                              </p:par>
                              <p:par>
                                <p:cTn id="8" presetID="16" presetClass="entr" presetSubtype="37" fill="hold" nodeType="withEffect">
                                  <p:stCondLst>
                                    <p:cond delay="0"/>
                                  </p:stCondLst>
                                  <p:iterate type="wd">
                                    <p:tmPct val="2000"/>
                                  </p:iterate>
                                  <p:childTnLst>
                                    <p:set>
                                      <p:cBhvr>
                                        <p:cTn id="9" dur="1" fill="hold">
                                          <p:stCondLst>
                                            <p:cond delay="0"/>
                                          </p:stCondLst>
                                        </p:cTn>
                                        <p:tgtEl>
                                          <p:spTgt spid="54277">
                                            <p:txEl>
                                              <p:pRg st="2" end="2"/>
                                            </p:txEl>
                                          </p:spTgt>
                                        </p:tgtEl>
                                        <p:attrNameLst>
                                          <p:attrName>style.visibility</p:attrName>
                                        </p:attrNameLst>
                                      </p:cBhvr>
                                      <p:to>
                                        <p:strVal val="visible"/>
                                      </p:to>
                                    </p:set>
                                    <p:animEffect transition="in" filter="barn(outVertical)">
                                      <p:cBhvr>
                                        <p:cTn id="10" dur="1000"/>
                                        <p:tgtEl>
                                          <p:spTgt spid="54277">
                                            <p:txEl>
                                              <p:pRg st="2" end="2"/>
                                            </p:txEl>
                                          </p:spTgt>
                                        </p:tgtEl>
                                      </p:cBhvr>
                                    </p:animEffect>
                                  </p:childTnLst>
                                </p:cTn>
                              </p:par>
                              <p:par>
                                <p:cTn id="11" presetID="16" presetClass="entr" presetSubtype="37" fill="hold" nodeType="withEffect">
                                  <p:stCondLst>
                                    <p:cond delay="0"/>
                                  </p:stCondLst>
                                  <p:iterate type="wd">
                                    <p:tmPct val="2000"/>
                                  </p:iterate>
                                  <p:childTnLst>
                                    <p:set>
                                      <p:cBhvr>
                                        <p:cTn id="12" dur="1" fill="hold">
                                          <p:stCondLst>
                                            <p:cond delay="0"/>
                                          </p:stCondLst>
                                        </p:cTn>
                                        <p:tgtEl>
                                          <p:spTgt spid="54277">
                                            <p:txEl>
                                              <p:pRg st="3" end="3"/>
                                            </p:txEl>
                                          </p:spTgt>
                                        </p:tgtEl>
                                        <p:attrNameLst>
                                          <p:attrName>style.visibility</p:attrName>
                                        </p:attrNameLst>
                                      </p:cBhvr>
                                      <p:to>
                                        <p:strVal val="visible"/>
                                      </p:to>
                                    </p:set>
                                    <p:animEffect transition="in" filter="barn(outVertical)">
                                      <p:cBhvr>
                                        <p:cTn id="13" dur="1000"/>
                                        <p:tgtEl>
                                          <p:spTgt spid="54277">
                                            <p:txEl>
                                              <p:pRg st="3" end="3"/>
                                            </p:txEl>
                                          </p:spTgt>
                                        </p:tgtEl>
                                      </p:cBhvr>
                                    </p:animEffect>
                                  </p:childTnLst>
                                </p:cTn>
                              </p:par>
                              <p:par>
                                <p:cTn id="14" presetID="16" presetClass="entr" presetSubtype="37" fill="hold" nodeType="withEffect">
                                  <p:stCondLst>
                                    <p:cond delay="0"/>
                                  </p:stCondLst>
                                  <p:iterate type="wd">
                                    <p:tmPct val="2000"/>
                                  </p:iterate>
                                  <p:childTnLst>
                                    <p:set>
                                      <p:cBhvr>
                                        <p:cTn id="15" dur="1" fill="hold">
                                          <p:stCondLst>
                                            <p:cond delay="0"/>
                                          </p:stCondLst>
                                        </p:cTn>
                                        <p:tgtEl>
                                          <p:spTgt spid="54277">
                                            <p:txEl>
                                              <p:pRg st="4" end="4"/>
                                            </p:txEl>
                                          </p:spTgt>
                                        </p:tgtEl>
                                        <p:attrNameLst>
                                          <p:attrName>style.visibility</p:attrName>
                                        </p:attrNameLst>
                                      </p:cBhvr>
                                      <p:to>
                                        <p:strVal val="visible"/>
                                      </p:to>
                                    </p:set>
                                    <p:animEffect transition="in" filter="barn(outVertical)">
                                      <p:cBhvr>
                                        <p:cTn id="16" dur="1000"/>
                                        <p:tgtEl>
                                          <p:spTgt spid="54277">
                                            <p:txEl>
                                              <p:pRg st="4" end="4"/>
                                            </p:txEl>
                                          </p:spTgt>
                                        </p:tgtEl>
                                      </p:cBhvr>
                                    </p:animEffect>
                                  </p:childTnLst>
                                </p:cTn>
                              </p:par>
                              <p:par>
                                <p:cTn id="17" presetID="16" presetClass="entr" presetSubtype="37" fill="hold" nodeType="withEffect">
                                  <p:stCondLst>
                                    <p:cond delay="0"/>
                                  </p:stCondLst>
                                  <p:iterate type="wd">
                                    <p:tmPct val="2000"/>
                                  </p:iterate>
                                  <p:childTnLst>
                                    <p:set>
                                      <p:cBhvr>
                                        <p:cTn id="18" dur="1" fill="hold">
                                          <p:stCondLst>
                                            <p:cond delay="0"/>
                                          </p:stCondLst>
                                        </p:cTn>
                                        <p:tgtEl>
                                          <p:spTgt spid="54277">
                                            <p:txEl>
                                              <p:pRg st="5" end="5"/>
                                            </p:txEl>
                                          </p:spTgt>
                                        </p:tgtEl>
                                        <p:attrNameLst>
                                          <p:attrName>style.visibility</p:attrName>
                                        </p:attrNameLst>
                                      </p:cBhvr>
                                      <p:to>
                                        <p:strVal val="visible"/>
                                      </p:to>
                                    </p:set>
                                    <p:animEffect transition="in" filter="barn(outVertical)">
                                      <p:cBhvr>
                                        <p:cTn id="19" dur="1000"/>
                                        <p:tgtEl>
                                          <p:spTgt spid="54277">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iterate type="wd">
                                    <p:tmPct val="2000"/>
                                  </p:iterate>
                                  <p:childTnLst>
                                    <p:set>
                                      <p:cBhvr>
                                        <p:cTn id="23" dur="1" fill="hold">
                                          <p:stCondLst>
                                            <p:cond delay="0"/>
                                          </p:stCondLst>
                                        </p:cTn>
                                        <p:tgtEl>
                                          <p:spTgt spid="54277">
                                            <p:txEl>
                                              <p:pRg st="7" end="7"/>
                                            </p:txEl>
                                          </p:spTgt>
                                        </p:tgtEl>
                                        <p:attrNameLst>
                                          <p:attrName>style.visibility</p:attrName>
                                        </p:attrNameLst>
                                      </p:cBhvr>
                                      <p:to>
                                        <p:strVal val="visible"/>
                                      </p:to>
                                    </p:set>
                                    <p:animEffect transition="in" filter="barn(outVertical)">
                                      <p:cBhvr>
                                        <p:cTn id="24" dur="1000"/>
                                        <p:tgtEl>
                                          <p:spTgt spid="54277">
                                            <p:txEl>
                                              <p:pRg st="7" end="7"/>
                                            </p:txEl>
                                          </p:spTgt>
                                        </p:tgtEl>
                                      </p:cBhvr>
                                    </p:animEffect>
                                  </p:childTnLst>
                                </p:cTn>
                              </p:par>
                              <p:par>
                                <p:cTn id="25" presetID="16" presetClass="entr" presetSubtype="37" fill="hold" nodeType="withEffect">
                                  <p:stCondLst>
                                    <p:cond delay="0"/>
                                  </p:stCondLst>
                                  <p:iterate type="wd">
                                    <p:tmPct val="2000"/>
                                  </p:iterate>
                                  <p:childTnLst>
                                    <p:set>
                                      <p:cBhvr>
                                        <p:cTn id="26" dur="1" fill="hold">
                                          <p:stCondLst>
                                            <p:cond delay="0"/>
                                          </p:stCondLst>
                                        </p:cTn>
                                        <p:tgtEl>
                                          <p:spTgt spid="54277">
                                            <p:txEl>
                                              <p:pRg st="8" end="8"/>
                                            </p:txEl>
                                          </p:spTgt>
                                        </p:tgtEl>
                                        <p:attrNameLst>
                                          <p:attrName>style.visibility</p:attrName>
                                        </p:attrNameLst>
                                      </p:cBhvr>
                                      <p:to>
                                        <p:strVal val="visible"/>
                                      </p:to>
                                    </p:set>
                                    <p:animEffect transition="in" filter="barn(outVertical)">
                                      <p:cBhvr>
                                        <p:cTn id="27" dur="1000"/>
                                        <p:tgtEl>
                                          <p:spTgt spid="54277">
                                            <p:txEl>
                                              <p:pRg st="8" end="8"/>
                                            </p:txEl>
                                          </p:spTgt>
                                        </p:tgtEl>
                                      </p:cBhvr>
                                    </p:animEffect>
                                  </p:childTnLst>
                                </p:cTn>
                              </p:par>
                              <p:par>
                                <p:cTn id="28" presetID="16" presetClass="entr" presetSubtype="37" fill="hold" nodeType="withEffect">
                                  <p:stCondLst>
                                    <p:cond delay="0"/>
                                  </p:stCondLst>
                                  <p:iterate type="wd">
                                    <p:tmPct val="2000"/>
                                  </p:iterate>
                                  <p:childTnLst>
                                    <p:set>
                                      <p:cBhvr>
                                        <p:cTn id="29" dur="1" fill="hold">
                                          <p:stCondLst>
                                            <p:cond delay="0"/>
                                          </p:stCondLst>
                                        </p:cTn>
                                        <p:tgtEl>
                                          <p:spTgt spid="54277">
                                            <p:txEl>
                                              <p:pRg st="9" end="9"/>
                                            </p:txEl>
                                          </p:spTgt>
                                        </p:tgtEl>
                                        <p:attrNameLst>
                                          <p:attrName>style.visibility</p:attrName>
                                        </p:attrNameLst>
                                      </p:cBhvr>
                                      <p:to>
                                        <p:strVal val="visible"/>
                                      </p:to>
                                    </p:set>
                                    <p:animEffect transition="in" filter="barn(outVertical)">
                                      <p:cBhvr>
                                        <p:cTn id="30" dur="1000"/>
                                        <p:tgtEl>
                                          <p:spTgt spid="54277">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iterate type="wd">
                                    <p:tmPct val="2000"/>
                                  </p:iterate>
                                  <p:childTnLst>
                                    <p:set>
                                      <p:cBhvr>
                                        <p:cTn id="34" dur="1" fill="hold">
                                          <p:stCondLst>
                                            <p:cond delay="0"/>
                                          </p:stCondLst>
                                        </p:cTn>
                                        <p:tgtEl>
                                          <p:spTgt spid="54277">
                                            <p:txEl>
                                              <p:pRg st="11" end="11"/>
                                            </p:txEl>
                                          </p:spTgt>
                                        </p:tgtEl>
                                        <p:attrNameLst>
                                          <p:attrName>style.visibility</p:attrName>
                                        </p:attrNameLst>
                                      </p:cBhvr>
                                      <p:to>
                                        <p:strVal val="visible"/>
                                      </p:to>
                                    </p:set>
                                    <p:animEffect transition="in" filter="barn(outVertical)">
                                      <p:cBhvr>
                                        <p:cTn id="35" dur="1000"/>
                                        <p:tgtEl>
                                          <p:spTgt spid="5427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33400"/>
            <a:ext cx="9136743" cy="5345053"/>
          </a:xfrm>
          <a:prstGeom prst="rect">
            <a:avLst/>
          </a:prstGeom>
        </p:spPr>
        <p:txBody>
          <a:bodyPr wrap="square">
            <a:spAutoFit/>
          </a:bodyPr>
          <a:lstStyle/>
          <a:p>
            <a:r>
              <a:rPr lang="en-US" sz="2800" b="1" u="sng" dirty="0" smtClean="0">
                <a:solidFill>
                  <a:srgbClr val="FFFF00"/>
                </a:solidFill>
              </a:rPr>
              <a:t>Lo </a:t>
            </a:r>
            <a:r>
              <a:rPr lang="en-US" sz="2800" b="1" u="sng" dirty="0" err="1" smtClean="0">
                <a:solidFill>
                  <a:srgbClr val="FFFF00"/>
                </a:solidFill>
              </a:rPr>
              <a:t>que</a:t>
            </a:r>
            <a:r>
              <a:rPr lang="en-US" sz="2800" b="1" u="sng" dirty="0" smtClean="0">
                <a:solidFill>
                  <a:srgbClr val="FFFF00"/>
                </a:solidFill>
              </a:rPr>
              <a:t> </a:t>
            </a:r>
            <a:r>
              <a:rPr lang="en-US" sz="2800" b="1" u="sng" dirty="0" err="1" smtClean="0">
                <a:solidFill>
                  <a:srgbClr val="FFFF00"/>
                </a:solidFill>
              </a:rPr>
              <a:t>sabemos</a:t>
            </a:r>
            <a:r>
              <a:rPr lang="en-US" sz="2800" b="1" u="sng" dirty="0" smtClean="0">
                <a:solidFill>
                  <a:srgbClr val="FFFF00"/>
                </a:solidFill>
              </a:rPr>
              <a:t> </a:t>
            </a:r>
            <a:r>
              <a:rPr lang="en-US" sz="2800" b="1" u="sng" dirty="0" err="1" smtClean="0">
                <a:solidFill>
                  <a:srgbClr val="FFFF00"/>
                </a:solidFill>
              </a:rPr>
              <a:t>acerca</a:t>
            </a:r>
            <a:r>
              <a:rPr lang="en-US" sz="2800" b="1" u="sng" dirty="0" smtClean="0">
                <a:solidFill>
                  <a:srgbClr val="FFFF00"/>
                </a:solidFill>
              </a:rPr>
              <a:t> de </a:t>
            </a:r>
            <a:r>
              <a:rPr lang="en-US" sz="2800" b="1" u="sng" dirty="0" err="1" smtClean="0">
                <a:solidFill>
                  <a:srgbClr val="FFFF00"/>
                </a:solidFill>
              </a:rPr>
              <a:t>Betsabé</a:t>
            </a:r>
            <a:r>
              <a:rPr lang="en-US" sz="2800" b="1" dirty="0" smtClean="0">
                <a:solidFill>
                  <a:srgbClr val="FFFF00"/>
                </a:solidFill>
              </a:rPr>
              <a:t>:</a:t>
            </a:r>
          </a:p>
          <a:p>
            <a:endParaRPr lang="en-US" sz="1000" b="1" dirty="0" smtClean="0">
              <a:solidFill>
                <a:schemeClr val="bg1"/>
              </a:solidFill>
            </a:endParaRPr>
          </a:p>
          <a:p>
            <a:r>
              <a:rPr lang="en-US" sz="2600" b="1" dirty="0" smtClean="0">
                <a:solidFill>
                  <a:srgbClr val="FFFF00"/>
                </a:solidFill>
              </a:rPr>
              <a:t>*</a:t>
            </a:r>
            <a:r>
              <a:rPr lang="es-ES" sz="2600" b="1" dirty="0">
                <a:solidFill>
                  <a:schemeClr val="bg1"/>
                </a:solidFill>
              </a:rPr>
              <a:t>La línea de familia del Mesías iría </a:t>
            </a:r>
            <a:r>
              <a:rPr lang="es-ES" sz="2600" b="1" dirty="0" smtClean="0">
                <a:solidFill>
                  <a:schemeClr val="bg1"/>
                </a:solidFill>
              </a:rPr>
              <a:t>por</a:t>
            </a:r>
            <a:endParaRPr lang="es-ES" sz="2600" b="1" dirty="0">
              <a:solidFill>
                <a:schemeClr val="bg1"/>
              </a:solidFill>
            </a:endParaRPr>
          </a:p>
          <a:p>
            <a:r>
              <a:rPr lang="es-ES" sz="2600" b="1" dirty="0">
                <a:solidFill>
                  <a:schemeClr val="bg1"/>
                </a:solidFill>
              </a:rPr>
              <a:t>  </a:t>
            </a:r>
            <a:r>
              <a:rPr lang="es-ES" sz="2600" b="1" dirty="0" smtClean="0">
                <a:solidFill>
                  <a:schemeClr val="bg1"/>
                </a:solidFill>
              </a:rPr>
              <a:t>Solomon</a:t>
            </a:r>
            <a:r>
              <a:rPr lang="es-ES" sz="2600" b="1" dirty="0">
                <a:solidFill>
                  <a:schemeClr val="bg1"/>
                </a:solidFill>
              </a:rPr>
              <a:t>. </a:t>
            </a:r>
            <a:r>
              <a:rPr lang="es-ES" sz="2600" b="1" dirty="0" smtClean="0">
                <a:solidFill>
                  <a:schemeClr val="bg1"/>
                </a:solidFill>
              </a:rPr>
              <a:t> </a:t>
            </a:r>
            <a:r>
              <a:rPr lang="es-ES" sz="2600" b="1" dirty="0" err="1" smtClean="0">
                <a:solidFill>
                  <a:schemeClr val="bg1"/>
                </a:solidFill>
              </a:rPr>
              <a:t>Betsabé</a:t>
            </a:r>
            <a:r>
              <a:rPr lang="es-ES" sz="2600" b="1" dirty="0" smtClean="0">
                <a:solidFill>
                  <a:schemeClr val="bg1"/>
                </a:solidFill>
              </a:rPr>
              <a:t> </a:t>
            </a:r>
            <a:r>
              <a:rPr lang="es-ES" sz="2600" b="1" dirty="0">
                <a:solidFill>
                  <a:schemeClr val="bg1"/>
                </a:solidFill>
              </a:rPr>
              <a:t>se hizo </a:t>
            </a:r>
            <a:r>
              <a:rPr lang="es-ES" sz="2600" b="1" dirty="0" smtClean="0">
                <a:solidFill>
                  <a:schemeClr val="bg1"/>
                </a:solidFill>
              </a:rPr>
              <a:t>la madre de la </a:t>
            </a:r>
            <a:endParaRPr lang="es-ES" sz="2600" b="1" dirty="0">
              <a:solidFill>
                <a:schemeClr val="bg1"/>
              </a:solidFill>
            </a:endParaRPr>
          </a:p>
          <a:p>
            <a:r>
              <a:rPr lang="es-ES" sz="2600" b="1" dirty="0">
                <a:solidFill>
                  <a:schemeClr val="bg1"/>
                </a:solidFill>
              </a:rPr>
              <a:t>  </a:t>
            </a:r>
            <a:r>
              <a:rPr lang="es-ES" sz="2600" b="1" dirty="0" smtClean="0">
                <a:solidFill>
                  <a:schemeClr val="bg1"/>
                </a:solidFill>
              </a:rPr>
              <a:t>casa </a:t>
            </a:r>
            <a:r>
              <a:rPr lang="es-ES" sz="2600" b="1" dirty="0">
                <a:solidFill>
                  <a:schemeClr val="bg1"/>
                </a:solidFill>
              </a:rPr>
              <a:t>real de David. </a:t>
            </a:r>
            <a:r>
              <a:rPr lang="es-ES" sz="2600" b="1" dirty="0" smtClean="0">
                <a:solidFill>
                  <a:schemeClr val="bg1"/>
                </a:solidFill>
              </a:rPr>
              <a:t> Ella se </a:t>
            </a:r>
            <a:r>
              <a:rPr lang="es-ES" sz="2600" b="1" dirty="0">
                <a:solidFill>
                  <a:schemeClr val="bg1"/>
                </a:solidFill>
              </a:rPr>
              <a:t>hizo la matriarca </a:t>
            </a:r>
            <a:endParaRPr lang="es-ES" sz="2600" b="1" dirty="0" smtClean="0">
              <a:solidFill>
                <a:schemeClr val="bg1"/>
              </a:solidFill>
            </a:endParaRPr>
          </a:p>
          <a:p>
            <a:r>
              <a:rPr lang="es-ES" sz="2600" b="1" dirty="0">
                <a:solidFill>
                  <a:schemeClr val="bg1"/>
                </a:solidFill>
              </a:rPr>
              <a:t>  </a:t>
            </a:r>
            <a:r>
              <a:rPr lang="es-ES" sz="2600" b="1" dirty="0" smtClean="0">
                <a:solidFill>
                  <a:schemeClr val="bg1"/>
                </a:solidFill>
              </a:rPr>
              <a:t>de todos los </a:t>
            </a:r>
            <a:r>
              <a:rPr lang="es-ES" sz="2600" b="1" dirty="0">
                <a:solidFill>
                  <a:schemeClr val="bg1"/>
                </a:solidFill>
              </a:rPr>
              <a:t>reyes en la dinastía de </a:t>
            </a:r>
            <a:r>
              <a:rPr lang="es-ES" sz="2600" b="1" dirty="0" smtClean="0">
                <a:solidFill>
                  <a:schemeClr val="bg1"/>
                </a:solidFill>
              </a:rPr>
              <a:t>David</a:t>
            </a:r>
          </a:p>
          <a:p>
            <a:endParaRPr lang="en-US" sz="2600" b="1" baseline="30000" dirty="0">
              <a:solidFill>
                <a:schemeClr val="bg1"/>
              </a:solidFill>
            </a:endParaRPr>
          </a:p>
          <a:p>
            <a:r>
              <a:rPr lang="en-US" sz="2600" b="1" dirty="0" smtClean="0">
                <a:solidFill>
                  <a:srgbClr val="FFFF00"/>
                </a:solidFill>
              </a:rPr>
              <a:t>*</a:t>
            </a:r>
            <a:r>
              <a:rPr lang="es-ES" sz="2600" b="1" dirty="0">
                <a:solidFill>
                  <a:schemeClr val="bg1"/>
                </a:solidFill>
              </a:rPr>
              <a:t>Salomón </a:t>
            </a:r>
            <a:r>
              <a:rPr lang="es-ES" sz="2600" b="1" dirty="0" err="1">
                <a:solidFill>
                  <a:schemeClr val="bg1"/>
                </a:solidFill>
              </a:rPr>
              <a:t>signifca</a:t>
            </a:r>
            <a:r>
              <a:rPr lang="es-ES" sz="2600" b="1" dirty="0">
                <a:solidFill>
                  <a:schemeClr val="bg1"/>
                </a:solidFill>
              </a:rPr>
              <a:t> “paz</a:t>
            </a:r>
            <a:r>
              <a:rPr lang="es-ES" sz="2600" b="1" dirty="0" smtClean="0">
                <a:solidFill>
                  <a:schemeClr val="bg1"/>
                </a:solidFill>
              </a:rPr>
              <a:t>;</a:t>
            </a:r>
            <a:r>
              <a:rPr lang="en-US" sz="2600" b="1" dirty="0" smtClean="0">
                <a:solidFill>
                  <a:schemeClr val="bg1"/>
                </a:solidFill>
              </a:rPr>
              <a:t>“ </a:t>
            </a:r>
            <a:r>
              <a:rPr lang="es-ES" sz="2600" b="1" dirty="0" smtClean="0">
                <a:solidFill>
                  <a:schemeClr val="bg1"/>
                </a:solidFill>
              </a:rPr>
              <a:t> </a:t>
            </a:r>
            <a:r>
              <a:rPr lang="es-ES" sz="2600" b="1" dirty="0">
                <a:solidFill>
                  <a:schemeClr val="bg1"/>
                </a:solidFill>
              </a:rPr>
              <a:t>Dios le dio </a:t>
            </a:r>
            <a:r>
              <a:rPr lang="es-ES" sz="2600" b="1" dirty="0" smtClean="0">
                <a:solidFill>
                  <a:schemeClr val="bg1"/>
                </a:solidFill>
              </a:rPr>
              <a:t>el </a:t>
            </a:r>
          </a:p>
          <a:p>
            <a:r>
              <a:rPr lang="es-ES" sz="2600" b="1" dirty="0">
                <a:solidFill>
                  <a:schemeClr val="bg1"/>
                </a:solidFill>
              </a:rPr>
              <a:t> </a:t>
            </a:r>
            <a:r>
              <a:rPr lang="es-ES" sz="2600" b="1" dirty="0" smtClean="0">
                <a:solidFill>
                  <a:schemeClr val="bg1"/>
                </a:solidFill>
              </a:rPr>
              <a:t> nombre </a:t>
            </a:r>
            <a:r>
              <a:rPr lang="es-ES" sz="2600" b="1" dirty="0" err="1" smtClean="0">
                <a:solidFill>
                  <a:schemeClr val="bg1"/>
                </a:solidFill>
              </a:rPr>
              <a:t>Jedidías</a:t>
            </a:r>
            <a:r>
              <a:rPr lang="es-ES" sz="2600" b="1" dirty="0" smtClean="0">
                <a:solidFill>
                  <a:schemeClr val="bg1"/>
                </a:solidFill>
              </a:rPr>
              <a:t> </a:t>
            </a:r>
            <a:r>
              <a:rPr lang="es-ES" sz="2600" b="1" dirty="0">
                <a:solidFill>
                  <a:schemeClr val="bg1"/>
                </a:solidFill>
              </a:rPr>
              <a:t>(2 Sam 12:25) que significa </a:t>
            </a:r>
            <a:r>
              <a:rPr lang="es-ES" sz="2600" b="1" dirty="0" smtClean="0">
                <a:solidFill>
                  <a:schemeClr val="bg1"/>
                </a:solidFill>
              </a:rPr>
              <a:t>“</a:t>
            </a:r>
            <a:r>
              <a:rPr lang="es-ES" sz="2600" b="1" dirty="0">
                <a:solidFill>
                  <a:schemeClr val="bg1"/>
                </a:solidFill>
              </a:rPr>
              <a:t>Querido del </a:t>
            </a:r>
            <a:endParaRPr lang="es-ES" sz="2600" b="1" dirty="0" smtClean="0">
              <a:solidFill>
                <a:schemeClr val="bg1"/>
              </a:solidFill>
            </a:endParaRPr>
          </a:p>
          <a:p>
            <a:r>
              <a:rPr lang="es-ES" sz="2600" b="1" dirty="0">
                <a:solidFill>
                  <a:schemeClr val="bg1"/>
                </a:solidFill>
              </a:rPr>
              <a:t> </a:t>
            </a:r>
            <a:r>
              <a:rPr lang="es-ES" sz="2600" b="1" dirty="0" smtClean="0">
                <a:solidFill>
                  <a:schemeClr val="bg1"/>
                </a:solidFill>
              </a:rPr>
              <a:t> Señor</a:t>
            </a:r>
            <a:r>
              <a:rPr lang="es-ES" sz="2600" b="1" dirty="0">
                <a:solidFill>
                  <a:schemeClr val="bg1"/>
                </a:solidFill>
              </a:rPr>
              <a:t>' … ¿indicación del perdón y la bendición de Dios</a:t>
            </a:r>
            <a:r>
              <a:rPr lang="es-ES" sz="2600" b="1" dirty="0" smtClean="0">
                <a:solidFill>
                  <a:schemeClr val="bg1"/>
                </a:solidFill>
              </a:rPr>
              <a:t>?</a:t>
            </a:r>
          </a:p>
          <a:p>
            <a:endParaRPr lang="en-US" sz="2600" b="1" dirty="0">
              <a:solidFill>
                <a:schemeClr val="bg1"/>
              </a:solidFill>
            </a:endParaRPr>
          </a:p>
          <a:p>
            <a:r>
              <a:rPr lang="en-US" sz="2600" b="1" dirty="0" smtClean="0">
                <a:solidFill>
                  <a:srgbClr val="FFFF00"/>
                </a:solidFill>
              </a:rPr>
              <a:t>*</a:t>
            </a:r>
            <a:r>
              <a:rPr lang="es-ES" sz="2600" b="1" dirty="0">
                <a:solidFill>
                  <a:schemeClr val="bg1"/>
                </a:solidFill>
              </a:rPr>
              <a:t>Cuando Natán reprochó el pecado de David, él representó a </a:t>
            </a:r>
            <a:r>
              <a:rPr lang="es-ES" sz="2600" b="1" dirty="0" err="1">
                <a:solidFill>
                  <a:schemeClr val="bg1"/>
                </a:solidFill>
              </a:rPr>
              <a:t>Betsabé</a:t>
            </a:r>
            <a:r>
              <a:rPr lang="es-ES" sz="2600" b="1" dirty="0">
                <a:solidFill>
                  <a:schemeClr val="bg1"/>
                </a:solidFill>
              </a:rPr>
              <a:t> y Urías como víctimas, no como pecadores. Ella no pareció compartir cualquiera de la culpa.</a:t>
            </a:r>
            <a:endParaRPr lang="en-US" sz="2600" b="1" dirty="0">
              <a:solidFill>
                <a:schemeClr val="bg1"/>
              </a:solidFill>
            </a:endParaRPr>
          </a:p>
        </p:txBody>
      </p:sp>
      <p:pic>
        <p:nvPicPr>
          <p:cNvPr id="4" name="Picture 2" descr="http://www.bible-topten.com/images/1.11.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935" y="0"/>
            <a:ext cx="280206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553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iterate type="wd">
                                    <p:tmPct val="1000"/>
                                  </p:iterate>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1000"/>
                                        <p:tgtEl>
                                          <p:spTgt spid="3">
                                            <p:txEl>
                                              <p:pRg st="7" end="7"/>
                                            </p:txEl>
                                          </p:spTgt>
                                        </p:tgtEl>
                                        <p:attrNameLst>
                                          <p:attrName>ppt_x</p:attrName>
                                        </p:attrNameLst>
                                      </p:cBhvr>
                                      <p:tavLst>
                                        <p:tav tm="0">
                                          <p:val>
                                            <p:strVal val="#ppt_x-#ppt_w*1.125000"/>
                                          </p:val>
                                        </p:tav>
                                        <p:tav tm="100000">
                                          <p:val>
                                            <p:strVal val="#ppt_x"/>
                                          </p:val>
                                        </p:tav>
                                      </p:tavLst>
                                    </p:anim>
                                    <p:animEffect transition="in" filter="wipe(right)">
                                      <p:cBhvr>
                                        <p:cTn id="8" dur="1000"/>
                                        <p:tgtEl>
                                          <p:spTgt spid="3">
                                            <p:txEl>
                                              <p:pRg st="7" end="7"/>
                                            </p:txEl>
                                          </p:spTgt>
                                        </p:tgtEl>
                                      </p:cBhvr>
                                    </p:animEffect>
                                  </p:childTnLst>
                                </p:cTn>
                              </p:par>
                              <p:par>
                                <p:cTn id="9" presetID="12" presetClass="entr" presetSubtype="8" fill="hold" nodeType="withEffect">
                                  <p:stCondLst>
                                    <p:cond delay="0"/>
                                  </p:stCondLst>
                                  <p:iterate type="wd">
                                    <p:tmPct val="1000"/>
                                  </p:iterate>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1000"/>
                                        <p:tgtEl>
                                          <p:spTgt spid="3">
                                            <p:txEl>
                                              <p:pRg st="8" end="8"/>
                                            </p:txEl>
                                          </p:spTgt>
                                        </p:tgtEl>
                                        <p:attrNameLst>
                                          <p:attrName>ppt_x</p:attrName>
                                        </p:attrNameLst>
                                      </p:cBhvr>
                                      <p:tavLst>
                                        <p:tav tm="0">
                                          <p:val>
                                            <p:strVal val="#ppt_x-#ppt_w*1.125000"/>
                                          </p:val>
                                        </p:tav>
                                        <p:tav tm="100000">
                                          <p:val>
                                            <p:strVal val="#ppt_x"/>
                                          </p:val>
                                        </p:tav>
                                      </p:tavLst>
                                    </p:anim>
                                    <p:animEffect transition="in" filter="wipe(right)">
                                      <p:cBhvr>
                                        <p:cTn id="12" dur="1000"/>
                                        <p:tgtEl>
                                          <p:spTgt spid="3">
                                            <p:txEl>
                                              <p:pRg st="8" end="8"/>
                                            </p:txEl>
                                          </p:spTgt>
                                        </p:tgtEl>
                                      </p:cBhvr>
                                    </p:animEffect>
                                  </p:childTnLst>
                                </p:cTn>
                              </p:par>
                              <p:par>
                                <p:cTn id="13" presetID="12" presetClass="entr" presetSubtype="8" fill="hold" nodeType="withEffect">
                                  <p:stCondLst>
                                    <p:cond delay="0"/>
                                  </p:stCondLst>
                                  <p:iterate type="wd">
                                    <p:tmPct val="1000"/>
                                  </p:iterate>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1000"/>
                                        <p:tgtEl>
                                          <p:spTgt spid="3">
                                            <p:txEl>
                                              <p:pRg st="9" end="9"/>
                                            </p:txEl>
                                          </p:spTgt>
                                        </p:tgtEl>
                                        <p:attrNameLst>
                                          <p:attrName>ppt_x</p:attrName>
                                        </p:attrNameLst>
                                      </p:cBhvr>
                                      <p:tavLst>
                                        <p:tav tm="0">
                                          <p:val>
                                            <p:strVal val="#ppt_x-#ppt_w*1.125000"/>
                                          </p:val>
                                        </p:tav>
                                        <p:tav tm="100000">
                                          <p:val>
                                            <p:strVal val="#ppt_x"/>
                                          </p:val>
                                        </p:tav>
                                      </p:tavLst>
                                    </p:anim>
                                    <p:animEffect transition="in" filter="wipe(right)">
                                      <p:cBhvr>
                                        <p:cTn id="16" dur="1000"/>
                                        <p:tgtEl>
                                          <p:spTgt spid="3">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nodeType="clickEffect">
                                  <p:stCondLst>
                                    <p:cond delay="0"/>
                                  </p:stCondLst>
                                  <p:iterate type="wd">
                                    <p:tmPct val="1000"/>
                                  </p:iterate>
                                  <p:childTnLst>
                                    <p:set>
                                      <p:cBhvr>
                                        <p:cTn id="20" dur="1" fill="hold">
                                          <p:stCondLst>
                                            <p:cond delay="0"/>
                                          </p:stCondLst>
                                        </p:cTn>
                                        <p:tgtEl>
                                          <p:spTgt spid="3">
                                            <p:txEl>
                                              <p:pRg st="11" end="11"/>
                                            </p:txEl>
                                          </p:spTgt>
                                        </p:tgtEl>
                                        <p:attrNameLst>
                                          <p:attrName>style.visibility</p:attrName>
                                        </p:attrNameLst>
                                      </p:cBhvr>
                                      <p:to>
                                        <p:strVal val="visible"/>
                                      </p:to>
                                    </p:set>
                                    <p:anim calcmode="lin" valueType="num">
                                      <p:cBhvr additive="base">
                                        <p:cTn id="21" dur="1000"/>
                                        <p:tgtEl>
                                          <p:spTgt spid="3">
                                            <p:txEl>
                                              <p:pRg st="11" end="11"/>
                                            </p:txEl>
                                          </p:spTgt>
                                        </p:tgtEl>
                                        <p:attrNameLst>
                                          <p:attrName>ppt_x</p:attrName>
                                        </p:attrNameLst>
                                      </p:cBhvr>
                                      <p:tavLst>
                                        <p:tav tm="0">
                                          <p:val>
                                            <p:strVal val="#ppt_x+#ppt_w*1.125000"/>
                                          </p:val>
                                        </p:tav>
                                        <p:tav tm="100000">
                                          <p:val>
                                            <p:strVal val="#ppt_x"/>
                                          </p:val>
                                        </p:tav>
                                      </p:tavLst>
                                    </p:anim>
                                    <p:animEffect transition="in" filter="wipe(left)">
                                      <p:cBhvr>
                                        <p:cTn id="22"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1" y="457200"/>
            <a:ext cx="9136743" cy="4524315"/>
          </a:xfrm>
          <a:prstGeom prst="rect">
            <a:avLst/>
          </a:prstGeom>
        </p:spPr>
        <p:txBody>
          <a:bodyPr wrap="square">
            <a:spAutoFit/>
          </a:bodyPr>
          <a:lstStyle/>
          <a:p>
            <a:r>
              <a:rPr lang="en-US" sz="2800" b="1" u="sng" dirty="0" err="1" smtClean="0">
                <a:solidFill>
                  <a:srgbClr val="FFFF00"/>
                </a:solidFill>
              </a:rPr>
              <a:t>Lecciones</a:t>
            </a:r>
            <a:r>
              <a:rPr lang="en-US" sz="2800" b="1" dirty="0" smtClean="0">
                <a:solidFill>
                  <a:srgbClr val="FFFF00"/>
                </a:solidFill>
              </a:rPr>
              <a:t>:</a:t>
            </a:r>
          </a:p>
          <a:p>
            <a:endParaRPr lang="en-US" sz="800" b="1" dirty="0" smtClean="0">
              <a:solidFill>
                <a:schemeClr val="bg1"/>
              </a:solidFill>
            </a:endParaRPr>
          </a:p>
          <a:p>
            <a:r>
              <a:rPr lang="en-US" sz="2800" b="1" dirty="0" smtClean="0">
                <a:solidFill>
                  <a:srgbClr val="FFFF00"/>
                </a:solidFill>
              </a:rPr>
              <a:t>*</a:t>
            </a:r>
            <a:r>
              <a:rPr lang="es-ES" sz="2800" b="1" dirty="0">
                <a:solidFill>
                  <a:schemeClr val="bg1"/>
                </a:solidFill>
              </a:rPr>
              <a:t>Dios no bendice la desobediencia, pero </a:t>
            </a:r>
            <a:endParaRPr lang="es-ES" sz="2800" b="1" dirty="0" smtClean="0">
              <a:solidFill>
                <a:schemeClr val="bg1"/>
              </a:solidFill>
            </a:endParaRPr>
          </a:p>
          <a:p>
            <a:r>
              <a:rPr lang="es-ES" sz="2800" b="1" dirty="0" smtClean="0">
                <a:solidFill>
                  <a:schemeClr val="bg1"/>
                </a:solidFill>
              </a:rPr>
              <a:t> Él bendice  </a:t>
            </a:r>
            <a:r>
              <a:rPr lang="es-ES" sz="2800" b="1" dirty="0">
                <a:solidFill>
                  <a:schemeClr val="bg1"/>
                </a:solidFill>
              </a:rPr>
              <a:t>a pecadores que se </a:t>
            </a:r>
            <a:endParaRPr lang="es-ES" sz="2800" b="1" dirty="0" smtClean="0">
              <a:solidFill>
                <a:schemeClr val="bg1"/>
              </a:solidFill>
            </a:endParaRPr>
          </a:p>
          <a:p>
            <a:r>
              <a:rPr lang="es-ES" sz="2800" b="1" dirty="0">
                <a:solidFill>
                  <a:schemeClr val="bg1"/>
                </a:solidFill>
              </a:rPr>
              <a:t> </a:t>
            </a:r>
            <a:r>
              <a:rPr lang="es-ES" sz="2800" b="1" dirty="0" smtClean="0">
                <a:solidFill>
                  <a:schemeClr val="bg1"/>
                </a:solidFill>
              </a:rPr>
              <a:t> arrepienten</a:t>
            </a:r>
            <a:r>
              <a:rPr lang="es-ES" sz="2800" b="1" dirty="0">
                <a:solidFill>
                  <a:schemeClr val="bg1"/>
                </a:solidFill>
              </a:rPr>
              <a:t>.  </a:t>
            </a:r>
            <a:r>
              <a:rPr lang="es-ES" sz="2800" b="1" dirty="0" smtClean="0">
                <a:solidFill>
                  <a:schemeClr val="bg1"/>
                </a:solidFill>
              </a:rPr>
              <a:t>Él </a:t>
            </a:r>
            <a:r>
              <a:rPr lang="es-ES" sz="2800" b="1" dirty="0">
                <a:solidFill>
                  <a:schemeClr val="bg1"/>
                </a:solidFill>
              </a:rPr>
              <a:t>restaura la paz </a:t>
            </a:r>
            <a:r>
              <a:rPr lang="es-ES" sz="2800" b="1" dirty="0" smtClean="0">
                <a:solidFill>
                  <a:schemeClr val="bg1"/>
                </a:solidFill>
              </a:rPr>
              <a:t> </a:t>
            </a:r>
            <a:r>
              <a:rPr lang="es-ES" sz="2800" b="1" dirty="0">
                <a:solidFill>
                  <a:schemeClr val="bg1"/>
                </a:solidFill>
              </a:rPr>
              <a:t>a ellos y </a:t>
            </a:r>
            <a:endParaRPr lang="es-ES" sz="2800" b="1" dirty="0" smtClean="0">
              <a:solidFill>
                <a:schemeClr val="bg1"/>
              </a:solidFill>
            </a:endParaRPr>
          </a:p>
          <a:p>
            <a:r>
              <a:rPr lang="es-ES" sz="2800" b="1" dirty="0">
                <a:solidFill>
                  <a:schemeClr val="bg1"/>
                </a:solidFill>
              </a:rPr>
              <a:t> </a:t>
            </a:r>
            <a:r>
              <a:rPr lang="es-ES" sz="2800" b="1" dirty="0" smtClean="0">
                <a:solidFill>
                  <a:schemeClr val="bg1"/>
                </a:solidFill>
              </a:rPr>
              <a:t> los </a:t>
            </a:r>
            <a:r>
              <a:rPr lang="es-ES" sz="2800" b="1" dirty="0">
                <a:solidFill>
                  <a:schemeClr val="bg1"/>
                </a:solidFill>
              </a:rPr>
              <a:t>bendice con </a:t>
            </a:r>
            <a:r>
              <a:rPr lang="es-ES" sz="2800" b="1" dirty="0" smtClean="0">
                <a:solidFill>
                  <a:schemeClr val="bg1"/>
                </a:solidFill>
              </a:rPr>
              <a:t>Su </a:t>
            </a:r>
            <a:r>
              <a:rPr lang="es-ES" sz="2800" b="1" dirty="0">
                <a:solidFill>
                  <a:schemeClr val="bg1"/>
                </a:solidFill>
              </a:rPr>
              <a:t>amor.</a:t>
            </a:r>
            <a:endParaRPr lang="en-US" sz="2800" b="1" dirty="0" smtClean="0">
              <a:solidFill>
                <a:schemeClr val="bg1"/>
              </a:solidFill>
            </a:endParaRPr>
          </a:p>
          <a:p>
            <a:endParaRPr lang="en-US" sz="2800" b="1" dirty="0" smtClean="0">
              <a:solidFill>
                <a:schemeClr val="bg1"/>
              </a:solidFill>
            </a:endParaRPr>
          </a:p>
          <a:p>
            <a:r>
              <a:rPr lang="en-US" sz="2800" b="1" dirty="0" smtClean="0">
                <a:solidFill>
                  <a:srgbClr val="FFFF00"/>
                </a:solidFill>
              </a:rPr>
              <a:t>*</a:t>
            </a:r>
            <a:r>
              <a:rPr lang="es-ES" sz="2800" b="1" dirty="0">
                <a:solidFill>
                  <a:schemeClr val="bg1"/>
                </a:solidFill>
              </a:rPr>
              <a:t>Él perdona a adúlteros y asesinos. </a:t>
            </a:r>
            <a:r>
              <a:rPr lang="es-ES" sz="2800" b="1" dirty="0" smtClean="0">
                <a:solidFill>
                  <a:schemeClr val="bg1"/>
                </a:solidFill>
              </a:rPr>
              <a:t> La historia </a:t>
            </a:r>
            <a:r>
              <a:rPr lang="es-ES" sz="2800" b="1" dirty="0">
                <a:solidFill>
                  <a:schemeClr val="bg1"/>
                </a:solidFill>
              </a:rPr>
              <a:t>de David y </a:t>
            </a:r>
            <a:endParaRPr lang="es-ES" sz="2800" b="1" dirty="0" smtClean="0">
              <a:solidFill>
                <a:schemeClr val="bg1"/>
              </a:solidFill>
            </a:endParaRPr>
          </a:p>
          <a:p>
            <a:r>
              <a:rPr lang="es-ES" sz="2800" b="1" dirty="0">
                <a:solidFill>
                  <a:schemeClr val="bg1"/>
                </a:solidFill>
              </a:rPr>
              <a:t> </a:t>
            </a:r>
            <a:r>
              <a:rPr lang="es-ES" sz="2800" b="1" dirty="0" smtClean="0">
                <a:solidFill>
                  <a:schemeClr val="bg1"/>
                </a:solidFill>
              </a:rPr>
              <a:t> </a:t>
            </a:r>
            <a:r>
              <a:rPr lang="es-ES" sz="2800" b="1" dirty="0" err="1" smtClean="0">
                <a:solidFill>
                  <a:schemeClr val="bg1"/>
                </a:solidFill>
              </a:rPr>
              <a:t>Betsabéa</a:t>
            </a:r>
            <a:r>
              <a:rPr lang="es-ES" sz="2800" b="1" dirty="0" smtClean="0">
                <a:solidFill>
                  <a:schemeClr val="bg1"/>
                </a:solidFill>
              </a:rPr>
              <a:t> </a:t>
            </a:r>
            <a:r>
              <a:rPr lang="es-ES" sz="2800" b="1" dirty="0">
                <a:solidFill>
                  <a:schemeClr val="bg1"/>
                </a:solidFill>
              </a:rPr>
              <a:t>- de como </a:t>
            </a:r>
            <a:r>
              <a:rPr lang="es-ES" sz="2800" b="1" dirty="0" smtClean="0">
                <a:solidFill>
                  <a:schemeClr val="bg1"/>
                </a:solidFill>
              </a:rPr>
              <a:t>graciosamente </a:t>
            </a:r>
            <a:r>
              <a:rPr lang="es-ES" sz="2800" b="1" dirty="0">
                <a:solidFill>
                  <a:schemeClr val="bg1"/>
                </a:solidFill>
              </a:rPr>
              <a:t>Dios </a:t>
            </a:r>
            <a:r>
              <a:rPr lang="es-ES" sz="2800" b="1" dirty="0" smtClean="0">
                <a:solidFill>
                  <a:schemeClr val="bg1"/>
                </a:solidFill>
              </a:rPr>
              <a:t>trató </a:t>
            </a:r>
            <a:r>
              <a:rPr lang="es-ES" sz="2800" b="1" dirty="0">
                <a:solidFill>
                  <a:schemeClr val="bg1"/>
                </a:solidFill>
              </a:rPr>
              <a:t>con ellos </a:t>
            </a:r>
            <a:r>
              <a:rPr lang="es-ES" sz="2800" b="1" dirty="0" smtClean="0">
                <a:solidFill>
                  <a:schemeClr val="bg1"/>
                </a:solidFill>
              </a:rPr>
              <a:t>– </a:t>
            </a:r>
          </a:p>
          <a:p>
            <a:r>
              <a:rPr lang="es-ES" sz="2800" b="1" dirty="0">
                <a:solidFill>
                  <a:schemeClr val="bg1"/>
                </a:solidFill>
              </a:rPr>
              <a:t> </a:t>
            </a:r>
            <a:r>
              <a:rPr lang="es-ES" sz="2800" b="1" dirty="0" smtClean="0">
                <a:solidFill>
                  <a:schemeClr val="bg1"/>
                </a:solidFill>
              </a:rPr>
              <a:t> debería animar </a:t>
            </a:r>
            <a:r>
              <a:rPr lang="es-ES" sz="2800" b="1" dirty="0">
                <a:solidFill>
                  <a:schemeClr val="bg1"/>
                </a:solidFill>
              </a:rPr>
              <a:t>a todos a </a:t>
            </a:r>
            <a:r>
              <a:rPr lang="es-ES" sz="2800" b="1" dirty="0" smtClean="0">
                <a:solidFill>
                  <a:schemeClr val="bg1"/>
                </a:solidFill>
              </a:rPr>
              <a:t>arrepentirse </a:t>
            </a:r>
            <a:r>
              <a:rPr lang="es-ES" sz="2800" b="1" dirty="0">
                <a:solidFill>
                  <a:schemeClr val="bg1"/>
                </a:solidFill>
              </a:rPr>
              <a:t>y confiar </a:t>
            </a:r>
            <a:r>
              <a:rPr lang="es-ES" sz="2800" b="1" dirty="0" smtClean="0">
                <a:solidFill>
                  <a:schemeClr val="bg1"/>
                </a:solidFill>
              </a:rPr>
              <a:t>en Su gracia </a:t>
            </a:r>
          </a:p>
          <a:p>
            <a:r>
              <a:rPr lang="es-ES" sz="2800" b="1" dirty="0">
                <a:solidFill>
                  <a:schemeClr val="bg1"/>
                </a:solidFill>
              </a:rPr>
              <a:t> </a:t>
            </a:r>
            <a:r>
              <a:rPr lang="es-ES" sz="2800" b="1" dirty="0" smtClean="0">
                <a:solidFill>
                  <a:schemeClr val="bg1"/>
                </a:solidFill>
              </a:rPr>
              <a:t> y </a:t>
            </a:r>
            <a:r>
              <a:rPr lang="es-ES" sz="2800" b="1" dirty="0">
                <a:solidFill>
                  <a:schemeClr val="bg1"/>
                </a:solidFill>
              </a:rPr>
              <a:t>misericordia.</a:t>
            </a:r>
            <a:endParaRPr lang="en-US" sz="2800" b="1" dirty="0" smtClean="0">
              <a:solidFill>
                <a:schemeClr val="bg1"/>
              </a:solidFill>
            </a:endParaRPr>
          </a:p>
        </p:txBody>
      </p:sp>
      <p:pic>
        <p:nvPicPr>
          <p:cNvPr id="4" name="Picture 2" descr="http://www.bible-topten.com/images/1.11.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935" y="0"/>
            <a:ext cx="280206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376478"/>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iterate type="wd">
                                    <p:tmPct val="1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outVertical)">
                                      <p:cBhvr>
                                        <p:cTn id="7" dur="1250"/>
                                        <p:tgtEl>
                                          <p:spTgt spid="3">
                                            <p:txEl>
                                              <p:pRg st="2" end="2"/>
                                            </p:txEl>
                                          </p:spTgt>
                                        </p:tgtEl>
                                      </p:cBhvr>
                                    </p:animEffect>
                                  </p:childTnLst>
                                </p:cTn>
                              </p:par>
                              <p:par>
                                <p:cTn id="8" presetID="16" presetClass="entr" presetSubtype="37" fill="hold" nodeType="withEffect">
                                  <p:stCondLst>
                                    <p:cond delay="0"/>
                                  </p:stCondLst>
                                  <p:iterate type="wd">
                                    <p:tmPct val="1000"/>
                                  </p:iterate>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outVertical)">
                                      <p:cBhvr>
                                        <p:cTn id="10" dur="1250"/>
                                        <p:tgtEl>
                                          <p:spTgt spid="3">
                                            <p:txEl>
                                              <p:pRg st="3" end="3"/>
                                            </p:txEl>
                                          </p:spTgt>
                                        </p:tgtEl>
                                      </p:cBhvr>
                                    </p:animEffect>
                                  </p:childTnLst>
                                </p:cTn>
                              </p:par>
                              <p:par>
                                <p:cTn id="11" presetID="16" presetClass="entr" presetSubtype="37" fill="hold" nodeType="withEffect">
                                  <p:stCondLst>
                                    <p:cond delay="0"/>
                                  </p:stCondLst>
                                  <p:iterate type="wd">
                                    <p:tmPct val="1000"/>
                                  </p:iterate>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outVertical)">
                                      <p:cBhvr>
                                        <p:cTn id="13" dur="1250"/>
                                        <p:tgtEl>
                                          <p:spTgt spid="3">
                                            <p:txEl>
                                              <p:pRg st="4" end="4"/>
                                            </p:txEl>
                                          </p:spTgt>
                                        </p:tgtEl>
                                      </p:cBhvr>
                                    </p:animEffect>
                                  </p:childTnLst>
                                </p:cTn>
                              </p:par>
                              <p:par>
                                <p:cTn id="14" presetID="16" presetClass="entr" presetSubtype="37" fill="hold" nodeType="withEffect">
                                  <p:stCondLst>
                                    <p:cond delay="0"/>
                                  </p:stCondLst>
                                  <p:iterate type="wd">
                                    <p:tmPct val="1000"/>
                                  </p:iterate>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outVertical)">
                                      <p:cBhvr>
                                        <p:cTn id="16" dur="125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iterate type="wd">
                                    <p:tmPct val="1000"/>
                                  </p:iterate>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arn(outVertical)">
                                      <p:cBhvr>
                                        <p:cTn id="21" dur="1250"/>
                                        <p:tgtEl>
                                          <p:spTgt spid="3">
                                            <p:txEl>
                                              <p:pRg st="7" end="7"/>
                                            </p:txEl>
                                          </p:spTgt>
                                        </p:tgtEl>
                                      </p:cBhvr>
                                    </p:animEffect>
                                  </p:childTnLst>
                                </p:cTn>
                              </p:par>
                              <p:par>
                                <p:cTn id="22" presetID="16" presetClass="entr" presetSubtype="37" fill="hold" nodeType="withEffect">
                                  <p:stCondLst>
                                    <p:cond delay="0"/>
                                  </p:stCondLst>
                                  <p:iterate type="wd">
                                    <p:tmPct val="1000"/>
                                  </p:iterate>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arn(outVertical)">
                                      <p:cBhvr>
                                        <p:cTn id="24" dur="1250"/>
                                        <p:tgtEl>
                                          <p:spTgt spid="3">
                                            <p:txEl>
                                              <p:pRg st="8" end="8"/>
                                            </p:txEl>
                                          </p:spTgt>
                                        </p:tgtEl>
                                      </p:cBhvr>
                                    </p:animEffect>
                                  </p:childTnLst>
                                </p:cTn>
                              </p:par>
                              <p:par>
                                <p:cTn id="25" presetID="16" presetClass="entr" presetSubtype="37" fill="hold" nodeType="withEffect">
                                  <p:stCondLst>
                                    <p:cond delay="0"/>
                                  </p:stCondLst>
                                  <p:iterate type="wd">
                                    <p:tmPct val="1000"/>
                                  </p:iterate>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arn(outVertical)">
                                      <p:cBhvr>
                                        <p:cTn id="27" dur="1250"/>
                                        <p:tgtEl>
                                          <p:spTgt spid="3">
                                            <p:txEl>
                                              <p:pRg st="9" end="9"/>
                                            </p:txEl>
                                          </p:spTgt>
                                        </p:tgtEl>
                                      </p:cBhvr>
                                    </p:animEffect>
                                  </p:childTnLst>
                                </p:cTn>
                              </p:par>
                              <p:par>
                                <p:cTn id="28" presetID="16" presetClass="entr" presetSubtype="37" fill="hold" nodeType="withEffect">
                                  <p:stCondLst>
                                    <p:cond delay="0"/>
                                  </p:stCondLst>
                                  <p:iterate type="wd">
                                    <p:tmPct val="1000"/>
                                  </p:iterate>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barn(outVertical)">
                                      <p:cBhvr>
                                        <p:cTn id="30" dur="12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1" y="457200"/>
            <a:ext cx="9136743" cy="4893647"/>
          </a:xfrm>
          <a:prstGeom prst="rect">
            <a:avLst/>
          </a:prstGeom>
        </p:spPr>
        <p:txBody>
          <a:bodyPr wrap="square">
            <a:spAutoFit/>
          </a:bodyPr>
          <a:lstStyle/>
          <a:p>
            <a:r>
              <a:rPr lang="en-US" sz="2800" b="1" u="sng" dirty="0" err="1" smtClean="0">
                <a:solidFill>
                  <a:srgbClr val="FFFF00"/>
                </a:solidFill>
              </a:rPr>
              <a:t>Lecciones</a:t>
            </a:r>
            <a:r>
              <a:rPr lang="en-US" sz="2800" b="1" dirty="0" smtClean="0">
                <a:solidFill>
                  <a:srgbClr val="FFFF00"/>
                </a:solidFill>
              </a:rPr>
              <a:t>:</a:t>
            </a:r>
          </a:p>
          <a:p>
            <a:endParaRPr lang="en-US" sz="800" b="1" dirty="0" smtClean="0">
              <a:solidFill>
                <a:schemeClr val="bg1"/>
              </a:solidFill>
            </a:endParaRPr>
          </a:p>
          <a:p>
            <a:r>
              <a:rPr lang="en-US" sz="2800" b="1" dirty="0" smtClean="0">
                <a:solidFill>
                  <a:srgbClr val="FFFF00"/>
                </a:solidFill>
              </a:rPr>
              <a:t>*</a:t>
            </a:r>
            <a:r>
              <a:rPr lang="es-ES" sz="2800" b="1" dirty="0">
                <a:solidFill>
                  <a:schemeClr val="bg1"/>
                </a:solidFill>
              </a:rPr>
              <a:t>Dios actúa en una manera soberana y a </a:t>
            </a:r>
            <a:endParaRPr lang="es-ES" sz="2800" b="1" dirty="0" smtClean="0">
              <a:solidFill>
                <a:schemeClr val="bg1"/>
              </a:solidFill>
            </a:endParaRPr>
          </a:p>
          <a:p>
            <a:r>
              <a:rPr lang="es-ES" sz="2800" b="1" dirty="0">
                <a:solidFill>
                  <a:schemeClr val="bg1"/>
                </a:solidFill>
              </a:rPr>
              <a:t> </a:t>
            </a:r>
            <a:r>
              <a:rPr lang="es-ES" sz="2800" b="1" dirty="0" smtClean="0">
                <a:solidFill>
                  <a:schemeClr val="bg1"/>
                </a:solidFill>
              </a:rPr>
              <a:t> menudo sorprendente</a:t>
            </a:r>
            <a:r>
              <a:rPr lang="es-ES" sz="2800" b="1" dirty="0">
                <a:solidFill>
                  <a:schemeClr val="bg1"/>
                </a:solidFill>
              </a:rPr>
              <a:t>. Él puede tomar </a:t>
            </a:r>
            <a:endParaRPr lang="es-ES" sz="2800" b="1" dirty="0" smtClean="0">
              <a:solidFill>
                <a:schemeClr val="bg1"/>
              </a:solidFill>
            </a:endParaRPr>
          </a:p>
          <a:p>
            <a:r>
              <a:rPr lang="es-ES" sz="2800" b="1" dirty="0">
                <a:solidFill>
                  <a:schemeClr val="bg1"/>
                </a:solidFill>
              </a:rPr>
              <a:t> </a:t>
            </a:r>
            <a:r>
              <a:rPr lang="es-ES" sz="2800" b="1" dirty="0" smtClean="0">
                <a:solidFill>
                  <a:schemeClr val="bg1"/>
                </a:solidFill>
              </a:rPr>
              <a:t> nuestros </a:t>
            </a:r>
            <a:r>
              <a:rPr lang="es-ES" sz="2800" b="1" dirty="0">
                <a:solidFill>
                  <a:schemeClr val="bg1"/>
                </a:solidFill>
              </a:rPr>
              <a:t>pecados </a:t>
            </a:r>
            <a:r>
              <a:rPr lang="es-ES" sz="2800" b="1" dirty="0" smtClean="0">
                <a:solidFill>
                  <a:schemeClr val="bg1"/>
                </a:solidFill>
              </a:rPr>
              <a:t>y </a:t>
            </a:r>
            <a:r>
              <a:rPr lang="es-ES" sz="2800" b="1" dirty="0">
                <a:solidFill>
                  <a:schemeClr val="bg1"/>
                </a:solidFill>
              </a:rPr>
              <a:t>téjalos en algo </a:t>
            </a:r>
            <a:endParaRPr lang="es-ES" sz="2800" b="1" dirty="0" smtClean="0">
              <a:solidFill>
                <a:schemeClr val="bg1"/>
              </a:solidFill>
            </a:endParaRPr>
          </a:p>
          <a:p>
            <a:r>
              <a:rPr lang="es-ES" sz="2800" b="1" dirty="0">
                <a:solidFill>
                  <a:schemeClr val="bg1"/>
                </a:solidFill>
              </a:rPr>
              <a:t> </a:t>
            </a:r>
            <a:r>
              <a:rPr lang="es-ES" sz="2800" b="1" dirty="0" smtClean="0">
                <a:solidFill>
                  <a:schemeClr val="bg1"/>
                </a:solidFill>
              </a:rPr>
              <a:t> bueno</a:t>
            </a:r>
            <a:r>
              <a:rPr lang="es-ES" sz="2800" b="1" dirty="0">
                <a:solidFill>
                  <a:schemeClr val="bg1"/>
                </a:solidFill>
              </a:rPr>
              <a:t>.  </a:t>
            </a:r>
            <a:r>
              <a:rPr lang="es-ES" sz="2800" b="1" dirty="0" smtClean="0">
                <a:solidFill>
                  <a:schemeClr val="bg1"/>
                </a:solidFill>
              </a:rPr>
              <a:t>Vemos </a:t>
            </a:r>
            <a:r>
              <a:rPr lang="es-ES" sz="2800" b="1" dirty="0">
                <a:solidFill>
                  <a:schemeClr val="bg1"/>
                </a:solidFill>
              </a:rPr>
              <a:t>esto muchas veces en </a:t>
            </a:r>
            <a:endParaRPr lang="es-ES" sz="2800" b="1" dirty="0" smtClean="0">
              <a:solidFill>
                <a:schemeClr val="bg1"/>
              </a:solidFill>
            </a:endParaRPr>
          </a:p>
          <a:p>
            <a:r>
              <a:rPr lang="es-ES" sz="2800" b="1" dirty="0">
                <a:solidFill>
                  <a:schemeClr val="bg1"/>
                </a:solidFill>
              </a:rPr>
              <a:t> </a:t>
            </a:r>
            <a:r>
              <a:rPr lang="es-ES" sz="2800" b="1" dirty="0" smtClean="0">
                <a:solidFill>
                  <a:schemeClr val="bg1"/>
                </a:solidFill>
              </a:rPr>
              <a:t> la genealogía </a:t>
            </a:r>
            <a:r>
              <a:rPr lang="es-ES" sz="2800" b="1" dirty="0">
                <a:solidFill>
                  <a:schemeClr val="bg1"/>
                </a:solidFill>
              </a:rPr>
              <a:t>de Jesús</a:t>
            </a:r>
            <a:r>
              <a:rPr lang="es-ES" sz="2800" b="1" dirty="0" smtClean="0">
                <a:solidFill>
                  <a:schemeClr val="bg1"/>
                </a:solidFill>
              </a:rPr>
              <a:t>.</a:t>
            </a:r>
          </a:p>
          <a:p>
            <a:endParaRPr lang="en-US" b="1" dirty="0">
              <a:solidFill>
                <a:srgbClr val="FFFF00"/>
              </a:solidFill>
            </a:endParaRPr>
          </a:p>
          <a:p>
            <a:r>
              <a:rPr lang="en-US" sz="2800" b="1" dirty="0" smtClean="0">
                <a:solidFill>
                  <a:srgbClr val="FFFF00"/>
                </a:solidFill>
              </a:rPr>
              <a:t>*</a:t>
            </a:r>
            <a:r>
              <a:rPr lang="es-ES" sz="2800" b="1" dirty="0">
                <a:solidFill>
                  <a:schemeClr val="bg1"/>
                </a:solidFill>
              </a:rPr>
              <a:t>Su genealogía nos enseña que Cristo nació en la humildad, aún en la vergüenza. </a:t>
            </a:r>
            <a:r>
              <a:rPr lang="es-ES" sz="2800" b="1" dirty="0" smtClean="0">
                <a:solidFill>
                  <a:schemeClr val="bg1"/>
                </a:solidFill>
              </a:rPr>
              <a:t> Él </a:t>
            </a:r>
            <a:r>
              <a:rPr lang="es-ES" sz="2800" b="1" dirty="0">
                <a:solidFill>
                  <a:schemeClr val="bg1"/>
                </a:solidFill>
              </a:rPr>
              <a:t>no vino de una línea de la gente con el pedigrí impecable, sino de una línea de pecadores: de una línea de la gente que era como nosotros.</a:t>
            </a:r>
            <a:endParaRPr lang="en-US" sz="2800" b="1" dirty="0">
              <a:solidFill>
                <a:schemeClr val="bg1"/>
              </a:solidFill>
            </a:endParaRPr>
          </a:p>
        </p:txBody>
      </p:sp>
      <p:pic>
        <p:nvPicPr>
          <p:cNvPr id="4" name="Picture 2" descr="http://www.bible-topten.com/images/1.11.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935" y="0"/>
            <a:ext cx="280206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369246"/>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iterate type="wd">
                                    <p:tmPct val="1000"/>
                                  </p:iterate>
                                  <p:childTnLst>
                                    <p:set>
                                      <p:cBhvr>
                                        <p:cTn id="6" dur="1" fill="hold">
                                          <p:stCondLst>
                                            <p:cond delay="0"/>
                                          </p:stCondLst>
                                        </p:cTn>
                                        <p:tgtEl>
                                          <p:spTgt spid="3">
                                            <p:txEl>
                                              <p:pRg st="8" end="8"/>
                                            </p:txEl>
                                          </p:spTgt>
                                        </p:tgtEl>
                                        <p:attrNameLst>
                                          <p:attrName>style.visibility</p:attrName>
                                        </p:attrNameLst>
                                      </p:cBhvr>
                                      <p:to>
                                        <p:strVal val="visible"/>
                                      </p:to>
                                    </p:set>
                                    <p:animEffect transition="in" filter="barn(outVertical)">
                                      <p:cBhvr>
                                        <p:cTn id="7" dur="1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990600" y="2590800"/>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000" b="1" dirty="0" err="1" smtClean="0">
                <a:solidFill>
                  <a:srgbClr val="FFFF00"/>
                </a:solidFill>
              </a:rPr>
              <a:t>Betsab</a:t>
            </a:r>
            <a:r>
              <a:rPr lang="es-CO" sz="4000" b="1" dirty="0">
                <a:solidFill>
                  <a:srgbClr val="FFFF00"/>
                </a:solidFill>
              </a:rPr>
              <a:t>é</a:t>
            </a:r>
            <a:endParaRPr lang="en-US" sz="3600" b="1" dirty="0">
              <a:solidFill>
                <a:schemeClr val="bg1"/>
              </a:solidFill>
            </a:endParaRPr>
          </a:p>
        </p:txBody>
      </p:sp>
      <p:pic>
        <p:nvPicPr>
          <p:cNvPr id="8" name="Picture 4" descr="BIBLE WOMEN: BATHSHEBA: GODWARD, ROMAN MA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56873"/>
            <a:ext cx="4210050" cy="671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472929"/>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4.bp.blogspot.com/-H-oVS2riCBA/Tdm9oVtD-II/AAAAAAAAAaQ/aMA0bI4agLU/s1600/expulsion_from_garden___gustave_dore_1866_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0206" r="33900" b="5981"/>
          <a:stretch/>
        </p:blipFill>
        <p:spPr bwMode="auto">
          <a:xfrm>
            <a:off x="457200" y="7372"/>
            <a:ext cx="2438400" cy="26918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3.bp.blogspot.com/_NNqdMw4jk5E/TU1i8rYBbcI/AAAAAAAAAr8/6rf-CdgmShA/s320/Jocheb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7372"/>
            <a:ext cx="2419056" cy="26770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bible-people.info/1.5.Tamar_and_Judah_Horace_Vern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7372"/>
            <a:ext cx="2058357" cy="267709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globalrecordings.net/images/avs/lll4-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0" y="4953000"/>
            <a:ext cx="2824841" cy="188322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3.bp.blogspot.com/-R9VGlPIDvuM/TZXtF-d_2UI/AAAAAAAAAww/ExjBISGUhdk/s1600/Rahab%2527s-Windo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9964" y="4952999"/>
            <a:ext cx="2354036" cy="1883229"/>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lifecoach321.com/wp-content/uploads/2012/03/elisha-shunammite-woman-300x204.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9828" y="2819400"/>
            <a:ext cx="28575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4.bp.blogspot.com/-hA5jotvAVlc/TotU_VD0ZwI/AAAAAAAAA3Y/7mewSaBgUMw/s400/christ+teaching+martha+and+mary+anton+dorph.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448" y="4942113"/>
            <a:ext cx="2570959" cy="18832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64163" y="2723483"/>
            <a:ext cx="4683808" cy="1384995"/>
          </a:xfrm>
          <a:prstGeom prst="rect">
            <a:avLst/>
          </a:prstGeom>
          <a:noFill/>
        </p:spPr>
        <p:txBody>
          <a:bodyPr wrap="square" rtlCol="0">
            <a:spAutoFit/>
          </a:bodyPr>
          <a:lstStyle/>
          <a:p>
            <a:pPr algn="ctr"/>
            <a:r>
              <a:rPr lang="en-US" sz="2800" b="1" dirty="0" smtClean="0">
                <a:solidFill>
                  <a:srgbClr val="FFFF00"/>
                </a:solidFill>
                <a:latin typeface="Engravers MT" pitchFamily="18" charset="0"/>
              </a:rPr>
              <a:t>PERSONAJES </a:t>
            </a:r>
            <a:r>
              <a:rPr lang="en-US" sz="2800" b="1" dirty="0" err="1" smtClean="0">
                <a:solidFill>
                  <a:srgbClr val="FFFF00"/>
                </a:solidFill>
                <a:latin typeface="Engravers MT" pitchFamily="18" charset="0"/>
              </a:rPr>
              <a:t>BiblICOS</a:t>
            </a:r>
            <a:r>
              <a:rPr lang="en-US" sz="2800" b="1" dirty="0" smtClean="0">
                <a:solidFill>
                  <a:srgbClr val="FFFF00"/>
                </a:solidFill>
                <a:latin typeface="Engravers MT" pitchFamily="18" charset="0"/>
              </a:rPr>
              <a:t> INTERESANTES</a:t>
            </a:r>
            <a:endParaRPr lang="en-US" sz="2800" b="1" dirty="0">
              <a:solidFill>
                <a:srgbClr val="FFFF00"/>
              </a:solidFill>
              <a:latin typeface="Engravers MT" pitchFamily="18" charset="0"/>
            </a:endParaRPr>
          </a:p>
        </p:txBody>
      </p:sp>
      <p:sp>
        <p:nvSpPr>
          <p:cNvPr id="11" name="TextBox 10"/>
          <p:cNvSpPr txBox="1"/>
          <p:nvPr/>
        </p:nvSpPr>
        <p:spPr>
          <a:xfrm>
            <a:off x="1516243" y="4283475"/>
            <a:ext cx="4779647" cy="523220"/>
          </a:xfrm>
          <a:prstGeom prst="rect">
            <a:avLst/>
          </a:prstGeom>
          <a:noFill/>
        </p:spPr>
        <p:txBody>
          <a:bodyPr wrap="square" rtlCol="0">
            <a:spAutoFit/>
          </a:bodyPr>
          <a:lstStyle/>
          <a:p>
            <a:pPr algn="ctr"/>
            <a:r>
              <a:rPr lang="en-US" sz="2800" b="1" dirty="0" err="1" smtClean="0">
                <a:solidFill>
                  <a:schemeClr val="bg1"/>
                </a:solidFill>
                <a:latin typeface="Engravers MT" pitchFamily="18" charset="0"/>
              </a:rPr>
              <a:t>Betsabé</a:t>
            </a:r>
            <a:endParaRPr lang="en-US" sz="2800" b="1" dirty="0">
              <a:solidFill>
                <a:schemeClr val="bg1"/>
              </a:solidFill>
              <a:latin typeface="Engravers MT" pitchFamily="18" charset="0"/>
            </a:endParaRPr>
          </a:p>
        </p:txBody>
      </p:sp>
      <p:pic>
        <p:nvPicPr>
          <p:cNvPr id="12" name="Picture 6" descr="http://4.bp.blogspot.com/_PQnSOdOhcpg/SgBL4GCFnoI/AAAAAAAAANg/n9CppaUrVJk/s320/Abigail.gif">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05" y="2768230"/>
            <a:ext cx="1782618" cy="204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0693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4.bp.blogspot.com/-H-oVS2riCBA/Tdm9oVtD-II/AAAAAAAAAaQ/aMA0bI4agLU/s1600/expulsion_from_garden___gustave_dore_1866_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0206" r="33900" b="5981"/>
          <a:stretch/>
        </p:blipFill>
        <p:spPr bwMode="auto">
          <a:xfrm>
            <a:off x="457200" y="7372"/>
            <a:ext cx="2438400" cy="26918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3.bp.blogspot.com/_NNqdMw4jk5E/TU1i8rYBbcI/AAAAAAAAAr8/6rf-CdgmShA/s320/Jocheb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7372"/>
            <a:ext cx="2419056" cy="26770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bible-people.info/1.5.Tamar_and_Judah_Horace_Vern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7372"/>
            <a:ext cx="2058357" cy="267709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globalrecordings.net/images/avs/lll4-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0" y="4953000"/>
            <a:ext cx="2824841" cy="188322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3.bp.blogspot.com/-R9VGlPIDvuM/TZXtF-d_2UI/AAAAAAAAAww/ExjBISGUhdk/s1600/Rahab%2527s-Windo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9964" y="4952999"/>
            <a:ext cx="2354036" cy="1883229"/>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lifecoach321.com/wp-content/uploads/2012/03/elisha-shunammite-woman-300x204.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9828" y="2819400"/>
            <a:ext cx="28575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4.bp.blogspot.com/-hA5jotvAVlc/TotU_VD0ZwI/AAAAAAAAA3Y/7mewSaBgUMw/s400/christ+teaching+martha+and+mary+anton+dorph.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448" y="4942113"/>
            <a:ext cx="2570959" cy="18832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64163" y="2723483"/>
            <a:ext cx="4683808" cy="1384995"/>
          </a:xfrm>
          <a:prstGeom prst="rect">
            <a:avLst/>
          </a:prstGeom>
          <a:noFill/>
        </p:spPr>
        <p:txBody>
          <a:bodyPr wrap="square" rtlCol="0">
            <a:spAutoFit/>
          </a:bodyPr>
          <a:lstStyle/>
          <a:p>
            <a:pPr algn="ctr"/>
            <a:r>
              <a:rPr lang="en-US" sz="2800" b="1" dirty="0" smtClean="0">
                <a:solidFill>
                  <a:srgbClr val="FFFF00"/>
                </a:solidFill>
                <a:latin typeface="Engravers MT" pitchFamily="18" charset="0"/>
              </a:rPr>
              <a:t>PERSONAJES </a:t>
            </a:r>
            <a:r>
              <a:rPr lang="en-US" sz="2800" b="1" dirty="0" err="1" smtClean="0">
                <a:solidFill>
                  <a:srgbClr val="FFFF00"/>
                </a:solidFill>
                <a:latin typeface="Engravers MT" pitchFamily="18" charset="0"/>
              </a:rPr>
              <a:t>BiblICOS</a:t>
            </a:r>
            <a:r>
              <a:rPr lang="en-US" sz="2800" b="1" dirty="0" smtClean="0">
                <a:solidFill>
                  <a:srgbClr val="FFFF00"/>
                </a:solidFill>
                <a:latin typeface="Engravers MT" pitchFamily="18" charset="0"/>
              </a:rPr>
              <a:t> INTERESANTES</a:t>
            </a:r>
            <a:endParaRPr lang="en-US" sz="2800" b="1" dirty="0">
              <a:solidFill>
                <a:srgbClr val="FFFF00"/>
              </a:solidFill>
              <a:latin typeface="Engravers MT" pitchFamily="18" charset="0"/>
            </a:endParaRPr>
          </a:p>
        </p:txBody>
      </p:sp>
      <p:sp>
        <p:nvSpPr>
          <p:cNvPr id="11" name="TextBox 10"/>
          <p:cNvSpPr txBox="1"/>
          <p:nvPr/>
        </p:nvSpPr>
        <p:spPr>
          <a:xfrm>
            <a:off x="1516243" y="4283475"/>
            <a:ext cx="4779647" cy="461665"/>
          </a:xfrm>
          <a:prstGeom prst="rect">
            <a:avLst/>
          </a:prstGeom>
          <a:noFill/>
        </p:spPr>
        <p:txBody>
          <a:bodyPr wrap="square" rtlCol="0">
            <a:spAutoFit/>
          </a:bodyPr>
          <a:lstStyle/>
          <a:p>
            <a:pPr algn="ctr"/>
            <a:r>
              <a:rPr lang="en-US" b="1" dirty="0" err="1" smtClean="0">
                <a:solidFill>
                  <a:schemeClr val="bg1"/>
                </a:solidFill>
                <a:latin typeface="Engravers MT" pitchFamily="18" charset="0"/>
              </a:rPr>
              <a:t>LeCCION</a:t>
            </a:r>
            <a:r>
              <a:rPr lang="en-US" b="1" dirty="0" smtClean="0">
                <a:solidFill>
                  <a:schemeClr val="bg1"/>
                </a:solidFill>
                <a:latin typeface="Engravers MT" pitchFamily="18" charset="0"/>
              </a:rPr>
              <a:t> 6</a:t>
            </a:r>
            <a:endParaRPr lang="en-US" b="1" dirty="0">
              <a:solidFill>
                <a:schemeClr val="bg1"/>
              </a:solidFill>
              <a:latin typeface="Engravers MT" pitchFamily="18" charset="0"/>
            </a:endParaRPr>
          </a:p>
        </p:txBody>
      </p:sp>
      <p:pic>
        <p:nvPicPr>
          <p:cNvPr id="12" name="Picture 6" descr="http://4.bp.blogspot.com/_PQnSOdOhcpg/SgBL4GCFnoI/AAAAAAAAANg/n9CppaUrVJk/s320/Abigail.gif">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05" y="2768230"/>
            <a:ext cx="1782618" cy="204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0693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1929493" y="2209800"/>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000" b="1" dirty="0" err="1" smtClean="0">
                <a:solidFill>
                  <a:srgbClr val="FFFF00"/>
                </a:solidFill>
              </a:rPr>
              <a:t>Betsab</a:t>
            </a:r>
            <a:r>
              <a:rPr lang="es-CO" sz="4000" b="1" dirty="0" smtClean="0">
                <a:solidFill>
                  <a:srgbClr val="FFFF00"/>
                </a:solidFill>
              </a:rPr>
              <a:t>é</a:t>
            </a:r>
            <a:endParaRPr lang="en-US" sz="3600" b="1" dirty="0">
              <a:solidFill>
                <a:schemeClr val="bg1"/>
              </a:solidFill>
            </a:endParaRPr>
          </a:p>
        </p:txBody>
      </p:sp>
      <p:pic>
        <p:nvPicPr>
          <p:cNvPr id="2052" name="Picture 4" descr="BIBLE WOMEN: BATHSHEBA: GODWARD, ROMAN MA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50" y="0"/>
            <a:ext cx="4210050" cy="67173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3505200"/>
            <a:ext cx="4400551" cy="2246769"/>
          </a:xfrm>
          <a:prstGeom prst="rect">
            <a:avLst/>
          </a:prstGeom>
        </p:spPr>
        <p:txBody>
          <a:bodyPr wrap="square">
            <a:spAutoFit/>
          </a:bodyPr>
          <a:lstStyle/>
          <a:p>
            <a:r>
              <a:rPr lang="en-US" sz="2800" b="1" dirty="0" err="1" smtClean="0">
                <a:solidFill>
                  <a:srgbClr val="FFFF00"/>
                </a:solidFill>
              </a:rPr>
              <a:t>Betsabé</a:t>
            </a:r>
            <a:r>
              <a:rPr lang="en-US" sz="2800" b="1" dirty="0" smtClean="0">
                <a:solidFill>
                  <a:srgbClr val="FFFF00"/>
                </a:solidFill>
              </a:rPr>
              <a:t> y David</a:t>
            </a:r>
          </a:p>
          <a:p>
            <a:r>
              <a:rPr lang="en-US" sz="2800" b="1" dirty="0">
                <a:solidFill>
                  <a:schemeClr val="bg1"/>
                </a:solidFill>
              </a:rPr>
              <a:t> </a:t>
            </a:r>
            <a:r>
              <a:rPr lang="en-US" sz="2800" b="1" dirty="0" smtClean="0">
                <a:solidFill>
                  <a:schemeClr val="bg1"/>
                </a:solidFill>
              </a:rPr>
              <a:t> - 2 Sam </a:t>
            </a:r>
            <a:r>
              <a:rPr lang="en-US" sz="2800" b="1" dirty="0">
                <a:solidFill>
                  <a:schemeClr val="bg1"/>
                </a:solidFill>
              </a:rPr>
              <a:t>11:1-26, </a:t>
            </a:r>
            <a:r>
              <a:rPr lang="en-US" sz="2800" b="1" dirty="0" smtClean="0">
                <a:solidFill>
                  <a:schemeClr val="bg1"/>
                </a:solidFill>
              </a:rPr>
              <a:t>12:15-25</a:t>
            </a:r>
          </a:p>
          <a:p>
            <a:r>
              <a:rPr lang="en-US" sz="2800" b="1" dirty="0">
                <a:solidFill>
                  <a:schemeClr val="bg1"/>
                </a:solidFill>
              </a:rPr>
              <a:t/>
            </a:r>
            <a:br>
              <a:rPr lang="en-US" sz="2800" b="1" dirty="0">
                <a:solidFill>
                  <a:schemeClr val="bg1"/>
                </a:solidFill>
              </a:rPr>
            </a:br>
            <a:r>
              <a:rPr lang="en-US" sz="2800" b="1" dirty="0" smtClean="0">
                <a:solidFill>
                  <a:srgbClr val="FFFF00"/>
                </a:solidFill>
              </a:rPr>
              <a:t>La </a:t>
            </a:r>
            <a:r>
              <a:rPr lang="en-US" sz="2800" b="1" dirty="0" err="1" smtClean="0">
                <a:solidFill>
                  <a:srgbClr val="FFFF00"/>
                </a:solidFill>
              </a:rPr>
              <a:t>lucha</a:t>
            </a:r>
            <a:r>
              <a:rPr lang="en-US" sz="2800" b="1" dirty="0" smtClean="0">
                <a:solidFill>
                  <a:srgbClr val="FFFF00"/>
                </a:solidFill>
              </a:rPr>
              <a:t> </a:t>
            </a:r>
            <a:r>
              <a:rPr lang="en-US" sz="2800" b="1" dirty="0" err="1" smtClean="0">
                <a:solidFill>
                  <a:srgbClr val="FFFF00"/>
                </a:solidFill>
              </a:rPr>
              <a:t>para</a:t>
            </a:r>
            <a:r>
              <a:rPr lang="en-US" sz="2800" b="1" dirty="0" smtClean="0">
                <a:solidFill>
                  <a:srgbClr val="FFFF00"/>
                </a:solidFill>
              </a:rPr>
              <a:t> el </a:t>
            </a:r>
            <a:r>
              <a:rPr lang="en-US" sz="2800" b="1" dirty="0" err="1" smtClean="0">
                <a:solidFill>
                  <a:srgbClr val="FFFF00"/>
                </a:solidFill>
              </a:rPr>
              <a:t>trono</a:t>
            </a:r>
            <a:endParaRPr lang="en-US" sz="2800" b="1" dirty="0" smtClean="0">
              <a:solidFill>
                <a:srgbClr val="FFFF00"/>
              </a:solidFill>
            </a:endParaRPr>
          </a:p>
          <a:p>
            <a:r>
              <a:rPr lang="en-US" sz="2800" b="1" dirty="0">
                <a:solidFill>
                  <a:schemeClr val="bg1"/>
                </a:solidFill>
              </a:rPr>
              <a:t> </a:t>
            </a:r>
            <a:r>
              <a:rPr lang="en-US" sz="2800" b="1" dirty="0" smtClean="0">
                <a:solidFill>
                  <a:schemeClr val="bg1"/>
                </a:solidFill>
              </a:rPr>
              <a:t> - 1Reyes </a:t>
            </a:r>
            <a:r>
              <a:rPr lang="en-US" sz="2800" b="1" dirty="0">
                <a:solidFill>
                  <a:schemeClr val="bg1"/>
                </a:solidFill>
              </a:rPr>
              <a:t>1:1-37, </a:t>
            </a:r>
            <a:r>
              <a:rPr lang="en-US" sz="2800" b="1" dirty="0" smtClean="0">
                <a:solidFill>
                  <a:schemeClr val="bg1"/>
                </a:solidFill>
              </a:rPr>
              <a:t>2:10-25</a:t>
            </a:r>
            <a:endParaRPr lang="en-US" sz="2800" b="1" dirty="0">
              <a:solidFill>
                <a:schemeClr val="bg1"/>
              </a:solidFill>
            </a:endParaRPr>
          </a:p>
        </p:txBody>
      </p:sp>
    </p:spTree>
    <p:extLst>
      <p:ext uri="{BB962C8B-B14F-4D97-AF65-F5344CB8AC3E}">
        <p14:creationId xmlns:p14="http://schemas.microsoft.com/office/powerpoint/2010/main" val="60521530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bleatlas.org/region/rabbah.jpg">
            <a:hlinkClick r:id="rId2" tooltip="Rabbah region map. Click for atlas view."/>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0" y="243512"/>
            <a:ext cx="2286000" cy="6370975"/>
          </a:xfrm>
          <a:prstGeom prst="rect">
            <a:avLst/>
          </a:prstGeom>
        </p:spPr>
        <p:txBody>
          <a:bodyPr wrap="square">
            <a:spAutoFit/>
          </a:bodyPr>
          <a:lstStyle/>
          <a:p>
            <a:pPr algn="ctr"/>
            <a:r>
              <a:rPr lang="en-US" b="1" dirty="0">
                <a:solidFill>
                  <a:srgbClr val="FFFF00"/>
                </a:solidFill>
              </a:rPr>
              <a:t>2 Sam </a:t>
            </a:r>
            <a:r>
              <a:rPr lang="en-US" b="1" dirty="0" smtClean="0">
                <a:solidFill>
                  <a:srgbClr val="FFFF00"/>
                </a:solidFill>
              </a:rPr>
              <a:t>11:1 </a:t>
            </a:r>
            <a:r>
              <a:rPr lang="es-ES" b="1" dirty="0" smtClean="0">
                <a:solidFill>
                  <a:schemeClr val="bg1"/>
                </a:solidFill>
              </a:rPr>
              <a:t>Aconteció </a:t>
            </a:r>
            <a:r>
              <a:rPr lang="es-ES" b="1" dirty="0">
                <a:solidFill>
                  <a:schemeClr val="bg1"/>
                </a:solidFill>
              </a:rPr>
              <a:t>al año siguiente, en el tiempo que salen los reyes a la guerra, que David envió a </a:t>
            </a:r>
            <a:r>
              <a:rPr lang="es-ES" b="1" dirty="0" err="1">
                <a:solidFill>
                  <a:schemeClr val="bg1"/>
                </a:solidFill>
              </a:rPr>
              <a:t>Joab</a:t>
            </a:r>
            <a:r>
              <a:rPr lang="es-ES" b="1" dirty="0">
                <a:solidFill>
                  <a:schemeClr val="bg1"/>
                </a:solidFill>
              </a:rPr>
              <a:t>, y con él a sus siervos y a todo Israel, y destruyeron a los amonitas, y sitiaron a </a:t>
            </a:r>
            <a:r>
              <a:rPr lang="es-ES" b="1" dirty="0" err="1">
                <a:solidFill>
                  <a:schemeClr val="bg1"/>
                </a:solidFill>
              </a:rPr>
              <a:t>Rabá</a:t>
            </a:r>
            <a:r>
              <a:rPr lang="es-ES" b="1" dirty="0">
                <a:solidFill>
                  <a:schemeClr val="bg1"/>
                </a:solidFill>
              </a:rPr>
              <a:t>; pero David se quedó en Jerusalén</a:t>
            </a:r>
            <a:r>
              <a:rPr lang="es-ES" b="1" dirty="0" smtClean="0">
                <a:solidFill>
                  <a:schemeClr val="bg1"/>
                </a:solidFill>
              </a:rPr>
              <a:t>.</a:t>
            </a:r>
            <a:endParaRPr lang="es-ES" b="1" dirty="0">
              <a:solidFill>
                <a:schemeClr val="bg1"/>
              </a:solidFill>
            </a:endParaRPr>
          </a:p>
        </p:txBody>
      </p:sp>
    </p:spTree>
    <p:extLst>
      <p:ext uri="{BB962C8B-B14F-4D97-AF65-F5344CB8AC3E}">
        <p14:creationId xmlns:p14="http://schemas.microsoft.com/office/powerpoint/2010/main" val="243367291"/>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57" y="58057"/>
            <a:ext cx="9144000" cy="6524863"/>
          </a:xfrm>
          <a:prstGeom prst="rect">
            <a:avLst/>
          </a:prstGeom>
        </p:spPr>
        <p:txBody>
          <a:bodyPr wrap="square">
            <a:spAutoFit/>
          </a:bodyPr>
          <a:lstStyle/>
          <a:p>
            <a:r>
              <a:rPr lang="en-US" sz="2200" b="1" dirty="0">
                <a:solidFill>
                  <a:srgbClr val="FFFF00"/>
                </a:solidFill>
              </a:rPr>
              <a:t>2 Sam </a:t>
            </a:r>
            <a:r>
              <a:rPr lang="en-US" sz="2200" b="1" dirty="0" smtClean="0">
                <a:solidFill>
                  <a:srgbClr val="FFFF00"/>
                </a:solidFill>
              </a:rPr>
              <a:t>11:2-5 - </a:t>
            </a:r>
            <a:r>
              <a:rPr lang="es-ES" sz="2200" b="1" dirty="0" smtClean="0">
                <a:solidFill>
                  <a:schemeClr val="bg1"/>
                </a:solidFill>
              </a:rPr>
              <a:t> </a:t>
            </a:r>
          </a:p>
          <a:p>
            <a:r>
              <a:rPr lang="es-ES" sz="2200" b="1" dirty="0" smtClean="0">
                <a:solidFill>
                  <a:schemeClr val="bg1"/>
                </a:solidFill>
              </a:rPr>
              <a:t>Y </a:t>
            </a:r>
            <a:r>
              <a:rPr lang="es-ES" sz="2200" b="1" dirty="0">
                <a:solidFill>
                  <a:schemeClr val="bg1"/>
                </a:solidFill>
              </a:rPr>
              <a:t>sucedió un día, al </a:t>
            </a:r>
            <a:endParaRPr lang="es-ES" sz="2200" b="1" dirty="0" smtClean="0">
              <a:solidFill>
                <a:schemeClr val="bg1"/>
              </a:solidFill>
            </a:endParaRPr>
          </a:p>
          <a:p>
            <a:r>
              <a:rPr lang="es-ES" sz="2200" b="1" dirty="0" smtClean="0">
                <a:solidFill>
                  <a:schemeClr val="bg1"/>
                </a:solidFill>
              </a:rPr>
              <a:t>caer </a:t>
            </a:r>
            <a:r>
              <a:rPr lang="es-ES" sz="2200" b="1" dirty="0">
                <a:solidFill>
                  <a:schemeClr val="bg1"/>
                </a:solidFill>
              </a:rPr>
              <a:t>la tarde, que se </a:t>
            </a:r>
            <a:endParaRPr lang="es-ES" sz="2200" b="1" dirty="0" smtClean="0">
              <a:solidFill>
                <a:schemeClr val="bg1"/>
              </a:solidFill>
            </a:endParaRPr>
          </a:p>
          <a:p>
            <a:r>
              <a:rPr lang="es-ES" sz="2200" b="1" dirty="0" smtClean="0">
                <a:solidFill>
                  <a:schemeClr val="bg1"/>
                </a:solidFill>
              </a:rPr>
              <a:t>levantó </a:t>
            </a:r>
            <a:r>
              <a:rPr lang="es-ES" sz="2200" b="1" dirty="0">
                <a:solidFill>
                  <a:schemeClr val="bg1"/>
                </a:solidFill>
              </a:rPr>
              <a:t>David de su </a:t>
            </a:r>
            <a:endParaRPr lang="es-ES" sz="2200" b="1" dirty="0" smtClean="0">
              <a:solidFill>
                <a:schemeClr val="bg1"/>
              </a:solidFill>
            </a:endParaRPr>
          </a:p>
          <a:p>
            <a:r>
              <a:rPr lang="es-ES" sz="2200" b="1" dirty="0" smtClean="0">
                <a:solidFill>
                  <a:schemeClr val="bg1"/>
                </a:solidFill>
              </a:rPr>
              <a:t>lecho </a:t>
            </a:r>
            <a:r>
              <a:rPr lang="es-ES" sz="2200" b="1" dirty="0">
                <a:solidFill>
                  <a:schemeClr val="bg1"/>
                </a:solidFill>
              </a:rPr>
              <a:t>y se paseaba </a:t>
            </a:r>
            <a:endParaRPr lang="es-ES" sz="2200" b="1" dirty="0" smtClean="0">
              <a:solidFill>
                <a:schemeClr val="bg1"/>
              </a:solidFill>
            </a:endParaRPr>
          </a:p>
          <a:p>
            <a:r>
              <a:rPr lang="es-ES" sz="2200" b="1" dirty="0" smtClean="0">
                <a:solidFill>
                  <a:schemeClr val="bg1"/>
                </a:solidFill>
              </a:rPr>
              <a:t>sobre </a:t>
            </a:r>
            <a:r>
              <a:rPr lang="es-ES" sz="2200" b="1" dirty="0">
                <a:solidFill>
                  <a:schemeClr val="bg1"/>
                </a:solidFill>
              </a:rPr>
              <a:t>el terrado de la </a:t>
            </a:r>
            <a:endParaRPr lang="es-ES" sz="2200" b="1" dirty="0" smtClean="0">
              <a:solidFill>
                <a:schemeClr val="bg1"/>
              </a:solidFill>
            </a:endParaRPr>
          </a:p>
          <a:p>
            <a:r>
              <a:rPr lang="es-ES" sz="2200" b="1" dirty="0" smtClean="0">
                <a:solidFill>
                  <a:schemeClr val="bg1"/>
                </a:solidFill>
              </a:rPr>
              <a:t>casa </a:t>
            </a:r>
            <a:r>
              <a:rPr lang="es-ES" sz="2200" b="1" dirty="0">
                <a:solidFill>
                  <a:schemeClr val="bg1"/>
                </a:solidFill>
              </a:rPr>
              <a:t>real; y vio desde </a:t>
            </a:r>
            <a:endParaRPr lang="es-ES" sz="2200" b="1" dirty="0" smtClean="0">
              <a:solidFill>
                <a:schemeClr val="bg1"/>
              </a:solidFill>
            </a:endParaRPr>
          </a:p>
          <a:p>
            <a:r>
              <a:rPr lang="es-ES" sz="2200" b="1" dirty="0" smtClean="0">
                <a:solidFill>
                  <a:schemeClr val="bg1"/>
                </a:solidFill>
              </a:rPr>
              <a:t>el </a:t>
            </a:r>
            <a:r>
              <a:rPr lang="es-ES" sz="2200" b="1" dirty="0">
                <a:solidFill>
                  <a:schemeClr val="bg1"/>
                </a:solidFill>
              </a:rPr>
              <a:t>terrado a una </a:t>
            </a:r>
            <a:endParaRPr lang="es-ES" sz="2200" b="1" dirty="0" smtClean="0">
              <a:solidFill>
                <a:schemeClr val="bg1"/>
              </a:solidFill>
            </a:endParaRPr>
          </a:p>
          <a:p>
            <a:r>
              <a:rPr lang="es-ES" sz="2200" b="1" dirty="0" smtClean="0">
                <a:solidFill>
                  <a:schemeClr val="bg1"/>
                </a:solidFill>
              </a:rPr>
              <a:t>mujer </a:t>
            </a:r>
            <a:r>
              <a:rPr lang="es-ES" sz="2200" b="1" dirty="0">
                <a:solidFill>
                  <a:schemeClr val="bg1"/>
                </a:solidFill>
              </a:rPr>
              <a:t>que se estaba </a:t>
            </a:r>
            <a:endParaRPr lang="es-ES" sz="2200" b="1" dirty="0" smtClean="0">
              <a:solidFill>
                <a:schemeClr val="bg1"/>
              </a:solidFill>
            </a:endParaRPr>
          </a:p>
          <a:p>
            <a:r>
              <a:rPr lang="es-ES" sz="2200" b="1" dirty="0" smtClean="0">
                <a:solidFill>
                  <a:schemeClr val="bg1"/>
                </a:solidFill>
              </a:rPr>
              <a:t>bañando</a:t>
            </a:r>
            <a:r>
              <a:rPr lang="es-ES" sz="2200" b="1" dirty="0">
                <a:solidFill>
                  <a:schemeClr val="bg1"/>
                </a:solidFill>
              </a:rPr>
              <a:t>, la cual era </a:t>
            </a:r>
            <a:endParaRPr lang="es-ES" sz="2200" b="1" dirty="0" smtClean="0">
              <a:solidFill>
                <a:schemeClr val="bg1"/>
              </a:solidFill>
            </a:endParaRPr>
          </a:p>
          <a:p>
            <a:r>
              <a:rPr lang="es-ES" sz="2200" b="1" dirty="0" smtClean="0">
                <a:solidFill>
                  <a:schemeClr val="bg1"/>
                </a:solidFill>
              </a:rPr>
              <a:t>muy </a:t>
            </a:r>
            <a:r>
              <a:rPr lang="es-ES" sz="2200" b="1" dirty="0">
                <a:solidFill>
                  <a:schemeClr val="bg1"/>
                </a:solidFill>
              </a:rPr>
              <a:t>hermosa</a:t>
            </a:r>
            <a:r>
              <a:rPr lang="es-ES" sz="2200" b="1" dirty="0" smtClean="0">
                <a:solidFill>
                  <a:schemeClr val="bg1"/>
                </a:solidFill>
              </a:rPr>
              <a:t>. </a:t>
            </a:r>
            <a:r>
              <a:rPr lang="es-ES" sz="2200" b="1" dirty="0">
                <a:solidFill>
                  <a:schemeClr val="bg1"/>
                </a:solidFill>
              </a:rPr>
              <a:t>Envió </a:t>
            </a:r>
            <a:endParaRPr lang="es-ES" sz="2200" b="1" dirty="0" smtClean="0">
              <a:solidFill>
                <a:schemeClr val="bg1"/>
              </a:solidFill>
            </a:endParaRPr>
          </a:p>
          <a:p>
            <a:r>
              <a:rPr lang="es-ES" sz="2200" b="1" dirty="0" smtClean="0">
                <a:solidFill>
                  <a:schemeClr val="bg1"/>
                </a:solidFill>
              </a:rPr>
              <a:t>David </a:t>
            </a:r>
            <a:r>
              <a:rPr lang="es-ES" sz="2200" b="1" dirty="0">
                <a:solidFill>
                  <a:schemeClr val="bg1"/>
                </a:solidFill>
              </a:rPr>
              <a:t>a preguntar </a:t>
            </a:r>
            <a:r>
              <a:rPr lang="es-ES" sz="2200" b="1" dirty="0" smtClean="0">
                <a:solidFill>
                  <a:schemeClr val="bg1"/>
                </a:solidFill>
              </a:rPr>
              <a:t>por</a:t>
            </a:r>
          </a:p>
          <a:p>
            <a:r>
              <a:rPr lang="es-ES" sz="2200" b="1" dirty="0" smtClean="0">
                <a:solidFill>
                  <a:schemeClr val="bg1"/>
                </a:solidFill>
              </a:rPr>
              <a:t>aquella </a:t>
            </a:r>
            <a:r>
              <a:rPr lang="es-ES" sz="2200" b="1" dirty="0">
                <a:solidFill>
                  <a:schemeClr val="bg1"/>
                </a:solidFill>
              </a:rPr>
              <a:t>mujer, y le </a:t>
            </a:r>
            <a:endParaRPr lang="es-ES" sz="2200" b="1" dirty="0" smtClean="0">
              <a:solidFill>
                <a:schemeClr val="bg1"/>
              </a:solidFill>
            </a:endParaRPr>
          </a:p>
          <a:p>
            <a:r>
              <a:rPr lang="es-ES" sz="2200" b="1" dirty="0" smtClean="0">
                <a:solidFill>
                  <a:schemeClr val="bg1"/>
                </a:solidFill>
              </a:rPr>
              <a:t>dijeron</a:t>
            </a:r>
            <a:r>
              <a:rPr lang="es-ES" sz="2200" b="1" dirty="0">
                <a:solidFill>
                  <a:schemeClr val="bg1"/>
                </a:solidFill>
              </a:rPr>
              <a:t>: Aquella es </a:t>
            </a:r>
            <a:endParaRPr lang="es-ES" sz="2200" b="1" dirty="0" smtClean="0">
              <a:solidFill>
                <a:schemeClr val="bg1"/>
              </a:solidFill>
            </a:endParaRPr>
          </a:p>
          <a:p>
            <a:r>
              <a:rPr lang="es-ES" sz="2200" b="1" dirty="0" err="1" smtClean="0">
                <a:solidFill>
                  <a:schemeClr val="bg1"/>
                </a:solidFill>
              </a:rPr>
              <a:t>Betsabé</a:t>
            </a:r>
            <a:r>
              <a:rPr lang="es-ES" sz="2200" b="1" dirty="0" smtClean="0">
                <a:solidFill>
                  <a:schemeClr val="bg1"/>
                </a:solidFill>
              </a:rPr>
              <a:t> </a:t>
            </a:r>
            <a:r>
              <a:rPr lang="es-ES" sz="2200" b="1" dirty="0">
                <a:solidFill>
                  <a:schemeClr val="bg1"/>
                </a:solidFill>
              </a:rPr>
              <a:t>hija de Eliam, </a:t>
            </a:r>
            <a:endParaRPr lang="es-ES" sz="2200" b="1" dirty="0" smtClean="0">
              <a:solidFill>
                <a:schemeClr val="bg1"/>
              </a:solidFill>
            </a:endParaRPr>
          </a:p>
          <a:p>
            <a:r>
              <a:rPr lang="es-ES" sz="2200" b="1" dirty="0" smtClean="0">
                <a:solidFill>
                  <a:schemeClr val="bg1"/>
                </a:solidFill>
              </a:rPr>
              <a:t>mujer </a:t>
            </a:r>
            <a:r>
              <a:rPr lang="es-ES" sz="2200" b="1" dirty="0">
                <a:solidFill>
                  <a:schemeClr val="bg1"/>
                </a:solidFill>
              </a:rPr>
              <a:t>de Urías heteo. </a:t>
            </a:r>
            <a:endParaRPr lang="es-ES" sz="2200" b="1" dirty="0" smtClean="0">
              <a:solidFill>
                <a:schemeClr val="bg1"/>
              </a:solidFill>
            </a:endParaRPr>
          </a:p>
          <a:p>
            <a:r>
              <a:rPr lang="es-ES" sz="2200" b="1" dirty="0" smtClean="0">
                <a:solidFill>
                  <a:schemeClr val="bg1"/>
                </a:solidFill>
              </a:rPr>
              <a:t>Y </a:t>
            </a:r>
            <a:r>
              <a:rPr lang="es-ES" sz="2200" b="1" dirty="0">
                <a:solidFill>
                  <a:schemeClr val="bg1"/>
                </a:solidFill>
              </a:rPr>
              <a:t>envió David mensajeros, y la tomó; y vino a él, y él durmió con ella. Luego ella se purificó de su inmundicia, y se volvió a su casa. </a:t>
            </a:r>
            <a:r>
              <a:rPr lang="es-ES" sz="2200" b="1" dirty="0" smtClean="0">
                <a:solidFill>
                  <a:schemeClr val="bg1"/>
                </a:solidFill>
              </a:rPr>
              <a:t> </a:t>
            </a:r>
            <a:r>
              <a:rPr lang="es-ES" sz="2200" b="1" dirty="0">
                <a:solidFill>
                  <a:schemeClr val="bg1"/>
                </a:solidFill>
              </a:rPr>
              <a:t>Y concibió la mujer, y envió a hacerlo saber a David, diciendo: </a:t>
            </a:r>
            <a:r>
              <a:rPr lang="es-ES" sz="2200" b="1" dirty="0" smtClean="0">
                <a:solidFill>
                  <a:schemeClr val="bg1"/>
                </a:solidFill>
              </a:rPr>
              <a:t> Estoy </a:t>
            </a:r>
            <a:r>
              <a:rPr lang="es-ES" sz="2200" b="1" dirty="0">
                <a:solidFill>
                  <a:schemeClr val="bg1"/>
                </a:solidFill>
              </a:rPr>
              <a:t>encinta. </a:t>
            </a:r>
          </a:p>
        </p:txBody>
      </p:sp>
      <p:pic>
        <p:nvPicPr>
          <p:cNvPr id="2052" name="Picture 4" descr="http://www.generationword.com/jerusalem101-photos/city-of-david/city-of-david-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689" y="32656"/>
            <a:ext cx="6430197" cy="53775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82587" y="1371600"/>
            <a:ext cx="914400" cy="369332"/>
          </a:xfrm>
          <a:prstGeom prst="rect">
            <a:avLst/>
          </a:prstGeom>
          <a:solidFill>
            <a:schemeClr val="bg1">
              <a:lumMod val="65000"/>
            </a:schemeClr>
          </a:solidFill>
        </p:spPr>
        <p:txBody>
          <a:bodyPr wrap="square" rtlCol="0">
            <a:spAutoFit/>
          </a:bodyPr>
          <a:lstStyle/>
          <a:p>
            <a:r>
              <a:rPr lang="es-CO" sz="1800" b="1" dirty="0" smtClean="0"/>
              <a:t>Palacio</a:t>
            </a:r>
            <a:endParaRPr lang="en-US" sz="1800" b="1" dirty="0"/>
          </a:p>
        </p:txBody>
      </p:sp>
      <p:sp>
        <p:nvSpPr>
          <p:cNvPr id="6" name="TextBox 5"/>
          <p:cNvSpPr txBox="1"/>
          <p:nvPr/>
        </p:nvSpPr>
        <p:spPr>
          <a:xfrm>
            <a:off x="6545574" y="76645"/>
            <a:ext cx="914400" cy="646331"/>
          </a:xfrm>
          <a:prstGeom prst="rect">
            <a:avLst/>
          </a:prstGeom>
          <a:solidFill>
            <a:schemeClr val="bg1">
              <a:lumMod val="65000"/>
            </a:schemeClr>
          </a:solidFill>
        </p:spPr>
        <p:txBody>
          <a:bodyPr wrap="square" rtlCol="0">
            <a:spAutoFit/>
          </a:bodyPr>
          <a:lstStyle/>
          <a:p>
            <a:r>
              <a:rPr lang="es-CO" sz="1800" b="1" dirty="0"/>
              <a:t>m</a:t>
            </a:r>
            <a:r>
              <a:rPr lang="es-CO" sz="1800" b="1" dirty="0" smtClean="0"/>
              <a:t>onte</a:t>
            </a:r>
          </a:p>
          <a:p>
            <a:r>
              <a:rPr lang="es-CO" sz="1800" b="1" dirty="0" smtClean="0"/>
              <a:t>Moría</a:t>
            </a:r>
            <a:endParaRPr lang="en-US" sz="1800" b="1" dirty="0"/>
          </a:p>
        </p:txBody>
      </p:sp>
      <p:sp>
        <p:nvSpPr>
          <p:cNvPr id="7" name="TextBox 6"/>
          <p:cNvSpPr txBox="1"/>
          <p:nvPr/>
        </p:nvSpPr>
        <p:spPr>
          <a:xfrm>
            <a:off x="2971800" y="2057400"/>
            <a:ext cx="1143000" cy="646331"/>
          </a:xfrm>
          <a:prstGeom prst="rect">
            <a:avLst/>
          </a:prstGeom>
          <a:solidFill>
            <a:schemeClr val="bg1">
              <a:lumMod val="65000"/>
            </a:schemeClr>
          </a:solidFill>
        </p:spPr>
        <p:txBody>
          <a:bodyPr wrap="square" rtlCol="0">
            <a:spAutoFit/>
          </a:bodyPr>
          <a:lstStyle/>
          <a:p>
            <a:pPr algn="ctr"/>
            <a:r>
              <a:rPr lang="es-CO" sz="1800" b="1" dirty="0"/>
              <a:t>e</a:t>
            </a:r>
            <a:r>
              <a:rPr lang="es-CO" sz="1800" b="1" dirty="0" smtClean="0"/>
              <a:t>l Valle central</a:t>
            </a:r>
            <a:endParaRPr lang="en-US" sz="1800" b="1" dirty="0"/>
          </a:p>
        </p:txBody>
      </p:sp>
      <p:sp>
        <p:nvSpPr>
          <p:cNvPr id="8" name="TextBox 7"/>
          <p:cNvSpPr txBox="1"/>
          <p:nvPr/>
        </p:nvSpPr>
        <p:spPr>
          <a:xfrm>
            <a:off x="7848600" y="3505200"/>
            <a:ext cx="1143000" cy="646331"/>
          </a:xfrm>
          <a:prstGeom prst="rect">
            <a:avLst/>
          </a:prstGeom>
          <a:solidFill>
            <a:schemeClr val="bg1">
              <a:lumMod val="65000"/>
            </a:schemeClr>
          </a:solidFill>
        </p:spPr>
        <p:txBody>
          <a:bodyPr wrap="square" rtlCol="0">
            <a:spAutoFit/>
          </a:bodyPr>
          <a:lstStyle/>
          <a:p>
            <a:pPr algn="ctr"/>
            <a:r>
              <a:rPr lang="es-CO" sz="1800" b="1" dirty="0"/>
              <a:t>e</a:t>
            </a:r>
            <a:r>
              <a:rPr lang="es-CO" sz="1800" b="1" dirty="0" smtClean="0"/>
              <a:t>l Valle </a:t>
            </a:r>
            <a:r>
              <a:rPr lang="es-CO" sz="1800" b="1" dirty="0" err="1" smtClean="0"/>
              <a:t>Kidrón</a:t>
            </a:r>
            <a:endParaRPr lang="en-US" sz="1800" b="1" dirty="0"/>
          </a:p>
        </p:txBody>
      </p:sp>
      <p:sp>
        <p:nvSpPr>
          <p:cNvPr id="9" name="TextBox 8"/>
          <p:cNvSpPr txBox="1"/>
          <p:nvPr/>
        </p:nvSpPr>
        <p:spPr>
          <a:xfrm>
            <a:off x="6973744" y="2086427"/>
            <a:ext cx="1332055" cy="646331"/>
          </a:xfrm>
          <a:prstGeom prst="rect">
            <a:avLst/>
          </a:prstGeom>
          <a:solidFill>
            <a:schemeClr val="bg1">
              <a:lumMod val="65000"/>
            </a:schemeClr>
          </a:solidFill>
        </p:spPr>
        <p:txBody>
          <a:bodyPr wrap="square" rtlCol="0">
            <a:spAutoFit/>
          </a:bodyPr>
          <a:lstStyle/>
          <a:p>
            <a:pPr algn="ctr"/>
            <a:r>
              <a:rPr lang="es-CO" sz="1800" b="1" dirty="0"/>
              <a:t>m</a:t>
            </a:r>
            <a:r>
              <a:rPr lang="es-CO" sz="1800" b="1" dirty="0" smtClean="0"/>
              <a:t>anantial de </a:t>
            </a:r>
            <a:r>
              <a:rPr lang="es-CO" sz="1800" b="1" dirty="0" err="1" smtClean="0"/>
              <a:t>Gihón</a:t>
            </a:r>
            <a:endParaRPr lang="en-US" sz="1800" b="1" dirty="0"/>
          </a:p>
        </p:txBody>
      </p:sp>
      <p:sp>
        <p:nvSpPr>
          <p:cNvPr id="10" name="TextBox 9"/>
          <p:cNvSpPr txBox="1"/>
          <p:nvPr/>
        </p:nvSpPr>
        <p:spPr>
          <a:xfrm>
            <a:off x="6411501" y="736600"/>
            <a:ext cx="1048473" cy="369332"/>
          </a:xfrm>
          <a:prstGeom prst="rect">
            <a:avLst/>
          </a:prstGeom>
          <a:solidFill>
            <a:schemeClr val="bg1">
              <a:lumMod val="65000"/>
            </a:schemeClr>
          </a:solidFill>
        </p:spPr>
        <p:txBody>
          <a:bodyPr wrap="square" rtlCol="0">
            <a:spAutoFit/>
          </a:bodyPr>
          <a:lstStyle/>
          <a:p>
            <a:pPr algn="ctr"/>
            <a:r>
              <a:rPr lang="es-CO" sz="1800" b="1" dirty="0" err="1" smtClean="0"/>
              <a:t>Ofel</a:t>
            </a:r>
            <a:endParaRPr lang="en-US" sz="1800" b="1" dirty="0"/>
          </a:p>
        </p:txBody>
      </p:sp>
    </p:spTree>
    <p:extLst>
      <p:ext uri="{BB962C8B-B14F-4D97-AF65-F5344CB8AC3E}">
        <p14:creationId xmlns:p14="http://schemas.microsoft.com/office/powerpoint/2010/main" val="230277194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enerationword.com/jerusalem101-photos/city-of-david/city-david-stone-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679149"/>
      </p:ext>
    </p:extLst>
  </p:cSld>
  <p:clrMapOvr>
    <a:masterClrMapping/>
  </p:clrMapOvr>
  <mc:AlternateContent xmlns:mc="http://schemas.openxmlformats.org/markup-compatibility/2006" xmlns:p14="http://schemas.microsoft.com/office/powerpoint/2010/main">
    <mc:Choice Requires="p14">
      <p:transition spd="slow" p14:dur="175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blog.bibleplaces.com/uploaded_images/City_of_David_Area_G_from_east,_tb091306305-722290.JPG"/>
          <p:cNvPicPr>
            <a:picLocks noChangeAspect="1" noChangeArrowheads="1"/>
          </p:cNvPicPr>
          <p:nvPr/>
        </p:nvPicPr>
        <p:blipFill rotWithShape="1">
          <a:blip r:embed="rId2">
            <a:extLst>
              <a:ext uri="{28A0092B-C50C-407E-A947-70E740481C1C}">
                <a14:useLocalDpi xmlns:a14="http://schemas.microsoft.com/office/drawing/2010/main" val="0"/>
              </a:ext>
            </a:extLst>
          </a:blip>
          <a:srcRect b="8552"/>
          <a:stretch/>
        </p:blipFill>
        <p:spPr bwMode="auto">
          <a:xfrm>
            <a:off x="2" y="1128485"/>
            <a:ext cx="9144000" cy="559525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2" y="420469"/>
            <a:ext cx="91439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sz="3600" b="1" dirty="0">
                <a:solidFill>
                  <a:schemeClr val="bg1"/>
                </a:solidFill>
              </a:rPr>
              <a:t> la excavación corriente de la Ciudad de David</a:t>
            </a:r>
            <a:endParaRPr lang="en-US" sz="3200" b="1" dirty="0">
              <a:solidFill>
                <a:schemeClr val="bg1"/>
              </a:solidFill>
            </a:endParaRPr>
          </a:p>
        </p:txBody>
      </p:sp>
      <p:sp>
        <p:nvSpPr>
          <p:cNvPr id="2" name="Rectangle 1"/>
          <p:cNvSpPr/>
          <p:nvPr/>
        </p:nvSpPr>
        <p:spPr>
          <a:xfrm>
            <a:off x="1143000" y="2743829"/>
            <a:ext cx="2148345" cy="707886"/>
          </a:xfrm>
          <a:prstGeom prst="rect">
            <a:avLst/>
          </a:prstGeom>
          <a:solidFill>
            <a:schemeClr val="tx1"/>
          </a:solidFill>
        </p:spPr>
        <p:txBody>
          <a:bodyPr wrap="none">
            <a:spAutoFit/>
          </a:bodyPr>
          <a:lstStyle/>
          <a:p>
            <a:r>
              <a:rPr lang="es-ES" sz="2000" b="1" dirty="0">
                <a:solidFill>
                  <a:srgbClr val="FFFF00"/>
                </a:solidFill>
                <a:latin typeface="Arial Rounded MT Bold" pitchFamily="34" charset="0"/>
              </a:rPr>
              <a:t>la estructura </a:t>
            </a:r>
            <a:r>
              <a:rPr lang="es-ES" sz="2000" b="1" dirty="0" smtClean="0">
                <a:solidFill>
                  <a:srgbClr val="FFFF00"/>
                </a:solidFill>
                <a:latin typeface="Arial Rounded MT Bold" pitchFamily="34" charset="0"/>
              </a:rPr>
              <a:t>de</a:t>
            </a:r>
          </a:p>
          <a:p>
            <a:r>
              <a:rPr lang="es-ES" sz="2000" b="1" dirty="0" smtClean="0">
                <a:solidFill>
                  <a:srgbClr val="FFFF00"/>
                </a:solidFill>
                <a:latin typeface="Arial Rounded MT Bold" pitchFamily="34" charset="0"/>
              </a:rPr>
              <a:t>piedra </a:t>
            </a:r>
            <a:r>
              <a:rPr lang="es-ES" sz="2000" b="1" dirty="0">
                <a:solidFill>
                  <a:srgbClr val="FFFF00"/>
                </a:solidFill>
                <a:latin typeface="Arial Rounded MT Bold" pitchFamily="34" charset="0"/>
              </a:rPr>
              <a:t>andada</a:t>
            </a:r>
            <a:endParaRPr lang="en-US" sz="2000" b="1" dirty="0">
              <a:solidFill>
                <a:srgbClr val="FFFF00"/>
              </a:solidFill>
              <a:latin typeface="Arial Rounded MT Bold" pitchFamily="34" charset="0"/>
            </a:endParaRPr>
          </a:p>
        </p:txBody>
      </p:sp>
      <p:sp>
        <p:nvSpPr>
          <p:cNvPr id="3" name="Rectangle 2"/>
          <p:cNvSpPr/>
          <p:nvPr/>
        </p:nvSpPr>
        <p:spPr>
          <a:xfrm>
            <a:off x="2807735" y="3198168"/>
            <a:ext cx="3528530" cy="461665"/>
          </a:xfrm>
          <a:prstGeom prst="rect">
            <a:avLst/>
          </a:prstGeom>
        </p:spPr>
        <p:txBody>
          <a:bodyPr wrap="none">
            <a:spAutoFit/>
          </a:bodyPr>
          <a:lstStyle/>
          <a:p>
            <a:r>
              <a:rPr lang="es-ES" dirty="0"/>
              <a:t>el palacio posible de David</a:t>
            </a:r>
            <a:endParaRPr lang="en-US" dirty="0"/>
          </a:p>
        </p:txBody>
      </p:sp>
      <p:sp>
        <p:nvSpPr>
          <p:cNvPr id="4" name="Rectangle 3"/>
          <p:cNvSpPr/>
          <p:nvPr/>
        </p:nvSpPr>
        <p:spPr>
          <a:xfrm>
            <a:off x="4876800" y="1986279"/>
            <a:ext cx="3048000" cy="400110"/>
          </a:xfrm>
          <a:prstGeom prst="rect">
            <a:avLst/>
          </a:prstGeom>
          <a:solidFill>
            <a:schemeClr val="tx1"/>
          </a:solidFill>
        </p:spPr>
        <p:txBody>
          <a:bodyPr wrap="square">
            <a:spAutoFit/>
          </a:bodyPr>
          <a:lstStyle/>
          <a:p>
            <a:pPr algn="ctr"/>
            <a:r>
              <a:rPr lang="es-ES" sz="2000" b="1" dirty="0">
                <a:solidFill>
                  <a:srgbClr val="FFFF00"/>
                </a:solidFill>
                <a:latin typeface="Arial Rounded MT Bold" pitchFamily="34" charset="0"/>
              </a:rPr>
              <a:t>el palacio </a:t>
            </a:r>
            <a:r>
              <a:rPr lang="es-ES" sz="2000" b="1" dirty="0" smtClean="0">
                <a:solidFill>
                  <a:srgbClr val="FFFF00"/>
                </a:solidFill>
                <a:latin typeface="Arial Rounded MT Bold" pitchFamily="34" charset="0"/>
              </a:rPr>
              <a:t>de </a:t>
            </a:r>
            <a:r>
              <a:rPr lang="es-ES" sz="2000" b="1" dirty="0">
                <a:solidFill>
                  <a:srgbClr val="FFFF00"/>
                </a:solidFill>
                <a:latin typeface="Arial Rounded MT Bold" pitchFamily="34" charset="0"/>
              </a:rPr>
              <a:t>David</a:t>
            </a:r>
            <a:endParaRPr lang="en-US" sz="2000" b="1" dirty="0">
              <a:solidFill>
                <a:srgbClr val="FFFF00"/>
              </a:solidFill>
              <a:latin typeface="Arial Rounded MT Bold" pitchFamily="34" charset="0"/>
            </a:endParaRPr>
          </a:p>
        </p:txBody>
      </p:sp>
    </p:spTree>
    <p:extLst>
      <p:ext uri="{BB962C8B-B14F-4D97-AF65-F5344CB8AC3E}">
        <p14:creationId xmlns:p14="http://schemas.microsoft.com/office/powerpoint/2010/main" val="1625272241"/>
      </p:ext>
    </p:extLst>
  </p:cSld>
  <p:clrMapOvr>
    <a:masterClrMapping/>
  </p:clrMapOvr>
  <mc:AlternateContent xmlns:mc="http://schemas.openxmlformats.org/markup-compatibility/2006" xmlns:p14="http://schemas.microsoft.com/office/powerpoint/2010/main">
    <mc:Choice Requires="p14">
      <p:transition spd="slow" p14:dur="175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CIENT HOUSES,HOUSING,TENTS:BIBLE ARCHITECTURE: artist's reconstruction of houses within a walled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3" y="1066801"/>
            <a:ext cx="9082577" cy="576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2" y="420469"/>
            <a:ext cx="91439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sz="3600" b="1" dirty="0">
                <a:solidFill>
                  <a:schemeClr val="bg1"/>
                </a:solidFill>
              </a:rPr>
              <a:t>vista posible de la azotea del palacio</a:t>
            </a:r>
            <a:endParaRPr lang="en-US" sz="3200" b="1" dirty="0">
              <a:solidFill>
                <a:schemeClr val="bg1"/>
              </a:solidFill>
            </a:endParaRPr>
          </a:p>
        </p:txBody>
      </p:sp>
    </p:spTree>
    <p:extLst>
      <p:ext uri="{BB962C8B-B14F-4D97-AF65-F5344CB8AC3E}">
        <p14:creationId xmlns:p14="http://schemas.microsoft.com/office/powerpoint/2010/main" val="3755829014"/>
      </p:ext>
    </p:extLst>
  </p:cSld>
  <p:clrMapOvr>
    <a:masterClrMapping/>
  </p:clrMapOvr>
  <mc:AlternateContent xmlns:mc="http://schemas.openxmlformats.org/markup-compatibility/2006" xmlns:p14="http://schemas.microsoft.com/office/powerpoint/2010/main">
    <mc:Choice Requires="p14">
      <p:transition spd="slow" p14:dur="1750">
        <p:checker dir="vert"/>
      </p:transition>
    </mc:Choice>
    <mc:Fallback xmlns="">
      <p:transition spd="slow">
        <p:checker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7200"/>
            <a:ext cx="9136743" cy="6063198"/>
          </a:xfrm>
          <a:prstGeom prst="rect">
            <a:avLst/>
          </a:prstGeom>
        </p:spPr>
        <p:txBody>
          <a:bodyPr wrap="square">
            <a:spAutoFit/>
          </a:bodyPr>
          <a:lstStyle/>
          <a:p>
            <a:r>
              <a:rPr lang="en-US" sz="2800" b="1" u="sng" dirty="0" smtClean="0">
                <a:solidFill>
                  <a:srgbClr val="FFFF00"/>
                </a:solidFill>
              </a:rPr>
              <a:t>Los </a:t>
            </a:r>
            <a:r>
              <a:rPr lang="en-US" sz="2800" b="1" u="sng" dirty="0" err="1">
                <a:solidFill>
                  <a:srgbClr val="FFFF00"/>
                </a:solidFill>
              </a:rPr>
              <a:t>acontecimientos</a:t>
            </a:r>
            <a:r>
              <a:rPr lang="en-US" sz="2800" b="1" u="sng" dirty="0">
                <a:solidFill>
                  <a:srgbClr val="FFFF00"/>
                </a:solidFill>
              </a:rPr>
              <a:t> </a:t>
            </a:r>
            <a:r>
              <a:rPr lang="en-US" sz="2800" b="1" u="sng" dirty="0" err="1">
                <a:solidFill>
                  <a:srgbClr val="FFFF00"/>
                </a:solidFill>
              </a:rPr>
              <a:t>después</a:t>
            </a:r>
            <a:r>
              <a:rPr lang="en-US" sz="2800" b="1" dirty="0" smtClean="0">
                <a:solidFill>
                  <a:srgbClr val="FFFF00"/>
                </a:solidFill>
              </a:rPr>
              <a:t>:</a:t>
            </a:r>
            <a:endParaRPr lang="en-US" sz="2800" b="1" dirty="0">
              <a:solidFill>
                <a:srgbClr val="FFFF00"/>
              </a:solidFill>
            </a:endParaRPr>
          </a:p>
          <a:p>
            <a:endParaRPr lang="en-US" sz="800" b="1" dirty="0" smtClean="0">
              <a:solidFill>
                <a:schemeClr val="bg1"/>
              </a:solidFill>
            </a:endParaRPr>
          </a:p>
          <a:p>
            <a:r>
              <a:rPr lang="en-US" b="1" dirty="0" smtClean="0">
                <a:solidFill>
                  <a:srgbClr val="FFFF00"/>
                </a:solidFill>
              </a:rPr>
              <a:t>*</a:t>
            </a:r>
            <a:r>
              <a:rPr lang="es-ES" b="1" dirty="0" smtClean="0">
                <a:solidFill>
                  <a:schemeClr val="bg1"/>
                </a:solidFill>
              </a:rPr>
              <a:t>Urías </a:t>
            </a:r>
            <a:r>
              <a:rPr lang="es-ES" b="1" dirty="0">
                <a:solidFill>
                  <a:schemeClr val="bg1"/>
                </a:solidFill>
              </a:rPr>
              <a:t>fue llamado para ayudar con una decepción</a:t>
            </a:r>
            <a:endParaRPr lang="en-US" sz="800" dirty="0" smtClean="0">
              <a:solidFill>
                <a:srgbClr val="FFFF00"/>
              </a:solidFill>
            </a:endParaRPr>
          </a:p>
          <a:p>
            <a:r>
              <a:rPr lang="en-US" b="1" dirty="0" smtClean="0">
                <a:solidFill>
                  <a:srgbClr val="FFFF00"/>
                </a:solidFill>
              </a:rPr>
              <a:t>*</a:t>
            </a:r>
            <a:r>
              <a:rPr lang="es-ES" b="1" dirty="0">
                <a:solidFill>
                  <a:schemeClr val="bg1"/>
                </a:solidFill>
              </a:rPr>
              <a:t>carta a </a:t>
            </a:r>
            <a:r>
              <a:rPr lang="es-ES" b="1" dirty="0" err="1">
                <a:solidFill>
                  <a:schemeClr val="bg1"/>
                </a:solidFill>
              </a:rPr>
              <a:t>Joab</a:t>
            </a:r>
            <a:r>
              <a:rPr lang="es-ES" b="1" dirty="0">
                <a:solidFill>
                  <a:schemeClr val="bg1"/>
                </a:solidFill>
              </a:rPr>
              <a:t> para arreglar la muerte de Urías en </a:t>
            </a:r>
            <a:r>
              <a:rPr lang="es-ES" b="1" dirty="0" smtClean="0">
                <a:solidFill>
                  <a:schemeClr val="bg1"/>
                </a:solidFill>
              </a:rPr>
              <a:t>la batalla</a:t>
            </a:r>
            <a:endParaRPr lang="en-US" sz="800" b="1" dirty="0">
              <a:solidFill>
                <a:schemeClr val="bg1"/>
              </a:solidFill>
            </a:endParaRPr>
          </a:p>
          <a:p>
            <a:r>
              <a:rPr lang="en-US" b="1" dirty="0" smtClean="0">
                <a:solidFill>
                  <a:srgbClr val="FFFF00"/>
                </a:solidFill>
              </a:rPr>
              <a:t>*</a:t>
            </a:r>
            <a:r>
              <a:rPr lang="en-US" b="1" dirty="0" smtClean="0">
                <a:solidFill>
                  <a:schemeClr val="bg1"/>
                </a:solidFill>
              </a:rPr>
              <a:t>David se </a:t>
            </a:r>
            <a:r>
              <a:rPr lang="en-US" b="1" dirty="0" err="1" smtClean="0">
                <a:solidFill>
                  <a:schemeClr val="bg1"/>
                </a:solidFill>
              </a:rPr>
              <a:t>casó</a:t>
            </a:r>
            <a:r>
              <a:rPr lang="en-US" b="1" dirty="0" smtClean="0">
                <a:solidFill>
                  <a:schemeClr val="bg1"/>
                </a:solidFill>
              </a:rPr>
              <a:t> con </a:t>
            </a:r>
            <a:r>
              <a:rPr lang="en-US" b="1" dirty="0" err="1" smtClean="0">
                <a:solidFill>
                  <a:schemeClr val="bg1"/>
                </a:solidFill>
              </a:rPr>
              <a:t>Betsabé</a:t>
            </a:r>
            <a:endParaRPr lang="en-US" b="1" dirty="0" smtClean="0">
              <a:solidFill>
                <a:schemeClr val="bg1"/>
              </a:solidFill>
            </a:endParaRPr>
          </a:p>
          <a:p>
            <a:endParaRPr lang="en-US" sz="800" dirty="0" smtClean="0">
              <a:solidFill>
                <a:srgbClr val="FFFF00"/>
              </a:solidFill>
            </a:endParaRPr>
          </a:p>
          <a:p>
            <a:r>
              <a:rPr lang="en-US" b="1" dirty="0" smtClean="0">
                <a:solidFill>
                  <a:srgbClr val="FFFF00"/>
                </a:solidFill>
              </a:rPr>
              <a:t>*</a:t>
            </a:r>
            <a:r>
              <a:rPr lang="en-US" b="1" dirty="0">
                <a:solidFill>
                  <a:schemeClr val="bg1"/>
                </a:solidFill>
              </a:rPr>
              <a:t>L</a:t>
            </a:r>
            <a:r>
              <a:rPr lang="en-US" b="1" dirty="0" smtClean="0">
                <a:solidFill>
                  <a:schemeClr val="bg1"/>
                </a:solidFill>
              </a:rPr>
              <a:t>a </a:t>
            </a:r>
            <a:r>
              <a:rPr lang="en-US" b="1" dirty="0" err="1" smtClean="0">
                <a:solidFill>
                  <a:schemeClr val="bg1"/>
                </a:solidFill>
              </a:rPr>
              <a:t>visita</a:t>
            </a:r>
            <a:r>
              <a:rPr lang="en-US" b="1" dirty="0" smtClean="0">
                <a:solidFill>
                  <a:schemeClr val="bg1"/>
                </a:solidFill>
              </a:rPr>
              <a:t> del </a:t>
            </a:r>
            <a:r>
              <a:rPr lang="en-US" b="1" dirty="0" err="1" smtClean="0">
                <a:solidFill>
                  <a:schemeClr val="bg1"/>
                </a:solidFill>
              </a:rPr>
              <a:t>profeta</a:t>
            </a:r>
            <a:r>
              <a:rPr lang="en-US" b="1" dirty="0" smtClean="0">
                <a:solidFill>
                  <a:schemeClr val="bg1"/>
                </a:solidFill>
              </a:rPr>
              <a:t> </a:t>
            </a:r>
            <a:r>
              <a:rPr lang="en-US" b="1" dirty="0" err="1" smtClean="0">
                <a:solidFill>
                  <a:schemeClr val="bg1"/>
                </a:solidFill>
              </a:rPr>
              <a:t>Natán</a:t>
            </a:r>
            <a:endParaRPr lang="en-US" b="1" dirty="0" smtClean="0">
              <a:solidFill>
                <a:schemeClr val="bg1"/>
              </a:solidFill>
            </a:endParaRPr>
          </a:p>
          <a:p>
            <a:endParaRPr lang="en-US" sz="800" b="1" dirty="0">
              <a:solidFill>
                <a:schemeClr val="bg1"/>
              </a:solidFill>
            </a:endParaRPr>
          </a:p>
          <a:p>
            <a:r>
              <a:rPr lang="en-US" b="1" dirty="0" smtClean="0">
                <a:solidFill>
                  <a:srgbClr val="FFFF00"/>
                </a:solidFill>
              </a:rPr>
              <a:t>*</a:t>
            </a:r>
            <a:r>
              <a:rPr lang="es-ES" b="1" dirty="0">
                <a:solidFill>
                  <a:schemeClr val="bg1"/>
                </a:solidFill>
              </a:rPr>
              <a:t>El castigo de Dios fue anunciado</a:t>
            </a:r>
            <a:endParaRPr lang="en-US" sz="600" b="1" dirty="0" smtClean="0">
              <a:solidFill>
                <a:schemeClr val="bg1"/>
              </a:solidFill>
            </a:endParaRPr>
          </a:p>
          <a:p>
            <a:r>
              <a:rPr lang="en-US" b="1" dirty="0" smtClean="0">
                <a:solidFill>
                  <a:schemeClr val="bg1"/>
                </a:solidFill>
              </a:rPr>
              <a:t>     </a:t>
            </a:r>
            <a:r>
              <a:rPr lang="en-US" b="1" dirty="0" smtClean="0">
                <a:solidFill>
                  <a:srgbClr val="FFFF00"/>
                </a:solidFill>
              </a:rPr>
              <a:t>2 </a:t>
            </a:r>
            <a:r>
              <a:rPr lang="en-US" b="1" dirty="0">
                <a:solidFill>
                  <a:srgbClr val="FFFF00"/>
                </a:solidFill>
              </a:rPr>
              <a:t>Sam </a:t>
            </a:r>
            <a:r>
              <a:rPr lang="en-US" b="1" dirty="0" smtClean="0">
                <a:solidFill>
                  <a:srgbClr val="FFFF00"/>
                </a:solidFill>
              </a:rPr>
              <a:t>12:10-14 - </a:t>
            </a:r>
            <a:r>
              <a:rPr lang="es-ES" b="1" i="1" dirty="0" smtClean="0">
                <a:solidFill>
                  <a:schemeClr val="bg1"/>
                </a:solidFill>
              </a:rPr>
              <a:t>ahora </a:t>
            </a:r>
            <a:r>
              <a:rPr lang="es-ES" b="1" i="1" dirty="0">
                <a:solidFill>
                  <a:schemeClr val="bg1"/>
                </a:solidFill>
              </a:rPr>
              <a:t>no se apartará jamás de tu casa la </a:t>
            </a:r>
            <a:r>
              <a:rPr lang="es-ES" b="1" i="1" dirty="0" smtClean="0">
                <a:solidFill>
                  <a:schemeClr val="bg1"/>
                </a:solidFill>
              </a:rPr>
              <a:t>espada… </a:t>
            </a:r>
          </a:p>
          <a:p>
            <a:r>
              <a:rPr lang="es-ES" b="1" i="1" dirty="0">
                <a:solidFill>
                  <a:schemeClr val="bg1"/>
                </a:solidFill>
              </a:rPr>
              <a:t> </a:t>
            </a:r>
            <a:r>
              <a:rPr lang="es-ES" b="1" i="1" dirty="0" smtClean="0">
                <a:solidFill>
                  <a:schemeClr val="bg1"/>
                </a:solidFill>
              </a:rPr>
              <a:t>    He </a:t>
            </a:r>
            <a:r>
              <a:rPr lang="es-ES" b="1" i="1" dirty="0">
                <a:solidFill>
                  <a:schemeClr val="bg1"/>
                </a:solidFill>
              </a:rPr>
              <a:t>aquí yo haré levantar el mal sobre ti de tu misma </a:t>
            </a:r>
            <a:r>
              <a:rPr lang="es-ES" b="1" i="1" dirty="0" smtClean="0">
                <a:solidFill>
                  <a:schemeClr val="bg1"/>
                </a:solidFill>
              </a:rPr>
              <a:t>casa…el </a:t>
            </a:r>
            <a:r>
              <a:rPr lang="es-ES" b="1" i="1" dirty="0">
                <a:solidFill>
                  <a:schemeClr val="bg1"/>
                </a:solidFill>
              </a:rPr>
              <a:t>hijo </a:t>
            </a:r>
            <a:endParaRPr lang="es-ES" b="1" i="1" dirty="0" smtClean="0">
              <a:solidFill>
                <a:schemeClr val="bg1"/>
              </a:solidFill>
            </a:endParaRPr>
          </a:p>
          <a:p>
            <a:r>
              <a:rPr lang="es-ES" b="1" i="1" dirty="0">
                <a:solidFill>
                  <a:schemeClr val="bg1"/>
                </a:solidFill>
              </a:rPr>
              <a:t> </a:t>
            </a:r>
            <a:r>
              <a:rPr lang="es-ES" b="1" i="1" dirty="0" smtClean="0">
                <a:solidFill>
                  <a:schemeClr val="bg1"/>
                </a:solidFill>
              </a:rPr>
              <a:t>    que </a:t>
            </a:r>
            <a:r>
              <a:rPr lang="es-ES" b="1" i="1" dirty="0">
                <a:solidFill>
                  <a:schemeClr val="bg1"/>
                </a:solidFill>
              </a:rPr>
              <a:t>te ha nacido ciertamente </a:t>
            </a:r>
            <a:r>
              <a:rPr lang="es-ES" b="1" i="1" dirty="0" smtClean="0">
                <a:solidFill>
                  <a:schemeClr val="bg1"/>
                </a:solidFill>
              </a:rPr>
              <a:t>morirá.</a:t>
            </a:r>
            <a:endParaRPr lang="es-ES" b="1" i="1" dirty="0">
              <a:solidFill>
                <a:schemeClr val="bg1"/>
              </a:solidFill>
            </a:endParaRPr>
          </a:p>
          <a:p>
            <a:endParaRPr lang="en-US" sz="800" b="1" dirty="0">
              <a:solidFill>
                <a:schemeClr val="bg1"/>
              </a:solidFill>
            </a:endParaRPr>
          </a:p>
          <a:p>
            <a:r>
              <a:rPr lang="en-US" b="1" dirty="0" smtClean="0">
                <a:solidFill>
                  <a:srgbClr val="FFFF00"/>
                </a:solidFill>
              </a:rPr>
              <a:t>*</a:t>
            </a:r>
            <a:r>
              <a:rPr lang="en-US" b="1" dirty="0" smtClean="0">
                <a:solidFill>
                  <a:schemeClr val="bg1"/>
                </a:solidFill>
              </a:rPr>
              <a:t>el </a:t>
            </a:r>
            <a:r>
              <a:rPr lang="en-US" b="1" dirty="0" err="1" smtClean="0">
                <a:solidFill>
                  <a:schemeClr val="bg1"/>
                </a:solidFill>
              </a:rPr>
              <a:t>hijo</a:t>
            </a:r>
            <a:r>
              <a:rPr lang="en-US" b="1" dirty="0" smtClean="0">
                <a:solidFill>
                  <a:schemeClr val="bg1"/>
                </a:solidFill>
              </a:rPr>
              <a:t> </a:t>
            </a:r>
            <a:r>
              <a:rPr lang="en-US" b="1" dirty="0" err="1" smtClean="0">
                <a:solidFill>
                  <a:schemeClr val="bg1"/>
                </a:solidFill>
              </a:rPr>
              <a:t>murió</a:t>
            </a:r>
            <a:endParaRPr lang="en-US" b="1" dirty="0" smtClean="0">
              <a:solidFill>
                <a:schemeClr val="bg1"/>
              </a:solidFill>
            </a:endParaRPr>
          </a:p>
          <a:p>
            <a:endParaRPr lang="en-US" sz="800" b="1" dirty="0">
              <a:solidFill>
                <a:schemeClr val="bg1"/>
              </a:solidFill>
            </a:endParaRPr>
          </a:p>
          <a:p>
            <a:r>
              <a:rPr lang="en-US" b="1" dirty="0" smtClean="0">
                <a:solidFill>
                  <a:srgbClr val="FFFF00"/>
                </a:solidFill>
              </a:rPr>
              <a:t>*</a:t>
            </a:r>
            <a:r>
              <a:rPr lang="en-US" b="1" dirty="0" err="1" smtClean="0">
                <a:solidFill>
                  <a:schemeClr val="bg1"/>
                </a:solidFill>
              </a:rPr>
              <a:t>Salomón</a:t>
            </a:r>
            <a:r>
              <a:rPr lang="en-US" b="1" dirty="0" smtClean="0">
                <a:solidFill>
                  <a:schemeClr val="bg1"/>
                </a:solidFill>
              </a:rPr>
              <a:t> </a:t>
            </a:r>
            <a:r>
              <a:rPr lang="en-US" b="1" dirty="0" err="1" smtClean="0">
                <a:solidFill>
                  <a:schemeClr val="bg1"/>
                </a:solidFill>
              </a:rPr>
              <a:t>fue</a:t>
            </a:r>
            <a:r>
              <a:rPr lang="en-US" b="1" dirty="0" smtClean="0">
                <a:solidFill>
                  <a:schemeClr val="bg1"/>
                </a:solidFill>
              </a:rPr>
              <a:t> </a:t>
            </a:r>
            <a:r>
              <a:rPr lang="en-US" b="1" dirty="0" err="1" smtClean="0">
                <a:solidFill>
                  <a:schemeClr val="bg1"/>
                </a:solidFill>
              </a:rPr>
              <a:t>nacido</a:t>
            </a:r>
            <a:endParaRPr lang="en-US" b="1" dirty="0" smtClean="0">
              <a:solidFill>
                <a:schemeClr val="bg1"/>
              </a:solidFill>
            </a:endParaRPr>
          </a:p>
          <a:p>
            <a:endParaRPr lang="en-US" sz="800" b="1" dirty="0">
              <a:solidFill>
                <a:schemeClr val="bg1"/>
              </a:solidFill>
            </a:endParaRPr>
          </a:p>
          <a:p>
            <a:r>
              <a:rPr lang="en-US" b="1" dirty="0" smtClean="0">
                <a:solidFill>
                  <a:srgbClr val="FFFF00"/>
                </a:solidFill>
              </a:rPr>
              <a:t>*</a:t>
            </a:r>
            <a:r>
              <a:rPr lang="es-ES" b="1" dirty="0" smtClean="0">
                <a:solidFill>
                  <a:schemeClr val="bg1"/>
                </a:solidFill>
              </a:rPr>
              <a:t>David, viejo</a:t>
            </a:r>
            <a:r>
              <a:rPr lang="en-US" b="1" dirty="0" smtClean="0">
                <a:solidFill>
                  <a:schemeClr val="bg1"/>
                </a:solidFill>
              </a:rPr>
              <a:t>/</a:t>
            </a:r>
            <a:r>
              <a:rPr lang="es-ES" b="1" dirty="0" smtClean="0">
                <a:solidFill>
                  <a:schemeClr val="bg1"/>
                </a:solidFill>
              </a:rPr>
              <a:t>enfermo </a:t>
            </a:r>
            <a:r>
              <a:rPr lang="es-ES" b="1" dirty="0">
                <a:solidFill>
                  <a:schemeClr val="bg1"/>
                </a:solidFill>
              </a:rPr>
              <a:t>necesita a un sucesor: </a:t>
            </a:r>
            <a:r>
              <a:rPr lang="es-ES" b="1" dirty="0" smtClean="0">
                <a:solidFill>
                  <a:schemeClr val="bg1"/>
                </a:solidFill>
              </a:rPr>
              <a:t> </a:t>
            </a:r>
            <a:r>
              <a:rPr lang="es-ES" b="1" dirty="0" err="1" smtClean="0">
                <a:solidFill>
                  <a:schemeClr val="bg1"/>
                </a:solidFill>
              </a:rPr>
              <a:t>Adonías</a:t>
            </a:r>
            <a:r>
              <a:rPr lang="es-ES" b="1" dirty="0" smtClean="0">
                <a:solidFill>
                  <a:schemeClr val="bg1"/>
                </a:solidFill>
              </a:rPr>
              <a:t> </a:t>
            </a:r>
            <a:r>
              <a:rPr lang="es-ES" b="1" dirty="0">
                <a:solidFill>
                  <a:schemeClr val="bg1"/>
                </a:solidFill>
              </a:rPr>
              <a:t>intentó </a:t>
            </a:r>
            <a:r>
              <a:rPr lang="es-ES" b="1" dirty="0" smtClean="0">
                <a:solidFill>
                  <a:schemeClr val="bg1"/>
                </a:solidFill>
              </a:rPr>
              <a:t>usurpar</a:t>
            </a:r>
            <a:endParaRPr lang="en-US" sz="800" b="1" dirty="0">
              <a:solidFill>
                <a:schemeClr val="bg1"/>
              </a:solidFill>
            </a:endParaRPr>
          </a:p>
          <a:p>
            <a:r>
              <a:rPr lang="en-US" b="1" dirty="0" smtClean="0">
                <a:solidFill>
                  <a:srgbClr val="FFFF00"/>
                </a:solidFill>
              </a:rPr>
              <a:t>*</a:t>
            </a:r>
            <a:r>
              <a:rPr lang="en-US" b="1" dirty="0" err="1" smtClean="0">
                <a:solidFill>
                  <a:schemeClr val="bg1"/>
                </a:solidFill>
              </a:rPr>
              <a:t>Betsabé</a:t>
            </a:r>
            <a:r>
              <a:rPr lang="en-US" b="1" dirty="0" smtClean="0">
                <a:solidFill>
                  <a:schemeClr val="bg1"/>
                </a:solidFill>
              </a:rPr>
              <a:t> </a:t>
            </a:r>
            <a:r>
              <a:rPr lang="en-US" b="1" dirty="0">
                <a:solidFill>
                  <a:schemeClr val="bg1"/>
                </a:solidFill>
              </a:rPr>
              <a:t>y</a:t>
            </a:r>
            <a:r>
              <a:rPr lang="en-US" b="1" dirty="0" smtClean="0">
                <a:solidFill>
                  <a:schemeClr val="bg1"/>
                </a:solidFill>
              </a:rPr>
              <a:t> </a:t>
            </a:r>
            <a:r>
              <a:rPr lang="en-US" b="1" dirty="0" err="1" smtClean="0">
                <a:solidFill>
                  <a:schemeClr val="bg1"/>
                </a:solidFill>
              </a:rPr>
              <a:t>Natán</a:t>
            </a:r>
            <a:r>
              <a:rPr lang="en-US" b="1" dirty="0" smtClean="0">
                <a:solidFill>
                  <a:schemeClr val="bg1"/>
                </a:solidFill>
              </a:rPr>
              <a:t> </a:t>
            </a:r>
            <a:r>
              <a:rPr lang="es-ES" b="1" dirty="0">
                <a:solidFill>
                  <a:schemeClr val="bg1"/>
                </a:solidFill>
              </a:rPr>
              <a:t>convencen a David de coronar a </a:t>
            </a:r>
            <a:r>
              <a:rPr lang="es-ES" b="1" dirty="0" smtClean="0">
                <a:solidFill>
                  <a:schemeClr val="bg1"/>
                </a:solidFill>
              </a:rPr>
              <a:t>Salomón </a:t>
            </a:r>
          </a:p>
          <a:p>
            <a:r>
              <a:rPr lang="en-US" b="1" dirty="0" smtClean="0">
                <a:solidFill>
                  <a:srgbClr val="FFFF00"/>
                </a:solidFill>
              </a:rPr>
              <a:t>*</a:t>
            </a:r>
            <a:r>
              <a:rPr lang="es-ES" b="1" dirty="0">
                <a:solidFill>
                  <a:schemeClr val="bg1"/>
                </a:solidFill>
              </a:rPr>
              <a:t>Salomón pone a </a:t>
            </a:r>
            <a:r>
              <a:rPr lang="es-ES" b="1" dirty="0" err="1">
                <a:solidFill>
                  <a:schemeClr val="bg1"/>
                </a:solidFill>
              </a:rPr>
              <a:t>Betsabé</a:t>
            </a:r>
            <a:r>
              <a:rPr lang="es-ES" b="1" dirty="0">
                <a:solidFill>
                  <a:schemeClr val="bg1"/>
                </a:solidFill>
              </a:rPr>
              <a:t> sobre un trono al lado de él</a:t>
            </a:r>
            <a:endParaRPr lang="en-US" b="1" dirty="0">
              <a:solidFill>
                <a:schemeClr val="bg1"/>
              </a:solidFill>
            </a:endParaRPr>
          </a:p>
        </p:txBody>
      </p:sp>
    </p:spTree>
    <p:extLst>
      <p:ext uri="{BB962C8B-B14F-4D97-AF65-F5344CB8AC3E}">
        <p14:creationId xmlns:p14="http://schemas.microsoft.com/office/powerpoint/2010/main" val="329845795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iterate type="wd">
                                    <p:tmPct val="2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25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8" dur="1250"/>
                                        <p:tgtEl>
                                          <p:spTgt spid="3">
                                            <p:txEl>
                                              <p:pRg st="3" end="3"/>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iterate type="wd">
                                    <p:tmPct val="2000"/>
                                  </p:iterate>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25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14" dur="125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iterate type="wd">
                                    <p:tmPct val="2000"/>
                                  </p:iterate>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1250"/>
                                        <p:tgtEl>
                                          <p:spTgt spid="3">
                                            <p:txEl>
                                              <p:pRg st="6" end="6"/>
                                            </p:txEl>
                                          </p:spTgt>
                                        </p:tgtEl>
                                        <p:attrNameLst>
                                          <p:attrName>ppt_x</p:attrName>
                                        </p:attrNameLst>
                                      </p:cBhvr>
                                      <p:tavLst>
                                        <p:tav tm="0">
                                          <p:val>
                                            <p:strVal val="#ppt_x-#ppt_w*1.125000"/>
                                          </p:val>
                                        </p:tav>
                                        <p:tav tm="100000">
                                          <p:val>
                                            <p:strVal val="#ppt_x"/>
                                          </p:val>
                                        </p:tav>
                                      </p:tavLst>
                                    </p:anim>
                                    <p:animEffect transition="in" filter="wipe(right)">
                                      <p:cBhvr>
                                        <p:cTn id="20" dur="125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iterate type="wd">
                                    <p:tmPct val="2000"/>
                                  </p:iterate>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1250"/>
                                        <p:tgtEl>
                                          <p:spTgt spid="3">
                                            <p:txEl>
                                              <p:pRg st="8" end="8"/>
                                            </p:txEl>
                                          </p:spTgt>
                                        </p:tgtEl>
                                        <p:attrNameLst>
                                          <p:attrName>ppt_y</p:attrName>
                                        </p:attrNameLst>
                                      </p:cBhvr>
                                      <p:tavLst>
                                        <p:tav tm="0">
                                          <p:val>
                                            <p:strVal val="#ppt_y-#ppt_h*1.125000"/>
                                          </p:val>
                                        </p:tav>
                                        <p:tav tm="100000">
                                          <p:val>
                                            <p:strVal val="#ppt_y"/>
                                          </p:val>
                                        </p:tav>
                                      </p:tavLst>
                                    </p:anim>
                                    <p:animEffect transition="in" filter="wipe(down)">
                                      <p:cBhvr>
                                        <p:cTn id="26" dur="1250"/>
                                        <p:tgtEl>
                                          <p:spTgt spid="3">
                                            <p:txEl>
                                              <p:pRg st="8" end="8"/>
                                            </p:txEl>
                                          </p:spTgt>
                                        </p:tgtEl>
                                      </p:cBhvr>
                                    </p:animEffect>
                                  </p:childTnLst>
                                </p:cTn>
                              </p:par>
                            </p:childTnLst>
                          </p:cTn>
                        </p:par>
                        <p:par>
                          <p:cTn id="27" fill="hold">
                            <p:stCondLst>
                              <p:cond delay="1400"/>
                            </p:stCondLst>
                            <p:childTnLst>
                              <p:par>
                                <p:cTn id="28" presetID="14" presetClass="entr" presetSubtype="5" fill="hold" nodeType="afterEffect">
                                  <p:stCondLst>
                                    <p:cond delay="0"/>
                                  </p:stCondLst>
                                  <p:iterate type="wd">
                                    <p:tmPct val="1000"/>
                                  </p:iterate>
                                  <p:childTnLst>
                                    <p:set>
                                      <p:cBhvr>
                                        <p:cTn id="29" dur="1" fill="hold">
                                          <p:stCondLst>
                                            <p:cond delay="0"/>
                                          </p:stCondLst>
                                        </p:cTn>
                                        <p:tgtEl>
                                          <p:spTgt spid="3">
                                            <p:txEl>
                                              <p:pRg st="9" end="9"/>
                                            </p:txEl>
                                          </p:spTgt>
                                        </p:tgtEl>
                                        <p:attrNameLst>
                                          <p:attrName>style.visibility</p:attrName>
                                        </p:attrNameLst>
                                      </p:cBhvr>
                                      <p:to>
                                        <p:strVal val="visible"/>
                                      </p:to>
                                    </p:set>
                                    <p:animEffect transition="in" filter="randombar(vertical)">
                                      <p:cBhvr>
                                        <p:cTn id="30" dur="1250"/>
                                        <p:tgtEl>
                                          <p:spTgt spid="3">
                                            <p:txEl>
                                              <p:pRg st="9" end="9"/>
                                            </p:txEl>
                                          </p:spTgt>
                                        </p:tgtEl>
                                      </p:cBhvr>
                                    </p:animEffect>
                                  </p:childTnLst>
                                </p:cTn>
                              </p:par>
                            </p:childTnLst>
                          </p:cTn>
                        </p:par>
                        <p:par>
                          <p:cTn id="31" fill="hold">
                            <p:stCondLst>
                              <p:cond delay="2838"/>
                            </p:stCondLst>
                            <p:childTnLst>
                              <p:par>
                                <p:cTn id="32" presetID="14" presetClass="entr" presetSubtype="5" fill="hold" nodeType="afterEffect">
                                  <p:stCondLst>
                                    <p:cond delay="0"/>
                                  </p:stCondLst>
                                  <p:iterate type="wd">
                                    <p:tmPct val="1000"/>
                                  </p:iterate>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randombar(vertical)">
                                      <p:cBhvr>
                                        <p:cTn id="34" dur="1250"/>
                                        <p:tgtEl>
                                          <p:spTgt spid="3">
                                            <p:txEl>
                                              <p:pRg st="10" end="10"/>
                                            </p:txEl>
                                          </p:spTgt>
                                        </p:tgtEl>
                                      </p:cBhvr>
                                    </p:animEffect>
                                  </p:childTnLst>
                                </p:cTn>
                              </p:par>
                            </p:childTnLst>
                          </p:cTn>
                        </p:par>
                        <p:par>
                          <p:cTn id="35" fill="hold">
                            <p:stCondLst>
                              <p:cond delay="4263"/>
                            </p:stCondLst>
                            <p:childTnLst>
                              <p:par>
                                <p:cTn id="36" presetID="14" presetClass="entr" presetSubtype="5" fill="hold" nodeType="afterEffect">
                                  <p:stCondLst>
                                    <p:cond delay="0"/>
                                  </p:stCondLst>
                                  <p:iterate type="wd">
                                    <p:tmPct val="1000"/>
                                  </p:iterate>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randombar(vertical)">
                                      <p:cBhvr>
                                        <p:cTn id="38" dur="125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nodeType="clickEffect">
                                  <p:stCondLst>
                                    <p:cond delay="0"/>
                                  </p:stCondLst>
                                  <p:iterate type="wd">
                                    <p:tmPct val="2000"/>
                                  </p:iterate>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barn(outVertical)">
                                      <p:cBhvr>
                                        <p:cTn id="43" dur="1250"/>
                                        <p:tgtEl>
                                          <p:spTgt spid="3">
                                            <p:txEl>
                                              <p:pRg st="13" end="1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iterate type="wd">
                                    <p:tmPct val="2000"/>
                                  </p:iterate>
                                  <p:childTnLst>
                                    <p:set>
                                      <p:cBhvr>
                                        <p:cTn id="47" dur="1" fill="hold">
                                          <p:stCondLst>
                                            <p:cond delay="0"/>
                                          </p:stCondLst>
                                        </p:cTn>
                                        <p:tgtEl>
                                          <p:spTgt spid="3">
                                            <p:txEl>
                                              <p:pRg st="15" end="15"/>
                                            </p:txEl>
                                          </p:spTgt>
                                        </p:tgtEl>
                                        <p:attrNameLst>
                                          <p:attrName>style.visibility</p:attrName>
                                        </p:attrNameLst>
                                      </p:cBhvr>
                                      <p:to>
                                        <p:strVal val="visible"/>
                                      </p:to>
                                    </p:set>
                                    <p:animEffect transition="in" filter="barn(outVertical)">
                                      <p:cBhvr>
                                        <p:cTn id="48" dur="1000"/>
                                        <p:tgtEl>
                                          <p:spTgt spid="3">
                                            <p:txEl>
                                              <p:pRg st="15" end="1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37" fill="hold" nodeType="clickEffect">
                                  <p:stCondLst>
                                    <p:cond delay="0"/>
                                  </p:stCondLst>
                                  <p:iterate type="wd">
                                    <p:tmPct val="2000"/>
                                  </p:iterate>
                                  <p:childTnLst>
                                    <p:set>
                                      <p:cBhvr>
                                        <p:cTn id="52" dur="1" fill="hold">
                                          <p:stCondLst>
                                            <p:cond delay="0"/>
                                          </p:stCondLst>
                                        </p:cTn>
                                        <p:tgtEl>
                                          <p:spTgt spid="3">
                                            <p:txEl>
                                              <p:pRg st="17" end="17"/>
                                            </p:txEl>
                                          </p:spTgt>
                                        </p:tgtEl>
                                        <p:attrNameLst>
                                          <p:attrName>style.visibility</p:attrName>
                                        </p:attrNameLst>
                                      </p:cBhvr>
                                      <p:to>
                                        <p:strVal val="visible"/>
                                      </p:to>
                                    </p:set>
                                    <p:animEffect transition="in" filter="barn(outVertical)">
                                      <p:cBhvr>
                                        <p:cTn id="53" dur="1000"/>
                                        <p:tgtEl>
                                          <p:spTgt spid="3">
                                            <p:txEl>
                                              <p:pRg st="17" end="1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nodeType="clickEffect">
                                  <p:stCondLst>
                                    <p:cond delay="0"/>
                                  </p:stCondLst>
                                  <p:iterate type="wd">
                                    <p:tmPct val="2000"/>
                                  </p:iterate>
                                  <p:childTnLst>
                                    <p:set>
                                      <p:cBhvr>
                                        <p:cTn id="57" dur="1" fill="hold">
                                          <p:stCondLst>
                                            <p:cond delay="0"/>
                                          </p:stCondLst>
                                        </p:cTn>
                                        <p:tgtEl>
                                          <p:spTgt spid="3">
                                            <p:txEl>
                                              <p:pRg st="18" end="18"/>
                                            </p:txEl>
                                          </p:spTgt>
                                        </p:tgtEl>
                                        <p:attrNameLst>
                                          <p:attrName>style.visibility</p:attrName>
                                        </p:attrNameLst>
                                      </p:cBhvr>
                                      <p:to>
                                        <p:strVal val="visible"/>
                                      </p:to>
                                    </p:set>
                                    <p:animEffect transition="in" filter="barn(outVertical)">
                                      <p:cBhvr>
                                        <p:cTn id="58" dur="1000"/>
                                        <p:tgtEl>
                                          <p:spTgt spid="3">
                                            <p:txEl>
                                              <p:pRg st="18" end="1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nodeType="clickEffect">
                                  <p:stCondLst>
                                    <p:cond delay="0"/>
                                  </p:stCondLst>
                                  <p:iterate type="wd">
                                    <p:tmPct val="2000"/>
                                  </p:iterate>
                                  <p:childTnLst>
                                    <p:set>
                                      <p:cBhvr>
                                        <p:cTn id="62" dur="1" fill="hold">
                                          <p:stCondLst>
                                            <p:cond delay="0"/>
                                          </p:stCondLst>
                                        </p:cTn>
                                        <p:tgtEl>
                                          <p:spTgt spid="3">
                                            <p:txEl>
                                              <p:pRg st="19" end="19"/>
                                            </p:txEl>
                                          </p:spTgt>
                                        </p:tgtEl>
                                        <p:attrNameLst>
                                          <p:attrName>style.visibility</p:attrName>
                                        </p:attrNameLst>
                                      </p:cBhvr>
                                      <p:to>
                                        <p:strVal val="visible"/>
                                      </p:to>
                                    </p:set>
                                    <p:animEffect transition="in" filter="barn(outVertical)">
                                      <p:cBhvr>
                                        <p:cTn id="63" dur="10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3488</TotalTime>
  <Words>1296</Words>
  <Application>Microsoft Office PowerPoint</Application>
  <PresentationFormat>On-screen Show (4:3)</PresentationFormat>
  <Paragraphs>138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paqueof12</cp:lastModifiedBy>
  <cp:revision>270</cp:revision>
  <dcterms:created xsi:type="dcterms:W3CDTF">2009-12-30T19:26:52Z</dcterms:created>
  <dcterms:modified xsi:type="dcterms:W3CDTF">2013-09-23T01:00:57Z</dcterms:modified>
</cp:coreProperties>
</file>