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1" r:id="rId3"/>
    <p:sldId id="377" r:id="rId4"/>
    <p:sldId id="378" r:id="rId5"/>
    <p:sldId id="379" r:id="rId6"/>
    <p:sldId id="380" r:id="rId7"/>
    <p:sldId id="381" r:id="rId8"/>
    <p:sldId id="382" r:id="rId9"/>
    <p:sldId id="352" r:id="rId10"/>
    <p:sldId id="375" r:id="rId11"/>
    <p:sldId id="374" r:id="rId12"/>
    <p:sldId id="383" r:id="rId13"/>
    <p:sldId id="385" r:id="rId14"/>
    <p:sldId id="384" r:id="rId15"/>
    <p:sldId id="376" r:id="rId16"/>
    <p:sldId id="302" r:id="rId17"/>
    <p:sldId id="28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7F8"/>
    <a:srgbClr val="20CA34"/>
    <a:srgbClr val="679E2A"/>
    <a:srgbClr val="74B230"/>
    <a:srgbClr val="F3E7C9"/>
    <a:srgbClr val="ECD8A6"/>
    <a:srgbClr val="FFCC00"/>
    <a:srgbClr val="F6F4DE"/>
    <a:srgbClr val="FFFF00"/>
    <a:srgbClr val="DCDE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676" autoAdjust="0"/>
  </p:normalViewPr>
  <p:slideViewPr>
    <p:cSldViewPr>
      <p:cViewPr>
        <p:scale>
          <a:sx n="75" d="100"/>
          <a:sy n="75" d="100"/>
        </p:scale>
        <p:origin x="-182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94FA-F0FE-40C9-B962-04FD88A99B7D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61623-78B5-4AA1-B59E-4BF36AEF2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78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61623-78B5-4AA1-B59E-4BF36AEF2F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0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E219C-B51E-419A-A481-C925C9A647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5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DB49C-62EF-4DF2-B01F-0B8A71B4BD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83184-1309-46D7-925E-83AD7B8735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0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46AE8-E3C5-47E1-B968-759157B8EA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0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4735E-8601-4BB9-8BD9-AEB0A6A636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F4971-1719-4A43-9795-7CCF7B48D3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2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612AD-08F9-4E7B-9922-FD273989B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4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87391-519C-4CE7-B4D3-C913B8DE23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0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1404B-A73C-4922-873E-181D04262B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4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F93F3-BA03-409D-BC7B-96E1848AF4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1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D09-02B1-435D-8C6F-ED0D418894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3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619F874-83CA-4B97-8769-7900D4DD2C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hyperlink" Target="http://www.lifecoach321.com/wp-content/uploads/2012/03/elisha-shunammite-woman.jpg" TargetMode="External"/><Relationship Id="rId12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hyperlink" Target="http://4.bp.blogspot.com/_PQnSOdOhcpg/SgBL4GCFnoI/AAAAAAAAANg/n9CppaUrVJk/s1600-h/Abigail.gif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hyperlink" Target="http://4.bp.blogspot.com/-hA5jotvAVlc/TotU_VD0ZwI/AAAAAAAAA3Y/7mewSaBgUMw/s1600/christ+teaching+martha+and+mary+anton+dorph.jp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hyperlink" Target="http://www.lifecoach321.com/wp-content/uploads/2012/03/elisha-shunammite-woman.jpg" TargetMode="External"/><Relationship Id="rId12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hyperlink" Target="http://4.bp.blogspot.com/_PQnSOdOhcpg/SgBL4GCFnoI/AAAAAAAAANg/n9CppaUrVJk/s1600-h/Abigail.gif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hyperlink" Target="http://4.bp.blogspot.com/-hA5jotvAVlc/TotU_VD0ZwI/AAAAAAAAA3Y/7mewSaBgUMw/s1600/christ+teaching+martha+and+mary+anton+dorph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66812"/>
              </p:ext>
            </p:extLst>
          </p:nvPr>
        </p:nvGraphicFramePr>
        <p:xfrm>
          <a:off x="1576614" y="76200"/>
          <a:ext cx="3505200" cy="6598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295400"/>
                <a:gridCol w="914400"/>
                <a:gridCol w="685800"/>
              </a:tblGrid>
              <a:tr h="212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95" dirty="0">
                          <a:effectLst/>
                          <a:latin typeface="Tempus Sans ITC" pitchFamily="82" charset="0"/>
                        </a:rPr>
                        <a:t>Year of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16764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20">
                          <a:effectLst/>
                          <a:latin typeface="Tempus Sans ITC" pitchFamily="82" charset="0"/>
                        </a:rPr>
                        <a:t>Age at birth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10">
                          <a:effectLst/>
                          <a:latin typeface="Tempus Sans ITC" pitchFamily="82" charset="0"/>
                        </a:rPr>
                        <a:t>Years lived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9779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40" dirty="0">
                          <a:effectLst/>
                          <a:latin typeface="Tempus Sans ITC" pitchFamily="82" charset="0"/>
                        </a:rPr>
                        <a:t>Total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12108">
                <a:tc>
                  <a:txBody>
                    <a:bodyPr/>
                    <a:lstStyle/>
                    <a:p>
                      <a:pPr marL="88265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5" dirty="0">
                          <a:effectLst/>
                          <a:latin typeface="Tempus Sans ITC" pitchFamily="82" charset="0"/>
                        </a:rPr>
                        <a:t>birth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32639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35" dirty="0">
                          <a:effectLst/>
                          <a:latin typeface="Tempus Sans ITC" pitchFamily="82" charset="0"/>
                        </a:rPr>
                        <a:t>of son in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13716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75">
                          <a:effectLst/>
                          <a:latin typeface="Tempus Sans ITC" pitchFamily="82" charset="0"/>
                        </a:rPr>
                        <a:t>afterward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age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12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79375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20" dirty="0">
                          <a:effectLst/>
                          <a:latin typeface="Tempus Sans ITC" pitchFamily="82" charset="0"/>
                        </a:rPr>
                        <a:t>Jesus' ancestry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001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10033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105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807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912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90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815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905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325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840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910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395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895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460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162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962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622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365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782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969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874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595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111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1056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450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950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1558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600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1658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403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438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1693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403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433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5">
                          <a:effectLst/>
                          <a:latin typeface="Tempus Sans ITC" pitchFamily="82" charset="0"/>
                        </a:rPr>
                        <a:t>1723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34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464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0">
                          <a:effectLst/>
                          <a:latin typeface="Tempus Sans ITC" pitchFamily="82" charset="0"/>
                        </a:rPr>
                        <a:t>1757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1787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1819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200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1849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119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148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1878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135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0">
                          <a:effectLst/>
                          <a:latin typeface="Tempus Sans ITC" pitchFamily="82" charset="0"/>
                        </a:rPr>
                        <a:t>1948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175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35">
                          <a:effectLst/>
                          <a:latin typeface="Tempus Sans ITC" pitchFamily="82" charset="0"/>
                        </a:rPr>
                        <a:t>2048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45">
                          <a:effectLst/>
                          <a:latin typeface="Tempus Sans ITC" pitchFamily="82" charset="0"/>
                        </a:rPr>
                        <a:t>120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425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30">
                          <a:effectLst/>
                          <a:latin typeface="Tempus Sans ITC" pitchFamily="82" charset="0"/>
                        </a:rPr>
                        <a:t>2108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147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210629" y="85147"/>
            <a:ext cx="937985" cy="65556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Año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de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muerte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930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1042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1140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1235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1290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1422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(987)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1656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1651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2006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2158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2096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2126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2187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1996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2026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2049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1997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2083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2123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2228 </a:t>
            </a:r>
          </a:p>
          <a:p>
            <a:pPr marL="0" marR="0" lvl="0" indent="0" algn="ctr" defTabSz="914400" rtl="0" eaLnBrk="0" fontAlgn="base" latinLnBrk="0" hangingPunct="0">
              <a:lnSpc>
                <a:spcPct val="12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ourier New" pitchFamily="49" charset="0"/>
              </a:rPr>
              <a:t>2255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7670" y="569437"/>
            <a:ext cx="1365704" cy="62595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Adán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Enós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Cainán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Mahalaleel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Jaret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Enoc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Metusalén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Lamec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Noé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Sem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Arfaxad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Sala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16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ber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Peleg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Reu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Serug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Nacor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Taré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Abram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Isaac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Jacob (Israel)</a:t>
            </a:r>
            <a:endParaRPr kumimoji="0" lang="es-CO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0000" y="153938"/>
            <a:ext cx="279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¿</a:t>
            </a:r>
            <a:r>
              <a:rPr lang="en-US" b="1" dirty="0" err="1" smtClean="0">
                <a:solidFill>
                  <a:srgbClr val="FFFF00"/>
                </a:solidFill>
              </a:rPr>
              <a:t>Qué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aprendemos</a:t>
            </a:r>
            <a:r>
              <a:rPr lang="en-US" b="1" dirty="0" smtClean="0">
                <a:solidFill>
                  <a:srgbClr val="FFFF00"/>
                </a:solidFill>
              </a:rPr>
              <a:t> de la </a:t>
            </a:r>
            <a:r>
              <a:rPr lang="en-US" b="1" dirty="0" err="1" smtClean="0">
                <a:solidFill>
                  <a:srgbClr val="FFFF00"/>
                </a:solidFill>
              </a:rPr>
              <a:t>lista</a:t>
            </a:r>
            <a:r>
              <a:rPr lang="en-US" b="1" dirty="0" smtClean="0">
                <a:solidFill>
                  <a:srgbClr val="FFFF00"/>
                </a:solidFill>
              </a:rPr>
              <a:t>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0000" y="1371600"/>
            <a:ext cx="28085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FF00"/>
                </a:solidFill>
              </a:rPr>
              <a:t>Nacor</a:t>
            </a:r>
            <a:r>
              <a:rPr lang="en-US" b="1" dirty="0" smtClean="0">
                <a:solidFill>
                  <a:srgbClr val="FFFF00"/>
                </a:solidFill>
              </a:rPr>
              <a:t>, </a:t>
            </a:r>
            <a:r>
              <a:rPr lang="en-US" b="1" dirty="0" err="1" smtClean="0">
                <a:solidFill>
                  <a:srgbClr val="FFFF00"/>
                </a:solidFill>
              </a:rPr>
              <a:t>Taré</a:t>
            </a:r>
            <a:r>
              <a:rPr lang="en-US" b="1" dirty="0" smtClean="0">
                <a:solidFill>
                  <a:srgbClr val="FFFF00"/>
                </a:solidFill>
              </a:rPr>
              <a:t>, </a:t>
            </a:r>
            <a:r>
              <a:rPr lang="en-US" b="1" dirty="0">
                <a:solidFill>
                  <a:srgbClr val="FFFF00"/>
                </a:solidFill>
              </a:rPr>
              <a:t>y</a:t>
            </a:r>
            <a:r>
              <a:rPr lang="en-US" b="1" dirty="0" smtClean="0">
                <a:solidFill>
                  <a:srgbClr val="FFFF00"/>
                </a:solidFill>
              </a:rPr>
              <a:t> Abram </a:t>
            </a:r>
            <a:r>
              <a:rPr lang="en-US" b="1" dirty="0" err="1" smtClean="0">
                <a:solidFill>
                  <a:srgbClr val="FFFF00"/>
                </a:solidFill>
              </a:rPr>
              <a:t>coexistieron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con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Noé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y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sus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hijos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sz="1800" b="1" dirty="0">
              <a:solidFill>
                <a:srgbClr val="FFFF00"/>
              </a:solidFill>
            </a:endParaRPr>
          </a:p>
          <a:p>
            <a:pPr algn="ctr"/>
            <a:r>
              <a:rPr lang="es-ES" b="1" dirty="0">
                <a:solidFill>
                  <a:srgbClr val="FFFF00"/>
                </a:solidFill>
              </a:rPr>
              <a:t>Abram puede haber sabido y haber hablado con </a:t>
            </a:r>
            <a:r>
              <a:rPr lang="es-ES" b="1" dirty="0" err="1" smtClean="0">
                <a:solidFill>
                  <a:srgbClr val="FFFF00"/>
                </a:solidFill>
              </a:rPr>
              <a:t>Sem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>
              <a:solidFill>
                <a:srgbClr val="FFFF00"/>
              </a:solidFill>
            </a:endParaRP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De </a:t>
            </a:r>
            <a:r>
              <a:rPr lang="en-US" b="1" dirty="0" err="1">
                <a:solidFill>
                  <a:srgbClr val="FFFF00"/>
                </a:solidFill>
              </a:rPr>
              <a:t>Sem</a:t>
            </a:r>
            <a:r>
              <a:rPr lang="en-US" b="1" dirty="0">
                <a:solidFill>
                  <a:srgbClr val="FFFF00"/>
                </a:solidFill>
              </a:rPr>
              <a:t> a Abram, 400 </a:t>
            </a:r>
            <a:r>
              <a:rPr lang="en-US" b="1" dirty="0" err="1">
                <a:solidFill>
                  <a:srgbClr val="FFFF00"/>
                </a:solidFill>
              </a:rPr>
              <a:t>años</a:t>
            </a:r>
            <a:r>
              <a:rPr lang="en-US" b="1" dirty="0">
                <a:solidFill>
                  <a:srgbClr val="FFFF00"/>
                </a:solidFill>
              </a:rPr>
              <a:t> son </a:t>
            </a:r>
            <a:r>
              <a:rPr lang="en-US" b="1" dirty="0" err="1">
                <a:solidFill>
                  <a:srgbClr val="FFFF00"/>
                </a:solidFill>
              </a:rPr>
              <a:t>comprimidos</a:t>
            </a:r>
            <a:r>
              <a:rPr lang="en-US" b="1" dirty="0">
                <a:solidFill>
                  <a:srgbClr val="FFFF00"/>
                </a:solidFill>
              </a:rPr>
              <a:t> en </a:t>
            </a:r>
            <a:r>
              <a:rPr lang="en-US" b="1" dirty="0" err="1" smtClean="0">
                <a:solidFill>
                  <a:srgbClr val="FFFF00"/>
                </a:solidFill>
              </a:rPr>
              <a:t>sólo</a:t>
            </a:r>
            <a:r>
              <a:rPr lang="en-US" b="1" dirty="0" smtClean="0">
                <a:solidFill>
                  <a:srgbClr val="FFFF00"/>
                </a:solidFill>
              </a:rPr>
              <a:t> 18 versos 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(</a:t>
            </a:r>
            <a:r>
              <a:rPr lang="en-US" b="1" dirty="0">
                <a:solidFill>
                  <a:srgbClr val="FFFF00"/>
                </a:solidFill>
              </a:rPr>
              <a:t>10-27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89612"/>
            <a:ext cx="838200" cy="461665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200" b="1" dirty="0" smtClean="0"/>
              <a:t>Nació en</a:t>
            </a:r>
          </a:p>
          <a:p>
            <a:r>
              <a:rPr lang="es-CO" sz="1200" b="1" dirty="0" smtClean="0"/>
              <a:t>el año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83974"/>
            <a:ext cx="1219200" cy="563231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s-ES" sz="1200" b="1" dirty="0"/>
              <a:t>edad </a:t>
            </a:r>
            <a:r>
              <a:rPr lang="es-ES" sz="1200" b="1" dirty="0" smtClean="0"/>
              <a:t>cuando nació el </a:t>
            </a:r>
            <a:r>
              <a:rPr lang="es-ES" sz="1200" b="1" dirty="0"/>
              <a:t>hijo en linaje </a:t>
            </a:r>
            <a:r>
              <a:rPr lang="es-ES" sz="1200" b="1" dirty="0" smtClean="0"/>
              <a:t>de Jesús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85147"/>
            <a:ext cx="838200" cy="570156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s-CO" sz="1200" b="1" dirty="0" smtClean="0"/>
              <a:t>Años él vivió después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72216"/>
            <a:ext cx="762000" cy="461665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/>
              <a:t>Edad total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7235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1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65665"/>
            <a:ext cx="9144000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</a:rPr>
              <a:t>Lecciones</a:t>
            </a:r>
            <a:r>
              <a:rPr lang="en-US" sz="2800" b="1" dirty="0">
                <a:solidFill>
                  <a:schemeClr val="bg1"/>
                </a:solidFill>
              </a:rPr>
              <a:t> de la </a:t>
            </a:r>
            <a:r>
              <a:rPr lang="en-US" sz="2800" b="1" dirty="0" err="1" smtClean="0">
                <a:solidFill>
                  <a:schemeClr val="bg1"/>
                </a:solidFill>
              </a:rPr>
              <a:t>Cronología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u="sng" dirty="0">
              <a:solidFill>
                <a:schemeClr val="bg1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El diluvio no destruyó la tendencia del hombre de rebelarse </a:t>
            </a:r>
            <a:endParaRPr lang="es-ES" b="1" dirty="0" smtClean="0">
              <a:solidFill>
                <a:srgbClr val="FFFF00"/>
              </a:solidFill>
            </a:endParaRPr>
          </a:p>
          <a:p>
            <a:r>
              <a:rPr lang="es-ES" b="1" dirty="0" smtClean="0">
                <a:solidFill>
                  <a:srgbClr val="FFFF00"/>
                </a:solidFill>
              </a:rPr>
              <a:t>contra </a:t>
            </a:r>
            <a:r>
              <a:rPr lang="es-ES" b="1" dirty="0">
                <a:solidFill>
                  <a:srgbClr val="FFFF00"/>
                </a:solidFill>
              </a:rPr>
              <a:t>Dios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    9:7 - </a:t>
            </a:r>
            <a:r>
              <a:rPr lang="es-ES" b="1" dirty="0" smtClean="0">
                <a:solidFill>
                  <a:schemeClr val="bg1"/>
                </a:solidFill>
              </a:rPr>
              <a:t>Mas </a:t>
            </a:r>
            <a:r>
              <a:rPr lang="es-ES" b="1" dirty="0">
                <a:solidFill>
                  <a:schemeClr val="bg1"/>
                </a:solidFill>
              </a:rPr>
              <a:t>vosotros fructificad y multiplicaos; procread </a:t>
            </a:r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b="1" dirty="0" smtClean="0">
                <a:solidFill>
                  <a:schemeClr val="bg1"/>
                </a:solidFill>
              </a:rPr>
              <a:t>  abundantemente </a:t>
            </a:r>
            <a:r>
              <a:rPr lang="es-ES" b="1" dirty="0">
                <a:solidFill>
                  <a:schemeClr val="bg1"/>
                </a:solidFill>
              </a:rPr>
              <a:t>en la tierra, y multiplicaos en </a:t>
            </a:r>
            <a:r>
              <a:rPr lang="es-ES" b="1" dirty="0" smtClean="0">
                <a:solidFill>
                  <a:schemeClr val="bg1"/>
                </a:solidFill>
              </a:rPr>
              <a:t>ella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  </a:t>
            </a:r>
            <a:r>
              <a:rPr lang="en-US" b="1" dirty="0" smtClean="0">
                <a:solidFill>
                  <a:srgbClr val="FFFF00"/>
                </a:solidFill>
              </a:rPr>
              <a:t>11:4 - </a:t>
            </a:r>
            <a:r>
              <a:rPr lang="es-ES" b="1" dirty="0" smtClean="0">
                <a:solidFill>
                  <a:schemeClr val="bg1"/>
                </a:solidFill>
              </a:rPr>
              <a:t>Y </a:t>
            </a:r>
            <a:r>
              <a:rPr lang="es-ES" b="1" dirty="0">
                <a:solidFill>
                  <a:schemeClr val="bg1"/>
                </a:solidFill>
              </a:rPr>
              <a:t>dijeron: </a:t>
            </a:r>
            <a:r>
              <a:rPr lang="es-ES" b="1" dirty="0" smtClean="0">
                <a:solidFill>
                  <a:schemeClr val="bg1"/>
                </a:solidFill>
              </a:rPr>
              <a:t> Vamos</a:t>
            </a:r>
            <a:r>
              <a:rPr lang="es-ES" b="1" dirty="0">
                <a:solidFill>
                  <a:schemeClr val="bg1"/>
                </a:solidFill>
              </a:rPr>
              <a:t>, edifiquémonos una ciudad y una torre, </a:t>
            </a:r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b="1" dirty="0" smtClean="0">
                <a:solidFill>
                  <a:schemeClr val="bg1"/>
                </a:solidFill>
              </a:rPr>
              <a:t>  cuya </a:t>
            </a:r>
            <a:r>
              <a:rPr lang="es-ES" b="1" dirty="0">
                <a:solidFill>
                  <a:schemeClr val="bg1"/>
                </a:solidFill>
              </a:rPr>
              <a:t>cúspide llegue al cielo; y hagámonos un nombre, por si </a:t>
            </a:r>
            <a:endParaRPr lang="es-ES" b="1" dirty="0" smtClean="0">
              <a:solidFill>
                <a:schemeClr val="bg1"/>
              </a:solidFill>
            </a:endParaRPr>
          </a:p>
          <a:p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b="1" dirty="0" smtClean="0">
                <a:solidFill>
                  <a:schemeClr val="bg1"/>
                </a:solidFill>
              </a:rPr>
              <a:t>  fuéremos </a:t>
            </a:r>
            <a:r>
              <a:rPr lang="es-ES" b="1" dirty="0">
                <a:solidFill>
                  <a:schemeClr val="bg1"/>
                </a:solidFill>
              </a:rPr>
              <a:t>esparcidos sobre la faz de toda la tierra. </a:t>
            </a:r>
            <a:endParaRPr lang="es-E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La brevedad de vida </a:t>
            </a:r>
            <a:r>
              <a:rPr lang="es-ES" b="1" dirty="0" smtClean="0">
                <a:solidFill>
                  <a:srgbClr val="FFFF00"/>
                </a:solidFill>
              </a:rPr>
              <a:t>humana</a:t>
            </a:r>
            <a:r>
              <a:rPr lang="en-US" b="1" dirty="0" smtClean="0">
                <a:solidFill>
                  <a:srgbClr val="FFFF00"/>
                </a:solidFill>
              </a:rPr>
              <a:t>: 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55356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2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25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583565"/>
              </p:ext>
            </p:extLst>
          </p:nvPr>
        </p:nvGraphicFramePr>
        <p:xfrm>
          <a:off x="3499304" y="0"/>
          <a:ext cx="3505200" cy="6598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295400"/>
                <a:gridCol w="914400"/>
                <a:gridCol w="685800"/>
              </a:tblGrid>
              <a:tr h="212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95" dirty="0">
                          <a:effectLst/>
                          <a:latin typeface="Tempus Sans ITC" pitchFamily="82" charset="0"/>
                        </a:rPr>
                        <a:t>Year of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16764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20">
                          <a:effectLst/>
                          <a:latin typeface="Tempus Sans ITC" pitchFamily="82" charset="0"/>
                        </a:rPr>
                        <a:t>Age at birth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10">
                          <a:effectLst/>
                          <a:latin typeface="Tempus Sans ITC" pitchFamily="82" charset="0"/>
                        </a:rPr>
                        <a:t>Years lived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9779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40" dirty="0">
                          <a:effectLst/>
                          <a:latin typeface="Tempus Sans ITC" pitchFamily="82" charset="0"/>
                        </a:rPr>
                        <a:t>Total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12108">
                <a:tc>
                  <a:txBody>
                    <a:bodyPr/>
                    <a:lstStyle/>
                    <a:p>
                      <a:pPr marL="88265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5" dirty="0">
                          <a:effectLst/>
                          <a:latin typeface="Tempus Sans ITC" pitchFamily="82" charset="0"/>
                        </a:rPr>
                        <a:t>birth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32639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35" dirty="0">
                          <a:effectLst/>
                          <a:latin typeface="Tempus Sans ITC" pitchFamily="82" charset="0"/>
                        </a:rPr>
                        <a:t>of son in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13716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75">
                          <a:effectLst/>
                          <a:latin typeface="Tempus Sans ITC" pitchFamily="82" charset="0"/>
                        </a:rPr>
                        <a:t>afterward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age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121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79375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20" dirty="0">
                          <a:effectLst/>
                          <a:latin typeface="Tempus Sans ITC" pitchFamily="82" charset="0"/>
                        </a:rPr>
                        <a:t>Jesus' ancestry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001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10033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105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807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912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90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815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905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325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840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910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395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895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460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162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962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826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622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365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306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782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969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8509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874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595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111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1056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450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950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1558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500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600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1658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40259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403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438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1693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403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433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5">
                          <a:effectLst/>
                          <a:latin typeface="Tempus Sans ITC" pitchFamily="82" charset="0"/>
                        </a:rPr>
                        <a:t>1723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34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430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464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0">
                          <a:effectLst/>
                          <a:latin typeface="Tempus Sans ITC" pitchFamily="82" charset="0"/>
                        </a:rPr>
                        <a:t>1757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778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1787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32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207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239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6096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60">
                          <a:effectLst/>
                          <a:latin typeface="Tempus Sans ITC" pitchFamily="82" charset="0"/>
                        </a:rPr>
                        <a:t>1819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30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200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230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1849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119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148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5">
                          <a:effectLst/>
                          <a:latin typeface="Tempus Sans ITC" pitchFamily="82" charset="0"/>
                        </a:rPr>
                        <a:t>1878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135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205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0">
                          <a:effectLst/>
                          <a:latin typeface="Tempus Sans ITC" pitchFamily="82" charset="0"/>
                        </a:rPr>
                        <a:t>1948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624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100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75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175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4572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35">
                          <a:effectLst/>
                          <a:latin typeface="Tempus Sans ITC" pitchFamily="82" charset="0"/>
                        </a:rPr>
                        <a:t>2048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39941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60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145">
                          <a:effectLst/>
                          <a:latin typeface="Tempus Sans ITC" pitchFamily="82" charset="0"/>
                        </a:rPr>
                        <a:t>120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180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  <a:tr h="271027">
                <a:tc>
                  <a:txBody>
                    <a:bodyPr/>
                    <a:lstStyle/>
                    <a:p>
                      <a:pPr marL="425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30">
                          <a:effectLst/>
                          <a:latin typeface="Tempus Sans ITC" pitchFamily="82" charset="0"/>
                        </a:rPr>
                        <a:t>2108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empus Sans ITC" pitchFamily="82" charset="0"/>
                        </a:rPr>
                        <a:t> </a:t>
                      </a:r>
                      <a:endParaRPr lang="en-US" sz="1400" b="1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empus Sans ITC" pitchFamily="82" charset="0"/>
                        </a:rPr>
                        <a:t>147</a:t>
                      </a:r>
                      <a:endParaRPr lang="en-US" sz="1400" b="1" dirty="0">
                        <a:effectLst/>
                        <a:latin typeface="Tempus Sans ITC" pitchFamily="82" charset="0"/>
                        <a:ea typeface="Times New Roman"/>
                        <a:cs typeface="Times New Roman"/>
                      </a:endParaRPr>
                    </a:p>
                  </a:txBody>
                  <a:tcPr marL="19321" marR="19321" marT="0" marB="0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324600" y="3286767"/>
            <a:ext cx="808719" cy="33426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60360" y="489608"/>
            <a:ext cx="1365704" cy="625953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Adán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Enós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Cainán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Mahalaleel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Jaret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Enoc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Metusalén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Lamec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Noé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Sem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Arfaxad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Sala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16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ber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Peleg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Reu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Serug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Nacor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Taré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Abram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Isaac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Jacob (Israel)</a:t>
            </a:r>
            <a:endParaRPr kumimoji="0" lang="es-CO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7964" y="-526"/>
            <a:ext cx="838200" cy="461665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CO" sz="1200" b="1" dirty="0" smtClean="0"/>
              <a:t>Nació en</a:t>
            </a:r>
          </a:p>
          <a:p>
            <a:r>
              <a:rPr lang="es-CO" sz="1200" b="1" dirty="0" smtClean="0"/>
              <a:t>el año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49964" y="-4124"/>
            <a:ext cx="1219200" cy="618631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lang="es-ES" sz="1200" b="1" dirty="0"/>
              <a:t>edad </a:t>
            </a:r>
            <a:r>
              <a:rPr lang="es-ES" sz="1200" b="1" dirty="0" smtClean="0"/>
              <a:t>cuando nació el </a:t>
            </a:r>
            <a:r>
              <a:rPr lang="es-ES" sz="1200" b="1" dirty="0"/>
              <a:t>hijo en linaje </a:t>
            </a:r>
            <a:r>
              <a:rPr lang="es-ES" sz="1200" b="1" dirty="0" smtClean="0"/>
              <a:t>de Jesús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69164" y="-2325"/>
            <a:ext cx="838200" cy="570156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s-CO" sz="1200" b="1" dirty="0" smtClean="0"/>
              <a:t>Años él vivió después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31164" y="-525"/>
            <a:ext cx="762000" cy="461665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/>
              <a:t>Edad total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46003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</a:rPr>
              <a:t>Lecciones</a:t>
            </a:r>
            <a:r>
              <a:rPr lang="en-US" sz="2800" b="1" dirty="0">
                <a:solidFill>
                  <a:schemeClr val="bg1"/>
                </a:solidFill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</a:rPr>
              <a:t>Cronología</a:t>
            </a:r>
            <a:endParaRPr lang="en-US" sz="2800" b="1" dirty="0">
              <a:solidFill>
                <a:schemeClr val="bg1"/>
              </a:solidFill>
            </a:endParaRPr>
          </a:p>
          <a:p>
            <a:pPr algn="ctr"/>
            <a:endParaRPr lang="en-US" sz="1200" b="1" u="sng" dirty="0">
              <a:solidFill>
                <a:schemeClr val="bg1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El diluvio no destruyó la tendencia del hombre de rebelarse </a:t>
            </a:r>
          </a:p>
          <a:p>
            <a:r>
              <a:rPr lang="es-ES" b="1" dirty="0">
                <a:solidFill>
                  <a:srgbClr val="FFFF00"/>
                </a:solidFill>
              </a:rPr>
              <a:t>contra Dios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endParaRPr lang="en-US" b="1" dirty="0" smtClean="0">
              <a:solidFill>
                <a:srgbClr val="FFFF00"/>
              </a:solidFill>
            </a:endParaRP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   9:7 - </a:t>
            </a:r>
            <a:r>
              <a:rPr lang="es-ES" b="1" dirty="0">
                <a:solidFill>
                  <a:schemeClr val="bg1"/>
                </a:solidFill>
              </a:rPr>
              <a:t>Mas vosotros fructificad y multiplicaos; procread </a:t>
            </a:r>
          </a:p>
          <a:p>
            <a:r>
              <a:rPr lang="es-ES" b="1" dirty="0">
                <a:solidFill>
                  <a:schemeClr val="bg1"/>
                </a:solidFill>
              </a:rPr>
              <a:t>	  abundantemente en la tierra, y multiplicaos en ella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  11:4 - </a:t>
            </a:r>
            <a:r>
              <a:rPr lang="es-ES" b="1" dirty="0">
                <a:solidFill>
                  <a:schemeClr val="bg1"/>
                </a:solidFill>
              </a:rPr>
              <a:t>Y dijeron:  Vamos, edifiquémonos una ciudad y una torre, </a:t>
            </a:r>
          </a:p>
          <a:p>
            <a:r>
              <a:rPr lang="es-ES" b="1" dirty="0">
                <a:solidFill>
                  <a:schemeClr val="bg1"/>
                </a:solidFill>
              </a:rPr>
              <a:t>	  cuya cúspide llegue al cielo; y hagámonos un nombre, por si </a:t>
            </a:r>
          </a:p>
          <a:p>
            <a:r>
              <a:rPr lang="es-ES" b="1" dirty="0">
                <a:solidFill>
                  <a:schemeClr val="bg1"/>
                </a:solidFill>
              </a:rPr>
              <a:t>	  fuéremos esparcidos sobre la faz de toda la tierra. </a:t>
            </a:r>
          </a:p>
          <a:p>
            <a:endParaRPr lang="en-US" sz="1000" b="1" dirty="0">
              <a:solidFill>
                <a:srgbClr val="FFFF00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La brevedad de vida humana</a:t>
            </a:r>
            <a:r>
              <a:rPr lang="en-US" b="1" dirty="0">
                <a:solidFill>
                  <a:srgbClr val="FFFF00"/>
                </a:solidFill>
              </a:rPr>
              <a:t>:  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  - </a:t>
            </a:r>
            <a:r>
              <a:rPr lang="es-ES" b="1" dirty="0">
                <a:solidFill>
                  <a:schemeClr val="bg1"/>
                </a:solidFill>
              </a:rPr>
              <a:t>¿porque el ambiente de la tierra era diferente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  - </a:t>
            </a:r>
            <a:r>
              <a:rPr lang="es-ES" b="1" dirty="0">
                <a:solidFill>
                  <a:schemeClr val="bg1"/>
                </a:solidFill>
              </a:rPr>
              <a:t>¿porque la naturaleza física del hombre fue cambiada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  - </a:t>
            </a:r>
            <a:r>
              <a:rPr lang="es-ES" b="1" dirty="0">
                <a:solidFill>
                  <a:schemeClr val="bg1"/>
                </a:solidFill>
              </a:rPr>
              <a:t>¿porque el efecto “del árbol de la vida” se quitó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</a:p>
          <a:p>
            <a:pPr>
              <a:lnSpc>
                <a:spcPct val="125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  - </a:t>
            </a:r>
            <a:r>
              <a:rPr lang="es-ES" b="1" dirty="0">
                <a:solidFill>
                  <a:schemeClr val="bg1"/>
                </a:solidFill>
              </a:rPr>
              <a:t>¿porque </a:t>
            </a:r>
            <a:r>
              <a:rPr lang="es-ES" b="1" dirty="0" smtClean="0">
                <a:solidFill>
                  <a:schemeClr val="bg1"/>
                </a:solidFill>
              </a:rPr>
              <a:t>Dios </a:t>
            </a:r>
            <a:r>
              <a:rPr lang="es-ES" b="1" dirty="0">
                <a:solidFill>
                  <a:schemeClr val="bg1"/>
                </a:solidFill>
              </a:rPr>
              <a:t>lo causó a fin de obligar al hombre a concentrarse en </a:t>
            </a:r>
            <a:endParaRPr lang="es-ES" b="1" dirty="0" smtClean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r>
              <a:rPr lang="es-ES" b="1" dirty="0">
                <a:solidFill>
                  <a:schemeClr val="bg1"/>
                </a:solidFill>
              </a:rPr>
              <a:t> </a:t>
            </a:r>
            <a:r>
              <a:rPr lang="es-ES" b="1" dirty="0" smtClean="0">
                <a:solidFill>
                  <a:schemeClr val="bg1"/>
                </a:solidFill>
              </a:rPr>
              <a:t>     la </a:t>
            </a:r>
            <a:r>
              <a:rPr lang="es-ES" b="1" dirty="0">
                <a:solidFill>
                  <a:schemeClr val="bg1"/>
                </a:solidFill>
              </a:rPr>
              <a:t>muerte como la consecuencia del pecado?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97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</a:rPr>
              <a:t>Lecciones</a:t>
            </a:r>
            <a:r>
              <a:rPr lang="en-US" sz="2800" b="1" dirty="0">
                <a:solidFill>
                  <a:schemeClr val="bg1"/>
                </a:solidFill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</a:rPr>
              <a:t>Cronología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s-ES" b="1" dirty="0" smtClean="0">
                <a:solidFill>
                  <a:srgbClr val="FFFF00"/>
                </a:solidFill>
              </a:rPr>
              <a:t>El </a:t>
            </a:r>
            <a:r>
              <a:rPr lang="es-ES" b="1" dirty="0">
                <a:solidFill>
                  <a:srgbClr val="FFFF00"/>
                </a:solidFill>
              </a:rPr>
              <a:t>diluvio no destruyó la tendencia del hombre de rebelarse </a:t>
            </a:r>
          </a:p>
          <a:p>
            <a:r>
              <a:rPr lang="es-ES" b="1" dirty="0">
                <a:solidFill>
                  <a:srgbClr val="FFFF00"/>
                </a:solidFill>
              </a:rPr>
              <a:t>contra Dios</a:t>
            </a:r>
            <a:r>
              <a:rPr lang="en-US" b="1" dirty="0">
                <a:solidFill>
                  <a:srgbClr val="FFFF00"/>
                </a:solidFill>
              </a:rPr>
              <a:t> </a:t>
            </a:r>
          </a:p>
          <a:p>
            <a:endParaRPr lang="en-US" sz="800" b="1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   9:7 - </a:t>
            </a:r>
            <a:r>
              <a:rPr lang="es-ES" b="1" dirty="0">
                <a:solidFill>
                  <a:schemeClr val="bg1"/>
                </a:solidFill>
              </a:rPr>
              <a:t>Mas vosotros fructificad y multiplicaos; procread </a:t>
            </a:r>
          </a:p>
          <a:p>
            <a:r>
              <a:rPr lang="es-ES" b="1" dirty="0">
                <a:solidFill>
                  <a:schemeClr val="bg1"/>
                </a:solidFill>
              </a:rPr>
              <a:t>	  abundantemente en la tierra, y multiplicaos en ella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FFFF00"/>
                </a:solidFill>
              </a:rPr>
              <a:t>   11:4 - </a:t>
            </a:r>
            <a:r>
              <a:rPr lang="es-ES" b="1" dirty="0">
                <a:solidFill>
                  <a:schemeClr val="bg1"/>
                </a:solidFill>
              </a:rPr>
              <a:t>Y dijeron:  Vamos, edifiquémonos una ciudad y una torre, </a:t>
            </a:r>
          </a:p>
          <a:p>
            <a:r>
              <a:rPr lang="es-ES" b="1" dirty="0">
                <a:solidFill>
                  <a:schemeClr val="bg1"/>
                </a:solidFill>
              </a:rPr>
              <a:t>	  cuya cúspide llegue al cielo; y hagámonos un nombre, por si </a:t>
            </a:r>
          </a:p>
          <a:p>
            <a:r>
              <a:rPr lang="es-ES" b="1" dirty="0">
                <a:solidFill>
                  <a:schemeClr val="bg1"/>
                </a:solidFill>
              </a:rPr>
              <a:t>	  fuéremos esparcidos sobre la faz de toda la tierra. </a:t>
            </a:r>
          </a:p>
          <a:p>
            <a:endParaRPr lang="en-US" sz="800" b="1" dirty="0">
              <a:solidFill>
                <a:srgbClr val="FFFF00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La brevedad de vida </a:t>
            </a:r>
            <a:r>
              <a:rPr lang="es-ES" b="1" dirty="0" smtClean="0">
                <a:solidFill>
                  <a:srgbClr val="FFFF00"/>
                </a:solidFill>
              </a:rPr>
              <a:t>humana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Muestra que Dios separó la semilla piadosa de todos los otros</a:t>
            </a:r>
          </a:p>
          <a:p>
            <a:endParaRPr lang="es-ES" sz="800" b="1" dirty="0">
              <a:solidFill>
                <a:srgbClr val="FFFF00"/>
              </a:solidFill>
            </a:endParaRPr>
          </a:p>
          <a:p>
            <a:r>
              <a:rPr lang="es-ES" b="1" dirty="0">
                <a:solidFill>
                  <a:srgbClr val="FFFF00"/>
                </a:solidFill>
              </a:rPr>
              <a:t>Muestra la tendencia de Dios de rechazar al primogénito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008691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Set, no a </a:t>
            </a:r>
            <a:r>
              <a:rPr lang="en-US" b="1" dirty="0" err="1" smtClean="0">
                <a:solidFill>
                  <a:schemeClr val="bg1"/>
                </a:solidFill>
              </a:rPr>
              <a:t>Caín</a:t>
            </a:r>
            <a:r>
              <a:rPr lang="en-US" b="1" dirty="0" smtClean="0">
                <a:solidFill>
                  <a:schemeClr val="bg1"/>
                </a:solidFill>
              </a:rPr>
              <a:t>…</a:t>
            </a:r>
            <a:r>
              <a:rPr lang="en-US" b="1" dirty="0" err="1" smtClean="0">
                <a:solidFill>
                  <a:schemeClr val="bg1"/>
                </a:solidFill>
              </a:rPr>
              <a:t>Sem</a:t>
            </a:r>
            <a:r>
              <a:rPr lang="en-US" b="1" dirty="0" smtClean="0">
                <a:solidFill>
                  <a:schemeClr val="bg1"/>
                </a:solidFill>
              </a:rPr>
              <a:t>, no a </a:t>
            </a:r>
            <a:r>
              <a:rPr lang="en-US" b="1" dirty="0" err="1" smtClean="0">
                <a:solidFill>
                  <a:schemeClr val="bg1"/>
                </a:solidFill>
              </a:rPr>
              <a:t>Jafet</a:t>
            </a:r>
            <a:r>
              <a:rPr lang="en-US" b="1" dirty="0" smtClean="0">
                <a:solidFill>
                  <a:schemeClr val="bg1"/>
                </a:solidFill>
              </a:rPr>
              <a:t>…Abram, no a </a:t>
            </a:r>
            <a:r>
              <a:rPr lang="en-US" b="1" dirty="0" err="1" smtClean="0">
                <a:solidFill>
                  <a:schemeClr val="bg1"/>
                </a:solidFill>
              </a:rPr>
              <a:t>Nacor</a:t>
            </a:r>
            <a:r>
              <a:rPr lang="en-US" b="1" dirty="0" smtClean="0">
                <a:solidFill>
                  <a:schemeClr val="bg1"/>
                </a:solidFill>
              </a:rPr>
              <a:t>…Isaac, no a </a:t>
            </a:r>
            <a:r>
              <a:rPr lang="en-US" b="1" dirty="0" err="1" smtClean="0">
                <a:solidFill>
                  <a:schemeClr val="bg1"/>
                </a:solidFill>
              </a:rPr>
              <a:t>Ismaél</a:t>
            </a:r>
            <a:r>
              <a:rPr lang="en-US" b="1" dirty="0" smtClean="0">
                <a:solidFill>
                  <a:schemeClr val="bg1"/>
                </a:solidFill>
              </a:rPr>
              <a:t>…Jacob, no a </a:t>
            </a:r>
            <a:r>
              <a:rPr lang="en-US" b="1" dirty="0" err="1" smtClean="0">
                <a:solidFill>
                  <a:schemeClr val="bg1"/>
                </a:solidFill>
              </a:rPr>
              <a:t>Esaú</a:t>
            </a:r>
            <a:r>
              <a:rPr lang="en-US" b="1" dirty="0" smtClean="0">
                <a:solidFill>
                  <a:schemeClr val="bg1"/>
                </a:solidFill>
              </a:rPr>
              <a:t>…José, no a Rubén…</a:t>
            </a:r>
            <a:r>
              <a:rPr lang="en-US" b="1" dirty="0" err="1" smtClean="0">
                <a:solidFill>
                  <a:schemeClr val="bg1"/>
                </a:solidFill>
              </a:rPr>
              <a:t>Efraín</a:t>
            </a:r>
            <a:r>
              <a:rPr lang="en-US" b="1" dirty="0" smtClean="0">
                <a:solidFill>
                  <a:schemeClr val="bg1"/>
                </a:solidFill>
              </a:rPr>
              <a:t>, no a </a:t>
            </a:r>
            <a:r>
              <a:rPr lang="en-US" b="1" dirty="0" err="1" smtClean="0">
                <a:solidFill>
                  <a:schemeClr val="bg1"/>
                </a:solidFill>
              </a:rPr>
              <a:t>Manasés</a:t>
            </a:r>
            <a:r>
              <a:rPr lang="en-US" b="1" dirty="0" smtClean="0">
                <a:solidFill>
                  <a:schemeClr val="bg1"/>
                </a:solidFill>
              </a:rPr>
              <a:t>... </a:t>
            </a:r>
            <a:r>
              <a:rPr lang="en-US" b="1" dirty="0" err="1" smtClean="0">
                <a:solidFill>
                  <a:schemeClr val="bg1"/>
                </a:solidFill>
              </a:rPr>
              <a:t>Moisés</a:t>
            </a:r>
            <a:r>
              <a:rPr lang="en-US" b="1" dirty="0" smtClean="0">
                <a:solidFill>
                  <a:schemeClr val="bg1"/>
                </a:solidFill>
              </a:rPr>
              <a:t>, no a Aaron…David, no a </a:t>
            </a:r>
            <a:r>
              <a:rPr lang="en-US" b="1" dirty="0" err="1" smtClean="0">
                <a:solidFill>
                  <a:schemeClr val="bg1"/>
                </a:solidFill>
              </a:rPr>
              <a:t>sus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hermanos</a:t>
            </a:r>
            <a:r>
              <a:rPr lang="en-US" b="1" dirty="0" smtClean="0">
                <a:solidFill>
                  <a:schemeClr val="bg1"/>
                </a:solidFill>
              </a:rPr>
              <a:t>…</a:t>
            </a:r>
            <a:r>
              <a:rPr lang="en-US" b="1" dirty="0" err="1" smtClean="0">
                <a:solidFill>
                  <a:schemeClr val="bg1"/>
                </a:solidFill>
              </a:rPr>
              <a:t>Salomón</a:t>
            </a:r>
            <a:r>
              <a:rPr lang="en-US" b="1" dirty="0" smtClean="0">
                <a:solidFill>
                  <a:schemeClr val="bg1"/>
                </a:solidFill>
              </a:rPr>
              <a:t>, no a </a:t>
            </a:r>
            <a:r>
              <a:rPr lang="en-US" b="1" dirty="0" err="1" smtClean="0">
                <a:solidFill>
                  <a:schemeClr val="bg1"/>
                </a:solidFill>
              </a:rPr>
              <a:t>sus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hermanos</a:t>
            </a:r>
            <a:r>
              <a:rPr lang="en-US" b="1" dirty="0" smtClean="0">
                <a:solidFill>
                  <a:schemeClr val="bg1"/>
                </a:solidFill>
              </a:rPr>
              <a:t>…el </a:t>
            </a:r>
            <a:r>
              <a:rPr lang="en-US" b="1" dirty="0" err="1" smtClean="0">
                <a:solidFill>
                  <a:schemeClr val="bg1"/>
                </a:solidFill>
              </a:rPr>
              <a:t>nuevo</a:t>
            </a:r>
            <a:r>
              <a:rPr lang="en-US" b="1" dirty="0" smtClean="0">
                <a:solidFill>
                  <a:schemeClr val="bg1"/>
                </a:solidFill>
              </a:rPr>
              <a:t> hombre, no el </a:t>
            </a:r>
            <a:r>
              <a:rPr lang="en-US" b="1" dirty="0" err="1" smtClean="0">
                <a:solidFill>
                  <a:schemeClr val="bg1"/>
                </a:solidFill>
              </a:rPr>
              <a:t>viejo</a:t>
            </a:r>
            <a:r>
              <a:rPr lang="en-US" b="1" dirty="0" smtClean="0">
                <a:solidFill>
                  <a:schemeClr val="bg1"/>
                </a:solidFill>
              </a:rPr>
              <a:t> hombre)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6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657" y="333829"/>
            <a:ext cx="9144000" cy="7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000" b="1" dirty="0">
                <a:solidFill>
                  <a:schemeClr val="bg1"/>
                </a:solidFill>
              </a:rPr>
              <a:t>LA CRONOLOGÍA DE LOS PATRIARCOS</a:t>
            </a:r>
            <a:endParaRPr lang="en-US" sz="30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1.bp.blogspot.com/-lEsWt2L2UJM/T0NpE2k4VvI/AAAAAAAAAkA/OY3QwzXOKrM/s1600/biblical-patriarch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00516"/>
            <a:ext cx="4457246" cy="542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3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4.bp.blogspot.com/_PQnSOdOhcpg/SgBL4GCFnoI/AAAAAAAAANg/n9CppaUrVJk/s320/Abigail.gif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5" y="2699202"/>
            <a:ext cx="1782618" cy="204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564163" y="2723483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Engravers MT" pitchFamily="18" charset="0"/>
              </a:rPr>
              <a:t>PERSONAJES BIBLICOS INTERESANTES</a:t>
            </a:r>
            <a:endParaRPr lang="en-US" sz="2800" b="1" dirty="0">
              <a:solidFill>
                <a:srgbClr val="FFFF00"/>
              </a:solidFill>
              <a:latin typeface="Engravers MT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56906" y="4122003"/>
            <a:ext cx="4779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Engravers MT" pitchFamily="18" charset="0"/>
              </a:rPr>
              <a:t>Lesson 5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Engravers MT" pitchFamily="18" charset="0"/>
              </a:rPr>
              <a:t>LOS PATRIARCOS</a:t>
            </a:r>
            <a:endParaRPr lang="en-US" b="1" dirty="0">
              <a:solidFill>
                <a:schemeClr val="bg1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6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64163" y="2723483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Engravers MT" pitchFamily="18" charset="0"/>
              </a:rPr>
              <a:t>PERSONAJES </a:t>
            </a:r>
            <a:r>
              <a:rPr lang="en-US" sz="2800" b="1" dirty="0" err="1" smtClean="0">
                <a:solidFill>
                  <a:srgbClr val="FFFF00"/>
                </a:solidFill>
                <a:latin typeface="Engravers MT" pitchFamily="18" charset="0"/>
              </a:rPr>
              <a:t>BiblICOS</a:t>
            </a:r>
            <a:r>
              <a:rPr lang="en-US" sz="2800" b="1" dirty="0" smtClean="0">
                <a:solidFill>
                  <a:srgbClr val="FFFF00"/>
                </a:solidFill>
                <a:latin typeface="Engravers MT" pitchFamily="18" charset="0"/>
              </a:rPr>
              <a:t> INTERESANTES</a:t>
            </a:r>
            <a:endParaRPr lang="en-US" sz="2800" b="1" dirty="0">
              <a:solidFill>
                <a:srgbClr val="FFFF00"/>
              </a:solidFill>
              <a:latin typeface="Engravers M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6243" y="4283475"/>
            <a:ext cx="4779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Engravers MT" pitchFamily="18" charset="0"/>
              </a:rPr>
              <a:t>LeCCION</a:t>
            </a:r>
            <a:r>
              <a:rPr lang="en-US" b="1" dirty="0" smtClean="0">
                <a:solidFill>
                  <a:schemeClr val="bg1"/>
                </a:solidFill>
                <a:latin typeface="Engravers MT" pitchFamily="18" charset="0"/>
              </a:rPr>
              <a:t> 5</a:t>
            </a:r>
            <a:endParaRPr lang="en-US" b="1" dirty="0">
              <a:solidFill>
                <a:schemeClr val="bg1"/>
              </a:solidFill>
              <a:latin typeface="Engravers MT" pitchFamily="18" charset="0"/>
            </a:endParaRPr>
          </a:p>
        </p:txBody>
      </p:sp>
      <p:pic>
        <p:nvPicPr>
          <p:cNvPr id="12" name="Picture 6" descr="http://4.bp.blogspot.com/_PQnSOdOhcpg/SgBL4GCFnoI/AAAAAAAAANg/n9CppaUrVJk/s320/Abigail.gif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5" y="2768230"/>
            <a:ext cx="1782618" cy="204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49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4572000"/>
            <a:ext cx="7162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Así </a:t>
            </a:r>
            <a:r>
              <a:rPr lang="es-ES" b="1" dirty="0">
                <a:solidFill>
                  <a:schemeClr val="bg1"/>
                </a:solidFill>
              </a:rPr>
              <a:t>los esparció Jehová desde allí sobre la faz de toda la tierra, y dejaron de edificar la ciudad. 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>
                <a:solidFill>
                  <a:schemeClr val="bg1"/>
                </a:solidFill>
              </a:rPr>
              <a:t>Por esto fue llamado el nombre de ella Babel, porque allí confundió Jehová el lenguaje de toda la tierra, y desde allí los esparció sobre la faz de toda la tierra</a:t>
            </a:r>
            <a:r>
              <a:rPr lang="es-ES" b="1" dirty="0" smtClean="0">
                <a:solidFill>
                  <a:schemeClr val="bg1"/>
                </a:solidFill>
              </a:rPr>
              <a:t>. </a:t>
            </a:r>
            <a:r>
              <a:rPr lang="es-ES" b="1" dirty="0" smtClean="0">
                <a:solidFill>
                  <a:srgbClr val="FFFF00"/>
                </a:solidFill>
              </a:rPr>
              <a:t>– 11:8-9</a:t>
            </a:r>
            <a:endParaRPr lang="es-ES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7601" y="0"/>
            <a:ext cx="16763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10:1-31 </a:t>
            </a:r>
            <a:r>
              <a:rPr lang="es-ES" b="1" dirty="0" smtClean="0">
                <a:solidFill>
                  <a:schemeClr val="bg1"/>
                </a:solidFill>
              </a:rPr>
              <a:t>dan </a:t>
            </a:r>
            <a:r>
              <a:rPr lang="es-ES" b="1" dirty="0">
                <a:solidFill>
                  <a:schemeClr val="bg1"/>
                </a:solidFill>
              </a:rPr>
              <a:t>la lista detallada</a:t>
            </a: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de los pueblos que </a:t>
            </a:r>
            <a:r>
              <a:rPr lang="es-ES" b="1" dirty="0" smtClean="0">
                <a:solidFill>
                  <a:schemeClr val="bg1"/>
                </a:solidFill>
              </a:rPr>
              <a:t>vinieron </a:t>
            </a:r>
            <a:r>
              <a:rPr lang="es-ES" b="1" dirty="0">
                <a:solidFill>
                  <a:schemeClr val="bg1"/>
                </a:solidFill>
              </a:rPr>
              <a:t>de los 3 hijos de </a:t>
            </a:r>
            <a:r>
              <a:rPr lang="es-ES" b="1" dirty="0" smtClean="0">
                <a:solidFill>
                  <a:schemeClr val="bg1"/>
                </a:solidFill>
              </a:rPr>
              <a:t>No</a:t>
            </a:r>
            <a:r>
              <a:rPr lang="es-CO" b="1" dirty="0" smtClean="0">
                <a:solidFill>
                  <a:schemeClr val="bg1"/>
                </a:solidFill>
              </a:rPr>
              <a:t>é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148" name="Picture 4" descr="https://encrypted-tbn0.google.com/images?q=tbn:ANd9GcTN8vGGShIc07iBxzWJFd0-HwtBSa78Id-xe7nxoJt0y8lVtSO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9" y="55562"/>
            <a:ext cx="6811677" cy="451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460346" y="3962400"/>
            <a:ext cx="16763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11:10-31 </a:t>
            </a:r>
            <a:r>
              <a:rPr lang="es-ES" b="1" dirty="0" smtClean="0">
                <a:solidFill>
                  <a:schemeClr val="bg1"/>
                </a:solidFill>
              </a:rPr>
              <a:t>detallan </a:t>
            </a:r>
            <a:r>
              <a:rPr lang="es-ES" b="1" dirty="0">
                <a:solidFill>
                  <a:schemeClr val="bg1"/>
                </a:solidFill>
              </a:rPr>
              <a:t>el linaje de </a:t>
            </a:r>
            <a:r>
              <a:rPr lang="es-ES" b="1" dirty="0" err="1" smtClean="0">
                <a:solidFill>
                  <a:schemeClr val="bg1"/>
                </a:solidFill>
              </a:rPr>
              <a:t>Sem</a:t>
            </a:r>
            <a:r>
              <a:rPr lang="es-ES" b="1" dirty="0" smtClean="0">
                <a:solidFill>
                  <a:schemeClr val="bg1"/>
                </a:solidFill>
              </a:rPr>
              <a:t> a</a:t>
            </a:r>
            <a:endParaRPr lang="es-ES" b="1" dirty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Abraham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1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http://the-red-thread.net/panga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9" y="634884"/>
            <a:ext cx="6066946" cy="585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0" y="671691"/>
            <a:ext cx="304074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SEM =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la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verde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,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incluso Norteamérica, Europa, Islas del Norte, Egipto, Menor de Asia, estados del Mediterráneo,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Sumer-Egipto</a:t>
            </a:r>
          </a:p>
          <a:p>
            <a:pPr algn="ctr" eaLnBrk="0" hangingPunct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</a:br>
            <a:r>
              <a:rPr lang="en-US" b="1" dirty="0">
                <a:solidFill>
                  <a:srgbClr val="FFFF00"/>
                </a:solidFill>
                <a:cs typeface="Arial" pitchFamily="34" charset="0"/>
              </a:rPr>
              <a:t>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AM =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Africa</a:t>
            </a:r>
          </a:p>
          <a:p>
            <a:pPr lvl="0" algn="ctr" eaLnBrk="0" hangingPunct="0"/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/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JAFET =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ASIA – la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amarilla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, “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las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tierras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 del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noreste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"</a:t>
            </a:r>
            <a:b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La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tierra alcanzará a las tiendas de </a:t>
            </a:r>
            <a:r>
              <a:rPr lang="es-ES" b="1" dirty="0" err="1">
                <a:solidFill>
                  <a:schemeClr val="bg1"/>
                </a:solidFill>
                <a:cs typeface="Arial" pitchFamily="34" charset="0"/>
              </a:rPr>
              <a:t>de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err="1">
                <a:solidFill>
                  <a:schemeClr val="bg1"/>
                </a:solidFill>
                <a:cs typeface="Arial" pitchFamily="34" charset="0"/>
              </a:rPr>
              <a:t>Sem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99" y="4678463"/>
            <a:ext cx="1998598" cy="1569660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Arial Rounded MT Bold" pitchFamily="34" charset="0"/>
              </a:rPr>
              <a:t>La tierra</a:t>
            </a:r>
          </a:p>
          <a:p>
            <a:pPr algn="ctr"/>
            <a:r>
              <a:rPr lang="es-CO" b="1" dirty="0">
                <a:latin typeface="Arial Rounded MT Bold" pitchFamily="34" charset="0"/>
              </a:rPr>
              <a:t>d</a:t>
            </a:r>
            <a:r>
              <a:rPr lang="es-CO" b="1" dirty="0" smtClean="0">
                <a:latin typeface="Arial Rounded MT Bold" pitchFamily="34" charset="0"/>
              </a:rPr>
              <a:t>e en el tiempo de Noé</a:t>
            </a:r>
            <a:endParaRPr lang="en-US" b="1" dirty="0"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98" y="2164407"/>
            <a:ext cx="1341701" cy="1477328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b="1" dirty="0" smtClean="0">
                <a:solidFill>
                  <a:srgbClr val="FF0000"/>
                </a:solidFill>
                <a:latin typeface="Arial Rounded MT Bold" pitchFamily="34" charset="0"/>
              </a:rPr>
              <a:t>La tierra</a:t>
            </a:r>
          </a:p>
          <a:p>
            <a:pPr algn="ctr"/>
            <a:r>
              <a:rPr lang="es-CO" sz="1800" b="1" dirty="0">
                <a:solidFill>
                  <a:srgbClr val="FF0000"/>
                </a:solidFill>
                <a:latin typeface="Arial Rounded MT Bold" pitchFamily="34" charset="0"/>
              </a:rPr>
              <a:t>d</a:t>
            </a:r>
            <a:r>
              <a:rPr lang="es-CO" sz="1800" b="1" dirty="0" smtClean="0">
                <a:solidFill>
                  <a:srgbClr val="FF0000"/>
                </a:solidFill>
                <a:latin typeface="Arial Rounded MT Bold" pitchFamily="34" charset="0"/>
              </a:rPr>
              <a:t>e Heber (hebreos)</a:t>
            </a:r>
          </a:p>
          <a:p>
            <a:pPr algn="ctr"/>
            <a:r>
              <a:rPr lang="es-CO" sz="1800" b="1" dirty="0" smtClean="0">
                <a:solidFill>
                  <a:srgbClr val="FF0000"/>
                </a:solidFill>
                <a:latin typeface="Arial Rounded MT Bold" pitchFamily="34" charset="0"/>
              </a:rPr>
              <a:t>en el verde</a:t>
            </a:r>
            <a:endParaRPr lang="en-US" sz="1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6119336"/>
            <a:ext cx="3887045" cy="369332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b="1" dirty="0" smtClean="0">
                <a:solidFill>
                  <a:srgbClr val="FF0000"/>
                </a:solidFill>
                <a:latin typeface="Arial Rounded MT Bold" pitchFamily="34" charset="0"/>
              </a:rPr>
              <a:t>El blanco </a:t>
            </a:r>
            <a:r>
              <a:rPr lang="en-US" sz="1800" b="1" dirty="0" smtClean="0">
                <a:solidFill>
                  <a:srgbClr val="FF0000"/>
                </a:solidFill>
                <a:latin typeface="Arial Rounded MT Bold" pitchFamily="34" charset="0"/>
              </a:rPr>
              <a:t>= </a:t>
            </a:r>
            <a:r>
              <a:rPr lang="en-US" sz="1800" b="1" dirty="0" err="1" smtClean="0">
                <a:solidFill>
                  <a:srgbClr val="FF0000"/>
                </a:solidFill>
                <a:latin typeface="Arial Rounded MT Bold" pitchFamily="34" charset="0"/>
              </a:rPr>
              <a:t>cubierto</a:t>
            </a:r>
            <a:r>
              <a:rPr lang="en-US" sz="1800" b="1" dirty="0" smtClean="0">
                <a:solidFill>
                  <a:srgbClr val="FF0000"/>
                </a:solidFill>
                <a:latin typeface="Arial Rounded MT Bold" pitchFamily="34" charset="0"/>
              </a:rPr>
              <a:t> con el </a:t>
            </a:r>
            <a:r>
              <a:rPr lang="en-US" sz="1800" b="1" dirty="0" err="1" smtClean="0">
                <a:solidFill>
                  <a:srgbClr val="FF0000"/>
                </a:solidFill>
                <a:latin typeface="Arial Rounded MT Bold" pitchFamily="34" charset="0"/>
              </a:rPr>
              <a:t>hielo</a:t>
            </a:r>
            <a:endParaRPr lang="en-US" sz="1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7827" y="1295400"/>
            <a:ext cx="1066800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rgbClr val="FF0000"/>
                </a:solidFill>
                <a:latin typeface="Arial Rounded MT Bold" pitchFamily="34" charset="0"/>
              </a:rPr>
              <a:t>Jafet</a:t>
            </a:r>
          </a:p>
          <a:p>
            <a:pPr algn="ctr"/>
            <a:r>
              <a:rPr lang="es-CO" sz="2000" b="1" dirty="0" smtClean="0">
                <a:latin typeface="Arial Rounded MT Bold" pitchFamily="34" charset="0"/>
              </a:rPr>
              <a:t>Asia</a:t>
            </a:r>
            <a:endParaRPr lang="en-US" sz="2000" b="1" dirty="0"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599" y="3563506"/>
            <a:ext cx="869129" cy="369332"/>
          </a:xfrm>
          <a:prstGeom prst="rect">
            <a:avLst/>
          </a:prstGeom>
          <a:solidFill>
            <a:srgbClr val="F3E7C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b="1" dirty="0" err="1" smtClean="0">
                <a:solidFill>
                  <a:srgbClr val="FF0000"/>
                </a:solidFill>
                <a:latin typeface="Arial Rounded MT Bold" pitchFamily="34" charset="0"/>
              </a:rPr>
              <a:t>Cam</a:t>
            </a:r>
            <a:endParaRPr lang="en-US" sz="1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27951" y="2164407"/>
            <a:ext cx="914400" cy="461665"/>
          </a:xfrm>
          <a:prstGeom prst="rect">
            <a:avLst/>
          </a:prstGeom>
          <a:solidFill>
            <a:srgbClr val="20CA3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 smtClean="0">
                <a:solidFill>
                  <a:srgbClr val="FF0000"/>
                </a:solidFill>
                <a:latin typeface="Arial Rounded MT Bold" pitchFamily="34" charset="0"/>
              </a:rPr>
              <a:t>Sem</a:t>
            </a:r>
            <a:endParaRPr lang="en-US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1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57" y="288667"/>
            <a:ext cx="9136743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El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Registro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de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las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Naciones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  <a:cs typeface="Arial" pitchFamily="34" charset="0"/>
              </a:rPr>
              <a:t>de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Gén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.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10:   </a:t>
            </a:r>
            <a:r>
              <a:rPr lang="es-CO" sz="2600" b="1" dirty="0" smtClean="0">
                <a:solidFill>
                  <a:srgbClr val="FFFF00"/>
                </a:solidFill>
                <a:cs typeface="Arial" pitchFamily="34" charset="0"/>
              </a:rPr>
              <a:t>¿Porqué está aquí</a:t>
            </a:r>
            <a:r>
              <a:rPr kumimoji="0" lang="en-US" sz="26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?</a:t>
            </a:r>
            <a:endParaRPr kumimoji="0" lang="en-US" sz="2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lvl="0" eaLnBrk="0" hangingPunct="0"/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*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Atestigua a la vitalidad de la bendición dada a Noé en </a:t>
            </a:r>
            <a:r>
              <a:rPr lang="es-ES" b="1" dirty="0" err="1">
                <a:solidFill>
                  <a:schemeClr val="bg1"/>
                </a:solidFill>
                <a:cs typeface="Arial" pitchFamily="34" charset="0"/>
              </a:rPr>
              <a:t>Gén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. 9:1, </a:t>
            </a: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 entonces se enfoca en una línea (</a:t>
            </a:r>
            <a:r>
              <a:rPr lang="es-ES" b="1" dirty="0" err="1">
                <a:solidFill>
                  <a:schemeClr val="bg1"/>
                </a:solidFill>
                <a:cs typeface="Arial" pitchFamily="34" charset="0"/>
              </a:rPr>
              <a:t>Sem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) por la cual todos los hombres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pueden volver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a Dios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lang="en-US" sz="1200" b="1" baseline="0" dirty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n-US" b="1" dirty="0" smtClean="0">
                <a:solidFill>
                  <a:srgbClr val="FFFF00"/>
                </a:solidFill>
                <a:cs typeface="Arial" pitchFamily="34" charset="0"/>
              </a:rPr>
              <a:t>*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Al considerar todas las variedades del carácter, cultura, etc., la familia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humana esencialmente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es unificada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lang="en-US" sz="12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kumimoji="0" lang="en-US" b="1" i="0" u="none" strike="noStrike" cap="none" normalizeH="0" dirty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-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Da el plan fundamental para toda la historia: las </a:t>
            </a:r>
            <a:r>
              <a:rPr lang="es-ES" b="1" dirty="0" err="1">
                <a:solidFill>
                  <a:schemeClr val="bg1"/>
                </a:solidFill>
                <a:cs typeface="Arial" pitchFamily="34" charset="0"/>
              </a:rPr>
              <a:t>fuerezas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físicas,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 intelectuales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sociales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, morales, y religiosas explican la historia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 subsecuente de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la humanidad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en-US" b="1" dirty="0">
              <a:solidFill>
                <a:srgbClr val="FFFF00"/>
              </a:solidFill>
              <a:cs typeface="Arial" pitchFamily="34" charset="0"/>
            </a:endParaRPr>
          </a:p>
          <a:p>
            <a:pPr lvl="0" eaLnBrk="0" hangingPunct="0"/>
            <a:endParaRPr lang="en-US" sz="1200" b="1" dirty="0" smtClean="0">
              <a:solidFill>
                <a:srgbClr val="FFFF00"/>
              </a:solidFill>
              <a:cs typeface="Arial" pitchFamily="34" charset="0"/>
            </a:endParaRPr>
          </a:p>
          <a:p>
            <a:pPr lvl="0" eaLnBrk="0" hangingPunct="0"/>
            <a:r>
              <a:rPr lang="en-US" b="1" dirty="0" smtClean="0">
                <a:solidFill>
                  <a:srgbClr val="FFFF00"/>
                </a:solidFill>
                <a:cs typeface="Arial" pitchFamily="34" charset="0"/>
              </a:rPr>
              <a:t>  -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Toda la humanidad con todas nuestras diferencias vuelve a un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 punto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de origen común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lvl="0" eaLnBrk="0" hangingPunct="0"/>
            <a:r>
              <a:rPr lang="en-US" b="1" dirty="0" smtClean="0">
                <a:solidFill>
                  <a:srgbClr val="FFFF00"/>
                </a:solidFill>
                <a:cs typeface="Arial" pitchFamily="34" charset="0"/>
              </a:rPr>
              <a:t>*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El hombre es la figura central en la Escritura. Dios es Dios de los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hombres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y no simplemente un Dios de la naturaleza.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38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381745"/>
            <a:ext cx="9136743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El </a:t>
            </a:r>
            <a:r>
              <a:rPr lang="en-US" sz="2600" b="1" dirty="0" err="1">
                <a:solidFill>
                  <a:srgbClr val="FFFF00"/>
                </a:solidFill>
                <a:cs typeface="Arial" pitchFamily="34" charset="0"/>
              </a:rPr>
              <a:t>Registro</a:t>
            </a:r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 de </a:t>
            </a:r>
            <a:r>
              <a:rPr lang="en-US" sz="2600" b="1" dirty="0" err="1">
                <a:solidFill>
                  <a:srgbClr val="FFFF00"/>
                </a:solidFill>
                <a:cs typeface="Arial" pitchFamily="34" charset="0"/>
              </a:rPr>
              <a:t>las</a:t>
            </a:r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cs typeface="Arial" pitchFamily="34" charset="0"/>
              </a:rPr>
              <a:t>Naciones</a:t>
            </a:r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 de </a:t>
            </a:r>
            <a:r>
              <a:rPr lang="en-US" sz="2600" b="1" dirty="0" err="1">
                <a:solidFill>
                  <a:srgbClr val="FFFF00"/>
                </a:solidFill>
                <a:cs typeface="Arial" pitchFamily="34" charset="0"/>
              </a:rPr>
              <a:t>Gén</a:t>
            </a:r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. 10:   </a:t>
            </a:r>
            <a:r>
              <a:rPr lang="es-CO" sz="2600" b="1" dirty="0">
                <a:solidFill>
                  <a:srgbClr val="FFFF00"/>
                </a:solidFill>
                <a:cs typeface="Arial" pitchFamily="34" charset="0"/>
              </a:rPr>
              <a:t>¿Porqué está aquí</a:t>
            </a:r>
            <a:r>
              <a:rPr lang="en-US" sz="2600" b="1" dirty="0">
                <a:solidFill>
                  <a:srgbClr val="FFFF00"/>
                </a:solidFill>
                <a:cs typeface="Arial" pitchFamily="34" charset="0"/>
              </a:rPr>
              <a:t>?</a:t>
            </a:r>
            <a:endParaRPr lang="en-US" sz="26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/>
            </a:r>
            <a:b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*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La historia se mueve hacia un final gran y distinto.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En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centrar la lista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en </a:t>
            </a:r>
            <a:r>
              <a:rPr lang="es-ES" b="1" dirty="0" err="1" smtClean="0">
                <a:solidFill>
                  <a:schemeClr val="bg1"/>
                </a:solidFill>
                <a:cs typeface="Arial" pitchFamily="34" charset="0"/>
              </a:rPr>
              <a:t>Sem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, el antepasado de Jesús, esta narrativa es vista no como una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vista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de la historia del mundo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sino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como la historia del reino de Dios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lang="en-US" sz="1000" b="1" baseline="0" dirty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 -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El foco verdadero de la historia en una gente, una tribu, una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familia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un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niño: una 'Semilla' que debía ser la realización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del</a:t>
            </a:r>
            <a:endParaRPr lang="es-ES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   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propósito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de Dios en la creación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kumimoji="0" lang="en-US" sz="10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lvl="0" eaLnBrk="0" hangingPunct="0"/>
            <a:r>
              <a:rPr lang="en-US" b="1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cs typeface="Arial" pitchFamily="34" charset="0"/>
              </a:rPr>
              <a:t> -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Esta vista condena todas las teorías que sacan al hombre de pares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varios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: esto implica la hermandad de todos los hombres, la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corrupción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universal de la raza, y la necesidad/universalidad de la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  obra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de Jesús para rescatarnos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.</a:t>
            </a:r>
          </a:p>
          <a:p>
            <a:pPr lvl="0" eaLnBrk="0" hangingPunct="0"/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lvl="0" eaLnBrk="0" hangingPunct="0"/>
            <a:r>
              <a:rPr lang="en-US" b="1" dirty="0" smtClean="0">
                <a:solidFill>
                  <a:srgbClr val="FFFF00"/>
                </a:solidFill>
                <a:cs typeface="Arial" pitchFamily="34" charset="0"/>
              </a:rPr>
              <a:t>*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Este capítulo parece a un espejo para ver que somos criaturas tan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estropeadas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por el pecado que no tenemos ningún conocimiento de </a:t>
            </a:r>
            <a:endParaRPr lang="es-ES" b="1" dirty="0" smtClean="0">
              <a:solidFill>
                <a:schemeClr val="bg1"/>
              </a:solidFill>
              <a:cs typeface="Arial" pitchFamily="34" charset="0"/>
            </a:endParaRPr>
          </a:p>
          <a:p>
            <a:pPr lvl="0" eaLnBrk="0" hangingPunct="0"/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>  nuestro </a:t>
            </a:r>
            <a:r>
              <a:rPr lang="es-ES" b="1" dirty="0">
                <a:solidFill>
                  <a:schemeClr val="bg1"/>
                </a:solidFill>
                <a:cs typeface="Arial" pitchFamily="34" charset="0"/>
              </a:rPr>
              <a:t>propio origen, ni aún de Dios Él mismo, nuestro Creador.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8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2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2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2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1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25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25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1" dur="125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257" y="1418537"/>
            <a:ext cx="9136743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Desde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Adán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…a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Noé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…a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Nosotros</a:t>
            </a:r>
            <a:endParaRPr lang="en-US" sz="32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0" hangingPunct="0"/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Dios “</a:t>
            </a:r>
            <a:r>
              <a:rPr lang="es-ES" sz="2800" b="1" dirty="0" smtClean="0">
                <a:solidFill>
                  <a:schemeClr val="bg1"/>
                </a:solidFill>
                <a:cs typeface="Arial" pitchFamily="34" charset="0"/>
              </a:rPr>
              <a:t>de </a:t>
            </a:r>
            <a:r>
              <a:rPr lang="es-ES" sz="2800" b="1" dirty="0">
                <a:solidFill>
                  <a:schemeClr val="bg1"/>
                </a:solidFill>
                <a:cs typeface="Arial" pitchFamily="34" charset="0"/>
              </a:rPr>
              <a:t>una sangre ha hecho todo el linaje de los hombres, para que habiten sobre toda la faz de la tierra; y les ha prefijado el orden de los tiempos, y los límites de su </a:t>
            </a:r>
            <a:r>
              <a:rPr lang="es-ES" sz="2800" b="1" dirty="0" smtClean="0">
                <a:solidFill>
                  <a:schemeClr val="bg1"/>
                </a:solidFill>
                <a:cs typeface="Arial" pitchFamily="34" charset="0"/>
              </a:rPr>
              <a:t>habitación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” – </a:t>
            </a:r>
            <a:r>
              <a:rPr lang="en-US" sz="2800" b="1" dirty="0" err="1" smtClean="0">
                <a:solidFill>
                  <a:srgbClr val="FFFF00"/>
                </a:solidFill>
                <a:cs typeface="Arial" pitchFamily="34" charset="0"/>
              </a:rPr>
              <a:t>Hecho</a:t>
            </a:r>
            <a:r>
              <a:rPr kumimoji="0" lang="en-US" sz="2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cs typeface="Arial" pitchFamily="34" charset="0"/>
              </a:rPr>
              <a:t> 17:26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57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657" y="333829"/>
            <a:ext cx="9144000" cy="7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000" b="1" dirty="0">
                <a:solidFill>
                  <a:schemeClr val="bg1"/>
                </a:solidFill>
              </a:rPr>
              <a:t>LA CRONOLOGÍA DE LOS PATRIARCOS</a:t>
            </a:r>
            <a:endParaRPr lang="en-US" sz="30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http://1.bp.blogspot.com/-lEsWt2L2UJM/T0NpE2k4VvI/AAAAAAAAAkA/OY3QwzXOKrM/s1600/biblical-patriarch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25916"/>
            <a:ext cx="4457246" cy="542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28127" y="1253699"/>
            <a:ext cx="425268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Le mostraré una lista: estúdielo para comparar los años de los </a:t>
            </a:r>
            <a:r>
              <a:rPr lang="es-ES" b="1" dirty="0" err="1">
                <a:solidFill>
                  <a:schemeClr val="bg1"/>
                </a:solidFill>
              </a:rPr>
              <a:t>patriarcos</a:t>
            </a:r>
            <a:r>
              <a:rPr lang="es-ES" b="1" dirty="0">
                <a:solidFill>
                  <a:schemeClr val="bg1"/>
                </a:solidFill>
              </a:rPr>
              <a:t> y ver como ellos están relacionados el uno con el otro en </a:t>
            </a:r>
            <a:r>
              <a:rPr lang="es-ES" b="1" dirty="0" smtClean="0">
                <a:solidFill>
                  <a:schemeClr val="bg1"/>
                </a:solidFill>
              </a:rPr>
              <a:t>el desarrollo de </a:t>
            </a:r>
            <a:r>
              <a:rPr lang="es-ES" b="1" dirty="0">
                <a:solidFill>
                  <a:schemeClr val="bg1"/>
                </a:solidFill>
              </a:rPr>
              <a:t>la historia de la Biblia</a:t>
            </a:r>
            <a:r>
              <a:rPr lang="es-ES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sz="1800" b="1" dirty="0">
              <a:solidFill>
                <a:schemeClr val="bg1"/>
              </a:solidFill>
            </a:endParaRPr>
          </a:p>
          <a:p>
            <a:pPr algn="ctr"/>
            <a:r>
              <a:rPr lang="es-ES" b="1" dirty="0">
                <a:solidFill>
                  <a:schemeClr val="bg1"/>
                </a:solidFill>
              </a:rPr>
              <a:t>Puede encontrar algunos puntos interesantes comparando el año del nacimiento con el año de la muerte, para conseguir una idea de como sus vidas y eventos se superpusieron.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5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21773" y="428234"/>
            <a:ext cx="6781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</a:rPr>
              <a:t>Adán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tuvo</a:t>
            </a:r>
            <a:r>
              <a:rPr lang="en-US" sz="2000" b="1" dirty="0" smtClean="0">
                <a:solidFill>
                  <a:schemeClr val="bg1"/>
                </a:solidFill>
              </a:rPr>
              <a:t>:	</a:t>
            </a:r>
            <a:r>
              <a:rPr lang="en-US" sz="2000" b="1" dirty="0" err="1" smtClean="0">
                <a:solidFill>
                  <a:schemeClr val="bg1"/>
                </a:solidFill>
              </a:rPr>
              <a:t>Cuando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estos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nacieron</a:t>
            </a:r>
            <a:r>
              <a:rPr lang="en-US" sz="20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130			Set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235			</a:t>
            </a:r>
            <a:r>
              <a:rPr lang="en-US" sz="2000" b="1" dirty="0" err="1" smtClean="0">
                <a:solidFill>
                  <a:srgbClr val="FFFF00"/>
                </a:solidFill>
              </a:rPr>
              <a:t>Enós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325			</a:t>
            </a:r>
            <a:r>
              <a:rPr lang="en-US" sz="2000" b="1" dirty="0" err="1" smtClean="0">
                <a:solidFill>
                  <a:srgbClr val="FFFF00"/>
                </a:solidFill>
              </a:rPr>
              <a:t>Cainán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395			</a:t>
            </a:r>
            <a:r>
              <a:rPr lang="en-US" sz="2000" b="1" dirty="0" err="1" smtClean="0">
                <a:solidFill>
                  <a:srgbClr val="FFFF00"/>
                </a:solidFill>
              </a:rPr>
              <a:t>Mahalaleel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460 			Jared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622			</a:t>
            </a:r>
            <a:r>
              <a:rPr lang="en-US" sz="2000" b="1" dirty="0" err="1" smtClean="0">
                <a:solidFill>
                  <a:srgbClr val="FFFF00"/>
                </a:solidFill>
              </a:rPr>
              <a:t>Enoc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(</a:t>
            </a:r>
            <a:r>
              <a:rPr lang="en-US" sz="2000" b="1" dirty="0" err="1" smtClean="0">
                <a:solidFill>
                  <a:srgbClr val="FFFF00"/>
                </a:solidFill>
              </a:rPr>
              <a:t>vivía</a:t>
            </a:r>
            <a:r>
              <a:rPr lang="en-US" sz="2000" b="1" dirty="0" smtClean="0">
                <a:solidFill>
                  <a:srgbClr val="FFFF00"/>
                </a:solidFill>
              </a:rPr>
              <a:t> 308 </a:t>
            </a:r>
            <a:r>
              <a:rPr lang="en-US" sz="2000" b="1" dirty="0" err="1" smtClean="0">
                <a:solidFill>
                  <a:srgbClr val="FFFF00"/>
                </a:solidFill>
              </a:rPr>
              <a:t>años</a:t>
            </a:r>
            <a:r>
              <a:rPr lang="en-US" sz="2000" b="1" dirty="0" smtClean="0">
                <a:solidFill>
                  <a:srgbClr val="FFFF00"/>
                </a:solidFill>
              </a:rPr>
              <a:t> con </a:t>
            </a:r>
            <a:r>
              <a:rPr lang="en-US" sz="2000" b="1" dirty="0" err="1" smtClean="0">
                <a:solidFill>
                  <a:srgbClr val="FFFF00"/>
                </a:solidFill>
              </a:rPr>
              <a:t>Enoc</a:t>
            </a:r>
            <a:r>
              <a:rPr lang="en-US" sz="20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687			</a:t>
            </a:r>
            <a:r>
              <a:rPr lang="en-US" sz="2000" b="1" dirty="0" err="1" smtClean="0">
                <a:solidFill>
                  <a:srgbClr val="FFFF00"/>
                </a:solidFill>
              </a:rPr>
              <a:t>Matusalén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 smtClean="0">
                <a:solidFill>
                  <a:srgbClr val="FFFF00"/>
                </a:solidFill>
              </a:rPr>
              <a:t>      874			</a:t>
            </a:r>
            <a:r>
              <a:rPr lang="en-US" sz="2000" b="1" dirty="0" err="1" smtClean="0">
                <a:solidFill>
                  <a:srgbClr val="FFFF00"/>
                </a:solidFill>
              </a:rPr>
              <a:t>Lamec</a:t>
            </a:r>
            <a:r>
              <a:rPr lang="en-US" sz="2000" b="1" dirty="0" smtClean="0">
                <a:solidFill>
                  <a:srgbClr val="FFFF00"/>
                </a:solidFill>
              </a:rPr>
              <a:t> (padre </a:t>
            </a:r>
            <a:r>
              <a:rPr lang="en-US" sz="2000" b="1" dirty="0" err="1" smtClean="0">
                <a:solidFill>
                  <a:srgbClr val="FFFF00"/>
                </a:solidFill>
              </a:rPr>
              <a:t>deNoé</a:t>
            </a:r>
            <a:r>
              <a:rPr lang="en-US" sz="20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930 (died)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(987)		</a:t>
            </a:r>
            <a:r>
              <a:rPr lang="en-US" sz="2000" b="1" dirty="0" err="1" smtClean="0">
                <a:solidFill>
                  <a:srgbClr val="FFFF00"/>
                </a:solidFill>
              </a:rPr>
              <a:t>Enoc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fue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llevado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por</a:t>
            </a:r>
            <a:r>
              <a:rPr lang="en-US" sz="2000" b="1" dirty="0" smtClean="0">
                <a:solidFill>
                  <a:srgbClr val="FFFF00"/>
                </a:solidFill>
              </a:rPr>
              <a:t> Dios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(1042)		Set </a:t>
            </a:r>
            <a:r>
              <a:rPr lang="es-ES" sz="2000" b="1" dirty="0" smtClean="0">
                <a:solidFill>
                  <a:srgbClr val="FFFF00"/>
                </a:solidFill>
              </a:rPr>
              <a:t>murió </a:t>
            </a:r>
            <a:r>
              <a:rPr lang="es-ES" sz="2000" b="1" dirty="0">
                <a:solidFill>
                  <a:srgbClr val="FFFF00"/>
                </a:solidFill>
              </a:rPr>
              <a:t>(55 años después de que </a:t>
            </a:r>
            <a:endParaRPr lang="es-ES" sz="2000" b="1" dirty="0" smtClean="0">
              <a:solidFill>
                <a:srgbClr val="FFFF00"/>
              </a:solidFill>
            </a:endParaRPr>
          </a:p>
          <a:p>
            <a:r>
              <a:rPr lang="es-ES" sz="2000" b="1" dirty="0" smtClean="0">
                <a:solidFill>
                  <a:srgbClr val="FFFF00"/>
                </a:solidFill>
              </a:rPr>
              <a:t>			      Enoc </a:t>
            </a:r>
            <a:r>
              <a:rPr lang="es-ES" sz="2000" b="1" dirty="0">
                <a:solidFill>
                  <a:srgbClr val="FFFF00"/>
                </a:solidFill>
              </a:rPr>
              <a:t>fue </a:t>
            </a:r>
            <a:r>
              <a:rPr lang="es-ES" sz="2000" b="1" dirty="0" smtClean="0">
                <a:solidFill>
                  <a:srgbClr val="FFFF00"/>
                </a:solidFill>
              </a:rPr>
              <a:t>llevado)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 smtClean="0">
                <a:solidFill>
                  <a:srgbClr val="FFFF00"/>
                </a:solidFill>
              </a:rPr>
              <a:t>      (1156)		</a:t>
            </a:r>
            <a:r>
              <a:rPr lang="en-US" sz="2000" b="1" dirty="0" err="1" smtClean="0">
                <a:solidFill>
                  <a:srgbClr val="FFFF00"/>
                </a:solidFill>
              </a:rPr>
              <a:t>Noé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     (1796)		el </a:t>
            </a:r>
            <a:r>
              <a:rPr lang="en-US" sz="2000" b="1" dirty="0" err="1" smtClean="0">
                <a:solidFill>
                  <a:srgbClr val="FFFF00"/>
                </a:solidFill>
              </a:rPr>
              <a:t>diluvio</a:t>
            </a:r>
            <a:endParaRPr lang="en-US" sz="2000" b="1" dirty="0" smtClean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6287" y="0"/>
            <a:ext cx="9027887" cy="461665"/>
          </a:xfrm>
          <a:prstGeom prst="rect">
            <a:avLst/>
          </a:prstGeom>
          <a:solidFill>
            <a:srgbClr val="F6F4DE"/>
          </a:solidFill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El Record de las edades desde Adán al Diluvio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695" y="564931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err="1">
                <a:solidFill>
                  <a:schemeClr val="bg1"/>
                </a:solidFill>
              </a:rPr>
              <a:t>Lamec</a:t>
            </a:r>
            <a:r>
              <a:rPr lang="es-ES" sz="2000" b="1" dirty="0">
                <a:solidFill>
                  <a:schemeClr val="bg1"/>
                </a:solidFill>
              </a:rPr>
              <a:t> traslapó a Adán 56 años, </a:t>
            </a:r>
            <a:r>
              <a:rPr lang="es-ES" sz="2000" b="1" dirty="0" smtClean="0">
                <a:solidFill>
                  <a:schemeClr val="bg1"/>
                </a:solidFill>
              </a:rPr>
              <a:t>Enoc </a:t>
            </a:r>
            <a:r>
              <a:rPr lang="es-ES" sz="2000" b="1" dirty="0">
                <a:solidFill>
                  <a:schemeClr val="bg1"/>
                </a:solidFill>
              </a:rPr>
              <a:t>113 años, Set 168 años</a:t>
            </a:r>
            <a:r>
              <a:rPr lang="es-ES" sz="2000" b="1" dirty="0" smtClean="0">
                <a:solidFill>
                  <a:schemeClr val="bg1"/>
                </a:solidFill>
              </a:rPr>
              <a:t>:  </a:t>
            </a:r>
            <a:r>
              <a:rPr lang="es-ES" sz="2000" b="1" dirty="0">
                <a:solidFill>
                  <a:schemeClr val="bg1"/>
                </a:solidFill>
              </a:rPr>
              <a:t>bastante tiempo para aprender toda la revelación de Dios de Adán y pasarla a Noé quién lo trajo con él después del diluvio, junto con lo que Dios le dijo directamente.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71154" y="1151509"/>
            <a:ext cx="3124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</a:rPr>
              <a:t>Todos estos hombres conocían a Adán y la historia llena, verdadera de la creación y la historia del mundo.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5334000" y="762000"/>
            <a:ext cx="685800" cy="2819400"/>
          </a:xfrm>
          <a:prstGeom prst="rightBrace">
            <a:avLst>
              <a:gd name="adj1" fmla="val 33730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60028" y="3342974"/>
            <a:ext cx="23839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</a:rPr>
              <a:t>Nunca había un tiempo cuando los hombres no tenían la revelación de Dios.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2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1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5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6249</TotalTime>
  <Words>896</Words>
  <Application>Microsoft Office PowerPoint</Application>
  <PresentationFormat>On-screen Show (4:3)</PresentationFormat>
  <Paragraphs>418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paqueof12</cp:lastModifiedBy>
  <cp:revision>496</cp:revision>
  <dcterms:created xsi:type="dcterms:W3CDTF">2009-12-30T19:26:52Z</dcterms:created>
  <dcterms:modified xsi:type="dcterms:W3CDTF">2013-04-03T16:17:03Z</dcterms:modified>
</cp:coreProperties>
</file>