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82" r:id="rId3"/>
    <p:sldId id="368" r:id="rId4"/>
    <p:sldId id="352" r:id="rId5"/>
    <p:sldId id="375" r:id="rId6"/>
    <p:sldId id="365" r:id="rId7"/>
    <p:sldId id="364" r:id="rId8"/>
    <p:sldId id="347" r:id="rId9"/>
    <p:sldId id="358" r:id="rId10"/>
    <p:sldId id="340" r:id="rId11"/>
    <p:sldId id="376" r:id="rId12"/>
    <p:sldId id="360" r:id="rId13"/>
    <p:sldId id="361" r:id="rId14"/>
    <p:sldId id="362" r:id="rId15"/>
    <p:sldId id="369" r:id="rId16"/>
    <p:sldId id="363" r:id="rId17"/>
    <p:sldId id="370" r:id="rId18"/>
    <p:sldId id="359" r:id="rId19"/>
    <p:sldId id="357" r:id="rId20"/>
    <p:sldId id="377" r:id="rId21"/>
    <p:sldId id="378" r:id="rId22"/>
    <p:sldId id="371" r:id="rId23"/>
    <p:sldId id="372" r:id="rId24"/>
    <p:sldId id="373" r:id="rId25"/>
    <p:sldId id="379" r:id="rId26"/>
    <p:sldId id="380" r:id="rId27"/>
    <p:sldId id="374" r:id="rId28"/>
    <p:sldId id="381" r:id="rId29"/>
    <p:sldId id="383" r:id="rId30"/>
    <p:sldId id="282" r:id="rId3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empus Sans ITC" pitchFamily="82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empus Sans ITC" pitchFamily="82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empus Sans ITC" pitchFamily="82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empus Sans ITC" pitchFamily="82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empus Sans ITC" pitchFamily="82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empus Sans ITC" pitchFamily="82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empus Sans ITC" pitchFamily="82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empus Sans ITC" pitchFamily="82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empus Sans ITC" pitchFamily="82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DE82"/>
    <a:srgbClr val="E3E4BA"/>
    <a:srgbClr val="F6F4DE"/>
    <a:srgbClr val="F0F0C6"/>
    <a:srgbClr val="E7E6BC"/>
    <a:srgbClr val="FFCC00"/>
    <a:srgbClr val="FFFF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66" d="100"/>
          <a:sy n="66" d="100"/>
        </p:scale>
        <p:origin x="-1830" y="-6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3E219C-B51E-419A-A481-C925C9A6472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854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2DB49C-62EF-4DF2-B01F-0B8A71B4BD5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390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683184-1309-46D7-925E-83AD7B87350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604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746AE8-E3C5-47E1-B968-759157B8EAE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207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14735E-8601-4BB9-8BD9-AEB0A6A6361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904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DF4971-1719-4A43-9795-7CCF7B48D39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729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F612AD-08F9-4E7B-9922-FD273989B7A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142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87391-519C-4CE7-B4D3-C913B8DE23F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402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91404B-A73C-4922-873E-181D04262B1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449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7F93F3-BA03-409D-BC7B-96E1848AF43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512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CA8D09-02B1-435D-8C6F-ED0D418894B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035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8619F874-83CA-4B97-8769-7900D4DD2C2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tevequayle.com/GG.Images/giant.Ed.Beaupre.jpg" TargetMode="External"/><Relationship Id="rId3" Type="http://schemas.openxmlformats.org/officeDocument/2006/relationships/image" Target="../media/image12.jpeg"/><Relationship Id="rId7" Type="http://schemas.openxmlformats.org/officeDocument/2006/relationships/image" Target="../media/image14.jpeg"/><Relationship Id="rId2" Type="http://schemas.openxmlformats.org/officeDocument/2006/relationships/hyperlink" Target="http://www.stevequayle.com/GG.Images/Anna.Swan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stevequayle.com/GG.Images/giant.Ella.Ewing.w.151p.jpg" TargetMode="External"/><Relationship Id="rId5" Type="http://schemas.openxmlformats.org/officeDocument/2006/relationships/image" Target="../media/image13.jpeg"/><Relationship Id="rId4" Type="http://schemas.openxmlformats.org/officeDocument/2006/relationships/hyperlink" Target="http://www.stevequayle.com/GG.Images/page.375p.jpg" TargetMode="External"/><Relationship Id="rId9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stevequayle.com/Giants/pics/Robert.Wadlow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hyperlink" Target="http://www.stevequayle.com/GG.Images/giantAfghan.jp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evequayle.com/GG.Images/6-fingers.jpg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remnantofgiants.files.wordpress.com/2011/07/goliaths-and-og-and-regular-ancient-jewish-guy.jpg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lifecoach321.com/wp-content/uploads/2012/03/elisha-shunammite-woman.jpg" TargetMode="External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8.jpeg"/><Relationship Id="rId5" Type="http://schemas.openxmlformats.org/officeDocument/2006/relationships/image" Target="../media/image4.jpeg"/><Relationship Id="rId10" Type="http://schemas.openxmlformats.org/officeDocument/2006/relationships/hyperlink" Target="http://4.bp.blogspot.com/-hA5jotvAVlc/TotU_VD0ZwI/AAAAAAAAA3Y/7mewSaBgUMw/s1600/christ+teaching+martha+and+mary+anton+dorph.jpg" TargetMode="External"/><Relationship Id="rId4" Type="http://schemas.openxmlformats.org/officeDocument/2006/relationships/image" Target="../media/image3.jpeg"/><Relationship Id="rId9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lifecoach321.com/wp-content/uploads/2012/03/elisha-shunammite-woman.jpg" TargetMode="External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8.jpeg"/><Relationship Id="rId5" Type="http://schemas.openxmlformats.org/officeDocument/2006/relationships/image" Target="../media/image4.jpeg"/><Relationship Id="rId10" Type="http://schemas.openxmlformats.org/officeDocument/2006/relationships/hyperlink" Target="http://4.bp.blogspot.com/-hA5jotvAVlc/TotU_VD0ZwI/AAAAAAAAA3Y/7mewSaBgUMw/s1600/christ+teaching+martha+and+mary+anton+dorph.jpg" TargetMode="External"/><Relationship Id="rId4" Type="http://schemas.openxmlformats.org/officeDocument/2006/relationships/image" Target="../media/image3.jpeg"/><Relationship Id="rId9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4.bp.blogspot.com/_T5UlQql8sHM/S40j1yutFNI/AAAAAAAACP4/fiwBGUZN3gg/s1600-h/235279_f496.jpg" TargetMode="Externa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30891" y="497070"/>
            <a:ext cx="37338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000" b="1" dirty="0">
                <a:solidFill>
                  <a:schemeClr val="bg1"/>
                </a:solidFill>
                <a:latin typeface="Arial Rounded MT Bold" pitchFamily="34" charset="0"/>
              </a:rPr>
              <a:t>Este dedo cortado momificado fue encontrado en Egipto por un ladrón de tumbas en 1988 y fotografiado por </a:t>
            </a:r>
            <a:r>
              <a:rPr lang="es-ES" sz="3000" b="1" dirty="0" err="1">
                <a:solidFill>
                  <a:schemeClr val="bg1"/>
                </a:solidFill>
                <a:latin typeface="Arial Rounded MT Bold" pitchFamily="34" charset="0"/>
              </a:rPr>
              <a:t>Gregor</a:t>
            </a:r>
            <a:r>
              <a:rPr lang="es-ES" sz="3000" b="1" dirty="0">
                <a:solidFill>
                  <a:schemeClr val="bg1"/>
                </a:solidFill>
                <a:latin typeface="Arial Rounded MT Bold" pitchFamily="34" charset="0"/>
              </a:rPr>
              <a:t> </a:t>
            </a:r>
            <a:r>
              <a:rPr lang="es-ES" sz="3000" b="1" dirty="0" err="1">
                <a:solidFill>
                  <a:schemeClr val="bg1"/>
                </a:solidFill>
                <a:latin typeface="Arial Rounded MT Bold" pitchFamily="34" charset="0"/>
              </a:rPr>
              <a:t>Sporri</a:t>
            </a:r>
            <a:r>
              <a:rPr lang="es-ES" sz="3000" b="1" dirty="0">
                <a:solidFill>
                  <a:schemeClr val="bg1"/>
                </a:solidFill>
                <a:latin typeface="Arial Rounded MT Bold" pitchFamily="34" charset="0"/>
              </a:rPr>
              <a:t>, </a:t>
            </a:r>
          </a:p>
          <a:p>
            <a:pPr algn="ctr"/>
            <a:r>
              <a:rPr lang="es-ES" sz="3000" b="1" dirty="0">
                <a:solidFill>
                  <a:schemeClr val="bg1"/>
                </a:solidFill>
                <a:latin typeface="Arial Rounded MT Bold" pitchFamily="34" charset="0"/>
              </a:rPr>
              <a:t>un fotógrafo suizo.</a:t>
            </a:r>
          </a:p>
          <a:p>
            <a:pPr algn="ctr"/>
            <a:endParaRPr lang="es-ES" sz="3000" b="1" dirty="0">
              <a:solidFill>
                <a:schemeClr val="bg1"/>
              </a:solidFill>
              <a:latin typeface="Arial Rounded MT Bold" pitchFamily="34" charset="0"/>
            </a:endParaRPr>
          </a:p>
          <a:p>
            <a:pPr algn="ctr"/>
            <a:r>
              <a:rPr lang="es-ES" sz="3000" b="1" dirty="0">
                <a:solidFill>
                  <a:schemeClr val="bg1"/>
                </a:solidFill>
                <a:latin typeface="Arial Rounded MT Bold" pitchFamily="34" charset="0"/>
              </a:rPr>
              <a:t>¡El dinero es 6 pulgadas de largo!</a:t>
            </a:r>
            <a:endParaRPr lang="en-US" sz="3000" b="1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pic>
        <p:nvPicPr>
          <p:cNvPr id="2050" name="Picture 2" descr="http://www.m2dmedia.org/images/2012-4-6-finge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10" r="8809"/>
          <a:stretch/>
        </p:blipFill>
        <p:spPr bwMode="auto">
          <a:xfrm rot="5400000">
            <a:off x="-295929" y="597780"/>
            <a:ext cx="6022748" cy="5430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2231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10200" y="43846"/>
            <a:ext cx="3733800" cy="665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" sz="3000" b="1" dirty="0">
                <a:solidFill>
                  <a:schemeClr val="bg1"/>
                </a:solidFill>
                <a:latin typeface="Arial Rounded MT Bold" pitchFamily="34" charset="0"/>
              </a:rPr>
              <a:t>La medida de la uña al primer nudillo es aproximadamente 5 pulgadas en la longitud</a:t>
            </a:r>
            <a:r>
              <a:rPr lang="es-ES" sz="3000" b="1" dirty="0" smtClean="0">
                <a:solidFill>
                  <a:schemeClr val="bg1"/>
                </a:solidFill>
                <a:latin typeface="Arial Rounded MT Bold" pitchFamily="34" charset="0"/>
              </a:rPr>
              <a:t>.</a:t>
            </a:r>
          </a:p>
          <a:p>
            <a:pPr algn="ctr">
              <a:lnSpc>
                <a:spcPct val="90000"/>
              </a:lnSpc>
            </a:pPr>
            <a:endParaRPr lang="en-US" b="1" dirty="0">
              <a:solidFill>
                <a:schemeClr val="bg1"/>
              </a:solidFill>
              <a:latin typeface="Arial Rounded MT Bold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es-ES" sz="3000" b="1" dirty="0">
                <a:solidFill>
                  <a:schemeClr val="bg1"/>
                </a:solidFill>
                <a:latin typeface="Arial Rounded MT Bold" pitchFamily="34" charset="0"/>
              </a:rPr>
              <a:t>¡Asumiendo que el cuerpo estaba en la proporción similar al hombre moderno, el dueño de este dedo habría puesto aproximadamente 30 pies altos!</a:t>
            </a:r>
            <a:endParaRPr lang="en-US" sz="3000" b="1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pic>
        <p:nvPicPr>
          <p:cNvPr id="2050" name="Picture 2" descr="http://www.m2dmedia.org/images/2012-4-6-finge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10" r="8809"/>
          <a:stretch/>
        </p:blipFill>
        <p:spPr bwMode="auto">
          <a:xfrm rot="5400000">
            <a:off x="-295929" y="597780"/>
            <a:ext cx="6022748" cy="5430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547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287091" y="3756187"/>
            <a:ext cx="1856909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b="1" dirty="0" smtClean="0">
                <a:solidFill>
                  <a:schemeClr val="bg1"/>
                </a:solidFill>
                <a:latin typeface="Arial Rounded MT Bold" pitchFamily="34" charset="0"/>
              </a:rPr>
              <a:t>Ella Ewing </a:t>
            </a:r>
          </a:p>
          <a:p>
            <a:pPr algn="ctr"/>
            <a:r>
              <a:rPr lang="fi-FI" sz="2600" b="1" dirty="0" smtClean="0">
                <a:solidFill>
                  <a:schemeClr val="bg1"/>
                </a:solidFill>
                <a:latin typeface="Arial Rounded MT Bold" pitchFamily="34" charset="0"/>
              </a:rPr>
              <a:t>8</a:t>
            </a:r>
            <a:r>
              <a:rPr lang="fi-FI" sz="2600" b="1" dirty="0">
                <a:solidFill>
                  <a:schemeClr val="bg1"/>
                </a:solidFill>
                <a:latin typeface="Arial Rounded MT Bold" pitchFamily="34" charset="0"/>
              </a:rPr>
              <a:t>' 4"</a:t>
            </a:r>
            <a:br>
              <a:rPr lang="fi-FI" sz="2600" b="1" dirty="0">
                <a:solidFill>
                  <a:schemeClr val="bg1"/>
                </a:solidFill>
                <a:latin typeface="Arial Rounded MT Bold" pitchFamily="34" charset="0"/>
              </a:rPr>
            </a:br>
            <a:r>
              <a:rPr lang="fi-FI" sz="2600" b="1" dirty="0">
                <a:solidFill>
                  <a:schemeClr val="bg1"/>
                </a:solidFill>
                <a:latin typeface="Arial Rounded MT Bold" pitchFamily="34" charset="0"/>
              </a:rPr>
              <a:t>Gorin, Missouri</a:t>
            </a:r>
            <a:br>
              <a:rPr lang="fi-FI" sz="2600" b="1" dirty="0">
                <a:solidFill>
                  <a:schemeClr val="bg1"/>
                </a:solidFill>
                <a:latin typeface="Arial Rounded MT Bold" pitchFamily="34" charset="0"/>
              </a:rPr>
            </a:br>
            <a:r>
              <a:rPr lang="fi-FI" sz="2600" b="1" dirty="0">
                <a:solidFill>
                  <a:schemeClr val="bg1"/>
                </a:solidFill>
                <a:latin typeface="Arial Rounded MT Bold" pitchFamily="34" charset="0"/>
              </a:rPr>
              <a:t>1872-1912</a:t>
            </a:r>
            <a:endParaRPr lang="en-US" sz="2600" b="1" dirty="0" smtClean="0">
              <a:solidFill>
                <a:schemeClr val="bg1"/>
              </a:solidFill>
              <a:latin typeface="Arial Rounded MT Bold" pitchFamily="34" charset="0"/>
            </a:endParaRPr>
          </a:p>
        </p:txBody>
      </p:sp>
      <p:pic>
        <p:nvPicPr>
          <p:cNvPr id="5122" name="Picture 2" descr="http://www.6000years.org/giant_pics/Anna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23345"/>
            <a:ext cx="2286000" cy="3117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6000years.org/giant_pics/page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57200"/>
            <a:ext cx="2257455" cy="3182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www.6000years.org/giant_pics/giant_023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7091" y="460829"/>
            <a:ext cx="1856909" cy="3165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4800599" y="3742745"/>
            <a:ext cx="248649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b="1" dirty="0" err="1">
                <a:solidFill>
                  <a:schemeClr val="bg1"/>
                </a:solidFill>
                <a:latin typeface="Arial Rounded MT Bold" pitchFamily="34" charset="0"/>
              </a:rPr>
              <a:t>Edouard</a:t>
            </a:r>
            <a:r>
              <a:rPr lang="en-US" sz="2600" b="1" dirty="0">
                <a:solidFill>
                  <a:schemeClr val="bg1"/>
                </a:solidFill>
                <a:latin typeface="Arial Rounded MT Bold" pitchFamily="34" charset="0"/>
              </a:rPr>
              <a:t/>
            </a:r>
            <a:br>
              <a:rPr lang="en-US" sz="2600" b="1" dirty="0">
                <a:solidFill>
                  <a:schemeClr val="bg1"/>
                </a:solidFill>
                <a:latin typeface="Arial Rounded MT Bold" pitchFamily="34" charset="0"/>
              </a:rPr>
            </a:br>
            <a:r>
              <a:rPr lang="en-US" sz="2600" b="1" dirty="0">
                <a:solidFill>
                  <a:schemeClr val="bg1"/>
                </a:solidFill>
                <a:latin typeface="Arial Rounded MT Bold" pitchFamily="34" charset="0"/>
              </a:rPr>
              <a:t>Beaupre, 8' 3"</a:t>
            </a:r>
            <a:br>
              <a:rPr lang="en-US" sz="2600" b="1" dirty="0">
                <a:solidFill>
                  <a:schemeClr val="bg1"/>
                </a:solidFill>
                <a:latin typeface="Arial Rounded MT Bold" pitchFamily="34" charset="0"/>
              </a:rPr>
            </a:br>
            <a:r>
              <a:rPr lang="en-US" sz="2600" b="1" dirty="0">
                <a:solidFill>
                  <a:schemeClr val="bg1"/>
                </a:solidFill>
                <a:latin typeface="Arial Rounded MT Bold" pitchFamily="34" charset="0"/>
              </a:rPr>
              <a:t>1881 - 1904</a:t>
            </a:r>
            <a:br>
              <a:rPr lang="en-US" sz="2600" b="1" dirty="0">
                <a:solidFill>
                  <a:schemeClr val="bg1"/>
                </a:solidFill>
                <a:latin typeface="Arial Rounded MT Bold" pitchFamily="34" charset="0"/>
              </a:rPr>
            </a:br>
            <a:r>
              <a:rPr lang="en-US" sz="2600" b="1" dirty="0">
                <a:solidFill>
                  <a:schemeClr val="bg1"/>
                </a:solidFill>
                <a:latin typeface="Arial Rounded MT Bold" pitchFamily="34" charset="0"/>
              </a:rPr>
              <a:t>Willow Bunch,</a:t>
            </a:r>
            <a:br>
              <a:rPr lang="en-US" sz="2600" b="1" dirty="0">
                <a:solidFill>
                  <a:schemeClr val="bg1"/>
                </a:solidFill>
                <a:latin typeface="Arial Rounded MT Bold" pitchFamily="34" charset="0"/>
              </a:rPr>
            </a:br>
            <a:r>
              <a:rPr lang="en-US" b="1" dirty="0" smtClean="0">
                <a:solidFill>
                  <a:schemeClr val="bg1"/>
                </a:solidFill>
                <a:latin typeface="Arial Rounded MT Bold" pitchFamily="34" charset="0"/>
              </a:rPr>
              <a:t>Saskatchewan</a:t>
            </a:r>
          </a:p>
        </p:txBody>
      </p:sp>
      <p:sp>
        <p:nvSpPr>
          <p:cNvPr id="9" name="Rectangle 8"/>
          <p:cNvSpPr/>
          <p:nvPr/>
        </p:nvSpPr>
        <p:spPr>
          <a:xfrm>
            <a:off x="2438399" y="3727355"/>
            <a:ext cx="2257455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b="1" dirty="0" err="1" smtClean="0">
                <a:solidFill>
                  <a:schemeClr val="bg1"/>
                </a:solidFill>
                <a:latin typeface="Arial Rounded MT Bold" pitchFamily="34" charset="0"/>
              </a:rPr>
              <a:t>Gigante</a:t>
            </a:r>
            <a:r>
              <a:rPr lang="en-US" sz="2600" b="1" dirty="0" smtClean="0">
                <a:solidFill>
                  <a:schemeClr val="bg1"/>
                </a:solidFill>
                <a:latin typeface="Arial Rounded MT Bold" pitchFamily="34" charset="0"/>
              </a:rPr>
              <a:t> de  </a:t>
            </a:r>
            <a:r>
              <a:rPr lang="en-US" sz="2600" b="1" dirty="0" err="1" smtClean="0">
                <a:solidFill>
                  <a:schemeClr val="bg1"/>
                </a:solidFill>
                <a:latin typeface="Arial Rounded MT Bold" pitchFamily="34" charset="0"/>
              </a:rPr>
              <a:t>Rusia</a:t>
            </a:r>
            <a:r>
              <a:rPr lang="en-US" sz="2600" b="1" dirty="0">
                <a:solidFill>
                  <a:schemeClr val="bg1"/>
                </a:solidFill>
                <a:latin typeface="Arial Rounded MT Bold" pitchFamily="34" charset="0"/>
              </a:rPr>
              <a:t/>
            </a:r>
            <a:br>
              <a:rPr lang="en-US" sz="2600" b="1" dirty="0">
                <a:solidFill>
                  <a:schemeClr val="bg1"/>
                </a:solidFill>
                <a:latin typeface="Arial Rounded MT Bold" pitchFamily="34" charset="0"/>
              </a:rPr>
            </a:br>
            <a:r>
              <a:rPr lang="en-US" sz="2600" b="1" dirty="0" err="1">
                <a:solidFill>
                  <a:schemeClr val="bg1"/>
                </a:solidFill>
                <a:latin typeface="Arial Rounded MT Bold" pitchFamily="34" charset="0"/>
              </a:rPr>
              <a:t>Machnov</a:t>
            </a:r>
            <a:r>
              <a:rPr lang="en-US" sz="2600" b="1" dirty="0">
                <a:solidFill>
                  <a:schemeClr val="bg1"/>
                </a:solidFill>
                <a:latin typeface="Arial Rounded MT Bold" pitchFamily="34" charset="0"/>
              </a:rPr>
              <a:t>; </a:t>
            </a:r>
            <a:endParaRPr lang="en-US" sz="2600" b="1" dirty="0" smtClean="0">
              <a:solidFill>
                <a:schemeClr val="bg1"/>
              </a:solidFill>
              <a:latin typeface="Arial Rounded MT Bold" pitchFamily="34" charset="0"/>
            </a:endParaRPr>
          </a:p>
          <a:p>
            <a:pPr algn="ctr"/>
            <a:r>
              <a:rPr lang="en-US" sz="2600" b="1" dirty="0" smtClean="0">
                <a:solidFill>
                  <a:schemeClr val="bg1"/>
                </a:solidFill>
                <a:latin typeface="Arial Rounded MT Bold" pitchFamily="34" charset="0"/>
              </a:rPr>
              <a:t>7</a:t>
            </a:r>
            <a:r>
              <a:rPr lang="en-US" sz="2600" b="1" dirty="0">
                <a:solidFill>
                  <a:schemeClr val="bg1"/>
                </a:solidFill>
                <a:latin typeface="Arial Rounded MT Bold" pitchFamily="34" charset="0"/>
              </a:rPr>
              <a:t>' 11"</a:t>
            </a:r>
            <a:br>
              <a:rPr lang="en-US" sz="2600" b="1" dirty="0">
                <a:solidFill>
                  <a:schemeClr val="bg1"/>
                </a:solidFill>
                <a:latin typeface="Arial Rounded MT Bold" pitchFamily="34" charset="0"/>
              </a:rPr>
            </a:br>
            <a:r>
              <a:rPr lang="en-US" sz="2600" b="1" dirty="0" smtClean="0">
                <a:solidFill>
                  <a:schemeClr val="bg1"/>
                </a:solidFill>
                <a:latin typeface="Arial Rounded MT Bold" pitchFamily="34" charset="0"/>
              </a:rPr>
              <a:t>1882-1905</a:t>
            </a:r>
            <a:endParaRPr lang="en-US" sz="2600" b="1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11279" y="3657348"/>
            <a:ext cx="2297278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n-NO" sz="2600" b="1" dirty="0">
                <a:solidFill>
                  <a:schemeClr val="bg1"/>
                </a:solidFill>
                <a:latin typeface="Arial Rounded MT Bold" pitchFamily="34" charset="0"/>
              </a:rPr>
              <a:t>Anna Swan</a:t>
            </a:r>
            <a:br>
              <a:rPr lang="nn-NO" sz="2600" b="1" dirty="0">
                <a:solidFill>
                  <a:schemeClr val="bg1"/>
                </a:solidFill>
                <a:latin typeface="Arial Rounded MT Bold" pitchFamily="34" charset="0"/>
              </a:rPr>
            </a:br>
            <a:r>
              <a:rPr lang="nn-NO" sz="2600" b="1" dirty="0">
                <a:solidFill>
                  <a:schemeClr val="bg1"/>
                </a:solidFill>
                <a:latin typeface="Arial Rounded MT Bold" pitchFamily="34" charset="0"/>
              </a:rPr>
              <a:t>7' 9" </a:t>
            </a:r>
            <a:endParaRPr lang="nn-NO" sz="2600" b="1" dirty="0" smtClean="0">
              <a:solidFill>
                <a:schemeClr val="bg1"/>
              </a:solidFill>
              <a:latin typeface="Arial Rounded MT Bold" pitchFamily="34" charset="0"/>
            </a:endParaRPr>
          </a:p>
          <a:p>
            <a:pPr algn="ctr"/>
            <a:r>
              <a:rPr lang="nn-NO" sz="2600" b="1" dirty="0" smtClean="0">
                <a:solidFill>
                  <a:schemeClr val="bg1"/>
                </a:solidFill>
                <a:latin typeface="Arial Rounded MT Bold" pitchFamily="34" charset="0"/>
              </a:rPr>
              <a:t>1846-1888</a:t>
            </a:r>
            <a:endParaRPr lang="nn-NO" sz="2600" b="1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pic>
        <p:nvPicPr>
          <p:cNvPr id="5130" name="Picture 10" descr="http://www.6000years.org/giant_pics/giant_016.jp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54188"/>
            <a:ext cx="21336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287091" y="228599"/>
            <a:ext cx="1856909" cy="60205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800599" y="228600"/>
            <a:ext cx="2486491" cy="5791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379436" y="314258"/>
            <a:ext cx="2421163" cy="5791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01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1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1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1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1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1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1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86301" y="3763991"/>
            <a:ext cx="44577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b="1" dirty="0" err="1">
                <a:solidFill>
                  <a:schemeClr val="bg1"/>
                </a:solidFill>
                <a:latin typeface="Arial Rounded MT Bold" pitchFamily="34" charset="0"/>
              </a:rPr>
              <a:t>Bao</a:t>
            </a:r>
            <a:r>
              <a:rPr lang="es-ES" sz="2800" b="1" dirty="0">
                <a:solidFill>
                  <a:schemeClr val="bg1"/>
                </a:solidFill>
                <a:latin typeface="Arial Rounded MT Bold" pitchFamily="34" charset="0"/>
              </a:rPr>
              <a:t> </a:t>
            </a:r>
            <a:r>
              <a:rPr lang="es-ES" sz="2800" b="1" dirty="0" err="1" smtClean="0">
                <a:solidFill>
                  <a:schemeClr val="bg1"/>
                </a:solidFill>
                <a:latin typeface="Arial Rounded MT Bold" pitchFamily="34" charset="0"/>
              </a:rPr>
              <a:t>Xishun</a:t>
            </a:r>
            <a:r>
              <a:rPr lang="es-ES" sz="2800" b="1" dirty="0" smtClean="0">
                <a:solidFill>
                  <a:schemeClr val="bg1"/>
                </a:solidFill>
                <a:latin typeface="Arial Rounded MT Bold" pitchFamily="34" charset="0"/>
              </a:rPr>
              <a:t>, 7’ 9” </a:t>
            </a:r>
            <a:r>
              <a:rPr lang="es-ES" sz="2800" b="1" dirty="0">
                <a:solidFill>
                  <a:schemeClr val="bg1"/>
                </a:solidFill>
                <a:latin typeface="Arial Rounded MT Bold" pitchFamily="34" charset="0"/>
              </a:rPr>
              <a:t>se </a:t>
            </a:r>
            <a:r>
              <a:rPr lang="es-ES" sz="2800" b="1" dirty="0" smtClean="0">
                <a:solidFill>
                  <a:schemeClr val="bg1"/>
                </a:solidFill>
                <a:latin typeface="Arial Rounded MT Bold" pitchFamily="34" charset="0"/>
              </a:rPr>
              <a:t>prepara </a:t>
            </a:r>
            <a:r>
              <a:rPr lang="es-ES" sz="2800" b="1" dirty="0">
                <a:solidFill>
                  <a:schemeClr val="bg1"/>
                </a:solidFill>
                <a:latin typeface="Arial Rounded MT Bold" pitchFamily="34" charset="0"/>
              </a:rPr>
              <a:t>a casarse con </a:t>
            </a:r>
            <a:r>
              <a:rPr lang="es-ES" sz="2800" b="1" dirty="0" smtClean="0">
                <a:solidFill>
                  <a:schemeClr val="bg1"/>
                </a:solidFill>
                <a:latin typeface="Arial Rounded MT Bold" pitchFamily="34" charset="0"/>
              </a:rPr>
              <a:t>su novia de 5’ 6</a:t>
            </a:r>
            <a:r>
              <a:rPr lang="en-US" sz="2800" b="1" dirty="0" smtClean="0">
                <a:solidFill>
                  <a:schemeClr val="bg1"/>
                </a:solidFill>
                <a:latin typeface="Arial Rounded MT Bold" pitchFamily="34" charset="0"/>
              </a:rPr>
              <a:t>”</a:t>
            </a:r>
          </a:p>
        </p:txBody>
      </p:sp>
      <p:sp>
        <p:nvSpPr>
          <p:cNvPr id="9" name="Rectangle 8"/>
          <p:cNvSpPr/>
          <p:nvPr/>
        </p:nvSpPr>
        <p:spPr>
          <a:xfrm>
            <a:off x="2133599" y="3779122"/>
            <a:ext cx="243840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b="1" dirty="0">
                <a:solidFill>
                  <a:schemeClr val="bg1"/>
                </a:solidFill>
                <a:latin typeface="Arial Rounded MT Bold" pitchFamily="34" charset="0"/>
              </a:rPr>
              <a:t>Gigante en Afganistán con un soldado de los EEUU</a:t>
            </a:r>
            <a:endParaRPr lang="en-US" sz="2800" b="1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11279" y="3750549"/>
            <a:ext cx="199247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 Rounded MT Bold" pitchFamily="34" charset="0"/>
              </a:rPr>
              <a:t>Robert </a:t>
            </a:r>
            <a:r>
              <a:rPr lang="en-US" sz="2800" b="1" dirty="0" err="1">
                <a:solidFill>
                  <a:schemeClr val="bg1"/>
                </a:solidFill>
                <a:latin typeface="Arial Rounded MT Bold" pitchFamily="34" charset="0"/>
              </a:rPr>
              <a:t>Wadlow</a:t>
            </a:r>
            <a:r>
              <a:rPr lang="en-US" sz="2800" b="1" dirty="0">
                <a:solidFill>
                  <a:schemeClr val="bg1"/>
                </a:solidFill>
                <a:latin typeface="Arial Rounded MT Bold" pitchFamily="34" charset="0"/>
              </a:rPr>
              <a:t/>
            </a:r>
            <a:br>
              <a:rPr lang="en-US" sz="2800" b="1" dirty="0">
                <a:solidFill>
                  <a:schemeClr val="bg1"/>
                </a:solidFill>
                <a:latin typeface="Arial Rounded MT Bold" pitchFamily="34" charset="0"/>
              </a:rPr>
            </a:br>
            <a:r>
              <a:rPr lang="en-US" sz="2800" b="1" dirty="0">
                <a:solidFill>
                  <a:schemeClr val="bg1"/>
                </a:solidFill>
                <a:latin typeface="Arial Rounded MT Bold" pitchFamily="34" charset="0"/>
              </a:rPr>
              <a:t>8' 11.1</a:t>
            </a:r>
            <a:r>
              <a:rPr lang="en-US" sz="2800" b="1" dirty="0" smtClean="0">
                <a:solidFill>
                  <a:schemeClr val="bg1"/>
                </a:solidFill>
                <a:latin typeface="Arial Rounded MT Bold" pitchFamily="34" charset="0"/>
              </a:rPr>
              <a:t>" </a:t>
            </a:r>
            <a:r>
              <a:rPr lang="en-US" sz="2800" b="1" dirty="0">
                <a:solidFill>
                  <a:schemeClr val="bg1"/>
                </a:solidFill>
                <a:latin typeface="Arial Rounded MT Bold" pitchFamily="34" charset="0"/>
              </a:rPr>
              <a:t/>
            </a:r>
            <a:br>
              <a:rPr lang="en-US" sz="2800" b="1" dirty="0">
                <a:solidFill>
                  <a:schemeClr val="bg1"/>
                </a:solidFill>
                <a:latin typeface="Arial Rounded MT Bold" pitchFamily="34" charset="0"/>
              </a:rPr>
            </a:br>
            <a:r>
              <a:rPr lang="en-US" sz="2800" b="1" dirty="0" err="1">
                <a:solidFill>
                  <a:schemeClr val="bg1"/>
                </a:solidFill>
                <a:latin typeface="Arial Rounded MT Bold" pitchFamily="34" charset="0"/>
              </a:rPr>
              <a:t>zapato</a:t>
            </a:r>
            <a:r>
              <a:rPr lang="en-US" sz="2800" b="1" dirty="0">
                <a:solidFill>
                  <a:schemeClr val="bg1"/>
                </a:solidFill>
                <a:latin typeface="Arial Rounded MT Bold" pitchFamily="34" charset="0"/>
              </a:rPr>
              <a:t> de </a:t>
            </a:r>
            <a:r>
              <a:rPr lang="en-US" sz="2800" b="1" dirty="0" err="1">
                <a:solidFill>
                  <a:schemeClr val="bg1"/>
                </a:solidFill>
                <a:latin typeface="Arial Rounded MT Bold" pitchFamily="34" charset="0"/>
              </a:rPr>
              <a:t>tamaño</a:t>
            </a:r>
            <a:r>
              <a:rPr lang="en-US" sz="2800" b="1" dirty="0">
                <a:solidFill>
                  <a:schemeClr val="bg1"/>
                </a:solidFill>
                <a:latin typeface="Arial Rounded MT Bold" pitchFamily="34" charset="0"/>
              </a:rPr>
              <a:t> 37</a:t>
            </a:r>
            <a:br>
              <a:rPr lang="en-US" sz="2800" b="1" dirty="0">
                <a:solidFill>
                  <a:schemeClr val="bg1"/>
                </a:solidFill>
                <a:latin typeface="Arial Rounded MT Bold" pitchFamily="34" charset="0"/>
              </a:rPr>
            </a:br>
            <a:r>
              <a:rPr lang="en-US" sz="2800" b="1" dirty="0" smtClean="0">
                <a:solidFill>
                  <a:schemeClr val="bg1"/>
                </a:solidFill>
                <a:latin typeface="Arial Rounded MT Bold" pitchFamily="34" charset="0"/>
              </a:rPr>
              <a:t>1918-1940</a:t>
            </a:r>
            <a:endParaRPr lang="en-US" sz="2800" b="1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pic>
        <p:nvPicPr>
          <p:cNvPr id="6146" name="Picture 2" descr="http://www.6000years.org/giant_pics/giant_012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91" y="415180"/>
            <a:ext cx="1889579" cy="3220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www.6000years.org/giant_pics/giantAfghan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4570" y="415180"/>
            <a:ext cx="2347627" cy="3201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http://www.stevequayle.com/GG.Images/small.meets.tall.9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271" y="914400"/>
            <a:ext cx="4457700" cy="273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313532"/>
            <a:ext cx="1992478" cy="617026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037444" y="283343"/>
            <a:ext cx="2590801" cy="588885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206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1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1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00600" y="4257969"/>
            <a:ext cx="426720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000" b="1" dirty="0">
                <a:solidFill>
                  <a:schemeClr val="bg1"/>
                </a:solidFill>
                <a:latin typeface="Arial Rounded MT Bold" pitchFamily="34" charset="0"/>
              </a:rPr>
              <a:t>Los rasgos a menudo encontrados en gigantes son manos con 6 dedos y dobles dentaduras</a:t>
            </a:r>
            <a:endParaRPr lang="en-US" sz="3000" b="1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429000" y="838200"/>
            <a:ext cx="179977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b="1" dirty="0" err="1" smtClean="0">
                <a:solidFill>
                  <a:schemeClr val="bg1"/>
                </a:solidFill>
                <a:latin typeface="Arial Rounded MT Bold" pitchFamily="34" charset="0"/>
              </a:rPr>
              <a:t>Gigante</a:t>
            </a:r>
            <a:r>
              <a:rPr lang="en-US" sz="3000" b="1" dirty="0" smtClean="0">
                <a:solidFill>
                  <a:schemeClr val="bg1"/>
                </a:solidFill>
                <a:latin typeface="Arial Rounded MT Bold" pitchFamily="34" charset="0"/>
              </a:rPr>
              <a:t> con 6 </a:t>
            </a:r>
            <a:r>
              <a:rPr lang="en-US" sz="3000" b="1" dirty="0" err="1" smtClean="0">
                <a:solidFill>
                  <a:schemeClr val="bg1"/>
                </a:solidFill>
                <a:latin typeface="Arial Rounded MT Bold" pitchFamily="34" charset="0"/>
              </a:rPr>
              <a:t>dedos</a:t>
            </a:r>
            <a:endParaRPr lang="en-US" sz="3000" b="1" dirty="0" smtClean="0">
              <a:solidFill>
                <a:schemeClr val="bg1"/>
              </a:solidFill>
              <a:latin typeface="Arial Rounded MT Bold" pitchFamily="34" charset="0"/>
            </a:endParaRPr>
          </a:p>
        </p:txBody>
      </p:sp>
      <p:pic>
        <p:nvPicPr>
          <p:cNvPr id="6148" name="Picture 4" descr="http://www.stevequayle.com/GG.Images/6.finger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11" r="12857"/>
          <a:stretch/>
        </p:blipFill>
        <p:spPr bwMode="auto">
          <a:xfrm>
            <a:off x="36284" y="0"/>
            <a:ext cx="3392716" cy="6850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://www.6000years.org/giant_pics/6-fingers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0"/>
            <a:ext cx="3429000" cy="4260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0624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http://www.omniology.com/GIANT-MONGO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481"/>
          <a:stretch/>
        </p:blipFill>
        <p:spPr bwMode="auto">
          <a:xfrm>
            <a:off x="7257" y="609600"/>
            <a:ext cx="4749422" cy="5867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796971" y="281169"/>
            <a:ext cx="4347029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solidFill>
                  <a:schemeClr val="bg1"/>
                </a:solidFill>
                <a:latin typeface="Arial Rounded MT Bold" pitchFamily="34" charset="0"/>
              </a:rPr>
              <a:t>De los</a:t>
            </a:r>
          </a:p>
          <a:p>
            <a:pPr algn="ctr"/>
            <a:r>
              <a:rPr lang="en-US" sz="2600" dirty="0" err="1">
                <a:solidFill>
                  <a:schemeClr val="bg1"/>
                </a:solidFill>
                <a:latin typeface="Arial Rounded MT Bold" pitchFamily="34" charset="0"/>
              </a:rPr>
              <a:t>Archivos</a:t>
            </a:r>
            <a:r>
              <a:rPr lang="en-US" sz="2600" dirty="0">
                <a:solidFill>
                  <a:schemeClr val="bg1"/>
                </a:solidFill>
                <a:latin typeface="Arial Rounded MT Bold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 Rounded MT Bold" pitchFamily="34" charset="0"/>
              </a:rPr>
              <a:t>Geográficos</a:t>
            </a:r>
            <a:endParaRPr lang="en-US" sz="2600" dirty="0" smtClean="0">
              <a:solidFill>
                <a:schemeClr val="bg1"/>
              </a:solidFill>
              <a:latin typeface="Arial Rounded MT Bold" pitchFamily="34" charset="0"/>
            </a:endParaRPr>
          </a:p>
          <a:p>
            <a:pPr algn="ctr"/>
            <a:endParaRPr lang="en-US" sz="1400" dirty="0">
              <a:solidFill>
                <a:srgbClr val="FFFF00"/>
              </a:solidFill>
              <a:latin typeface="Arial Rounded MT Bold" pitchFamily="34" charset="0"/>
            </a:endParaRPr>
          </a:p>
          <a:p>
            <a:pPr algn="ctr"/>
            <a:r>
              <a:rPr lang="en-US" sz="2800" dirty="0" smtClean="0">
                <a:solidFill>
                  <a:srgbClr val="FFFF00"/>
                </a:solidFill>
                <a:latin typeface="Arial Rounded MT Bold" pitchFamily="34" charset="0"/>
              </a:rPr>
              <a:t>Standing Tall in the Land of Genghis Khan</a:t>
            </a:r>
            <a:endParaRPr lang="en-US" sz="1050" dirty="0">
              <a:solidFill>
                <a:schemeClr val="bg1"/>
              </a:solidFill>
              <a:latin typeface="Arial Rounded MT Bold" pitchFamily="34" charset="0"/>
            </a:endParaRPr>
          </a:p>
          <a:p>
            <a:pPr algn="ctr"/>
            <a:r>
              <a:rPr lang="es-ES" sz="2600" dirty="0">
                <a:solidFill>
                  <a:schemeClr val="bg1"/>
                </a:solidFill>
                <a:latin typeface="Arial Rounded MT Bold" pitchFamily="34" charset="0"/>
              </a:rPr>
              <a:t>Durante la primera de 5 expediciones a Mongolia, Roy </a:t>
            </a:r>
            <a:r>
              <a:rPr lang="es-ES" sz="2600" dirty="0" err="1">
                <a:solidFill>
                  <a:schemeClr val="bg1"/>
                </a:solidFill>
                <a:latin typeface="Arial Rounded MT Bold" pitchFamily="34" charset="0"/>
              </a:rPr>
              <a:t>Andrews</a:t>
            </a:r>
            <a:r>
              <a:rPr lang="es-ES" sz="2600" dirty="0">
                <a:solidFill>
                  <a:schemeClr val="bg1"/>
                </a:solidFill>
                <a:latin typeface="Arial Rounded MT Bold" pitchFamily="34" charset="0"/>
              </a:rPr>
              <a:t> fotografió este 7 ’5” hombre en 1922 en la ciudad de </a:t>
            </a:r>
            <a:r>
              <a:rPr lang="es-ES" sz="2600" dirty="0" err="1">
                <a:solidFill>
                  <a:schemeClr val="bg1"/>
                </a:solidFill>
                <a:latin typeface="Arial Rounded MT Bold" pitchFamily="34" charset="0"/>
              </a:rPr>
              <a:t>Ulaanbaatar</a:t>
            </a:r>
            <a:r>
              <a:rPr lang="es-ES" sz="2600" dirty="0">
                <a:solidFill>
                  <a:schemeClr val="bg1"/>
                </a:solidFill>
                <a:latin typeface="Arial Rounded MT Bold" pitchFamily="34" charset="0"/>
              </a:rPr>
              <a:t>-</a:t>
            </a:r>
          </a:p>
          <a:p>
            <a:pPr algn="ctr"/>
            <a:r>
              <a:rPr lang="es-ES" sz="2600" dirty="0">
                <a:solidFill>
                  <a:schemeClr val="bg1"/>
                </a:solidFill>
                <a:latin typeface="Arial Rounded MT Bold" pitchFamily="34" charset="0"/>
              </a:rPr>
              <a:t>Esta foto nunca fue publicada en la revista</a:t>
            </a:r>
            <a:r>
              <a:rPr lang="es-ES" sz="2600" dirty="0" smtClean="0">
                <a:solidFill>
                  <a:schemeClr val="bg1"/>
                </a:solidFill>
                <a:latin typeface="Arial Rounded MT Bold" pitchFamily="34" charset="0"/>
              </a:rPr>
              <a:t>.</a:t>
            </a:r>
          </a:p>
          <a:p>
            <a:pPr algn="ctr"/>
            <a:endParaRPr lang="en-US" sz="1400" dirty="0">
              <a:solidFill>
                <a:schemeClr val="bg1"/>
              </a:solidFill>
              <a:latin typeface="Arial Rounded MT Bold" pitchFamily="34" charset="0"/>
            </a:endParaRPr>
          </a:p>
          <a:p>
            <a:pPr algn="ctr"/>
            <a:r>
              <a:rPr lang="en-US" sz="2600" dirty="0" err="1">
                <a:solidFill>
                  <a:schemeClr val="bg1"/>
                </a:solidFill>
                <a:latin typeface="Arial Rounded MT Bold" pitchFamily="34" charset="0"/>
              </a:rPr>
              <a:t>Geográfico</a:t>
            </a:r>
            <a:r>
              <a:rPr lang="en-US" sz="2600" dirty="0">
                <a:solidFill>
                  <a:schemeClr val="bg1"/>
                </a:solidFill>
                <a:latin typeface="Arial Rounded MT Bold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 Rounded MT Bold" pitchFamily="34" charset="0"/>
              </a:rPr>
              <a:t>Nacional</a:t>
            </a:r>
            <a:r>
              <a:rPr lang="en-US" sz="2600" dirty="0">
                <a:solidFill>
                  <a:schemeClr val="bg1"/>
                </a:solidFill>
                <a:latin typeface="Arial Rounded MT Bold" pitchFamily="34" charset="0"/>
              </a:rPr>
              <a:t>, </a:t>
            </a:r>
            <a:r>
              <a:rPr lang="en-US" sz="2600" dirty="0" err="1" smtClean="0">
                <a:solidFill>
                  <a:schemeClr val="bg1"/>
                </a:solidFill>
                <a:latin typeface="Arial Rounded MT Bold" pitchFamily="34" charset="0"/>
              </a:rPr>
              <a:t>diciembre</a:t>
            </a:r>
            <a:r>
              <a:rPr lang="en-US" sz="2600" dirty="0" smtClean="0">
                <a:solidFill>
                  <a:schemeClr val="bg1"/>
                </a:solidFill>
                <a:latin typeface="Arial Rounded MT Bold" pitchFamily="34" charset="0"/>
              </a:rPr>
              <a:t> 1996</a:t>
            </a:r>
            <a:endParaRPr lang="en-US" sz="26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4134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stevequayle.com/GG.Images/Giants.cov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199" y="0"/>
            <a:ext cx="500583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81199" y="1245436"/>
            <a:ext cx="5005839" cy="3231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500" b="1" dirty="0"/>
              <a:t>Constructores de las Civilizaciones Prehistóricas y Antiguas</a:t>
            </a:r>
            <a:endParaRPr lang="en-US" sz="1500" b="1" dirty="0"/>
          </a:p>
        </p:txBody>
      </p:sp>
    </p:spTree>
    <p:extLst>
      <p:ext uri="{BB962C8B-B14F-4D97-AF65-F5344CB8AC3E}">
        <p14:creationId xmlns:p14="http://schemas.microsoft.com/office/powerpoint/2010/main" val="16833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4" name="Picture 6" descr="Ordinary Ancient Jewish Guy versus Goliath (per the Septuagint, Dead Sea Scrolls, and Josephus), Goliath (per Symmachus, the Vulgate, and the Masoretic Text), and King Og of Bashan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0"/>
            <a:ext cx="6361912" cy="678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418943" y="0"/>
            <a:ext cx="2696028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hangingPunct="0"/>
            <a:r>
              <a:rPr lang="en-US" sz="2800" dirty="0" err="1">
                <a:solidFill>
                  <a:schemeClr val="bg1"/>
                </a:solidFill>
                <a:latin typeface="Arial Rounded MT Bold" pitchFamily="34" charset="0"/>
                <a:cs typeface="Arial" pitchFamily="34" charset="0"/>
              </a:rPr>
              <a:t>Tipo</a:t>
            </a:r>
            <a:r>
              <a:rPr lang="en-US" sz="2800" dirty="0">
                <a:solidFill>
                  <a:schemeClr val="bg1"/>
                </a:solidFill>
                <a:latin typeface="Arial Rounded MT Bold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 Rounded MT Bold" pitchFamily="34" charset="0"/>
                <a:cs typeface="Arial" pitchFamily="34" charset="0"/>
              </a:rPr>
              <a:t>judío</a:t>
            </a:r>
            <a:r>
              <a:rPr lang="en-US" sz="2800" dirty="0">
                <a:solidFill>
                  <a:schemeClr val="bg1"/>
                </a:solidFill>
                <a:latin typeface="Arial Rounded MT Bol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 Rounded MT Bold" pitchFamily="34" charset="0"/>
                <a:cs typeface="Arial" pitchFamily="34" charset="0"/>
              </a:rPr>
              <a:t>ordinario</a:t>
            </a:r>
            <a:r>
              <a:rPr lang="en-US" sz="2800" dirty="0" smtClean="0">
                <a:solidFill>
                  <a:schemeClr val="bg1"/>
                </a:solidFill>
                <a:latin typeface="Arial Rounded MT Bold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 Rounded MT Bold" pitchFamily="34" charset="0"/>
                <a:cs typeface="Arial" pitchFamily="34" charset="0"/>
              </a:rPr>
              <a:t>antiguo</a:t>
            </a:r>
            <a:r>
              <a:rPr lang="en-US" sz="2800" dirty="0">
                <a:solidFill>
                  <a:schemeClr val="bg1"/>
                </a:solidFill>
                <a:latin typeface="Arial Rounded MT Bold" pitchFamily="34" charset="0"/>
                <a:cs typeface="Arial" pitchFamily="34" charset="0"/>
              </a:rPr>
              <a:t> contra a </a:t>
            </a:r>
            <a:r>
              <a:rPr lang="en-US" sz="2800" dirty="0" err="1" smtClean="0">
                <a:solidFill>
                  <a:schemeClr val="bg1"/>
                </a:solidFill>
                <a:latin typeface="Arial Rounded MT Bold" pitchFamily="34" charset="0"/>
                <a:cs typeface="Arial" pitchFamily="34" charset="0"/>
              </a:rPr>
              <a:t>Goliat</a:t>
            </a:r>
            <a:r>
              <a:rPr lang="en-US" sz="2800" dirty="0" smtClean="0">
                <a:solidFill>
                  <a:schemeClr val="bg1"/>
                </a:solidFill>
                <a:latin typeface="Arial Rounded MT Bold" pitchFamily="34" charset="0"/>
                <a:cs typeface="Arial" pitchFamily="34" charset="0"/>
              </a:rPr>
              <a:t> (el LXX, </a:t>
            </a:r>
            <a:r>
              <a:rPr lang="es-ES" sz="2800" dirty="0">
                <a:solidFill>
                  <a:schemeClr val="bg1"/>
                </a:solidFill>
                <a:latin typeface="Arial Rounded MT Bold" pitchFamily="34" charset="0"/>
                <a:cs typeface="Arial" pitchFamily="34" charset="0"/>
              </a:rPr>
              <a:t>Volutas del Mar Muerto, y </a:t>
            </a:r>
            <a:r>
              <a:rPr lang="es-ES" sz="2800" dirty="0" err="1">
                <a:solidFill>
                  <a:schemeClr val="bg1"/>
                </a:solidFill>
                <a:latin typeface="Arial Rounded MT Bold" pitchFamily="34" charset="0"/>
                <a:cs typeface="Arial" pitchFamily="34" charset="0"/>
              </a:rPr>
              <a:t>Josephus</a:t>
            </a:r>
            <a:r>
              <a:rPr lang="es-ES" sz="2800" dirty="0">
                <a:solidFill>
                  <a:schemeClr val="bg1"/>
                </a:solidFill>
                <a:latin typeface="Arial Rounded MT Bold" pitchFamily="34" charset="0"/>
                <a:cs typeface="Arial" pitchFamily="34" charset="0"/>
              </a:rPr>
              <a:t>), Goliat (</a:t>
            </a:r>
            <a:r>
              <a:rPr lang="es-ES" sz="2800" dirty="0" err="1">
                <a:solidFill>
                  <a:schemeClr val="bg1"/>
                </a:solidFill>
                <a:latin typeface="Arial Rounded MT Bold" pitchFamily="34" charset="0"/>
                <a:cs typeface="Arial" pitchFamily="34" charset="0"/>
              </a:rPr>
              <a:t>Symmachus</a:t>
            </a:r>
            <a:r>
              <a:rPr lang="es-ES" sz="2800" dirty="0">
                <a:solidFill>
                  <a:schemeClr val="bg1"/>
                </a:solidFill>
                <a:latin typeface="Arial Rounded MT Bold" pitchFamily="34" charset="0"/>
                <a:cs typeface="Arial" pitchFamily="34" charset="0"/>
              </a:rPr>
              <a:t>, la Vulgata, y el Texto </a:t>
            </a:r>
            <a:r>
              <a:rPr lang="es-ES" sz="2800" dirty="0" err="1">
                <a:solidFill>
                  <a:schemeClr val="bg1"/>
                </a:solidFill>
                <a:latin typeface="Arial Rounded MT Bold" pitchFamily="34" charset="0"/>
                <a:cs typeface="Arial" pitchFamily="34" charset="0"/>
              </a:rPr>
              <a:t>Masoretic</a:t>
            </a:r>
            <a:r>
              <a:rPr lang="es-ES" sz="2800" dirty="0">
                <a:solidFill>
                  <a:schemeClr val="bg1"/>
                </a:solidFill>
                <a:latin typeface="Arial Rounded MT Bold" pitchFamily="34" charset="0"/>
                <a:cs typeface="Arial" pitchFamily="34" charset="0"/>
              </a:rPr>
              <a:t>), y Rey </a:t>
            </a:r>
            <a:r>
              <a:rPr lang="es-ES" sz="2800" dirty="0" err="1">
                <a:solidFill>
                  <a:schemeClr val="bg1"/>
                </a:solidFill>
                <a:latin typeface="Arial Rounded MT Bold" pitchFamily="34" charset="0"/>
                <a:cs typeface="Arial" pitchFamily="34" charset="0"/>
              </a:rPr>
              <a:t>Og</a:t>
            </a:r>
            <a:r>
              <a:rPr lang="es-ES" sz="2800" dirty="0">
                <a:solidFill>
                  <a:schemeClr val="bg1"/>
                </a:solidFill>
                <a:latin typeface="Arial Rounded MT Bold" pitchFamily="34" charset="0"/>
                <a:cs typeface="Arial" pitchFamily="34" charset="0"/>
              </a:rPr>
              <a:t> de </a:t>
            </a:r>
            <a:r>
              <a:rPr lang="es-ES" sz="2800" dirty="0" err="1">
                <a:solidFill>
                  <a:schemeClr val="bg1"/>
                </a:solidFill>
                <a:latin typeface="Arial Rounded MT Bold" pitchFamily="34" charset="0"/>
                <a:cs typeface="Arial" pitchFamily="34" charset="0"/>
              </a:rPr>
              <a:t>Bashan</a:t>
            </a:r>
            <a:endParaRPr lang="en-US" sz="2800" dirty="0">
              <a:solidFill>
                <a:schemeClr val="bg1"/>
              </a:solidFill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400" y="5943600"/>
            <a:ext cx="914400" cy="79791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1400" b="1" dirty="0" err="1" smtClean="0"/>
              <a:t>Judio</a:t>
            </a:r>
            <a:endParaRPr lang="en-US" sz="1400" b="1" dirty="0" smtClean="0"/>
          </a:p>
          <a:p>
            <a:pPr algn="ctr">
              <a:lnSpc>
                <a:spcPct val="110000"/>
              </a:lnSpc>
            </a:pPr>
            <a:r>
              <a:rPr lang="en-US" sz="1400" b="1" dirty="0" err="1"/>
              <a:t>o</a:t>
            </a:r>
            <a:r>
              <a:rPr lang="en-US" sz="1400" b="1" dirty="0" err="1" smtClean="0"/>
              <a:t>rdinario</a:t>
            </a:r>
            <a:endParaRPr lang="en-US" sz="1400" b="1" dirty="0" smtClean="0"/>
          </a:p>
          <a:p>
            <a:pPr algn="ctr">
              <a:lnSpc>
                <a:spcPct val="110000"/>
              </a:lnSpc>
            </a:pPr>
            <a:r>
              <a:rPr lang="en-US" sz="1400" b="1" dirty="0" err="1" smtClean="0"/>
              <a:t>antiguo</a:t>
            </a:r>
            <a:endParaRPr lang="en-US" sz="1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190171" y="5938214"/>
            <a:ext cx="1104900" cy="8032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1400" b="1" dirty="0" err="1" smtClean="0"/>
              <a:t>Goliat</a:t>
            </a:r>
            <a:endParaRPr lang="en-US" sz="1400" b="1" dirty="0" smtClean="0"/>
          </a:p>
          <a:p>
            <a:pPr algn="ctr">
              <a:lnSpc>
                <a:spcPct val="110000"/>
              </a:lnSpc>
            </a:pPr>
            <a:r>
              <a:rPr lang="en-US" sz="1400" b="1" dirty="0" smtClean="0"/>
              <a:t>(LXX, DSS,</a:t>
            </a:r>
          </a:p>
          <a:p>
            <a:pPr algn="ctr">
              <a:lnSpc>
                <a:spcPct val="110000"/>
              </a:lnSpc>
            </a:pPr>
            <a:r>
              <a:rPr lang="en-US" sz="1400" b="1" dirty="0" smtClean="0"/>
              <a:t>Josephus)</a:t>
            </a:r>
            <a:endParaRPr lang="en-US" sz="1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514600" y="5881554"/>
            <a:ext cx="1447799" cy="90024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1200" b="1" dirty="0" err="1" smtClean="0"/>
              <a:t>Goliat</a:t>
            </a:r>
            <a:endParaRPr lang="en-US" sz="1200" b="1" dirty="0" smtClean="0"/>
          </a:p>
          <a:p>
            <a:pPr algn="ctr">
              <a:lnSpc>
                <a:spcPct val="110000"/>
              </a:lnSpc>
            </a:pPr>
            <a:r>
              <a:rPr lang="en-US" sz="1200" b="1" dirty="0" smtClean="0"/>
              <a:t>(</a:t>
            </a:r>
            <a:r>
              <a:rPr lang="en-US" sz="1200" b="1" dirty="0" err="1" smtClean="0"/>
              <a:t>Symacus</a:t>
            </a:r>
            <a:r>
              <a:rPr lang="en-US" sz="1200" b="1" dirty="0" smtClean="0"/>
              <a:t>,</a:t>
            </a:r>
          </a:p>
          <a:p>
            <a:pPr algn="ctr">
              <a:lnSpc>
                <a:spcPct val="110000"/>
              </a:lnSpc>
            </a:pPr>
            <a:r>
              <a:rPr lang="en-US" sz="1200" b="1" dirty="0" err="1" smtClean="0"/>
              <a:t>Vulgata</a:t>
            </a:r>
            <a:r>
              <a:rPr lang="en-US" sz="1200" b="1" dirty="0" smtClean="0"/>
              <a:t>, </a:t>
            </a:r>
            <a:r>
              <a:rPr lang="en-US" sz="1200" b="1" dirty="0" err="1" smtClean="0"/>
              <a:t>Texto</a:t>
            </a:r>
            <a:r>
              <a:rPr lang="en-US" sz="1200" b="1" dirty="0" smtClean="0"/>
              <a:t> Masoretic)</a:t>
            </a:r>
            <a:endParaRPr lang="en-US" sz="1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191000" y="6051215"/>
            <a:ext cx="2057400" cy="56092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1400" b="1" dirty="0" smtClean="0"/>
              <a:t>El </a:t>
            </a:r>
            <a:r>
              <a:rPr lang="en-US" sz="1400" b="1" dirty="0" err="1" smtClean="0"/>
              <a:t>rey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Og</a:t>
            </a:r>
            <a:r>
              <a:rPr lang="en-US" sz="1400" b="1" dirty="0" smtClean="0"/>
              <a:t> </a:t>
            </a:r>
          </a:p>
          <a:p>
            <a:pPr algn="ctr">
              <a:lnSpc>
                <a:spcPct val="110000"/>
              </a:lnSpc>
            </a:pPr>
            <a:r>
              <a:rPr lang="en-US" sz="1400" b="1" dirty="0" smtClean="0"/>
              <a:t>de Bas</a:t>
            </a:r>
            <a:r>
              <a:rPr lang="es-CO" sz="1400" b="1" dirty="0" err="1" smtClean="0"/>
              <a:t>án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944928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51154" y="611624"/>
            <a:ext cx="4292846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000" b="1" dirty="0" err="1" smtClean="0">
                <a:solidFill>
                  <a:schemeClr val="bg1"/>
                </a:solidFill>
                <a:latin typeface="Arial Rounded MT Bold" pitchFamily="34" charset="0"/>
              </a:rPr>
              <a:t>Maximinus</a:t>
            </a:r>
            <a:r>
              <a:rPr lang="es-ES" sz="3000" b="1" dirty="0" smtClean="0">
                <a:solidFill>
                  <a:schemeClr val="bg1"/>
                </a:solidFill>
                <a:latin typeface="Arial Rounded MT Bold" pitchFamily="34" charset="0"/>
              </a:rPr>
              <a:t> </a:t>
            </a:r>
            <a:r>
              <a:rPr lang="es-ES" sz="3000" b="1" dirty="0" err="1">
                <a:solidFill>
                  <a:schemeClr val="bg1"/>
                </a:solidFill>
                <a:latin typeface="Arial Rounded MT Bold" pitchFamily="34" charset="0"/>
              </a:rPr>
              <a:t>Thrax</a:t>
            </a:r>
            <a:r>
              <a:rPr lang="es-ES" sz="3000" b="1" dirty="0">
                <a:solidFill>
                  <a:schemeClr val="bg1"/>
                </a:solidFill>
                <a:latin typeface="Arial Rounded MT Bold" pitchFamily="34" charset="0"/>
              </a:rPr>
              <a:t> era el Emperador de Roma de 235 a </a:t>
            </a:r>
            <a:r>
              <a:rPr lang="es-ES" sz="3000" b="1" dirty="0" smtClean="0">
                <a:solidFill>
                  <a:schemeClr val="bg1"/>
                </a:solidFill>
                <a:latin typeface="Arial Rounded MT Bold" pitchFamily="34" charset="0"/>
              </a:rPr>
              <a:t>238 </a:t>
            </a:r>
            <a:r>
              <a:rPr lang="es-ES" sz="3000" b="1" dirty="0" err="1" smtClean="0">
                <a:solidFill>
                  <a:schemeClr val="bg1"/>
                </a:solidFill>
                <a:latin typeface="Arial Rounded MT Bold" pitchFamily="34" charset="0"/>
              </a:rPr>
              <a:t>a.d.</a:t>
            </a:r>
            <a:r>
              <a:rPr lang="es-ES" sz="3000" b="1" dirty="0" smtClean="0">
                <a:solidFill>
                  <a:schemeClr val="bg1"/>
                </a:solidFill>
                <a:latin typeface="Arial Rounded MT Bold" pitchFamily="34" charset="0"/>
              </a:rPr>
              <a:t>  Cada </a:t>
            </a:r>
            <a:r>
              <a:rPr lang="es-ES" sz="3000" b="1" dirty="0">
                <a:solidFill>
                  <a:schemeClr val="bg1"/>
                </a:solidFill>
                <a:latin typeface="Arial Rounded MT Bold" pitchFamily="34" charset="0"/>
              </a:rPr>
              <a:t>cuenta principal de su vida comentó sobre su forma masiva, fuerza gigantesca, y naturaleza cruel y </a:t>
            </a:r>
            <a:r>
              <a:rPr lang="es-ES" sz="3000" b="1" dirty="0" smtClean="0">
                <a:solidFill>
                  <a:schemeClr val="bg1"/>
                </a:solidFill>
                <a:latin typeface="Arial Rounded MT Bold" pitchFamily="34" charset="0"/>
              </a:rPr>
              <a:t>bárbara</a:t>
            </a:r>
          </a:p>
          <a:p>
            <a:pPr algn="ctr"/>
            <a:endParaRPr lang="es-ES" sz="1600" b="1" dirty="0">
              <a:solidFill>
                <a:schemeClr val="bg1"/>
              </a:solidFill>
              <a:latin typeface="Arial Rounded MT Bold" pitchFamily="34" charset="0"/>
            </a:endParaRPr>
          </a:p>
          <a:p>
            <a:pPr algn="ctr"/>
            <a:r>
              <a:rPr lang="es-ES" sz="3000" b="1" dirty="0">
                <a:solidFill>
                  <a:schemeClr val="bg1"/>
                </a:solidFill>
                <a:latin typeface="Arial Rounded MT Bold" pitchFamily="34" charset="0"/>
              </a:rPr>
              <a:t>Él era muy alto: </a:t>
            </a:r>
            <a:r>
              <a:rPr lang="es-ES" sz="3000" b="1" dirty="0" smtClean="0">
                <a:solidFill>
                  <a:schemeClr val="bg1"/>
                </a:solidFill>
                <a:latin typeface="Arial Rounded MT Bold" pitchFamily="34" charset="0"/>
              </a:rPr>
              <a:t>8’ 6</a:t>
            </a:r>
            <a:r>
              <a:rPr lang="en-US" sz="3000" b="1" dirty="0" smtClean="0">
                <a:solidFill>
                  <a:schemeClr val="bg1"/>
                </a:solidFill>
                <a:latin typeface="Arial Rounded MT Bold" pitchFamily="34" charset="0"/>
              </a:rPr>
              <a:t>”</a:t>
            </a:r>
          </a:p>
          <a:p>
            <a:pPr algn="ctr"/>
            <a:r>
              <a:rPr lang="en-US" sz="3000" b="1" dirty="0" smtClean="0">
                <a:solidFill>
                  <a:schemeClr val="bg1"/>
                </a:solidFill>
                <a:latin typeface="Arial Rounded MT Bold" pitchFamily="34" charset="0"/>
              </a:rPr>
              <a:t>(2.6 m)</a:t>
            </a:r>
          </a:p>
        </p:txBody>
      </p:sp>
      <p:pic>
        <p:nvPicPr>
          <p:cNvPr id="4102" name="Picture 6" descr="http://www.burlingtonnews.net/sitebuilder/images/MaximinusThrax-320x47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95"/>
          <a:stretch/>
        </p:blipFill>
        <p:spPr bwMode="auto">
          <a:xfrm>
            <a:off x="14513" y="0"/>
            <a:ext cx="4836641" cy="670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2439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1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-21771" y="759768"/>
            <a:ext cx="9144000" cy="5170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000" b="1" dirty="0" smtClean="0">
                <a:solidFill>
                  <a:srgbClr val="FFFF00"/>
                </a:solidFill>
                <a:latin typeface="Arial Rounded MT Bold" pitchFamily="34" charset="0"/>
              </a:rPr>
              <a:t>Los </a:t>
            </a:r>
            <a:r>
              <a:rPr lang="en-US" sz="3000" b="1" dirty="0" err="1" smtClean="0">
                <a:solidFill>
                  <a:srgbClr val="FFFF00"/>
                </a:solidFill>
                <a:latin typeface="Arial Rounded MT Bold" pitchFamily="34" charset="0"/>
              </a:rPr>
              <a:t>refaítas</a:t>
            </a:r>
            <a:r>
              <a:rPr lang="en-US" sz="3000" b="1" dirty="0" smtClean="0">
                <a:solidFill>
                  <a:srgbClr val="FFFF00"/>
                </a:solidFill>
                <a:latin typeface="Arial Rounded MT Bold" pitchFamily="34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Arial Rounded MT Bold" pitchFamily="34" charset="0"/>
              </a:rPr>
              <a:t>existieron</a:t>
            </a:r>
            <a:r>
              <a:rPr lang="en-US" sz="3000" b="1" dirty="0">
                <a:solidFill>
                  <a:schemeClr val="bg1"/>
                </a:solidFill>
                <a:latin typeface="Arial Rounded MT Bold" pitchFamily="34" charset="0"/>
              </a:rPr>
              <a:t> hasta </a:t>
            </a:r>
            <a:r>
              <a:rPr lang="en-US" sz="3000" b="1" dirty="0" err="1">
                <a:solidFill>
                  <a:schemeClr val="bg1"/>
                </a:solidFill>
                <a:latin typeface="Arial Rounded MT Bold" pitchFamily="34" charset="0"/>
              </a:rPr>
              <a:t>donde</a:t>
            </a:r>
            <a:r>
              <a:rPr lang="en-US" sz="3000" b="1" dirty="0">
                <a:solidFill>
                  <a:schemeClr val="bg1"/>
                </a:solidFill>
                <a:latin typeface="Arial Rounded MT Bold" pitchFamily="34" charset="0"/>
              </a:rPr>
              <a:t> G</a:t>
            </a:r>
            <a:r>
              <a:rPr lang="es-CO" sz="3000" b="1" dirty="0">
                <a:solidFill>
                  <a:schemeClr val="bg1"/>
                </a:solidFill>
                <a:latin typeface="Arial Rounded MT Bold" pitchFamily="34" charset="0"/>
              </a:rPr>
              <a:t>é</a:t>
            </a:r>
            <a:r>
              <a:rPr lang="en-US" sz="3000" b="1" dirty="0">
                <a:solidFill>
                  <a:schemeClr val="bg1"/>
                </a:solidFill>
                <a:latin typeface="Arial Rounded MT Bold" pitchFamily="34" charset="0"/>
              </a:rPr>
              <a:t>n 14:5. </a:t>
            </a:r>
            <a:r>
              <a:rPr lang="es-ES" sz="3000" b="1" dirty="0" smtClean="0">
                <a:solidFill>
                  <a:schemeClr val="bg1"/>
                </a:solidFill>
                <a:latin typeface="Arial Rounded MT Bold" pitchFamily="34" charset="0"/>
              </a:rPr>
              <a:t>Ellos </a:t>
            </a:r>
            <a:r>
              <a:rPr lang="es-ES" sz="3000" b="1" dirty="0">
                <a:solidFill>
                  <a:schemeClr val="bg1"/>
                </a:solidFill>
                <a:latin typeface="Arial Rounded MT Bold" pitchFamily="34" charset="0"/>
              </a:rPr>
              <a:t>eran </a:t>
            </a:r>
            <a:r>
              <a:rPr lang="es-ES" sz="3000" b="1" dirty="0">
                <a:solidFill>
                  <a:srgbClr val="FFFF00"/>
                </a:solidFill>
                <a:latin typeface="Arial Rounded MT Bold" pitchFamily="34" charset="0"/>
              </a:rPr>
              <a:t>una de varias razas de gigantes </a:t>
            </a:r>
            <a:r>
              <a:rPr lang="es-ES" sz="3000" b="1" dirty="0">
                <a:solidFill>
                  <a:schemeClr val="bg1"/>
                </a:solidFill>
                <a:latin typeface="Arial Rounded MT Bold" pitchFamily="34" charset="0"/>
              </a:rPr>
              <a:t>mencionados en la Biblia. </a:t>
            </a:r>
            <a:r>
              <a:rPr lang="es-ES" sz="3000" b="1" dirty="0" smtClean="0">
                <a:solidFill>
                  <a:schemeClr val="bg1"/>
                </a:solidFill>
                <a:latin typeface="Arial Rounded MT Bold" pitchFamily="34" charset="0"/>
              </a:rPr>
              <a:t> </a:t>
            </a:r>
            <a:r>
              <a:rPr lang="es-ES" sz="3000" b="1" dirty="0" err="1" smtClean="0">
                <a:solidFill>
                  <a:schemeClr val="bg1"/>
                </a:solidFill>
                <a:latin typeface="Arial Rounded MT Bold" pitchFamily="34" charset="0"/>
              </a:rPr>
              <a:t>Og</a:t>
            </a:r>
            <a:r>
              <a:rPr lang="es-ES" sz="3000" b="1" dirty="0" smtClean="0">
                <a:solidFill>
                  <a:schemeClr val="bg1"/>
                </a:solidFill>
                <a:latin typeface="Arial Rounded MT Bold" pitchFamily="34" charset="0"/>
              </a:rPr>
              <a:t> </a:t>
            </a:r>
            <a:r>
              <a:rPr lang="es-ES" sz="3000" b="1" dirty="0">
                <a:solidFill>
                  <a:schemeClr val="bg1"/>
                </a:solidFill>
                <a:latin typeface="Arial Rounded MT Bold" pitchFamily="34" charset="0"/>
              </a:rPr>
              <a:t>el rey de </a:t>
            </a:r>
            <a:r>
              <a:rPr lang="es-ES" sz="3000" b="1" dirty="0" err="1">
                <a:solidFill>
                  <a:schemeClr val="bg1"/>
                </a:solidFill>
                <a:latin typeface="Arial Rounded MT Bold" pitchFamily="34" charset="0"/>
              </a:rPr>
              <a:t>Basán</a:t>
            </a:r>
            <a:r>
              <a:rPr lang="es-ES" sz="3000" b="1" dirty="0">
                <a:solidFill>
                  <a:schemeClr val="bg1"/>
                </a:solidFill>
                <a:latin typeface="Arial Rounded MT Bold" pitchFamily="34" charset="0"/>
              </a:rPr>
              <a:t> era </a:t>
            </a:r>
            <a:r>
              <a:rPr lang="es-ES" sz="3000" b="1" dirty="0" smtClean="0">
                <a:solidFill>
                  <a:schemeClr val="bg1"/>
                </a:solidFill>
                <a:latin typeface="Arial Rounded MT Bold" pitchFamily="34" charset="0"/>
              </a:rPr>
              <a:t>amorreo, </a:t>
            </a:r>
            <a:r>
              <a:rPr lang="es-ES" sz="3000" b="1" dirty="0">
                <a:solidFill>
                  <a:schemeClr val="bg1"/>
                </a:solidFill>
                <a:latin typeface="Arial Rounded MT Bold" pitchFamily="34" charset="0"/>
              </a:rPr>
              <a:t>un remanente de los </a:t>
            </a:r>
            <a:r>
              <a:rPr lang="es-ES" sz="3000" b="1" dirty="0" err="1" smtClean="0">
                <a:solidFill>
                  <a:schemeClr val="bg1"/>
                </a:solidFill>
                <a:latin typeface="Arial Rounded MT Bold" pitchFamily="34" charset="0"/>
              </a:rPr>
              <a:t>refa</a:t>
            </a:r>
            <a:r>
              <a:rPr lang="es-CO" sz="3000" b="1" dirty="0" err="1" smtClean="0">
                <a:solidFill>
                  <a:schemeClr val="bg1"/>
                </a:solidFill>
                <a:latin typeface="Arial Rounded MT Bold" pitchFamily="34" charset="0"/>
              </a:rPr>
              <a:t>ítas</a:t>
            </a:r>
            <a:r>
              <a:rPr lang="es-ES" sz="3000" b="1" dirty="0" smtClean="0">
                <a:solidFill>
                  <a:schemeClr val="bg1"/>
                </a:solidFill>
                <a:latin typeface="Arial Rounded MT Bold" pitchFamily="34" charset="0"/>
              </a:rPr>
              <a:t>.  </a:t>
            </a:r>
            <a:r>
              <a:rPr lang="es-ES" sz="3000" b="1" dirty="0" smtClean="0">
                <a:solidFill>
                  <a:schemeClr val="bg1"/>
                </a:solidFill>
                <a:latin typeface="Arial Rounded MT Bold" pitchFamily="34" charset="0"/>
              </a:rPr>
              <a:t>Los amorreos </a:t>
            </a:r>
            <a:r>
              <a:rPr lang="es-ES" sz="3000" b="1" dirty="0">
                <a:solidFill>
                  <a:schemeClr val="bg1"/>
                </a:solidFill>
                <a:latin typeface="Arial Rounded MT Bold" pitchFamily="34" charset="0"/>
              </a:rPr>
              <a:t>descendieron de </a:t>
            </a:r>
            <a:r>
              <a:rPr lang="es-ES" sz="3000" b="1" dirty="0" smtClean="0">
                <a:solidFill>
                  <a:schemeClr val="bg1"/>
                </a:solidFill>
                <a:latin typeface="Arial Rounded MT Bold" pitchFamily="34" charset="0"/>
              </a:rPr>
              <a:t>Canaán</a:t>
            </a:r>
            <a:r>
              <a:rPr lang="es-ES" sz="3000" b="1" dirty="0">
                <a:solidFill>
                  <a:schemeClr val="bg1"/>
                </a:solidFill>
                <a:latin typeface="Arial Rounded MT Bold" pitchFamily="34" charset="0"/>
              </a:rPr>
              <a:t>, hijo </a:t>
            </a:r>
            <a:r>
              <a:rPr lang="es-ES" sz="3000" b="1" dirty="0" smtClean="0">
                <a:solidFill>
                  <a:schemeClr val="bg1"/>
                </a:solidFill>
                <a:latin typeface="Arial Rounded MT Bold" pitchFamily="34" charset="0"/>
              </a:rPr>
              <a:t>de </a:t>
            </a:r>
            <a:r>
              <a:rPr lang="es-ES" sz="3000" b="1" dirty="0" err="1" smtClean="0">
                <a:solidFill>
                  <a:schemeClr val="bg1"/>
                </a:solidFill>
                <a:latin typeface="Arial Rounded MT Bold" pitchFamily="34" charset="0"/>
              </a:rPr>
              <a:t>Cam</a:t>
            </a:r>
            <a:r>
              <a:rPr lang="es-ES" sz="3000" b="1" dirty="0" smtClean="0">
                <a:solidFill>
                  <a:schemeClr val="bg1"/>
                </a:solidFill>
                <a:latin typeface="Arial Rounded MT Bold" pitchFamily="34" charset="0"/>
              </a:rPr>
              <a:t>.</a:t>
            </a:r>
          </a:p>
          <a:p>
            <a:endParaRPr lang="en-US" sz="3000" b="1" dirty="0">
              <a:solidFill>
                <a:schemeClr val="bg1"/>
              </a:solidFill>
              <a:latin typeface="Arial Rounded MT Bold" pitchFamily="34" charset="0"/>
            </a:endParaRPr>
          </a:p>
          <a:p>
            <a:r>
              <a:rPr lang="en-US" sz="3000" b="1" dirty="0" smtClean="0">
                <a:solidFill>
                  <a:srgbClr val="FFFF00"/>
                </a:solidFill>
                <a:latin typeface="Arial Rounded MT Bold" pitchFamily="34" charset="0"/>
              </a:rPr>
              <a:t>Los </a:t>
            </a:r>
            <a:r>
              <a:rPr lang="en-US" sz="3000" b="1" dirty="0" err="1">
                <a:solidFill>
                  <a:srgbClr val="FFFF00"/>
                </a:solidFill>
                <a:latin typeface="Arial Rounded MT Bold" pitchFamily="34" charset="0"/>
              </a:rPr>
              <a:t>a</a:t>
            </a:r>
            <a:r>
              <a:rPr lang="en-US" sz="3000" b="1" dirty="0" err="1" smtClean="0">
                <a:solidFill>
                  <a:srgbClr val="FFFF00"/>
                </a:solidFill>
                <a:latin typeface="Arial Rounded MT Bold" pitchFamily="34" charset="0"/>
              </a:rPr>
              <a:t>nakitas</a:t>
            </a:r>
            <a:r>
              <a:rPr lang="en-US" sz="3000" b="1" dirty="0" smtClean="0">
                <a:solidFill>
                  <a:schemeClr val="bg1"/>
                </a:solidFill>
                <a:latin typeface="Arial Rounded MT Bold" pitchFamily="34" charset="0"/>
              </a:rPr>
              <a:t>  o </a:t>
            </a:r>
            <a:r>
              <a:rPr lang="en-US" sz="3000" b="1" dirty="0" err="1" smtClean="0">
                <a:solidFill>
                  <a:srgbClr val="FFFF00"/>
                </a:solidFill>
                <a:latin typeface="Arial Rounded MT Bold" pitchFamily="34" charset="0"/>
              </a:rPr>
              <a:t>hijos</a:t>
            </a:r>
            <a:r>
              <a:rPr lang="en-US" sz="3000" b="1" dirty="0" smtClean="0">
                <a:solidFill>
                  <a:srgbClr val="FFFF00"/>
                </a:solidFill>
                <a:latin typeface="Arial Rounded MT Bold" pitchFamily="34" charset="0"/>
              </a:rPr>
              <a:t> de </a:t>
            </a:r>
            <a:r>
              <a:rPr lang="en-US" sz="3000" b="1" dirty="0" err="1" smtClean="0">
                <a:solidFill>
                  <a:srgbClr val="FFFF00"/>
                </a:solidFill>
                <a:latin typeface="Arial Rounded MT Bold" pitchFamily="34" charset="0"/>
              </a:rPr>
              <a:t>Anac</a:t>
            </a:r>
            <a:r>
              <a:rPr lang="en-US" sz="3000" b="1" dirty="0" smtClean="0">
                <a:solidFill>
                  <a:schemeClr val="bg1"/>
                </a:solidFill>
                <a:latin typeface="Arial Rounded MT Bold" pitchFamily="34" charset="0"/>
              </a:rPr>
              <a:t> y </a:t>
            </a:r>
            <a:r>
              <a:rPr lang="en-US" sz="3000" b="1" dirty="0" smtClean="0">
                <a:solidFill>
                  <a:srgbClr val="FFFF00"/>
                </a:solidFill>
                <a:latin typeface="Arial Rounded MT Bold" pitchFamily="34" charset="0"/>
              </a:rPr>
              <a:t>los </a:t>
            </a:r>
            <a:r>
              <a:rPr lang="en-US" sz="3000" b="1" dirty="0" err="1" smtClean="0">
                <a:solidFill>
                  <a:srgbClr val="FFFF00"/>
                </a:solidFill>
                <a:latin typeface="Arial Rounded MT Bold" pitchFamily="34" charset="0"/>
              </a:rPr>
              <a:t>emitas</a:t>
            </a:r>
            <a:r>
              <a:rPr lang="en-US" sz="3000" b="1" dirty="0" smtClean="0">
                <a:solidFill>
                  <a:schemeClr val="bg1"/>
                </a:solidFill>
                <a:latin typeface="Arial Rounded MT Bold" pitchFamily="34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Arial Rounded MT Bold" pitchFamily="34" charset="0"/>
              </a:rPr>
              <a:t>como</a:t>
            </a:r>
            <a:r>
              <a:rPr lang="en-US" sz="3000" b="1" dirty="0" smtClean="0">
                <a:solidFill>
                  <a:schemeClr val="bg1"/>
                </a:solidFill>
                <a:latin typeface="Arial Rounded MT Bold" pitchFamily="34" charset="0"/>
              </a:rPr>
              <a:t> los </a:t>
            </a:r>
            <a:r>
              <a:rPr lang="en-US" sz="3000" b="1" dirty="0" err="1" smtClean="0">
                <a:solidFill>
                  <a:schemeClr val="bg1"/>
                </a:solidFill>
                <a:latin typeface="Arial Rounded MT Bold" pitchFamily="34" charset="0"/>
              </a:rPr>
              <a:t>moabitas</a:t>
            </a:r>
            <a:r>
              <a:rPr lang="en-US" sz="3000" b="1" dirty="0" smtClean="0">
                <a:solidFill>
                  <a:schemeClr val="bg1"/>
                </a:solidFill>
                <a:latin typeface="Arial Rounded MT Bold" pitchFamily="34" charset="0"/>
              </a:rPr>
              <a:t> los </a:t>
            </a:r>
            <a:r>
              <a:rPr lang="en-US" sz="3000" b="1" dirty="0" err="1" smtClean="0">
                <a:solidFill>
                  <a:schemeClr val="bg1"/>
                </a:solidFill>
                <a:latin typeface="Arial Rounded MT Bold" pitchFamily="34" charset="0"/>
              </a:rPr>
              <a:t>llamaron</a:t>
            </a:r>
            <a:r>
              <a:rPr lang="en-US" sz="3000" b="1" dirty="0" smtClean="0">
                <a:solidFill>
                  <a:schemeClr val="bg1"/>
                </a:solidFill>
                <a:latin typeface="Arial Rounded MT Bold" pitchFamily="34" charset="0"/>
              </a:rPr>
              <a:t> (</a:t>
            </a:r>
            <a:r>
              <a:rPr lang="en-US" sz="3000" b="1" dirty="0" err="1" smtClean="0">
                <a:solidFill>
                  <a:schemeClr val="bg1"/>
                </a:solidFill>
                <a:latin typeface="Arial Rounded MT Bold" pitchFamily="34" charset="0"/>
              </a:rPr>
              <a:t>Deut</a:t>
            </a:r>
            <a:r>
              <a:rPr lang="en-US" sz="3000" b="1" dirty="0" smtClean="0">
                <a:solidFill>
                  <a:schemeClr val="bg1"/>
                </a:solidFill>
                <a:latin typeface="Arial Rounded MT Bold" pitchFamily="34" charset="0"/>
              </a:rPr>
              <a:t> 2:11) son </a:t>
            </a:r>
            <a:r>
              <a:rPr lang="en-US" sz="3000" b="1" dirty="0" err="1" smtClean="0">
                <a:solidFill>
                  <a:schemeClr val="bg1"/>
                </a:solidFill>
                <a:latin typeface="Arial Rounded MT Bold" pitchFamily="34" charset="0"/>
              </a:rPr>
              <a:t>mencionados</a:t>
            </a:r>
            <a:r>
              <a:rPr lang="en-US" sz="3000" b="1" dirty="0" smtClean="0">
                <a:solidFill>
                  <a:schemeClr val="bg1"/>
                </a:solidFill>
                <a:latin typeface="Arial Rounded MT Bold" pitchFamily="34" charset="0"/>
              </a:rPr>
              <a:t> </a:t>
            </a:r>
            <a:r>
              <a:rPr lang="en-US" sz="3000" b="1" dirty="0">
                <a:solidFill>
                  <a:schemeClr val="bg1"/>
                </a:solidFill>
                <a:latin typeface="Arial Rounded MT Bold" pitchFamily="34" charset="0"/>
              </a:rPr>
              <a:t>e</a:t>
            </a:r>
            <a:r>
              <a:rPr lang="en-US" sz="3000" b="1" dirty="0" smtClean="0">
                <a:solidFill>
                  <a:schemeClr val="bg1"/>
                </a:solidFill>
                <a:latin typeface="Arial Rounded MT Bold" pitchFamily="34" charset="0"/>
              </a:rPr>
              <a:t>n </a:t>
            </a:r>
            <a:r>
              <a:rPr lang="en-US" sz="3000" b="1" dirty="0" err="1" smtClean="0">
                <a:solidFill>
                  <a:schemeClr val="bg1"/>
                </a:solidFill>
                <a:latin typeface="Arial Rounded MT Bold" pitchFamily="34" charset="0"/>
              </a:rPr>
              <a:t>Deut</a:t>
            </a:r>
            <a:r>
              <a:rPr lang="en-US" sz="3000" b="1" dirty="0" smtClean="0">
                <a:solidFill>
                  <a:schemeClr val="bg1"/>
                </a:solidFill>
                <a:latin typeface="Arial Rounded MT Bold" pitchFamily="34" charset="0"/>
              </a:rPr>
              <a:t> </a:t>
            </a:r>
            <a:r>
              <a:rPr lang="en-US" sz="3000" b="1" dirty="0">
                <a:solidFill>
                  <a:schemeClr val="bg1"/>
                </a:solidFill>
                <a:latin typeface="Arial Rounded MT Bold" pitchFamily="34" charset="0"/>
              </a:rPr>
              <a:t>1, 2, y</a:t>
            </a:r>
            <a:r>
              <a:rPr lang="en-US" sz="3000" b="1" dirty="0" smtClean="0">
                <a:solidFill>
                  <a:schemeClr val="bg1"/>
                </a:solidFill>
                <a:latin typeface="Arial Rounded MT Bold" pitchFamily="34" charset="0"/>
              </a:rPr>
              <a:t> </a:t>
            </a:r>
            <a:r>
              <a:rPr lang="en-US" sz="3000" b="1" dirty="0">
                <a:solidFill>
                  <a:schemeClr val="bg1"/>
                </a:solidFill>
                <a:latin typeface="Arial Rounded MT Bold" pitchFamily="34" charset="0"/>
              </a:rPr>
              <a:t>9, </a:t>
            </a:r>
            <a:r>
              <a:rPr lang="en-US" sz="3000" b="1" dirty="0" err="1" smtClean="0">
                <a:solidFill>
                  <a:schemeClr val="bg1"/>
                </a:solidFill>
                <a:latin typeface="Arial Rounded MT Bold" pitchFamily="34" charset="0"/>
              </a:rPr>
              <a:t>también</a:t>
            </a:r>
            <a:r>
              <a:rPr lang="en-US" sz="3000" b="1" dirty="0" smtClean="0">
                <a:solidFill>
                  <a:schemeClr val="bg1"/>
                </a:solidFill>
                <a:latin typeface="Arial Rounded MT Bold" pitchFamily="34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Arial Rounded MT Bold" pitchFamily="34" charset="0"/>
              </a:rPr>
              <a:t>eran</a:t>
            </a:r>
            <a:r>
              <a:rPr lang="en-US" sz="3000" b="1" dirty="0" smtClean="0">
                <a:solidFill>
                  <a:schemeClr val="bg1"/>
                </a:solidFill>
                <a:latin typeface="Arial Rounded MT Bold" pitchFamily="34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Arial Rounded MT Bold" pitchFamily="34" charset="0"/>
              </a:rPr>
              <a:t>considerados</a:t>
            </a:r>
            <a:r>
              <a:rPr lang="en-US" sz="3000" b="1" dirty="0" smtClean="0">
                <a:solidFill>
                  <a:schemeClr val="bg1"/>
                </a:solidFill>
                <a:latin typeface="Arial Rounded MT Bold" pitchFamily="34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Arial Rounded MT Bold" pitchFamily="34" charset="0"/>
              </a:rPr>
              <a:t>refaítas</a:t>
            </a:r>
            <a:r>
              <a:rPr lang="en-US" sz="3000" b="1" dirty="0" smtClean="0">
                <a:solidFill>
                  <a:schemeClr val="bg1"/>
                </a:solidFill>
                <a:latin typeface="Arial Rounded MT Bold" pitchFamily="34" charset="0"/>
              </a:rPr>
              <a:t> </a:t>
            </a:r>
            <a:r>
              <a:rPr lang="en-US" sz="3000" b="1" dirty="0">
                <a:solidFill>
                  <a:schemeClr val="bg1"/>
                </a:solidFill>
                <a:latin typeface="Arial Rounded MT Bold" pitchFamily="34" charset="0"/>
              </a:rPr>
              <a:t>(</a:t>
            </a:r>
            <a:r>
              <a:rPr lang="en-US" sz="3000" b="1" dirty="0" err="1" smtClean="0">
                <a:solidFill>
                  <a:schemeClr val="bg1"/>
                </a:solidFill>
                <a:latin typeface="Arial Rounded MT Bold" pitchFamily="34" charset="0"/>
              </a:rPr>
              <a:t>Deut</a:t>
            </a:r>
            <a:r>
              <a:rPr lang="en-US" sz="3000" b="1" dirty="0" smtClean="0">
                <a:solidFill>
                  <a:schemeClr val="bg1"/>
                </a:solidFill>
                <a:latin typeface="Arial Rounded MT Bold" pitchFamily="34" charset="0"/>
              </a:rPr>
              <a:t> </a:t>
            </a:r>
            <a:r>
              <a:rPr lang="en-US" sz="3000" b="1" dirty="0">
                <a:solidFill>
                  <a:schemeClr val="bg1"/>
                </a:solidFill>
                <a:latin typeface="Arial Rounded MT Bold" pitchFamily="34" charset="0"/>
              </a:rPr>
              <a:t>2:10</a:t>
            </a:r>
            <a:r>
              <a:rPr lang="en-US" sz="3000" b="1" dirty="0" smtClean="0">
                <a:solidFill>
                  <a:schemeClr val="bg1"/>
                </a:solidFill>
                <a:latin typeface="Arial Rounded MT Bold" pitchFamily="34" charset="0"/>
              </a:rPr>
              <a:t>)</a:t>
            </a:r>
            <a:endParaRPr lang="en-US" sz="3000" b="1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452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4.bp.blogspot.com/-H-oVS2riCBA/Tdm9oVtD-II/AAAAAAAAAaQ/aMA0bI4agLU/s1600/expulsion_from_garden___gustave_dore_1866_2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6" r="33900" b="5981"/>
          <a:stretch/>
        </p:blipFill>
        <p:spPr bwMode="auto">
          <a:xfrm>
            <a:off x="457200" y="7372"/>
            <a:ext cx="2438400" cy="2691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3.bp.blogspot.com/_NNqdMw4jk5E/TU1i8rYBbcI/AAAAAAAAAr8/6rf-CdgmShA/s320/Jocheb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7372"/>
            <a:ext cx="2419056" cy="2677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bible-people.info/1.5.Tamar_and_Judah_Horace_Verne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7372"/>
            <a:ext cx="2058357" cy="2677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globalrecordings.net/images/avs/lll4-1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0" y="4953000"/>
            <a:ext cx="2824841" cy="1883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3.bp.blogspot.com/-R9VGlPIDvuM/TZXtF-d_2UI/AAAAAAAAAww/ExjBISGUhdk/s1600/Rahab%2527s-Window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9964" y="4952999"/>
            <a:ext cx="2354036" cy="1883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://widgets.bestmoodle.net/images/biblewomen/abigail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54"/>
          <a:stretch/>
        </p:blipFill>
        <p:spPr bwMode="auto">
          <a:xfrm>
            <a:off x="21770" y="2782900"/>
            <a:ext cx="1428411" cy="201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http://www.lifecoach321.com/wp-content/uploads/2012/03/elisha-shunammite-woman-300x204.jp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828" y="2819400"/>
            <a:ext cx="2857500" cy="1943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http://4.bp.blogspot.com/-hA5jotvAVlc/TotU_VD0ZwI/AAAAAAAAA3Y/7mewSaBgUMw/s400/christ+teaching+martha+and+mary+anton+dorph.jpg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448" y="4942113"/>
            <a:ext cx="2570959" cy="1883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46020" y="2819400"/>
            <a:ext cx="46838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Engravers MT" pitchFamily="18" charset="0"/>
              </a:rPr>
              <a:t>PERSONAJES</a:t>
            </a:r>
          </a:p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Engravers MT" pitchFamily="18" charset="0"/>
              </a:rPr>
              <a:t>INTERESANTES</a:t>
            </a:r>
          </a:p>
          <a:p>
            <a:pPr algn="ctr"/>
            <a:r>
              <a:rPr lang="en-US" sz="2800" b="1" dirty="0" err="1" smtClean="0">
                <a:solidFill>
                  <a:schemeClr val="bg1"/>
                </a:solidFill>
                <a:latin typeface="Engravers MT" pitchFamily="18" charset="0"/>
              </a:rPr>
              <a:t>BiblICAS</a:t>
            </a:r>
            <a:endParaRPr lang="en-US" sz="2800" b="1" dirty="0">
              <a:solidFill>
                <a:schemeClr val="bg1"/>
              </a:solidFill>
              <a:latin typeface="Engravers MT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50181" y="4393169"/>
            <a:ext cx="47796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00"/>
                </a:solidFill>
                <a:latin typeface="Engravers MT" pitchFamily="18" charset="0"/>
              </a:rPr>
              <a:t>LeCCIon</a:t>
            </a:r>
            <a:r>
              <a:rPr lang="en-US" b="1" dirty="0" smtClean="0">
                <a:solidFill>
                  <a:srgbClr val="FFFF00"/>
                </a:solidFill>
                <a:latin typeface="Engravers MT" pitchFamily="18" charset="0"/>
              </a:rPr>
              <a:t> 4</a:t>
            </a:r>
            <a:endParaRPr lang="en-US" b="1" dirty="0">
              <a:solidFill>
                <a:srgbClr val="FFFF00"/>
              </a:solidFill>
              <a:latin typeface="Engravers M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8995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0886" y="2210574"/>
            <a:ext cx="9144000" cy="2400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000" b="1" dirty="0" err="1" smtClean="0">
                <a:solidFill>
                  <a:srgbClr val="FFFF00"/>
                </a:solidFill>
                <a:latin typeface="Arial Rounded MT Bold" pitchFamily="34" charset="0"/>
              </a:rPr>
              <a:t>Gén</a:t>
            </a:r>
            <a:r>
              <a:rPr lang="en-US" sz="3000" b="1" dirty="0" smtClean="0">
                <a:solidFill>
                  <a:srgbClr val="FFFF00"/>
                </a:solidFill>
                <a:latin typeface="Arial Rounded MT Bold" pitchFamily="34" charset="0"/>
              </a:rPr>
              <a:t> 14:5-7 - </a:t>
            </a:r>
            <a:r>
              <a:rPr lang="es-ES" sz="3000" b="1" dirty="0" smtClean="0">
                <a:solidFill>
                  <a:schemeClr val="bg1"/>
                </a:solidFill>
                <a:latin typeface="Arial Rounded MT Bold" pitchFamily="34" charset="0"/>
              </a:rPr>
              <a:t>vino </a:t>
            </a:r>
            <a:r>
              <a:rPr lang="es-ES" sz="3000" b="1" dirty="0" err="1">
                <a:solidFill>
                  <a:schemeClr val="bg1"/>
                </a:solidFill>
                <a:latin typeface="Arial Rounded MT Bold" pitchFamily="34" charset="0"/>
              </a:rPr>
              <a:t>Quedorlaomer</a:t>
            </a:r>
            <a:r>
              <a:rPr lang="es-ES" sz="3000" b="1" dirty="0">
                <a:solidFill>
                  <a:schemeClr val="bg1"/>
                </a:solidFill>
                <a:latin typeface="Arial Rounded MT Bold" pitchFamily="34" charset="0"/>
              </a:rPr>
              <a:t>, y los reyes que estaban de su parte, y derrotaron a los </a:t>
            </a:r>
            <a:r>
              <a:rPr lang="es-ES" sz="3000" b="1" dirty="0" err="1">
                <a:solidFill>
                  <a:srgbClr val="FFFF00"/>
                </a:solidFill>
                <a:latin typeface="Arial Rounded MT Bold" pitchFamily="34" charset="0"/>
              </a:rPr>
              <a:t>refaítas</a:t>
            </a:r>
            <a:r>
              <a:rPr lang="es-ES" sz="3000" b="1" dirty="0">
                <a:solidFill>
                  <a:schemeClr val="bg1"/>
                </a:solidFill>
                <a:latin typeface="Arial Rounded MT Bold" pitchFamily="34" charset="0"/>
              </a:rPr>
              <a:t> en </a:t>
            </a:r>
            <a:r>
              <a:rPr lang="es-ES" sz="3000" b="1" dirty="0" err="1">
                <a:solidFill>
                  <a:schemeClr val="bg1"/>
                </a:solidFill>
                <a:latin typeface="Arial Rounded MT Bold" pitchFamily="34" charset="0"/>
              </a:rPr>
              <a:t>Astarot</a:t>
            </a:r>
            <a:r>
              <a:rPr lang="es-ES" sz="3000" b="1" dirty="0">
                <a:solidFill>
                  <a:schemeClr val="bg1"/>
                </a:solidFill>
                <a:latin typeface="Arial Rounded MT Bold" pitchFamily="34" charset="0"/>
              </a:rPr>
              <a:t> </a:t>
            </a:r>
            <a:r>
              <a:rPr lang="es-ES" sz="3000" b="1" dirty="0" err="1">
                <a:solidFill>
                  <a:schemeClr val="bg1"/>
                </a:solidFill>
                <a:latin typeface="Arial Rounded MT Bold" pitchFamily="34" charset="0"/>
              </a:rPr>
              <a:t>Karnaim</a:t>
            </a:r>
            <a:r>
              <a:rPr lang="es-ES" sz="3000" b="1" dirty="0">
                <a:solidFill>
                  <a:schemeClr val="bg1"/>
                </a:solidFill>
                <a:latin typeface="Arial Rounded MT Bold" pitchFamily="34" charset="0"/>
              </a:rPr>
              <a:t>, a los </a:t>
            </a:r>
            <a:r>
              <a:rPr lang="es-ES" sz="3000" b="1" dirty="0" err="1">
                <a:solidFill>
                  <a:srgbClr val="FFFF00"/>
                </a:solidFill>
                <a:latin typeface="Arial Rounded MT Bold" pitchFamily="34" charset="0"/>
              </a:rPr>
              <a:t>zuzitas</a:t>
            </a:r>
            <a:r>
              <a:rPr lang="es-ES" sz="3000" b="1" dirty="0">
                <a:solidFill>
                  <a:schemeClr val="bg1"/>
                </a:solidFill>
                <a:latin typeface="Arial Rounded MT Bold" pitchFamily="34" charset="0"/>
              </a:rPr>
              <a:t> en </a:t>
            </a:r>
            <a:r>
              <a:rPr lang="es-ES" sz="3000" b="1" dirty="0" err="1">
                <a:solidFill>
                  <a:schemeClr val="bg1"/>
                </a:solidFill>
                <a:latin typeface="Arial Rounded MT Bold" pitchFamily="34" charset="0"/>
              </a:rPr>
              <a:t>Ham</a:t>
            </a:r>
            <a:r>
              <a:rPr lang="es-ES" sz="3000" b="1" dirty="0">
                <a:solidFill>
                  <a:schemeClr val="bg1"/>
                </a:solidFill>
                <a:latin typeface="Arial Rounded MT Bold" pitchFamily="34" charset="0"/>
              </a:rPr>
              <a:t>, a los </a:t>
            </a:r>
            <a:r>
              <a:rPr lang="es-ES" sz="3000" b="1" dirty="0">
                <a:solidFill>
                  <a:srgbClr val="FFFF00"/>
                </a:solidFill>
                <a:latin typeface="Arial Rounded MT Bold" pitchFamily="34" charset="0"/>
              </a:rPr>
              <a:t>emitas</a:t>
            </a:r>
            <a:r>
              <a:rPr lang="es-ES" sz="3000" b="1" dirty="0">
                <a:solidFill>
                  <a:schemeClr val="bg1"/>
                </a:solidFill>
                <a:latin typeface="Arial Rounded MT Bold" pitchFamily="34" charset="0"/>
              </a:rPr>
              <a:t> en </a:t>
            </a:r>
            <a:r>
              <a:rPr lang="es-ES" sz="3000" b="1" dirty="0" err="1">
                <a:solidFill>
                  <a:schemeClr val="bg1"/>
                </a:solidFill>
                <a:latin typeface="Arial Rounded MT Bold" pitchFamily="34" charset="0"/>
              </a:rPr>
              <a:t>Save-quiriataim</a:t>
            </a:r>
            <a:r>
              <a:rPr lang="es-ES" sz="3000" b="1" dirty="0">
                <a:solidFill>
                  <a:schemeClr val="bg1"/>
                </a:solidFill>
                <a:latin typeface="Arial Rounded MT Bold" pitchFamily="34" charset="0"/>
              </a:rPr>
              <a:t>, </a:t>
            </a:r>
            <a:r>
              <a:rPr lang="es-ES" sz="3000" b="1" dirty="0" smtClean="0">
                <a:solidFill>
                  <a:schemeClr val="bg1"/>
                </a:solidFill>
                <a:latin typeface="Arial Rounded MT Bold" pitchFamily="34" charset="0"/>
              </a:rPr>
              <a:t>y </a:t>
            </a:r>
            <a:r>
              <a:rPr lang="es-ES" sz="3000" b="1" dirty="0">
                <a:solidFill>
                  <a:schemeClr val="bg1"/>
                </a:solidFill>
                <a:latin typeface="Arial Rounded MT Bold" pitchFamily="34" charset="0"/>
              </a:rPr>
              <a:t>a los </a:t>
            </a:r>
            <a:r>
              <a:rPr lang="es-ES" sz="3000" b="1" dirty="0" err="1">
                <a:solidFill>
                  <a:srgbClr val="FFFF00"/>
                </a:solidFill>
                <a:latin typeface="Arial Rounded MT Bold" pitchFamily="34" charset="0"/>
              </a:rPr>
              <a:t>horeos</a:t>
            </a:r>
            <a:r>
              <a:rPr lang="es-ES" sz="3000" b="1" dirty="0">
                <a:solidFill>
                  <a:schemeClr val="bg1"/>
                </a:solidFill>
                <a:latin typeface="Arial Rounded MT Bold" pitchFamily="34" charset="0"/>
              </a:rPr>
              <a:t> en el monte de </a:t>
            </a:r>
            <a:r>
              <a:rPr lang="es-ES" sz="3000" b="1" dirty="0" err="1" smtClean="0">
                <a:solidFill>
                  <a:schemeClr val="bg1"/>
                </a:solidFill>
                <a:latin typeface="Arial Rounded MT Bold" pitchFamily="34" charset="0"/>
              </a:rPr>
              <a:t>Seir</a:t>
            </a:r>
            <a:endParaRPr lang="en-US" sz="3000" b="1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6596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2516832"/>
            <a:ext cx="9144000" cy="332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000" b="1" dirty="0" err="1" smtClean="0">
                <a:solidFill>
                  <a:srgbClr val="FFFF00"/>
                </a:solidFill>
                <a:latin typeface="Arial Rounded MT Bold" pitchFamily="34" charset="0"/>
              </a:rPr>
              <a:t>Anakitas</a:t>
            </a:r>
            <a:r>
              <a:rPr lang="en-US" sz="3000" b="1" dirty="0" smtClean="0">
                <a:solidFill>
                  <a:srgbClr val="FFFF00"/>
                </a:solidFill>
                <a:latin typeface="Arial Rounded MT Bold" pitchFamily="34" charset="0"/>
              </a:rPr>
              <a:t>:  </a:t>
            </a:r>
            <a:r>
              <a:rPr lang="es-ES" sz="3000" b="1" dirty="0" smtClean="0">
                <a:solidFill>
                  <a:schemeClr val="bg1"/>
                </a:solidFill>
                <a:latin typeface="Arial Rounded MT Bold" pitchFamily="34" charset="0"/>
              </a:rPr>
              <a:t>una </a:t>
            </a:r>
            <a:r>
              <a:rPr lang="es-ES" sz="3000" b="1" dirty="0">
                <a:solidFill>
                  <a:schemeClr val="bg1"/>
                </a:solidFill>
                <a:latin typeface="Arial Rounded MT Bold" pitchFamily="34" charset="0"/>
              </a:rPr>
              <a:t>raza nómada de gigantes descendientes de Arba, el padre de </a:t>
            </a:r>
            <a:r>
              <a:rPr lang="es-ES" sz="3000" b="1" dirty="0" err="1">
                <a:solidFill>
                  <a:schemeClr val="bg1"/>
                </a:solidFill>
                <a:latin typeface="Arial Rounded MT Bold" pitchFamily="34" charset="0"/>
              </a:rPr>
              <a:t>Anac</a:t>
            </a:r>
            <a:r>
              <a:rPr lang="es-ES" sz="3000" b="1" dirty="0">
                <a:solidFill>
                  <a:schemeClr val="bg1"/>
                </a:solidFill>
                <a:latin typeface="Arial Rounded MT Bold" pitchFamily="34" charset="0"/>
              </a:rPr>
              <a:t>. Ellos vivían en el sur de Palestina. Ellos eran una tribu </a:t>
            </a:r>
            <a:r>
              <a:rPr lang="es-ES" sz="3000" b="1" dirty="0" smtClean="0">
                <a:solidFill>
                  <a:schemeClr val="bg1"/>
                </a:solidFill>
                <a:latin typeface="Arial Rounded MT Bold" pitchFamily="34" charset="0"/>
              </a:rPr>
              <a:t>cusita </a:t>
            </a:r>
            <a:r>
              <a:rPr lang="es-ES" sz="3000" b="1" dirty="0">
                <a:solidFill>
                  <a:schemeClr val="bg1"/>
                </a:solidFill>
                <a:latin typeface="Arial Rounded MT Bold" pitchFamily="34" charset="0"/>
              </a:rPr>
              <a:t>de la misma raza que los </a:t>
            </a:r>
            <a:r>
              <a:rPr lang="es-ES" sz="3000" b="1" dirty="0" smtClean="0">
                <a:solidFill>
                  <a:schemeClr val="bg1"/>
                </a:solidFill>
                <a:latin typeface="Arial Rounded MT Bold" pitchFamily="34" charset="0"/>
              </a:rPr>
              <a:t>filisteos</a:t>
            </a:r>
          </a:p>
          <a:p>
            <a:pPr algn="ctr"/>
            <a:endParaRPr lang="en-US" sz="3000" b="1" dirty="0">
              <a:solidFill>
                <a:schemeClr val="bg1"/>
              </a:solidFill>
              <a:latin typeface="Arial Rounded MT Bold" pitchFamily="34" charset="0"/>
            </a:endParaRPr>
          </a:p>
          <a:p>
            <a:pPr algn="ctr"/>
            <a:r>
              <a:rPr lang="en-US" sz="3000" b="1" dirty="0" err="1" smtClean="0">
                <a:solidFill>
                  <a:schemeClr val="bg1"/>
                </a:solidFill>
                <a:latin typeface="Arial Rounded MT Bold" pitchFamily="34" charset="0"/>
              </a:rPr>
              <a:t>Gén</a:t>
            </a:r>
            <a:r>
              <a:rPr lang="en-US" sz="3000" b="1" dirty="0" smtClean="0">
                <a:solidFill>
                  <a:schemeClr val="bg1"/>
                </a:solidFill>
                <a:latin typeface="Arial Rounded MT Bold" pitchFamily="34" charset="0"/>
              </a:rPr>
              <a:t> </a:t>
            </a:r>
            <a:r>
              <a:rPr lang="en-US" sz="3000" b="1" dirty="0">
                <a:solidFill>
                  <a:schemeClr val="bg1"/>
                </a:solidFill>
                <a:latin typeface="Arial Rounded MT Bold" pitchFamily="34" charset="0"/>
              </a:rPr>
              <a:t>10:6-7 </a:t>
            </a:r>
            <a:r>
              <a:rPr lang="en-US" sz="3000" b="1" dirty="0" smtClean="0">
                <a:solidFill>
                  <a:schemeClr val="bg1"/>
                </a:solidFill>
                <a:latin typeface="Arial Rounded MT Bold" pitchFamily="34" charset="0"/>
              </a:rPr>
              <a:t>dice </a:t>
            </a:r>
            <a:r>
              <a:rPr lang="en-US" sz="3000" b="1" dirty="0" err="1" smtClean="0">
                <a:solidFill>
                  <a:schemeClr val="bg1"/>
                </a:solidFill>
                <a:latin typeface="Arial Rounded MT Bold" pitchFamily="34" charset="0"/>
              </a:rPr>
              <a:t>que</a:t>
            </a:r>
            <a:r>
              <a:rPr lang="en-US" sz="3000" b="1" dirty="0" smtClean="0">
                <a:solidFill>
                  <a:schemeClr val="bg1"/>
                </a:solidFill>
                <a:latin typeface="Arial Rounded MT Bold" pitchFamily="34" charset="0"/>
              </a:rPr>
              <a:t> los </a:t>
            </a:r>
            <a:r>
              <a:rPr lang="en-US" sz="3000" b="1" dirty="0" err="1" smtClean="0">
                <a:solidFill>
                  <a:schemeClr val="bg1"/>
                </a:solidFill>
                <a:latin typeface="Arial Rounded MT Bold" pitchFamily="34" charset="0"/>
              </a:rPr>
              <a:t>cusitas</a:t>
            </a:r>
            <a:r>
              <a:rPr lang="en-US" sz="3000" b="1" dirty="0" smtClean="0">
                <a:solidFill>
                  <a:schemeClr val="bg1"/>
                </a:solidFill>
                <a:latin typeface="Arial Rounded MT Bold" pitchFamily="34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Arial Rounded MT Bold" pitchFamily="34" charset="0"/>
              </a:rPr>
              <a:t>descendieron</a:t>
            </a:r>
            <a:r>
              <a:rPr lang="en-US" sz="3000" b="1" dirty="0" smtClean="0">
                <a:solidFill>
                  <a:schemeClr val="bg1"/>
                </a:solidFill>
                <a:latin typeface="Arial Rounded MT Bold" pitchFamily="34" charset="0"/>
              </a:rPr>
              <a:t> de  </a:t>
            </a:r>
            <a:r>
              <a:rPr lang="en-US" sz="3000" b="1" dirty="0" err="1" smtClean="0">
                <a:solidFill>
                  <a:schemeClr val="bg1"/>
                </a:solidFill>
                <a:latin typeface="Arial Rounded MT Bold" pitchFamily="34" charset="0"/>
              </a:rPr>
              <a:t>Cus</a:t>
            </a:r>
            <a:r>
              <a:rPr lang="en-US" sz="3000" b="1" dirty="0" smtClean="0">
                <a:solidFill>
                  <a:schemeClr val="bg1"/>
                </a:solidFill>
                <a:latin typeface="Arial Rounded MT Bold" pitchFamily="34" charset="0"/>
              </a:rPr>
              <a:t>, </a:t>
            </a:r>
            <a:r>
              <a:rPr lang="en-US" sz="3000" b="1" dirty="0" err="1" smtClean="0">
                <a:solidFill>
                  <a:schemeClr val="bg1"/>
                </a:solidFill>
                <a:latin typeface="Arial Rounded MT Bold" pitchFamily="34" charset="0"/>
              </a:rPr>
              <a:t>hijo</a:t>
            </a:r>
            <a:r>
              <a:rPr lang="en-US" sz="3000" b="1" dirty="0" smtClean="0">
                <a:solidFill>
                  <a:schemeClr val="bg1"/>
                </a:solidFill>
                <a:latin typeface="Arial Rounded MT Bold" pitchFamily="34" charset="0"/>
              </a:rPr>
              <a:t> de Cam</a:t>
            </a:r>
            <a:r>
              <a:rPr lang="en-US" sz="3000" b="1" dirty="0">
                <a:solidFill>
                  <a:schemeClr val="bg1"/>
                </a:solidFill>
                <a:latin typeface="Arial Rounded MT Bold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35121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457200"/>
            <a:ext cx="9144000" cy="4247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000" b="1" dirty="0" err="1" smtClean="0">
                <a:solidFill>
                  <a:srgbClr val="FFFF00"/>
                </a:solidFill>
                <a:latin typeface="Arial Rounded MT Bold" pitchFamily="34" charset="0"/>
              </a:rPr>
              <a:t>Dt</a:t>
            </a:r>
            <a:r>
              <a:rPr lang="en-US" sz="3000" b="1" dirty="0" smtClean="0">
                <a:solidFill>
                  <a:srgbClr val="FFFF00"/>
                </a:solidFill>
                <a:latin typeface="Arial Rounded MT Bold" pitchFamily="34" charset="0"/>
              </a:rPr>
              <a:t> 9:1-3 - </a:t>
            </a:r>
            <a:r>
              <a:rPr lang="es-ES" sz="3000" b="1" dirty="0" smtClean="0">
                <a:solidFill>
                  <a:schemeClr val="bg1"/>
                </a:solidFill>
                <a:latin typeface="Arial Rounded MT Bold" pitchFamily="34" charset="0"/>
              </a:rPr>
              <a:t>Oye</a:t>
            </a:r>
            <a:r>
              <a:rPr lang="es-ES" sz="3000" b="1" dirty="0">
                <a:solidFill>
                  <a:schemeClr val="bg1"/>
                </a:solidFill>
                <a:latin typeface="Arial Rounded MT Bold" pitchFamily="34" charset="0"/>
              </a:rPr>
              <a:t>, Israel: tú vas hoy a pasar el Jordán, para entrar a desposeer a naciones más numerosas y más poderosas que tú, ciudades grandes y amuralladas hasta el cielo; </a:t>
            </a:r>
            <a:r>
              <a:rPr lang="es-ES" sz="3000" b="1" dirty="0" smtClean="0">
                <a:solidFill>
                  <a:schemeClr val="bg1"/>
                </a:solidFill>
                <a:latin typeface="Arial Rounded MT Bold" pitchFamily="34" charset="0"/>
              </a:rPr>
              <a:t> </a:t>
            </a:r>
            <a:r>
              <a:rPr lang="es-ES" sz="3000" b="1" dirty="0">
                <a:solidFill>
                  <a:schemeClr val="bg1"/>
                </a:solidFill>
                <a:latin typeface="Arial Rounded MT Bold" pitchFamily="34" charset="0"/>
              </a:rPr>
              <a:t>un pueblo grande y alto, </a:t>
            </a:r>
            <a:r>
              <a:rPr lang="es-ES" sz="3000" b="1" dirty="0">
                <a:solidFill>
                  <a:srgbClr val="FFFF00"/>
                </a:solidFill>
                <a:latin typeface="Arial Rounded MT Bold" pitchFamily="34" charset="0"/>
              </a:rPr>
              <a:t>hijos de los </a:t>
            </a:r>
            <a:r>
              <a:rPr lang="es-ES" sz="3000" b="1" dirty="0" err="1">
                <a:solidFill>
                  <a:srgbClr val="FFFF00"/>
                </a:solidFill>
                <a:latin typeface="Arial Rounded MT Bold" pitchFamily="34" charset="0"/>
              </a:rPr>
              <a:t>anaceos</a:t>
            </a:r>
            <a:r>
              <a:rPr lang="es-ES" sz="3000" b="1" dirty="0">
                <a:solidFill>
                  <a:schemeClr val="bg1"/>
                </a:solidFill>
                <a:latin typeface="Arial Rounded MT Bold" pitchFamily="34" charset="0"/>
              </a:rPr>
              <a:t>, de los cuales tienes tú conocimiento, y has oído decir: ¿Quién se sostendrá delante de </a:t>
            </a:r>
            <a:r>
              <a:rPr lang="es-ES" sz="3000" b="1" dirty="0">
                <a:solidFill>
                  <a:srgbClr val="FFFF00"/>
                </a:solidFill>
                <a:latin typeface="Arial Rounded MT Bold" pitchFamily="34" charset="0"/>
              </a:rPr>
              <a:t>los hijos de </a:t>
            </a:r>
            <a:r>
              <a:rPr lang="es-ES" sz="3000" b="1" dirty="0" err="1">
                <a:solidFill>
                  <a:srgbClr val="FFFF00"/>
                </a:solidFill>
                <a:latin typeface="Arial Rounded MT Bold" pitchFamily="34" charset="0"/>
              </a:rPr>
              <a:t>Anac</a:t>
            </a:r>
            <a:r>
              <a:rPr lang="es-ES" sz="3000" b="1" dirty="0">
                <a:solidFill>
                  <a:schemeClr val="bg1"/>
                </a:solidFill>
                <a:latin typeface="Arial Rounded MT Bold" pitchFamily="34" charset="0"/>
              </a:rPr>
              <a:t>? </a:t>
            </a:r>
            <a:r>
              <a:rPr lang="es-ES" sz="3000" b="1" dirty="0" smtClean="0">
                <a:solidFill>
                  <a:schemeClr val="bg1"/>
                </a:solidFill>
                <a:latin typeface="Arial Rounded MT Bold" pitchFamily="34" charset="0"/>
              </a:rPr>
              <a:t> </a:t>
            </a:r>
            <a:r>
              <a:rPr lang="es-ES" sz="3000" b="1" dirty="0">
                <a:solidFill>
                  <a:schemeClr val="bg1"/>
                </a:solidFill>
                <a:latin typeface="Arial Rounded MT Bold" pitchFamily="34" charset="0"/>
              </a:rPr>
              <a:t>Entiende, pues, hoy, que es Jehová tu </a:t>
            </a:r>
            <a:r>
              <a:rPr lang="es-ES" sz="3000" b="1" dirty="0" smtClean="0">
                <a:solidFill>
                  <a:schemeClr val="bg1"/>
                </a:solidFill>
                <a:latin typeface="Arial Rounded MT Bold" pitchFamily="34" charset="0"/>
              </a:rPr>
              <a:t>… que </a:t>
            </a:r>
            <a:r>
              <a:rPr lang="es-ES" sz="3000" b="1" dirty="0">
                <a:solidFill>
                  <a:schemeClr val="bg1"/>
                </a:solidFill>
                <a:latin typeface="Arial Rounded MT Bold" pitchFamily="34" charset="0"/>
              </a:rPr>
              <a:t>los destruirá y humillará delante de </a:t>
            </a:r>
            <a:r>
              <a:rPr lang="es-ES" sz="3000" b="1" dirty="0" smtClean="0">
                <a:solidFill>
                  <a:schemeClr val="bg1"/>
                </a:solidFill>
                <a:latin typeface="Arial Rounded MT Bold" pitchFamily="34" charset="0"/>
              </a:rPr>
              <a:t>ti….</a:t>
            </a:r>
            <a:endParaRPr lang="en-US" sz="3000" b="1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700" y="5029200"/>
            <a:ext cx="91186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000" b="1" i="1" dirty="0" smtClean="0">
                <a:solidFill>
                  <a:srgbClr val="FFFF00"/>
                </a:solidFill>
                <a:latin typeface="Arial Rounded MT Bold" pitchFamily="34" charset="0"/>
              </a:rPr>
              <a:t>Y </a:t>
            </a:r>
            <a:r>
              <a:rPr lang="es-ES" sz="3000" b="1" i="1" dirty="0">
                <a:solidFill>
                  <a:srgbClr val="FFFF00"/>
                </a:solidFill>
                <a:latin typeface="Arial Rounded MT Bold" pitchFamily="34" charset="0"/>
              </a:rPr>
              <a:t>Caleb echó de allí a los tres hijos de </a:t>
            </a:r>
            <a:r>
              <a:rPr lang="es-ES" sz="3000" b="1" i="1" dirty="0" err="1">
                <a:solidFill>
                  <a:srgbClr val="FFFF00"/>
                </a:solidFill>
                <a:latin typeface="Arial Rounded MT Bold" pitchFamily="34" charset="0"/>
              </a:rPr>
              <a:t>Anac</a:t>
            </a:r>
            <a:r>
              <a:rPr lang="es-ES" sz="3000" b="1" i="1" dirty="0">
                <a:solidFill>
                  <a:srgbClr val="FFFF00"/>
                </a:solidFill>
                <a:latin typeface="Arial Rounded MT Bold" pitchFamily="34" charset="0"/>
              </a:rPr>
              <a:t>, </a:t>
            </a:r>
            <a:endParaRPr lang="es-ES" sz="3000" b="1" i="1" dirty="0" smtClean="0">
              <a:solidFill>
                <a:srgbClr val="FFFF00"/>
              </a:solidFill>
              <a:latin typeface="Arial Rounded MT Bold" pitchFamily="34" charset="0"/>
            </a:endParaRPr>
          </a:p>
          <a:p>
            <a:pPr algn="ctr"/>
            <a:r>
              <a:rPr lang="es-ES" sz="3000" b="1" i="1" dirty="0" smtClean="0">
                <a:solidFill>
                  <a:srgbClr val="FFFF00"/>
                </a:solidFill>
                <a:latin typeface="Arial Rounded MT Bold" pitchFamily="34" charset="0"/>
              </a:rPr>
              <a:t>a </a:t>
            </a:r>
            <a:r>
              <a:rPr lang="es-ES" sz="3000" b="1" i="1" dirty="0" err="1">
                <a:solidFill>
                  <a:srgbClr val="FFFF00"/>
                </a:solidFill>
                <a:latin typeface="Arial Rounded MT Bold" pitchFamily="34" charset="0"/>
              </a:rPr>
              <a:t>Sesai</a:t>
            </a:r>
            <a:r>
              <a:rPr lang="es-ES" sz="3000" b="1" i="1" dirty="0">
                <a:solidFill>
                  <a:srgbClr val="FFFF00"/>
                </a:solidFill>
                <a:latin typeface="Arial Rounded MT Bold" pitchFamily="34" charset="0"/>
              </a:rPr>
              <a:t>, </a:t>
            </a:r>
            <a:r>
              <a:rPr lang="es-ES" sz="3000" b="1" i="1" dirty="0" err="1">
                <a:solidFill>
                  <a:srgbClr val="FFFF00"/>
                </a:solidFill>
                <a:latin typeface="Arial Rounded MT Bold" pitchFamily="34" charset="0"/>
              </a:rPr>
              <a:t>Ahimán</a:t>
            </a:r>
            <a:r>
              <a:rPr lang="es-ES" sz="3000" b="1" i="1" dirty="0">
                <a:solidFill>
                  <a:srgbClr val="FFFF00"/>
                </a:solidFill>
                <a:latin typeface="Arial Rounded MT Bold" pitchFamily="34" charset="0"/>
              </a:rPr>
              <a:t> y </a:t>
            </a:r>
            <a:r>
              <a:rPr lang="es-ES" sz="3000" b="1" i="1" dirty="0" err="1">
                <a:solidFill>
                  <a:srgbClr val="FFFF00"/>
                </a:solidFill>
                <a:latin typeface="Arial Rounded MT Bold" pitchFamily="34" charset="0"/>
              </a:rPr>
              <a:t>Talmai</a:t>
            </a:r>
            <a:r>
              <a:rPr lang="es-ES" sz="3000" b="1" i="1" dirty="0">
                <a:solidFill>
                  <a:srgbClr val="FFFF00"/>
                </a:solidFill>
                <a:latin typeface="Arial Rounded MT Bold" pitchFamily="34" charset="0"/>
              </a:rPr>
              <a:t>, hijos de </a:t>
            </a:r>
            <a:r>
              <a:rPr lang="es-ES" sz="3000" b="1" i="1" dirty="0" err="1">
                <a:solidFill>
                  <a:srgbClr val="FFFF00"/>
                </a:solidFill>
                <a:latin typeface="Arial Rounded MT Bold" pitchFamily="34" charset="0"/>
              </a:rPr>
              <a:t>Anac</a:t>
            </a:r>
            <a:r>
              <a:rPr lang="es-ES" sz="3000" b="1" i="1" dirty="0">
                <a:solidFill>
                  <a:srgbClr val="FFFF00"/>
                </a:solidFill>
                <a:latin typeface="Arial Rounded MT Bold" pitchFamily="34" charset="0"/>
              </a:rPr>
              <a:t>.  </a:t>
            </a:r>
          </a:p>
          <a:p>
            <a:pPr algn="ctr"/>
            <a:r>
              <a:rPr lang="en-US" sz="3000" b="1" dirty="0" smtClean="0">
                <a:solidFill>
                  <a:schemeClr val="bg1"/>
                </a:solidFill>
                <a:latin typeface="Arial Rounded MT Bold" pitchFamily="34" charset="0"/>
              </a:rPr>
              <a:t>(</a:t>
            </a:r>
            <a:r>
              <a:rPr lang="en-US" sz="3000" b="1" dirty="0" err="1" smtClean="0">
                <a:solidFill>
                  <a:schemeClr val="bg1"/>
                </a:solidFill>
                <a:latin typeface="Arial Rounded MT Bold" pitchFamily="34" charset="0"/>
              </a:rPr>
              <a:t>Josué</a:t>
            </a:r>
            <a:r>
              <a:rPr lang="en-US" sz="3000" b="1" dirty="0" smtClean="0">
                <a:solidFill>
                  <a:schemeClr val="bg1"/>
                </a:solidFill>
                <a:latin typeface="Arial Rounded MT Bold" pitchFamily="34" charset="0"/>
              </a:rPr>
              <a:t> </a:t>
            </a:r>
            <a:r>
              <a:rPr lang="en-US" sz="3000" b="1" dirty="0">
                <a:solidFill>
                  <a:schemeClr val="bg1"/>
                </a:solidFill>
                <a:latin typeface="Arial Rounded MT Bold" pitchFamily="34" charset="0"/>
              </a:rPr>
              <a:t>15:14).</a:t>
            </a:r>
          </a:p>
        </p:txBody>
      </p:sp>
    </p:spTree>
    <p:extLst>
      <p:ext uri="{BB962C8B-B14F-4D97-AF65-F5344CB8AC3E}">
        <p14:creationId xmlns:p14="http://schemas.microsoft.com/office/powerpoint/2010/main" val="3111267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337064"/>
            <a:ext cx="9144000" cy="6247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600" b="1" dirty="0" err="1" smtClean="0">
                <a:solidFill>
                  <a:schemeClr val="bg1"/>
                </a:solidFill>
                <a:latin typeface="Arial Rounded MT Bold" pitchFamily="34" charset="0"/>
              </a:rPr>
              <a:t>Lecciones</a:t>
            </a:r>
            <a:r>
              <a:rPr lang="en-US" sz="2600" b="1" dirty="0" smtClean="0">
                <a:solidFill>
                  <a:schemeClr val="bg1"/>
                </a:solidFill>
                <a:latin typeface="Arial Rounded MT Bold" pitchFamily="34" charset="0"/>
              </a:rPr>
              <a:t> de los </a:t>
            </a:r>
            <a:r>
              <a:rPr lang="en-US" sz="2600" b="1" dirty="0" err="1" smtClean="0">
                <a:solidFill>
                  <a:schemeClr val="bg1"/>
                </a:solidFill>
                <a:latin typeface="Arial Rounded MT Bold" pitchFamily="34" charset="0"/>
              </a:rPr>
              <a:t>Gigantes</a:t>
            </a:r>
            <a:endParaRPr lang="en-US" sz="2600" b="1" dirty="0">
              <a:solidFill>
                <a:schemeClr val="bg1"/>
              </a:solidFill>
              <a:latin typeface="Arial Rounded MT Bold" pitchFamily="34" charset="0"/>
            </a:endParaRPr>
          </a:p>
          <a:p>
            <a:pPr algn="ctr"/>
            <a:endParaRPr lang="en-US" sz="800" b="1" dirty="0" smtClean="0">
              <a:solidFill>
                <a:schemeClr val="bg1"/>
              </a:solidFill>
              <a:latin typeface="Arial Rounded MT Bold" pitchFamily="34" charset="0"/>
            </a:endParaRPr>
          </a:p>
          <a:p>
            <a:r>
              <a:rPr lang="es-ES" sz="2600" b="1" u="sng" dirty="0">
                <a:solidFill>
                  <a:srgbClr val="FFFF00"/>
                </a:solidFill>
                <a:latin typeface="Arial Rounded MT Bold" pitchFamily="34" charset="0"/>
              </a:rPr>
              <a:t>El aspecto externo no significa </a:t>
            </a:r>
            <a:r>
              <a:rPr lang="es-ES" sz="2600" b="1" u="sng" dirty="0" smtClean="0">
                <a:solidFill>
                  <a:srgbClr val="FFFF00"/>
                </a:solidFill>
                <a:latin typeface="Arial Rounded MT Bold" pitchFamily="34" charset="0"/>
              </a:rPr>
              <a:t>nada</a:t>
            </a:r>
            <a:r>
              <a:rPr lang="en-US" sz="2600" b="1" dirty="0" smtClean="0">
                <a:solidFill>
                  <a:srgbClr val="FFFF00"/>
                </a:solidFill>
                <a:latin typeface="Arial Rounded MT Bold" pitchFamily="34" charset="0"/>
              </a:rPr>
              <a:t>:  </a:t>
            </a:r>
            <a:endParaRPr lang="en-US" sz="2600" b="1" dirty="0">
              <a:solidFill>
                <a:schemeClr val="bg1"/>
              </a:solidFill>
              <a:latin typeface="Arial Rounded MT Bold" pitchFamily="34" charset="0"/>
            </a:endParaRPr>
          </a:p>
          <a:p>
            <a:r>
              <a:rPr lang="en-US" sz="2600" b="1" dirty="0" smtClean="0">
                <a:solidFill>
                  <a:srgbClr val="FFFF00"/>
                </a:solidFill>
                <a:latin typeface="Arial Rounded MT Bold" pitchFamily="34" charset="0"/>
              </a:rPr>
              <a:t>*</a:t>
            </a:r>
            <a:r>
              <a:rPr lang="es-ES" sz="2600" b="1" dirty="0">
                <a:solidFill>
                  <a:schemeClr val="bg1"/>
                </a:solidFill>
                <a:latin typeface="Arial Rounded MT Bold" pitchFamily="34" charset="0"/>
              </a:rPr>
              <a:t> </a:t>
            </a:r>
            <a:r>
              <a:rPr lang="es-ES" sz="2600" b="1" dirty="0" err="1">
                <a:solidFill>
                  <a:schemeClr val="bg1"/>
                </a:solidFill>
                <a:latin typeface="Arial Rounded MT Bold" pitchFamily="34" charset="0"/>
              </a:rPr>
              <a:t>Saul</a:t>
            </a:r>
            <a:r>
              <a:rPr lang="es-ES" sz="2600" b="1" dirty="0">
                <a:solidFill>
                  <a:schemeClr val="bg1"/>
                </a:solidFill>
                <a:latin typeface="Arial Rounded MT Bold" pitchFamily="34" charset="0"/>
              </a:rPr>
              <a:t> era la clase de hombre que los hombres elegirían, porque él “miró como” un rey debería </a:t>
            </a:r>
            <a:r>
              <a:rPr lang="es-ES" sz="2600" b="1" dirty="0" smtClean="0">
                <a:solidFill>
                  <a:schemeClr val="bg1"/>
                </a:solidFill>
                <a:latin typeface="Arial Rounded MT Bold" pitchFamily="34" charset="0"/>
              </a:rPr>
              <a:t>aparecer</a:t>
            </a:r>
            <a:r>
              <a:rPr lang="en-US" sz="2600" b="1" dirty="0" smtClean="0">
                <a:solidFill>
                  <a:schemeClr val="bg1"/>
                </a:solidFill>
                <a:latin typeface="Arial Rounded MT Bold" pitchFamily="34" charset="0"/>
              </a:rPr>
              <a:t>:   </a:t>
            </a:r>
            <a:r>
              <a:rPr lang="es-ES" sz="2600" b="1" i="1" dirty="0" smtClean="0">
                <a:solidFill>
                  <a:schemeClr val="bg1"/>
                </a:solidFill>
                <a:latin typeface="Arial Rounded MT Bold" pitchFamily="34" charset="0"/>
              </a:rPr>
              <a:t>Entre </a:t>
            </a:r>
            <a:r>
              <a:rPr lang="es-ES" sz="2600" b="1" i="1" dirty="0">
                <a:solidFill>
                  <a:schemeClr val="bg1"/>
                </a:solidFill>
                <a:latin typeface="Arial Rounded MT Bold" pitchFamily="34" charset="0"/>
              </a:rPr>
              <a:t>los hijos de Israel no había otro más hermoso que él; de hombros arriba sobrepasaba a cualquiera del </a:t>
            </a:r>
            <a:r>
              <a:rPr lang="es-ES" sz="2600" b="1" i="1" dirty="0" smtClean="0">
                <a:solidFill>
                  <a:schemeClr val="bg1"/>
                </a:solidFill>
                <a:latin typeface="Arial Rounded MT Bold" pitchFamily="34" charset="0"/>
              </a:rPr>
              <a:t>pueblo  </a:t>
            </a:r>
            <a:r>
              <a:rPr lang="es-ES" sz="2600" b="1" dirty="0" smtClean="0">
                <a:solidFill>
                  <a:schemeClr val="bg1"/>
                </a:solidFill>
                <a:latin typeface="Arial Rounded MT Bold" pitchFamily="34" charset="0"/>
              </a:rPr>
              <a:t>- </a:t>
            </a:r>
            <a:r>
              <a:rPr lang="es-ES" sz="2600" b="1" dirty="0">
                <a:solidFill>
                  <a:schemeClr val="bg1"/>
                </a:solidFill>
                <a:latin typeface="Arial Rounded MT Bold" pitchFamily="34" charset="0"/>
              </a:rPr>
              <a:t>1 Sam </a:t>
            </a:r>
            <a:r>
              <a:rPr lang="es-ES" sz="2600" b="1" dirty="0" smtClean="0">
                <a:solidFill>
                  <a:schemeClr val="bg1"/>
                </a:solidFill>
                <a:latin typeface="Arial Rounded MT Bold" pitchFamily="34" charset="0"/>
              </a:rPr>
              <a:t>9:2</a:t>
            </a:r>
            <a:endParaRPr lang="es-ES" sz="2600" b="1" dirty="0">
              <a:solidFill>
                <a:schemeClr val="bg1"/>
              </a:solidFill>
              <a:latin typeface="Arial Rounded MT Bold" pitchFamily="34" charset="0"/>
            </a:endParaRPr>
          </a:p>
          <a:p>
            <a:endParaRPr lang="en-US" sz="1600" b="1" dirty="0" smtClean="0">
              <a:solidFill>
                <a:schemeClr val="bg1"/>
              </a:solidFill>
              <a:latin typeface="Arial Rounded MT Bold" pitchFamily="34" charset="0"/>
            </a:endParaRPr>
          </a:p>
          <a:p>
            <a:r>
              <a:rPr lang="en-US" sz="2600" b="1" dirty="0" smtClean="0">
                <a:solidFill>
                  <a:srgbClr val="FFFF00"/>
                </a:solidFill>
                <a:latin typeface="Arial Rounded MT Bold" pitchFamily="34" charset="0"/>
              </a:rPr>
              <a:t>*</a:t>
            </a:r>
            <a:r>
              <a:rPr lang="es-ES" sz="2600" b="1" dirty="0" smtClean="0">
                <a:solidFill>
                  <a:schemeClr val="bg1"/>
                </a:solidFill>
                <a:latin typeface="Arial Rounded MT Bold" pitchFamily="34" charset="0"/>
              </a:rPr>
              <a:t>Samuel </a:t>
            </a:r>
            <a:r>
              <a:rPr lang="es-ES" sz="2600" b="1" dirty="0">
                <a:solidFill>
                  <a:schemeClr val="bg1"/>
                </a:solidFill>
                <a:latin typeface="Arial Rounded MT Bold" pitchFamily="34" charset="0"/>
              </a:rPr>
              <a:t>pensó que el hermano de David, el mayor y más  masculino, sería ungido: </a:t>
            </a:r>
            <a:r>
              <a:rPr lang="es-ES" sz="2600" b="1" dirty="0" smtClean="0">
                <a:solidFill>
                  <a:schemeClr val="bg1"/>
                </a:solidFill>
                <a:latin typeface="Arial Rounded MT Bold" pitchFamily="34" charset="0"/>
              </a:rPr>
              <a:t> Samuel </a:t>
            </a:r>
            <a:r>
              <a:rPr lang="es-ES" sz="2600" b="1" dirty="0">
                <a:solidFill>
                  <a:schemeClr val="bg1"/>
                </a:solidFill>
                <a:latin typeface="Arial Rounded MT Bold" pitchFamily="34" charset="0"/>
              </a:rPr>
              <a:t>vio a </a:t>
            </a:r>
            <a:r>
              <a:rPr lang="es-ES" sz="2600" b="1" dirty="0" err="1">
                <a:solidFill>
                  <a:schemeClr val="bg1"/>
                </a:solidFill>
                <a:latin typeface="Arial Rounded MT Bold" pitchFamily="34" charset="0"/>
              </a:rPr>
              <a:t>Eliab</a:t>
            </a:r>
            <a:r>
              <a:rPr lang="es-ES" sz="2600" b="1" dirty="0">
                <a:solidFill>
                  <a:schemeClr val="bg1"/>
                </a:solidFill>
                <a:latin typeface="Arial Rounded MT Bold" pitchFamily="34" charset="0"/>
              </a:rPr>
              <a:t> y pensó, </a:t>
            </a:r>
            <a:r>
              <a:rPr lang="es-ES" sz="2600" b="1" dirty="0" smtClean="0">
                <a:solidFill>
                  <a:schemeClr val="bg1"/>
                </a:solidFill>
                <a:latin typeface="Arial Rounded MT Bold" pitchFamily="34" charset="0"/>
              </a:rPr>
              <a:t> </a:t>
            </a:r>
            <a:r>
              <a:rPr lang="es-ES" sz="2600" b="1" i="1" dirty="0" smtClean="0">
                <a:solidFill>
                  <a:schemeClr val="bg1"/>
                </a:solidFill>
                <a:latin typeface="Arial Rounded MT Bold" pitchFamily="34" charset="0"/>
              </a:rPr>
              <a:t>De </a:t>
            </a:r>
            <a:r>
              <a:rPr lang="es-ES" sz="2600" b="1" i="1" dirty="0">
                <a:solidFill>
                  <a:schemeClr val="bg1"/>
                </a:solidFill>
                <a:latin typeface="Arial Rounded MT Bold" pitchFamily="34" charset="0"/>
              </a:rPr>
              <a:t>cierto delante de Jehová está su ungido.  </a:t>
            </a:r>
            <a:r>
              <a:rPr lang="es-ES" sz="2600" b="1" i="1" dirty="0" smtClean="0">
                <a:solidFill>
                  <a:schemeClr val="bg1"/>
                </a:solidFill>
                <a:latin typeface="Arial Rounded MT Bold" pitchFamily="34" charset="0"/>
              </a:rPr>
              <a:t>Y </a:t>
            </a:r>
            <a:r>
              <a:rPr lang="es-ES" sz="2600" b="1" i="1" dirty="0">
                <a:solidFill>
                  <a:schemeClr val="bg1"/>
                </a:solidFill>
                <a:latin typeface="Arial Rounded MT Bold" pitchFamily="34" charset="0"/>
              </a:rPr>
              <a:t>Jehová respondió a Samuel: No mires a su parecer, ni a lo grande de su estatura, porque yo lo desecho;</a:t>
            </a:r>
            <a:r>
              <a:rPr lang="es-ES" sz="2600" b="1" dirty="0">
                <a:solidFill>
                  <a:schemeClr val="bg1"/>
                </a:solidFill>
                <a:latin typeface="Arial Rounded MT Bold" pitchFamily="34" charset="0"/>
              </a:rPr>
              <a:t> </a:t>
            </a:r>
            <a:endParaRPr lang="es-ES" sz="2600" b="1" dirty="0" smtClean="0">
              <a:solidFill>
                <a:schemeClr val="bg1"/>
              </a:solidFill>
              <a:latin typeface="Arial Rounded MT Bold" pitchFamily="34" charset="0"/>
            </a:endParaRPr>
          </a:p>
          <a:p>
            <a:r>
              <a:rPr lang="es-ES" sz="2600" b="1" dirty="0" smtClean="0">
                <a:solidFill>
                  <a:schemeClr val="bg1"/>
                </a:solidFill>
                <a:latin typeface="Arial Rounded MT Bold" pitchFamily="34" charset="0"/>
              </a:rPr>
              <a:t>- </a:t>
            </a:r>
            <a:r>
              <a:rPr lang="en-US" sz="2600" b="1" dirty="0" smtClean="0">
                <a:solidFill>
                  <a:schemeClr val="bg1"/>
                </a:solidFill>
                <a:latin typeface="Arial Rounded MT Bold" pitchFamily="34" charset="0"/>
              </a:rPr>
              <a:t>1 Sam. 16:6-7</a:t>
            </a:r>
          </a:p>
          <a:p>
            <a:endParaRPr lang="en-US" sz="1200" b="1" dirty="0">
              <a:solidFill>
                <a:schemeClr val="bg1"/>
              </a:solidFill>
              <a:latin typeface="Arial Rounded MT Bold" pitchFamily="34" charset="0"/>
            </a:endParaRPr>
          </a:p>
          <a:p>
            <a:pPr algn="ctr"/>
            <a:r>
              <a:rPr lang="es-ES" sz="2600" b="1" dirty="0">
                <a:solidFill>
                  <a:srgbClr val="FFFF00"/>
                </a:solidFill>
                <a:latin typeface="Arial Rounded MT Bold" pitchFamily="34" charset="0"/>
              </a:rPr>
              <a:t>Dios mira </a:t>
            </a:r>
            <a:r>
              <a:rPr lang="es-ES" sz="2600" b="1" dirty="0" smtClean="0">
                <a:solidFill>
                  <a:srgbClr val="FFFF00"/>
                </a:solidFill>
                <a:latin typeface="Arial Rounded MT Bold" pitchFamily="34" charset="0"/>
              </a:rPr>
              <a:t>el </a:t>
            </a:r>
            <a:r>
              <a:rPr lang="es-ES" sz="2600" b="1" dirty="0">
                <a:solidFill>
                  <a:srgbClr val="FFFF00"/>
                </a:solidFill>
                <a:latin typeface="Arial Rounded MT Bold" pitchFamily="34" charset="0"/>
              </a:rPr>
              <a:t>corazón, no </a:t>
            </a:r>
            <a:r>
              <a:rPr lang="es-ES" sz="2600" b="1" dirty="0" smtClean="0">
                <a:solidFill>
                  <a:srgbClr val="FFFF00"/>
                </a:solidFill>
                <a:latin typeface="Arial Rounded MT Bold" pitchFamily="34" charset="0"/>
              </a:rPr>
              <a:t>el </a:t>
            </a:r>
            <a:r>
              <a:rPr lang="es-ES" sz="2600" b="1" dirty="0">
                <a:solidFill>
                  <a:srgbClr val="FFFF00"/>
                </a:solidFill>
                <a:latin typeface="Arial Rounded MT Bold" pitchFamily="34" charset="0"/>
              </a:rPr>
              <a:t>aspecto</a:t>
            </a:r>
            <a:endParaRPr lang="en-US" sz="2600" b="1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5616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1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25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5" dur="125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1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25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9" dur="125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1805403"/>
            <a:ext cx="9144000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10000"/>
              </a:lnSpc>
            </a:pPr>
            <a:r>
              <a:rPr lang="es-ES" sz="3000" b="1" u="sng" dirty="0">
                <a:solidFill>
                  <a:srgbClr val="FFFF00"/>
                </a:solidFill>
                <a:latin typeface="Arial Rounded MT Bold" pitchFamily="34" charset="0"/>
              </a:rPr>
              <a:t>El tamaño no significa </a:t>
            </a:r>
            <a:r>
              <a:rPr lang="es-ES" sz="3000" b="1" u="sng" dirty="0" smtClean="0">
                <a:solidFill>
                  <a:srgbClr val="FFFF00"/>
                </a:solidFill>
                <a:latin typeface="Arial Rounded MT Bold" pitchFamily="34" charset="0"/>
              </a:rPr>
              <a:t>nada</a:t>
            </a:r>
            <a:r>
              <a:rPr lang="en-US" sz="3000" b="1" dirty="0" smtClean="0">
                <a:solidFill>
                  <a:srgbClr val="FFFF00"/>
                </a:solidFill>
                <a:latin typeface="Arial Rounded MT Bold" pitchFamily="34" charset="0"/>
              </a:rPr>
              <a:t>:  </a:t>
            </a:r>
          </a:p>
          <a:p>
            <a:pPr>
              <a:lnSpc>
                <a:spcPct val="110000"/>
              </a:lnSpc>
            </a:pPr>
            <a:r>
              <a:rPr lang="en-US" sz="3000" b="1" dirty="0" smtClean="0">
                <a:solidFill>
                  <a:srgbClr val="FFFF00"/>
                </a:solidFill>
                <a:latin typeface="Arial Rounded MT Bold" pitchFamily="34" charset="0"/>
              </a:rPr>
              <a:t>*</a:t>
            </a:r>
            <a:r>
              <a:rPr lang="en-US" sz="3000" b="1" dirty="0" smtClean="0">
                <a:solidFill>
                  <a:schemeClr val="bg1"/>
                </a:solidFill>
                <a:latin typeface="Arial Rounded MT Bold" pitchFamily="34" charset="0"/>
              </a:rPr>
              <a:t>David era approx. 5’5” … </a:t>
            </a:r>
            <a:r>
              <a:rPr lang="en-US" sz="3000" b="1" dirty="0" err="1" smtClean="0">
                <a:solidFill>
                  <a:schemeClr val="bg1"/>
                </a:solidFill>
                <a:latin typeface="Arial Rounded MT Bold" pitchFamily="34" charset="0"/>
              </a:rPr>
              <a:t>Goliat</a:t>
            </a:r>
            <a:r>
              <a:rPr lang="en-US" sz="3000" b="1" dirty="0" smtClean="0">
                <a:solidFill>
                  <a:schemeClr val="bg1"/>
                </a:solidFill>
                <a:latin typeface="Arial Rounded MT Bold" pitchFamily="34" charset="0"/>
              </a:rPr>
              <a:t> 9’ o m</a:t>
            </a:r>
            <a:r>
              <a:rPr lang="es-CO" sz="3000" b="1" dirty="0" err="1" smtClean="0">
                <a:solidFill>
                  <a:schemeClr val="bg1"/>
                </a:solidFill>
                <a:latin typeface="Arial Rounded MT Bold" pitchFamily="34" charset="0"/>
              </a:rPr>
              <a:t>ás</a:t>
            </a:r>
            <a:endParaRPr lang="en-US" sz="3000" b="1" dirty="0" smtClean="0">
              <a:solidFill>
                <a:schemeClr val="bg1"/>
              </a:solidFill>
              <a:latin typeface="Arial Rounded MT Bold" pitchFamily="34" charset="0"/>
            </a:endParaRPr>
          </a:p>
          <a:p>
            <a:pPr>
              <a:lnSpc>
                <a:spcPct val="110000"/>
              </a:lnSpc>
            </a:pPr>
            <a:r>
              <a:rPr lang="en-US" sz="3000" b="1" dirty="0" smtClean="0">
                <a:solidFill>
                  <a:srgbClr val="FFFF00"/>
                </a:solidFill>
                <a:latin typeface="Arial Rounded MT Bold" pitchFamily="34" charset="0"/>
              </a:rPr>
              <a:t>*</a:t>
            </a:r>
            <a:r>
              <a:rPr lang="es-ES" sz="3000" b="1" dirty="0">
                <a:solidFill>
                  <a:schemeClr val="bg1"/>
                </a:solidFill>
                <a:latin typeface="Arial Rounded MT Bold" pitchFamily="34" charset="0"/>
              </a:rPr>
              <a:t>El tamaño del Goliat no le dio ninguna </a:t>
            </a:r>
            <a:r>
              <a:rPr lang="es-ES" sz="3000" b="1" dirty="0" smtClean="0">
                <a:solidFill>
                  <a:schemeClr val="bg1"/>
                </a:solidFill>
                <a:latin typeface="Arial Rounded MT Bold" pitchFamily="34" charset="0"/>
              </a:rPr>
              <a:t>ventaja</a:t>
            </a:r>
          </a:p>
          <a:p>
            <a:pPr>
              <a:lnSpc>
                <a:spcPct val="110000"/>
              </a:lnSpc>
            </a:pPr>
            <a:r>
              <a:rPr lang="en-US" sz="3000" b="1" dirty="0" smtClean="0">
                <a:solidFill>
                  <a:srgbClr val="FFFF00"/>
                </a:solidFill>
                <a:latin typeface="Arial Rounded MT Bold" pitchFamily="34" charset="0"/>
              </a:rPr>
              <a:t>*</a:t>
            </a:r>
            <a:r>
              <a:rPr lang="es-ES" sz="3000" b="1" dirty="0">
                <a:solidFill>
                  <a:schemeClr val="bg1"/>
                </a:solidFill>
                <a:latin typeface="Arial Rounded MT Bold" pitchFamily="34" charset="0"/>
              </a:rPr>
              <a:t>También era verdadero para Israel contra </a:t>
            </a:r>
            <a:endParaRPr lang="es-ES" sz="3000" b="1" dirty="0" smtClean="0">
              <a:solidFill>
                <a:schemeClr val="bg1"/>
              </a:solidFill>
              <a:latin typeface="Arial Rounded MT Bold" pitchFamily="34" charset="0"/>
            </a:endParaRPr>
          </a:p>
          <a:p>
            <a:pPr>
              <a:lnSpc>
                <a:spcPct val="110000"/>
              </a:lnSpc>
            </a:pPr>
            <a:r>
              <a:rPr lang="es-ES" sz="3000" b="1" dirty="0">
                <a:solidFill>
                  <a:schemeClr val="bg1"/>
                </a:solidFill>
                <a:latin typeface="Arial Rounded MT Bold" pitchFamily="34" charset="0"/>
              </a:rPr>
              <a:t> </a:t>
            </a:r>
            <a:r>
              <a:rPr lang="es-ES" sz="3000" b="1" dirty="0" smtClean="0">
                <a:solidFill>
                  <a:schemeClr val="bg1"/>
                </a:solidFill>
                <a:latin typeface="Arial Rounded MT Bold" pitchFamily="34" charset="0"/>
              </a:rPr>
              <a:t> todos </a:t>
            </a:r>
            <a:r>
              <a:rPr lang="es-ES" sz="3000" b="1" dirty="0">
                <a:solidFill>
                  <a:schemeClr val="bg1"/>
                </a:solidFill>
                <a:latin typeface="Arial Rounded MT Bold" pitchFamily="34" charset="0"/>
              </a:rPr>
              <a:t>los gigantes en Canaán, cuando </a:t>
            </a:r>
            <a:r>
              <a:rPr lang="es-ES" sz="3000" b="1" dirty="0" smtClean="0">
                <a:solidFill>
                  <a:schemeClr val="bg1"/>
                </a:solidFill>
                <a:latin typeface="Arial Rounded MT Bold" pitchFamily="34" charset="0"/>
              </a:rPr>
              <a:t>era los </a:t>
            </a:r>
          </a:p>
          <a:p>
            <a:pPr>
              <a:lnSpc>
                <a:spcPct val="110000"/>
              </a:lnSpc>
            </a:pPr>
            <a:r>
              <a:rPr lang="es-ES" sz="3000" b="1" dirty="0">
                <a:solidFill>
                  <a:schemeClr val="bg1"/>
                </a:solidFill>
                <a:latin typeface="Arial Rounded MT Bold" pitchFamily="34" charset="0"/>
              </a:rPr>
              <a:t> </a:t>
            </a:r>
            <a:r>
              <a:rPr lang="es-ES" sz="3000" b="1" dirty="0" smtClean="0">
                <a:solidFill>
                  <a:schemeClr val="bg1"/>
                </a:solidFill>
                <a:latin typeface="Arial Rounded MT Bold" pitchFamily="34" charset="0"/>
              </a:rPr>
              <a:t> gigantes </a:t>
            </a:r>
            <a:r>
              <a:rPr lang="es-ES" sz="3000" b="1" dirty="0">
                <a:solidFill>
                  <a:schemeClr val="bg1"/>
                </a:solidFill>
                <a:latin typeface="Arial Rounded MT Bold" pitchFamily="34" charset="0"/>
              </a:rPr>
              <a:t>contra </a:t>
            </a:r>
            <a:r>
              <a:rPr lang="es-ES" sz="3000" b="1" dirty="0" smtClean="0">
                <a:solidFill>
                  <a:schemeClr val="bg1"/>
                </a:solidFill>
                <a:latin typeface="Arial Rounded MT Bold" pitchFamily="34" charset="0"/>
              </a:rPr>
              <a:t>las langostas</a:t>
            </a:r>
            <a:endParaRPr lang="en-US" sz="3000" b="1" dirty="0" smtClean="0">
              <a:solidFill>
                <a:schemeClr val="bg1"/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8683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1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5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0" dur="125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5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5" dur="125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5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5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5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1077507"/>
            <a:ext cx="9144000" cy="459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10000"/>
              </a:lnSpc>
            </a:pPr>
            <a:r>
              <a:rPr lang="es-ES" sz="3000" b="1" u="sng" dirty="0">
                <a:solidFill>
                  <a:srgbClr val="FFFF00"/>
                </a:solidFill>
                <a:latin typeface="Arial Rounded MT Bold" pitchFamily="34" charset="0"/>
              </a:rPr>
              <a:t>Armas, </a:t>
            </a:r>
            <a:r>
              <a:rPr lang="es-ES" sz="3000" b="1" u="sng" dirty="0" smtClean="0">
                <a:solidFill>
                  <a:srgbClr val="FFFF00"/>
                </a:solidFill>
                <a:latin typeface="Arial Rounded MT Bold" pitchFamily="34" charset="0"/>
              </a:rPr>
              <a:t>muros</a:t>
            </a:r>
            <a:r>
              <a:rPr lang="es-ES" sz="3000" b="1" u="sng" dirty="0">
                <a:solidFill>
                  <a:srgbClr val="FFFF00"/>
                </a:solidFill>
                <a:latin typeface="Arial Rounded MT Bold" pitchFamily="34" charset="0"/>
              </a:rPr>
              <a:t>, la experiencia no significan </a:t>
            </a:r>
            <a:r>
              <a:rPr lang="es-ES" sz="3000" b="1" u="sng" dirty="0" smtClean="0">
                <a:solidFill>
                  <a:srgbClr val="FFFF00"/>
                </a:solidFill>
                <a:latin typeface="Arial Rounded MT Bold" pitchFamily="34" charset="0"/>
              </a:rPr>
              <a:t>nada</a:t>
            </a:r>
            <a:r>
              <a:rPr lang="en-US" sz="3000" b="1" dirty="0" smtClean="0">
                <a:solidFill>
                  <a:srgbClr val="FFFF00"/>
                </a:solidFill>
                <a:latin typeface="Arial Rounded MT Bold" pitchFamily="34" charset="0"/>
              </a:rPr>
              <a:t>:  </a:t>
            </a:r>
          </a:p>
          <a:p>
            <a:pPr>
              <a:lnSpc>
                <a:spcPct val="110000"/>
              </a:lnSpc>
            </a:pPr>
            <a:r>
              <a:rPr lang="en-US" sz="3000" b="1" dirty="0" smtClean="0">
                <a:solidFill>
                  <a:srgbClr val="FFFF00"/>
                </a:solidFill>
                <a:latin typeface="Arial Rounded MT Bold" pitchFamily="34" charset="0"/>
              </a:rPr>
              <a:t>*</a:t>
            </a:r>
            <a:r>
              <a:rPr lang="en-US" sz="3000" b="1" dirty="0" smtClean="0">
                <a:solidFill>
                  <a:schemeClr val="bg1"/>
                </a:solidFill>
                <a:latin typeface="Arial Rounded MT Bold" pitchFamily="34" charset="0"/>
              </a:rPr>
              <a:t>Israel vs. </a:t>
            </a:r>
            <a:r>
              <a:rPr lang="en-US" sz="3000" b="1" dirty="0" err="1" smtClean="0">
                <a:solidFill>
                  <a:schemeClr val="bg1"/>
                </a:solidFill>
                <a:latin typeface="Arial Rounded MT Bold" pitchFamily="34" charset="0"/>
              </a:rPr>
              <a:t>Jericó</a:t>
            </a:r>
            <a:r>
              <a:rPr lang="en-US" sz="3000" b="1" dirty="0" smtClean="0">
                <a:solidFill>
                  <a:schemeClr val="bg1"/>
                </a:solidFill>
                <a:latin typeface="Arial Rounded MT Bold" pitchFamily="34" charset="0"/>
              </a:rPr>
              <a:t> </a:t>
            </a:r>
            <a:r>
              <a:rPr lang="en-US" sz="3000" b="1" dirty="0">
                <a:solidFill>
                  <a:schemeClr val="bg1"/>
                </a:solidFill>
                <a:latin typeface="Arial Rounded MT Bold" pitchFamily="34" charset="0"/>
              </a:rPr>
              <a:t>y</a:t>
            </a:r>
            <a:r>
              <a:rPr lang="en-US" sz="3000" b="1" dirty="0" smtClean="0">
                <a:solidFill>
                  <a:schemeClr val="bg1"/>
                </a:solidFill>
                <a:latin typeface="Arial Rounded MT Bold" pitchFamily="34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Arial Rounded MT Bold" pitchFamily="34" charset="0"/>
              </a:rPr>
              <a:t>otros</a:t>
            </a:r>
            <a:r>
              <a:rPr lang="en-US" sz="3000" b="1" dirty="0" smtClean="0">
                <a:solidFill>
                  <a:schemeClr val="bg1"/>
                </a:solidFill>
                <a:latin typeface="Arial Rounded MT Bold" pitchFamily="34" charset="0"/>
              </a:rPr>
              <a:t> “</a:t>
            </a:r>
            <a:r>
              <a:rPr lang="en-US" sz="3000" b="1" dirty="0" err="1" smtClean="0">
                <a:solidFill>
                  <a:schemeClr val="bg1"/>
                </a:solidFill>
                <a:latin typeface="Arial Rounded MT Bold" pitchFamily="34" charset="0"/>
              </a:rPr>
              <a:t>gigantes</a:t>
            </a:r>
            <a:r>
              <a:rPr lang="en-US" sz="3000" b="1" dirty="0" smtClean="0">
                <a:solidFill>
                  <a:schemeClr val="bg1"/>
                </a:solidFill>
                <a:latin typeface="Arial Rounded MT Bold" pitchFamily="34" charset="0"/>
              </a:rPr>
              <a:t>” en la </a:t>
            </a:r>
            <a:r>
              <a:rPr lang="en-US" sz="3000" b="1" dirty="0" err="1" smtClean="0">
                <a:solidFill>
                  <a:schemeClr val="bg1"/>
                </a:solidFill>
                <a:latin typeface="Arial Rounded MT Bold" pitchFamily="34" charset="0"/>
              </a:rPr>
              <a:t>tierra</a:t>
            </a:r>
            <a:endParaRPr lang="en-US" sz="3000" b="1" dirty="0" smtClean="0">
              <a:solidFill>
                <a:schemeClr val="bg1"/>
              </a:solidFill>
              <a:latin typeface="Arial Rounded MT Bold" pitchFamily="34" charset="0"/>
            </a:endParaRPr>
          </a:p>
          <a:p>
            <a:pPr>
              <a:lnSpc>
                <a:spcPct val="110000"/>
              </a:lnSpc>
            </a:pPr>
            <a:endParaRPr lang="en-US" sz="1200" b="1" dirty="0" smtClean="0">
              <a:solidFill>
                <a:schemeClr val="bg1"/>
              </a:solidFill>
              <a:latin typeface="Arial Rounded MT Bold" pitchFamily="34" charset="0"/>
            </a:endParaRPr>
          </a:p>
          <a:p>
            <a:pPr>
              <a:lnSpc>
                <a:spcPct val="110000"/>
              </a:lnSpc>
            </a:pPr>
            <a:r>
              <a:rPr lang="en-US" sz="3000" b="1" dirty="0" smtClean="0">
                <a:solidFill>
                  <a:srgbClr val="FFFF00"/>
                </a:solidFill>
                <a:latin typeface="Arial Rounded MT Bold" pitchFamily="34" charset="0"/>
              </a:rPr>
              <a:t>*</a:t>
            </a:r>
            <a:r>
              <a:rPr lang="en-US" sz="3000" b="1" dirty="0" smtClean="0">
                <a:solidFill>
                  <a:schemeClr val="bg1"/>
                </a:solidFill>
                <a:latin typeface="Arial Rounded MT Bold" pitchFamily="34" charset="0"/>
              </a:rPr>
              <a:t>Los 300 de </a:t>
            </a:r>
            <a:r>
              <a:rPr lang="en-US" sz="3000" b="1" dirty="0" err="1" smtClean="0">
                <a:solidFill>
                  <a:schemeClr val="bg1"/>
                </a:solidFill>
                <a:latin typeface="Arial Rounded MT Bold" pitchFamily="34" charset="0"/>
              </a:rPr>
              <a:t>Gedeón</a:t>
            </a:r>
            <a:r>
              <a:rPr lang="en-US" sz="3000" b="1" dirty="0" smtClean="0">
                <a:solidFill>
                  <a:schemeClr val="bg1"/>
                </a:solidFill>
                <a:latin typeface="Arial Rounded MT Bold" pitchFamily="34" charset="0"/>
              </a:rPr>
              <a:t> vs. los </a:t>
            </a:r>
            <a:r>
              <a:rPr lang="en-US" sz="3000" b="1" dirty="0" err="1" smtClean="0">
                <a:solidFill>
                  <a:schemeClr val="bg1"/>
                </a:solidFill>
                <a:latin typeface="Arial Rounded MT Bold" pitchFamily="34" charset="0"/>
              </a:rPr>
              <a:t>madianitas</a:t>
            </a:r>
            <a:r>
              <a:rPr lang="en-US" sz="3000" b="1" dirty="0" smtClean="0">
                <a:solidFill>
                  <a:schemeClr val="bg1"/>
                </a:solidFill>
                <a:latin typeface="Arial Rounded MT Bold" pitchFamily="34" charset="0"/>
              </a:rPr>
              <a:t>, </a:t>
            </a:r>
            <a:r>
              <a:rPr lang="en-US" sz="3000" b="1" dirty="0" err="1" smtClean="0">
                <a:solidFill>
                  <a:schemeClr val="bg1"/>
                </a:solidFill>
                <a:latin typeface="Arial Rounded MT Bold" pitchFamily="34" charset="0"/>
              </a:rPr>
              <a:t>quienes</a:t>
            </a:r>
            <a:r>
              <a:rPr lang="en-US" sz="3000" b="1" dirty="0" smtClean="0">
                <a:solidFill>
                  <a:schemeClr val="bg1"/>
                </a:solidFill>
                <a:latin typeface="Arial Rounded MT Bold" pitchFamily="34" charset="0"/>
              </a:rPr>
              <a:t> </a:t>
            </a:r>
          </a:p>
          <a:p>
            <a:pPr>
              <a:lnSpc>
                <a:spcPct val="110000"/>
              </a:lnSpc>
            </a:pPr>
            <a:r>
              <a:rPr lang="en-US" sz="3000" b="1" dirty="0">
                <a:solidFill>
                  <a:schemeClr val="bg1"/>
                </a:solidFill>
                <a:latin typeface="Arial Rounded MT Bold" pitchFamily="34" charset="0"/>
              </a:rPr>
              <a:t> </a:t>
            </a:r>
            <a:r>
              <a:rPr lang="en-US" sz="3000" b="1" dirty="0" smtClean="0">
                <a:solidFill>
                  <a:schemeClr val="bg1"/>
                </a:solidFill>
                <a:latin typeface="Arial Rounded MT Bold" pitchFamily="34" charset="0"/>
              </a:rPr>
              <a:t>   </a:t>
            </a:r>
            <a:r>
              <a:rPr lang="en-US" sz="3000" b="1" dirty="0" err="1" smtClean="0">
                <a:solidFill>
                  <a:schemeClr val="bg1"/>
                </a:solidFill>
                <a:latin typeface="Arial Rounded MT Bold" pitchFamily="34" charset="0"/>
              </a:rPr>
              <a:t>eran</a:t>
            </a:r>
            <a:r>
              <a:rPr lang="en-US" sz="3000" b="1" dirty="0" smtClean="0">
                <a:solidFill>
                  <a:schemeClr val="bg1"/>
                </a:solidFill>
                <a:latin typeface="Arial Rounded MT Bold" pitchFamily="34" charset="0"/>
              </a:rPr>
              <a:t> </a:t>
            </a:r>
            <a:r>
              <a:rPr lang="es-ES" sz="3000" b="1" i="1" dirty="0" smtClean="0">
                <a:solidFill>
                  <a:schemeClr val="bg1"/>
                </a:solidFill>
                <a:latin typeface="Arial Rounded MT Bold" pitchFamily="34" charset="0"/>
              </a:rPr>
              <a:t>como </a:t>
            </a:r>
            <a:r>
              <a:rPr lang="es-ES" sz="3000" b="1" i="1" dirty="0">
                <a:solidFill>
                  <a:schemeClr val="bg1"/>
                </a:solidFill>
                <a:latin typeface="Arial Rounded MT Bold" pitchFamily="34" charset="0"/>
              </a:rPr>
              <a:t>langostas en multitud, y sus </a:t>
            </a:r>
            <a:endParaRPr lang="es-ES" sz="3000" b="1" i="1" dirty="0" smtClean="0">
              <a:solidFill>
                <a:schemeClr val="bg1"/>
              </a:solidFill>
              <a:latin typeface="Arial Rounded MT Bold" pitchFamily="34" charset="0"/>
            </a:endParaRPr>
          </a:p>
          <a:p>
            <a:pPr>
              <a:lnSpc>
                <a:spcPct val="110000"/>
              </a:lnSpc>
            </a:pPr>
            <a:r>
              <a:rPr lang="es-ES" sz="3000" b="1" i="1" dirty="0">
                <a:solidFill>
                  <a:schemeClr val="bg1"/>
                </a:solidFill>
                <a:latin typeface="Arial Rounded MT Bold" pitchFamily="34" charset="0"/>
              </a:rPr>
              <a:t> </a:t>
            </a:r>
            <a:r>
              <a:rPr lang="es-ES" sz="3000" b="1" i="1" dirty="0" smtClean="0">
                <a:solidFill>
                  <a:schemeClr val="bg1"/>
                </a:solidFill>
                <a:latin typeface="Arial Rounded MT Bold" pitchFamily="34" charset="0"/>
              </a:rPr>
              <a:t>  camellos </a:t>
            </a:r>
            <a:r>
              <a:rPr lang="es-ES" sz="3000" b="1" i="1" dirty="0">
                <a:solidFill>
                  <a:schemeClr val="bg1"/>
                </a:solidFill>
                <a:latin typeface="Arial Rounded MT Bold" pitchFamily="34" charset="0"/>
              </a:rPr>
              <a:t>eran innumerables como la arena </a:t>
            </a:r>
            <a:endParaRPr lang="es-ES" sz="3000" b="1" i="1" dirty="0" smtClean="0">
              <a:solidFill>
                <a:schemeClr val="bg1"/>
              </a:solidFill>
              <a:latin typeface="Arial Rounded MT Bold" pitchFamily="34" charset="0"/>
            </a:endParaRPr>
          </a:p>
          <a:p>
            <a:pPr>
              <a:lnSpc>
                <a:spcPct val="110000"/>
              </a:lnSpc>
            </a:pPr>
            <a:r>
              <a:rPr lang="es-ES" sz="3000" b="1" i="1" dirty="0">
                <a:solidFill>
                  <a:schemeClr val="bg1"/>
                </a:solidFill>
                <a:latin typeface="Arial Rounded MT Bold" pitchFamily="34" charset="0"/>
              </a:rPr>
              <a:t> </a:t>
            </a:r>
            <a:r>
              <a:rPr lang="es-ES" sz="3000" b="1" i="1" dirty="0" smtClean="0">
                <a:solidFill>
                  <a:schemeClr val="bg1"/>
                </a:solidFill>
                <a:latin typeface="Arial Rounded MT Bold" pitchFamily="34" charset="0"/>
              </a:rPr>
              <a:t>  que </a:t>
            </a:r>
            <a:r>
              <a:rPr lang="es-ES" sz="3000" b="1" i="1" dirty="0">
                <a:solidFill>
                  <a:schemeClr val="bg1"/>
                </a:solidFill>
                <a:latin typeface="Arial Rounded MT Bold" pitchFamily="34" charset="0"/>
              </a:rPr>
              <a:t>está a la ribera del mar en </a:t>
            </a:r>
            <a:r>
              <a:rPr lang="es-ES" sz="3000" b="1" i="1" dirty="0" smtClean="0">
                <a:solidFill>
                  <a:schemeClr val="bg1"/>
                </a:solidFill>
                <a:latin typeface="Arial Rounded MT Bold" pitchFamily="34" charset="0"/>
              </a:rPr>
              <a:t>multitud </a:t>
            </a:r>
          </a:p>
          <a:p>
            <a:pPr algn="ctr">
              <a:lnSpc>
                <a:spcPct val="110000"/>
              </a:lnSpc>
            </a:pPr>
            <a:r>
              <a:rPr lang="es-ES" sz="3000" b="1" i="1" dirty="0" smtClean="0">
                <a:solidFill>
                  <a:schemeClr val="bg1"/>
                </a:solidFill>
                <a:latin typeface="Arial Rounded MT Bold" pitchFamily="34" charset="0"/>
              </a:rPr>
              <a:t>- </a:t>
            </a:r>
            <a:r>
              <a:rPr lang="en-US" sz="3000" b="1" dirty="0" err="1" smtClean="0">
                <a:solidFill>
                  <a:schemeClr val="bg1"/>
                </a:solidFill>
                <a:latin typeface="Arial Rounded MT Bold" pitchFamily="34" charset="0"/>
              </a:rPr>
              <a:t>Juec</a:t>
            </a:r>
            <a:r>
              <a:rPr lang="en-US" sz="3000" b="1" dirty="0" smtClean="0">
                <a:solidFill>
                  <a:schemeClr val="bg1"/>
                </a:solidFill>
                <a:latin typeface="Arial Rounded MT Bold" pitchFamily="34" charset="0"/>
              </a:rPr>
              <a:t>. 7:12</a:t>
            </a:r>
          </a:p>
          <a:p>
            <a:pPr>
              <a:lnSpc>
                <a:spcPct val="110000"/>
              </a:lnSpc>
            </a:pPr>
            <a:endParaRPr lang="en-US" sz="1400" b="1" dirty="0">
              <a:solidFill>
                <a:schemeClr val="bg1"/>
              </a:solidFill>
              <a:latin typeface="Arial Rounded MT Bold" pitchFamily="34" charset="0"/>
            </a:endParaRPr>
          </a:p>
          <a:p>
            <a:pPr>
              <a:lnSpc>
                <a:spcPct val="110000"/>
              </a:lnSpc>
            </a:pPr>
            <a:r>
              <a:rPr lang="en-US" sz="3000" b="1" dirty="0" smtClean="0">
                <a:solidFill>
                  <a:srgbClr val="FFFF00"/>
                </a:solidFill>
                <a:latin typeface="Arial Rounded MT Bold" pitchFamily="34" charset="0"/>
              </a:rPr>
              <a:t>*</a:t>
            </a:r>
            <a:r>
              <a:rPr lang="en-US" sz="3000" b="1" dirty="0">
                <a:solidFill>
                  <a:schemeClr val="bg1"/>
                </a:solidFill>
                <a:latin typeface="Arial Rounded MT Bold" pitchFamily="34" charset="0"/>
              </a:rPr>
              <a:t>David vs. </a:t>
            </a:r>
            <a:r>
              <a:rPr lang="es-ES" sz="3000" b="1" dirty="0">
                <a:solidFill>
                  <a:schemeClr val="bg1"/>
                </a:solidFill>
                <a:latin typeface="Arial Rounded MT Bold" pitchFamily="34" charset="0"/>
              </a:rPr>
              <a:t>un </a:t>
            </a:r>
            <a:r>
              <a:rPr lang="es-ES" sz="3000" b="1" dirty="0" smtClean="0">
                <a:solidFill>
                  <a:schemeClr val="bg1"/>
                </a:solidFill>
                <a:latin typeface="Arial Rounded MT Bold" pitchFamily="34" charset="0"/>
              </a:rPr>
              <a:t>guerrero profesional </a:t>
            </a:r>
            <a:r>
              <a:rPr lang="es-ES" sz="3000" b="1" dirty="0">
                <a:solidFill>
                  <a:schemeClr val="bg1"/>
                </a:solidFill>
                <a:latin typeface="Arial Rounded MT Bold" pitchFamily="34" charset="0"/>
              </a:rPr>
              <a:t>y armado</a:t>
            </a:r>
            <a:endParaRPr lang="en-US" sz="3000" b="1" dirty="0" smtClean="0">
              <a:solidFill>
                <a:schemeClr val="bg1"/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4056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1314497"/>
            <a:ext cx="9144000" cy="4121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10000"/>
              </a:lnSpc>
            </a:pPr>
            <a:r>
              <a:rPr lang="es-ES" sz="3000" b="1" u="sng" dirty="0">
                <a:solidFill>
                  <a:srgbClr val="FFFF00"/>
                </a:solidFill>
                <a:latin typeface="Arial Rounded MT Bold" pitchFamily="34" charset="0"/>
              </a:rPr>
              <a:t>Las circunstancias no significan </a:t>
            </a:r>
            <a:r>
              <a:rPr lang="es-ES" sz="3000" b="1" u="sng" dirty="0" smtClean="0">
                <a:solidFill>
                  <a:srgbClr val="FFFF00"/>
                </a:solidFill>
                <a:latin typeface="Arial Rounded MT Bold" pitchFamily="34" charset="0"/>
              </a:rPr>
              <a:t>nada</a:t>
            </a:r>
            <a:r>
              <a:rPr lang="en-US" sz="3000" b="1" dirty="0" smtClean="0">
                <a:solidFill>
                  <a:srgbClr val="FFFF00"/>
                </a:solidFill>
                <a:latin typeface="Arial Rounded MT Bold" pitchFamily="34" charset="0"/>
              </a:rPr>
              <a:t>:  </a:t>
            </a:r>
            <a:endParaRPr lang="en-US" sz="3000" b="1" dirty="0">
              <a:solidFill>
                <a:srgbClr val="FFFF00"/>
              </a:solidFill>
              <a:latin typeface="Arial Rounded MT Bold" pitchFamily="34" charset="0"/>
            </a:endParaRPr>
          </a:p>
          <a:p>
            <a:pPr>
              <a:lnSpc>
                <a:spcPct val="110000"/>
              </a:lnSpc>
            </a:pPr>
            <a:r>
              <a:rPr lang="en-US" sz="3000" b="1" dirty="0" smtClean="0">
                <a:solidFill>
                  <a:srgbClr val="FFFF00"/>
                </a:solidFill>
                <a:latin typeface="Arial Rounded MT Bold" pitchFamily="34" charset="0"/>
              </a:rPr>
              <a:t>*</a:t>
            </a:r>
            <a:r>
              <a:rPr lang="es-ES" sz="3000" b="1" dirty="0">
                <a:solidFill>
                  <a:schemeClr val="bg1"/>
                </a:solidFill>
                <a:latin typeface="Arial Rounded MT Bold" pitchFamily="34" charset="0"/>
              </a:rPr>
              <a:t>Israel, nómadas sin el equipo para atacar </a:t>
            </a:r>
            <a:endParaRPr lang="es-ES" sz="3000" b="1" dirty="0" smtClean="0">
              <a:solidFill>
                <a:schemeClr val="bg1"/>
              </a:solidFill>
              <a:latin typeface="Arial Rounded MT Bold" pitchFamily="34" charset="0"/>
            </a:endParaRPr>
          </a:p>
          <a:p>
            <a:pPr>
              <a:lnSpc>
                <a:spcPct val="110000"/>
              </a:lnSpc>
            </a:pPr>
            <a:r>
              <a:rPr lang="es-ES" sz="3000" b="1" dirty="0">
                <a:solidFill>
                  <a:schemeClr val="bg1"/>
                </a:solidFill>
                <a:latin typeface="Arial Rounded MT Bold" pitchFamily="34" charset="0"/>
              </a:rPr>
              <a:t> </a:t>
            </a:r>
            <a:r>
              <a:rPr lang="es-ES" sz="3000" b="1" dirty="0" smtClean="0">
                <a:solidFill>
                  <a:schemeClr val="bg1"/>
                </a:solidFill>
                <a:latin typeface="Arial Rounded MT Bold" pitchFamily="34" charset="0"/>
              </a:rPr>
              <a:t>  ciudades amuralladas </a:t>
            </a:r>
            <a:r>
              <a:rPr lang="es-ES" sz="3000" b="1" dirty="0">
                <a:solidFill>
                  <a:schemeClr val="bg1"/>
                </a:solidFill>
                <a:latin typeface="Arial Rounded MT Bold" pitchFamily="34" charset="0"/>
              </a:rPr>
              <a:t>y bien </a:t>
            </a:r>
            <a:r>
              <a:rPr lang="es-ES" sz="3000" b="1" dirty="0" smtClean="0">
                <a:solidFill>
                  <a:schemeClr val="bg1"/>
                </a:solidFill>
                <a:latin typeface="Arial Rounded MT Bold" pitchFamily="34" charset="0"/>
              </a:rPr>
              <a:t>armadas</a:t>
            </a:r>
          </a:p>
          <a:p>
            <a:pPr>
              <a:lnSpc>
                <a:spcPct val="110000"/>
              </a:lnSpc>
            </a:pPr>
            <a:endParaRPr lang="es-ES" sz="1400" b="1" dirty="0" smtClean="0">
              <a:solidFill>
                <a:schemeClr val="bg1"/>
              </a:solidFill>
              <a:latin typeface="Arial Rounded MT Bold" pitchFamily="34" charset="0"/>
            </a:endParaRPr>
          </a:p>
          <a:p>
            <a:pPr>
              <a:lnSpc>
                <a:spcPct val="110000"/>
              </a:lnSpc>
            </a:pPr>
            <a:r>
              <a:rPr lang="en-US" sz="3000" b="1" dirty="0" smtClean="0">
                <a:solidFill>
                  <a:srgbClr val="FFFF00"/>
                </a:solidFill>
                <a:latin typeface="Arial Rounded MT Bold" pitchFamily="34" charset="0"/>
              </a:rPr>
              <a:t>*</a:t>
            </a:r>
            <a:r>
              <a:rPr lang="es-ES" sz="3000" b="1" dirty="0">
                <a:solidFill>
                  <a:schemeClr val="bg1"/>
                </a:solidFill>
                <a:latin typeface="Arial Rounded MT Bold" pitchFamily="34" charset="0"/>
              </a:rPr>
              <a:t>Israel con armas de bronce contra </a:t>
            </a:r>
            <a:r>
              <a:rPr lang="es-ES" sz="3000" b="1" dirty="0" smtClean="0">
                <a:solidFill>
                  <a:schemeClr val="bg1"/>
                </a:solidFill>
                <a:latin typeface="Arial Rounded MT Bold" pitchFamily="34" charset="0"/>
              </a:rPr>
              <a:t>Filistea </a:t>
            </a:r>
          </a:p>
          <a:p>
            <a:pPr>
              <a:lnSpc>
                <a:spcPct val="110000"/>
              </a:lnSpc>
            </a:pPr>
            <a:r>
              <a:rPr lang="es-ES" sz="3000" b="1" dirty="0">
                <a:solidFill>
                  <a:schemeClr val="bg1"/>
                </a:solidFill>
                <a:latin typeface="Arial Rounded MT Bold" pitchFamily="34" charset="0"/>
              </a:rPr>
              <a:t> </a:t>
            </a:r>
            <a:r>
              <a:rPr lang="es-ES" sz="3000" b="1" dirty="0" smtClean="0">
                <a:solidFill>
                  <a:schemeClr val="bg1"/>
                </a:solidFill>
                <a:latin typeface="Arial Rounded MT Bold" pitchFamily="34" charset="0"/>
              </a:rPr>
              <a:t>  con </a:t>
            </a:r>
            <a:r>
              <a:rPr lang="es-ES" sz="3000" b="1" dirty="0">
                <a:solidFill>
                  <a:schemeClr val="bg1"/>
                </a:solidFill>
                <a:latin typeface="Arial Rounded MT Bold" pitchFamily="34" charset="0"/>
              </a:rPr>
              <a:t>armas de </a:t>
            </a:r>
            <a:r>
              <a:rPr lang="es-ES" sz="3000" b="1" dirty="0" smtClean="0">
                <a:solidFill>
                  <a:schemeClr val="bg1"/>
                </a:solidFill>
                <a:latin typeface="Arial Rounded MT Bold" pitchFamily="34" charset="0"/>
              </a:rPr>
              <a:t>hierro</a:t>
            </a:r>
          </a:p>
          <a:p>
            <a:pPr>
              <a:lnSpc>
                <a:spcPct val="110000"/>
              </a:lnSpc>
            </a:pPr>
            <a:endParaRPr lang="es-ES" sz="1400" b="1" dirty="0">
              <a:solidFill>
                <a:schemeClr val="bg1"/>
              </a:solidFill>
              <a:latin typeface="Arial Rounded MT Bold" pitchFamily="34" charset="0"/>
            </a:endParaRPr>
          </a:p>
          <a:p>
            <a:pPr>
              <a:lnSpc>
                <a:spcPct val="110000"/>
              </a:lnSpc>
            </a:pPr>
            <a:r>
              <a:rPr lang="en-US" sz="3000" b="1" dirty="0" smtClean="0">
                <a:solidFill>
                  <a:srgbClr val="FFFF00"/>
                </a:solidFill>
                <a:latin typeface="Arial Rounded MT Bold" pitchFamily="34" charset="0"/>
              </a:rPr>
              <a:t>*</a:t>
            </a:r>
            <a:r>
              <a:rPr lang="es-ES" sz="3000" b="1" dirty="0">
                <a:solidFill>
                  <a:schemeClr val="bg1"/>
                </a:solidFill>
                <a:latin typeface="Arial Rounded MT Bold" pitchFamily="34" charset="0"/>
              </a:rPr>
              <a:t>David con </a:t>
            </a:r>
            <a:r>
              <a:rPr lang="es-ES" sz="3000" b="1" dirty="0" smtClean="0">
                <a:solidFill>
                  <a:schemeClr val="bg1"/>
                </a:solidFill>
                <a:latin typeface="Arial Rounded MT Bold" pitchFamily="34" charset="0"/>
              </a:rPr>
              <a:t>su honda contra </a:t>
            </a:r>
            <a:r>
              <a:rPr lang="es-ES" sz="3000" b="1" dirty="0">
                <a:solidFill>
                  <a:schemeClr val="bg1"/>
                </a:solidFill>
                <a:latin typeface="Arial Rounded MT Bold" pitchFamily="34" charset="0"/>
              </a:rPr>
              <a:t>un gigante con </a:t>
            </a:r>
            <a:endParaRPr lang="es-ES" sz="3000" b="1" dirty="0" smtClean="0">
              <a:solidFill>
                <a:schemeClr val="bg1"/>
              </a:solidFill>
              <a:latin typeface="Arial Rounded MT Bold" pitchFamily="34" charset="0"/>
            </a:endParaRPr>
          </a:p>
          <a:p>
            <a:pPr>
              <a:lnSpc>
                <a:spcPct val="110000"/>
              </a:lnSpc>
            </a:pPr>
            <a:r>
              <a:rPr lang="es-ES" sz="3000" b="1" dirty="0">
                <a:solidFill>
                  <a:schemeClr val="bg1"/>
                </a:solidFill>
                <a:latin typeface="Arial Rounded MT Bold" pitchFamily="34" charset="0"/>
              </a:rPr>
              <a:t> </a:t>
            </a:r>
            <a:r>
              <a:rPr lang="es-ES" sz="3000" b="1" dirty="0" smtClean="0">
                <a:solidFill>
                  <a:schemeClr val="bg1"/>
                </a:solidFill>
                <a:latin typeface="Arial Rounded MT Bold" pitchFamily="34" charset="0"/>
              </a:rPr>
              <a:t>  armadura</a:t>
            </a:r>
            <a:r>
              <a:rPr lang="es-ES" sz="3000" b="1" dirty="0">
                <a:solidFill>
                  <a:schemeClr val="bg1"/>
                </a:solidFill>
                <a:latin typeface="Arial Rounded MT Bold" pitchFamily="34" charset="0"/>
              </a:rPr>
              <a:t>, lanza, </a:t>
            </a:r>
            <a:r>
              <a:rPr lang="es-ES" sz="3000" b="1" dirty="0" smtClean="0">
                <a:solidFill>
                  <a:schemeClr val="bg1"/>
                </a:solidFill>
                <a:latin typeface="Arial Rounded MT Bold" pitchFamily="34" charset="0"/>
              </a:rPr>
              <a:t>espada</a:t>
            </a:r>
            <a:r>
              <a:rPr lang="es-ES" sz="3000" b="1" dirty="0">
                <a:solidFill>
                  <a:schemeClr val="bg1"/>
                </a:solidFill>
                <a:latin typeface="Arial Rounded MT Bold" pitchFamily="34" charset="0"/>
              </a:rPr>
              <a:t>, escudo, y </a:t>
            </a:r>
            <a:r>
              <a:rPr lang="es-ES" sz="3000" b="1" dirty="0" smtClean="0">
                <a:solidFill>
                  <a:schemeClr val="bg1"/>
                </a:solidFill>
                <a:latin typeface="Arial Rounded MT Bold" pitchFamily="34" charset="0"/>
              </a:rPr>
              <a:t>escudero</a:t>
            </a:r>
            <a:endParaRPr lang="en-US" sz="3000" b="1" dirty="0" smtClean="0">
              <a:solidFill>
                <a:schemeClr val="bg1"/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0743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2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1981200"/>
            <a:ext cx="9144000" cy="3662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s-ES" sz="2800" b="1" u="sng" dirty="0">
                <a:solidFill>
                  <a:srgbClr val="FFFF00"/>
                </a:solidFill>
                <a:latin typeface="Arial Rounded MT Bold" pitchFamily="34" charset="0"/>
              </a:rPr>
              <a:t>La fe en Dios compensa cada </a:t>
            </a:r>
            <a:r>
              <a:rPr lang="es-ES" sz="2800" b="1" u="sng" dirty="0" smtClean="0">
                <a:solidFill>
                  <a:srgbClr val="FFFF00"/>
                </a:solidFill>
                <a:latin typeface="Arial Rounded MT Bold" pitchFamily="34" charset="0"/>
              </a:rPr>
              <a:t>desventaja</a:t>
            </a:r>
            <a:r>
              <a:rPr lang="en-US" sz="2800" b="1" dirty="0" smtClean="0">
                <a:solidFill>
                  <a:srgbClr val="FFFF00"/>
                </a:solidFill>
                <a:latin typeface="Arial Rounded MT Bold" pitchFamily="34" charset="0"/>
              </a:rPr>
              <a:t>:  </a:t>
            </a:r>
          </a:p>
          <a:p>
            <a:r>
              <a:rPr lang="en-US" sz="2800" b="1" dirty="0" smtClean="0">
                <a:solidFill>
                  <a:srgbClr val="FFFF00"/>
                </a:solidFill>
                <a:latin typeface="Arial Rounded MT Bold" pitchFamily="34" charset="0"/>
              </a:rPr>
              <a:t>*</a:t>
            </a:r>
            <a:r>
              <a:rPr lang="es-ES" sz="2800" b="1" dirty="0">
                <a:solidFill>
                  <a:schemeClr val="bg1"/>
                </a:solidFill>
                <a:latin typeface="Arial Rounded MT Bold" pitchFamily="34" charset="0"/>
              </a:rPr>
              <a:t>Como más podría Israel cometer a marchar, </a:t>
            </a:r>
          </a:p>
          <a:p>
            <a:r>
              <a:rPr lang="es-ES" sz="2800" b="1" dirty="0">
                <a:solidFill>
                  <a:schemeClr val="bg1"/>
                </a:solidFill>
                <a:latin typeface="Arial Rounded MT Bold" pitchFamily="34" charset="0"/>
              </a:rPr>
              <a:t>     soplar, y gritar como su estrategia de ataque</a:t>
            </a:r>
            <a:r>
              <a:rPr lang="es-ES" sz="2800" b="1" dirty="0" smtClean="0">
                <a:solidFill>
                  <a:schemeClr val="bg1"/>
                </a:solidFill>
                <a:latin typeface="Arial Rounded MT Bold" pitchFamily="34" charset="0"/>
              </a:rPr>
              <a:t>?</a:t>
            </a:r>
          </a:p>
          <a:p>
            <a:endParaRPr lang="es-ES" sz="1800" b="1" dirty="0" smtClean="0">
              <a:solidFill>
                <a:schemeClr val="bg1"/>
              </a:solidFill>
              <a:latin typeface="Arial Rounded MT Bold" pitchFamily="34" charset="0"/>
            </a:endParaRPr>
          </a:p>
          <a:p>
            <a:r>
              <a:rPr lang="en-US" sz="2800" b="1" dirty="0" smtClean="0">
                <a:solidFill>
                  <a:srgbClr val="FFFF00"/>
                </a:solidFill>
                <a:latin typeface="Arial Rounded MT Bold" pitchFamily="34" charset="0"/>
              </a:rPr>
              <a:t>*</a:t>
            </a:r>
            <a:r>
              <a:rPr lang="es-ES" sz="2800" b="1" dirty="0">
                <a:solidFill>
                  <a:schemeClr val="bg1"/>
                </a:solidFill>
                <a:latin typeface="Arial Rounded MT Bold" pitchFamily="34" charset="0"/>
              </a:rPr>
              <a:t>Un adolescente con una roca contra un gigante </a:t>
            </a:r>
            <a:endParaRPr lang="es-ES" sz="2800" b="1" dirty="0" smtClean="0">
              <a:solidFill>
                <a:schemeClr val="bg1"/>
              </a:solidFill>
              <a:latin typeface="Arial Rounded MT Bold" pitchFamily="34" charset="0"/>
            </a:endParaRPr>
          </a:p>
          <a:p>
            <a:r>
              <a:rPr lang="es-ES" sz="2800" b="1" dirty="0">
                <a:solidFill>
                  <a:schemeClr val="bg1"/>
                </a:solidFill>
                <a:latin typeface="Arial Rounded MT Bold" pitchFamily="34" charset="0"/>
              </a:rPr>
              <a:t> </a:t>
            </a:r>
            <a:r>
              <a:rPr lang="es-ES" sz="2800" b="1" dirty="0" smtClean="0">
                <a:solidFill>
                  <a:schemeClr val="bg1"/>
                </a:solidFill>
                <a:latin typeface="Arial Rounded MT Bold" pitchFamily="34" charset="0"/>
              </a:rPr>
              <a:t>    con </a:t>
            </a:r>
            <a:r>
              <a:rPr lang="es-ES" sz="2800" b="1" dirty="0">
                <a:solidFill>
                  <a:schemeClr val="bg1"/>
                </a:solidFill>
                <a:latin typeface="Arial Rounded MT Bold" pitchFamily="34" charset="0"/>
              </a:rPr>
              <a:t>experiencia no hace </a:t>
            </a:r>
            <a:r>
              <a:rPr lang="es-ES" sz="2800" b="1" dirty="0" smtClean="0">
                <a:solidFill>
                  <a:schemeClr val="bg1"/>
                </a:solidFill>
                <a:latin typeface="Arial Rounded MT Bold" pitchFamily="34" charset="0"/>
              </a:rPr>
              <a:t>ningún sentido</a:t>
            </a:r>
          </a:p>
          <a:p>
            <a:endParaRPr lang="es-ES" sz="1800" b="1" dirty="0" smtClean="0">
              <a:solidFill>
                <a:schemeClr val="bg1"/>
              </a:solidFill>
              <a:latin typeface="Arial Rounded MT Bold" pitchFamily="34" charset="0"/>
            </a:endParaRPr>
          </a:p>
          <a:p>
            <a:r>
              <a:rPr lang="en-US" sz="2800" b="1" dirty="0" smtClean="0">
                <a:solidFill>
                  <a:srgbClr val="FFFF00"/>
                </a:solidFill>
                <a:latin typeface="Arial Rounded MT Bold" pitchFamily="34" charset="0"/>
              </a:rPr>
              <a:t>*</a:t>
            </a:r>
            <a:r>
              <a:rPr lang="es-ES" sz="2800" b="1" dirty="0">
                <a:solidFill>
                  <a:schemeClr val="bg1"/>
                </a:solidFill>
                <a:latin typeface="Arial Rounded MT Bold" pitchFamily="34" charset="0"/>
              </a:rPr>
              <a:t>Yendo en contra de una multitud con sólo 300 </a:t>
            </a:r>
            <a:endParaRPr lang="es-ES" sz="2800" b="1" dirty="0" smtClean="0">
              <a:solidFill>
                <a:schemeClr val="bg1"/>
              </a:solidFill>
              <a:latin typeface="Arial Rounded MT Bold" pitchFamily="34" charset="0"/>
            </a:endParaRPr>
          </a:p>
          <a:p>
            <a:r>
              <a:rPr lang="es-ES" sz="2800" b="1" dirty="0">
                <a:solidFill>
                  <a:schemeClr val="bg1"/>
                </a:solidFill>
                <a:latin typeface="Arial Rounded MT Bold" pitchFamily="34" charset="0"/>
              </a:rPr>
              <a:t> </a:t>
            </a:r>
            <a:r>
              <a:rPr lang="es-ES" sz="2800" b="1" dirty="0" smtClean="0">
                <a:solidFill>
                  <a:schemeClr val="bg1"/>
                </a:solidFill>
                <a:latin typeface="Arial Rounded MT Bold" pitchFamily="34" charset="0"/>
              </a:rPr>
              <a:t>    parece </a:t>
            </a:r>
            <a:r>
              <a:rPr lang="es-ES" sz="2800" b="1" dirty="0">
                <a:solidFill>
                  <a:schemeClr val="bg1"/>
                </a:solidFill>
                <a:latin typeface="Arial Rounded MT Bold" pitchFamily="34" charset="0"/>
              </a:rPr>
              <a:t>ser el </a:t>
            </a:r>
            <a:r>
              <a:rPr lang="es-ES" sz="2800" b="1" dirty="0" smtClean="0">
                <a:solidFill>
                  <a:schemeClr val="bg1"/>
                </a:solidFill>
                <a:latin typeface="Arial Rounded MT Bold" pitchFamily="34" charset="0"/>
              </a:rPr>
              <a:t>suicidio</a:t>
            </a:r>
            <a:endParaRPr lang="en-US" sz="2800" b="1" dirty="0">
              <a:solidFill>
                <a:srgbClr val="FFFF00"/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5855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1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25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25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25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25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25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25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25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25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25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838200" y="2209800"/>
            <a:ext cx="7848600" cy="3108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s-ES" sz="2800" b="1" dirty="0">
                <a:solidFill>
                  <a:srgbClr val="FFFF00"/>
                </a:solidFill>
                <a:latin typeface="Arial Rounded MT Bold" pitchFamily="34" charset="0"/>
              </a:rPr>
              <a:t>Nunca subestime el poder de un corazón totalmente cometido a Dios</a:t>
            </a:r>
          </a:p>
          <a:p>
            <a:endParaRPr lang="es-ES" sz="2800" b="1" dirty="0">
              <a:solidFill>
                <a:srgbClr val="FFFF00"/>
              </a:solidFill>
              <a:latin typeface="Arial Rounded MT Bold" pitchFamily="34" charset="0"/>
            </a:endParaRPr>
          </a:p>
          <a:p>
            <a:r>
              <a:rPr lang="es-ES" sz="2800" b="1" dirty="0">
                <a:solidFill>
                  <a:srgbClr val="FFFF00"/>
                </a:solidFill>
                <a:latin typeface="Arial Rounded MT Bold" pitchFamily="34" charset="0"/>
              </a:rPr>
              <a:t>No haga el error de pensar que el resultado depende de usted.</a:t>
            </a:r>
          </a:p>
          <a:p>
            <a:endParaRPr lang="es-ES" sz="2800" b="1" dirty="0">
              <a:solidFill>
                <a:srgbClr val="FFFF00"/>
              </a:solidFill>
              <a:latin typeface="Arial Rounded MT Bold" pitchFamily="34" charset="0"/>
            </a:endParaRPr>
          </a:p>
          <a:p>
            <a:r>
              <a:rPr lang="es-ES" sz="2800" b="1" dirty="0">
                <a:solidFill>
                  <a:srgbClr val="FFFF00"/>
                </a:solidFill>
                <a:latin typeface="Arial Rounded MT Bold" pitchFamily="34" charset="0"/>
              </a:rPr>
              <a:t>Cuando todo se acabó, no </a:t>
            </a:r>
            <a:r>
              <a:rPr lang="es-ES" sz="2800" b="1" dirty="0" err="1">
                <a:solidFill>
                  <a:srgbClr val="FFFF00"/>
                </a:solidFill>
                <a:latin typeface="Arial Rounded MT Bold" pitchFamily="34" charset="0"/>
              </a:rPr>
              <a:t>dése</a:t>
            </a:r>
            <a:r>
              <a:rPr lang="es-ES" sz="2800" b="1" dirty="0">
                <a:solidFill>
                  <a:srgbClr val="FFFF00"/>
                </a:solidFill>
                <a:latin typeface="Arial Rounded MT Bold" pitchFamily="34" charset="0"/>
              </a:rPr>
              <a:t> el crédito.</a:t>
            </a:r>
            <a:endParaRPr lang="en-US" sz="2800" b="1" dirty="0">
              <a:solidFill>
                <a:srgbClr val="FFFF00"/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6758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125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125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4.bp.blogspot.com/-H-oVS2riCBA/Tdm9oVtD-II/AAAAAAAAAaQ/aMA0bI4agLU/s1600/expulsion_from_garden___gustave_dore_1866_2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6" r="33900" b="5981"/>
          <a:stretch/>
        </p:blipFill>
        <p:spPr bwMode="auto">
          <a:xfrm>
            <a:off x="457200" y="7372"/>
            <a:ext cx="2438400" cy="2691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3.bp.blogspot.com/_NNqdMw4jk5E/TU1i8rYBbcI/AAAAAAAAAr8/6rf-CdgmShA/s320/Jocheb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7372"/>
            <a:ext cx="2419056" cy="2677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bible-people.info/1.5.Tamar_and_Judah_Horace_Verne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7372"/>
            <a:ext cx="2058357" cy="2677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globalrecordings.net/images/avs/lll4-1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0" y="4953000"/>
            <a:ext cx="2824841" cy="1883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3.bp.blogspot.com/-R9VGlPIDvuM/TZXtF-d_2UI/AAAAAAAAAww/ExjBISGUhdk/s1600/Rahab%2527s-Window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9964" y="4952999"/>
            <a:ext cx="2354036" cy="1883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://widgets.bestmoodle.net/images/biblewomen/abigail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54"/>
          <a:stretch/>
        </p:blipFill>
        <p:spPr bwMode="auto">
          <a:xfrm>
            <a:off x="21770" y="2782900"/>
            <a:ext cx="1428411" cy="201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http://www.lifecoach321.com/wp-content/uploads/2012/03/elisha-shunammite-woman-300x204.jp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828" y="2819400"/>
            <a:ext cx="2857500" cy="1943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http://4.bp.blogspot.com/-hA5jotvAVlc/TotU_VD0ZwI/AAAAAAAAA3Y/7mewSaBgUMw/s400/christ+teaching+martha+and+mary+anton+dorph.jpg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448" y="4942113"/>
            <a:ext cx="2570959" cy="1883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98100" y="2699202"/>
            <a:ext cx="46838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Engravers MT" pitchFamily="18" charset="0"/>
              </a:rPr>
              <a:t>PERSONAJES</a:t>
            </a:r>
          </a:p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Engravers MT" pitchFamily="18" charset="0"/>
              </a:rPr>
              <a:t>INTERESANTES</a:t>
            </a:r>
          </a:p>
          <a:p>
            <a:pPr algn="ctr"/>
            <a:r>
              <a:rPr lang="en-US" sz="2800" b="1" dirty="0" err="1" smtClean="0">
                <a:solidFill>
                  <a:schemeClr val="bg1"/>
                </a:solidFill>
                <a:latin typeface="Engravers MT" pitchFamily="18" charset="0"/>
              </a:rPr>
              <a:t>BiblICAS</a:t>
            </a:r>
            <a:endParaRPr lang="en-US" sz="2800" b="1" dirty="0">
              <a:solidFill>
                <a:schemeClr val="bg1"/>
              </a:solidFill>
              <a:latin typeface="Engravers MT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72700" y="4147431"/>
            <a:ext cx="47796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00"/>
                </a:solidFill>
                <a:latin typeface="Engravers MT" pitchFamily="18" charset="0"/>
              </a:rPr>
              <a:t>Gigantes</a:t>
            </a:r>
            <a:r>
              <a:rPr lang="en-US" b="1" dirty="0" smtClean="0">
                <a:solidFill>
                  <a:srgbClr val="FFFF00"/>
                </a:solidFill>
                <a:latin typeface="Engravers MT" pitchFamily="18" charset="0"/>
              </a:rPr>
              <a:t> en</a:t>
            </a:r>
          </a:p>
          <a:p>
            <a:pPr algn="ctr"/>
            <a:r>
              <a:rPr lang="en-US" b="1" dirty="0" smtClean="0">
                <a:solidFill>
                  <a:srgbClr val="FFFF00"/>
                </a:solidFill>
                <a:latin typeface="Engravers MT" pitchFamily="18" charset="0"/>
              </a:rPr>
              <a:t>la </a:t>
            </a:r>
            <a:r>
              <a:rPr lang="en-US" b="1" dirty="0" err="1" smtClean="0">
                <a:solidFill>
                  <a:srgbClr val="FFFF00"/>
                </a:solidFill>
                <a:latin typeface="Engravers MT" pitchFamily="18" charset="0"/>
              </a:rPr>
              <a:t>tierra</a:t>
            </a:r>
            <a:endParaRPr lang="en-US" b="1" dirty="0">
              <a:solidFill>
                <a:srgbClr val="FFFF00"/>
              </a:solidFill>
              <a:latin typeface="Engravers M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89952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4.bp.blogspot.com/_T5UlQql8sHM/S40j1yutFNI/AAAAAAAACP4/fiwBGUZN3gg/s400/235279_f496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685" y="-3629"/>
            <a:ext cx="5715000" cy="6844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168571" y="1219200"/>
            <a:ext cx="29718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4000" b="1" dirty="0" smtClean="0">
                <a:solidFill>
                  <a:schemeClr val="bg1"/>
                </a:solidFill>
              </a:rPr>
              <a:t>Había </a:t>
            </a:r>
            <a:r>
              <a:rPr lang="es-ES" sz="4000" b="1" dirty="0">
                <a:solidFill>
                  <a:schemeClr val="bg1"/>
                </a:solidFill>
              </a:rPr>
              <a:t>gigantes en la tierra en aquellos </a:t>
            </a:r>
            <a:r>
              <a:rPr lang="es-ES" sz="4000" b="1" dirty="0" smtClean="0">
                <a:solidFill>
                  <a:schemeClr val="bg1"/>
                </a:solidFill>
              </a:rPr>
              <a:t>días</a:t>
            </a:r>
            <a:endParaRPr lang="es-ES" sz="4000" b="1" dirty="0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4000" b="1" dirty="0" smtClean="0">
                <a:solidFill>
                  <a:srgbClr val="FFFF00"/>
                </a:solidFill>
              </a:rPr>
              <a:t>Gen. 6:4</a:t>
            </a:r>
            <a:endParaRPr lang="en-US" sz="4000" b="1" dirty="0">
              <a:solidFill>
                <a:srgbClr val="FFFF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04885" y="4800600"/>
            <a:ext cx="990600" cy="762000"/>
          </a:xfrm>
          <a:prstGeom prst="rect">
            <a:avLst/>
          </a:prstGeom>
          <a:solidFill>
            <a:srgbClr val="DCDE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756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36288" y="1066800"/>
            <a:ext cx="9114971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FF00"/>
                </a:solidFill>
                <a:latin typeface="Arial Rounded MT Bold" pitchFamily="34" charset="0"/>
              </a:rPr>
              <a:t>Gén</a:t>
            </a:r>
            <a:r>
              <a:rPr lang="en-US" sz="3200" b="1" dirty="0" smtClean="0">
                <a:solidFill>
                  <a:srgbClr val="FFFF00"/>
                </a:solidFill>
                <a:latin typeface="Arial Rounded MT Bold" pitchFamily="34" charset="0"/>
              </a:rPr>
              <a:t> 6:4 - </a:t>
            </a:r>
            <a:r>
              <a:rPr lang="es-ES" sz="3200" b="1" dirty="0" smtClean="0">
                <a:solidFill>
                  <a:schemeClr val="bg1"/>
                </a:solidFill>
                <a:latin typeface="Arial Rounded MT Bold" pitchFamily="34" charset="0"/>
              </a:rPr>
              <a:t>Había </a:t>
            </a:r>
            <a:r>
              <a:rPr lang="es-ES" sz="3200" b="1" dirty="0">
                <a:solidFill>
                  <a:srgbClr val="FFFF00"/>
                </a:solidFill>
                <a:latin typeface="Arial Rounded MT Bold" pitchFamily="34" charset="0"/>
              </a:rPr>
              <a:t>gigantes</a:t>
            </a:r>
            <a:r>
              <a:rPr lang="es-ES" sz="3200" b="1" dirty="0">
                <a:solidFill>
                  <a:schemeClr val="bg1"/>
                </a:solidFill>
                <a:latin typeface="Arial Rounded MT Bold" pitchFamily="34" charset="0"/>
              </a:rPr>
              <a:t> en la tierra en aquellos días, y también después que se llegaron los hijos de Dios a las hijas de los hombres, y les engendraron hijos. Estos fueron </a:t>
            </a:r>
            <a:r>
              <a:rPr lang="es-ES" sz="3200" b="1" dirty="0">
                <a:solidFill>
                  <a:srgbClr val="FFFF00"/>
                </a:solidFill>
                <a:latin typeface="Arial Rounded MT Bold" pitchFamily="34" charset="0"/>
              </a:rPr>
              <a:t>los valientes </a:t>
            </a:r>
            <a:r>
              <a:rPr lang="es-ES" sz="3200" b="1" dirty="0">
                <a:solidFill>
                  <a:schemeClr val="bg1"/>
                </a:solidFill>
                <a:latin typeface="Arial Rounded MT Bold" pitchFamily="34" charset="0"/>
              </a:rPr>
              <a:t>que desde la </a:t>
            </a:r>
            <a:r>
              <a:rPr lang="es-ES" sz="3200" b="1" dirty="0" smtClean="0">
                <a:solidFill>
                  <a:schemeClr val="bg1"/>
                </a:solidFill>
                <a:latin typeface="Arial Rounded MT Bold" pitchFamily="34" charset="0"/>
              </a:rPr>
              <a:t>antigüedad </a:t>
            </a:r>
            <a:r>
              <a:rPr lang="es-ES" sz="3200" b="1" dirty="0">
                <a:solidFill>
                  <a:schemeClr val="bg1"/>
                </a:solidFill>
                <a:latin typeface="Arial Rounded MT Bold" pitchFamily="34" charset="0"/>
              </a:rPr>
              <a:t>fueron </a:t>
            </a:r>
            <a:r>
              <a:rPr lang="es-ES" sz="3200" b="1" dirty="0">
                <a:solidFill>
                  <a:srgbClr val="FFFF00"/>
                </a:solidFill>
                <a:latin typeface="Arial Rounded MT Bold" pitchFamily="34" charset="0"/>
              </a:rPr>
              <a:t>varones de renombre</a:t>
            </a:r>
            <a:r>
              <a:rPr lang="es-ES" sz="3200" b="1" dirty="0">
                <a:solidFill>
                  <a:schemeClr val="bg1"/>
                </a:solidFill>
                <a:latin typeface="Arial Rounded MT Bold" pitchFamily="34" charset="0"/>
              </a:rPr>
              <a:t>.</a:t>
            </a:r>
          </a:p>
          <a:p>
            <a:pPr algn="ctr"/>
            <a:endParaRPr lang="en-US" sz="1800" b="1" dirty="0">
              <a:solidFill>
                <a:srgbClr val="FFFF00"/>
              </a:solidFill>
              <a:latin typeface="Arial Rounded MT Bold" pitchFamily="34" charset="0"/>
            </a:endParaRPr>
          </a:p>
          <a:p>
            <a:pPr algn="ctr"/>
            <a:r>
              <a:rPr lang="en-US" sz="3200" b="1" dirty="0" err="1" smtClean="0">
                <a:solidFill>
                  <a:srgbClr val="FFFF00"/>
                </a:solidFill>
                <a:latin typeface="Arial Rounded MT Bold" pitchFamily="34" charset="0"/>
              </a:rPr>
              <a:t>Núm</a:t>
            </a:r>
            <a:r>
              <a:rPr lang="en-US" sz="3200" b="1" dirty="0" smtClean="0">
                <a:solidFill>
                  <a:srgbClr val="FFFF00"/>
                </a:solidFill>
                <a:latin typeface="Arial Rounded MT Bold" pitchFamily="34" charset="0"/>
              </a:rPr>
              <a:t> 13:33 - </a:t>
            </a:r>
            <a:r>
              <a:rPr lang="es-ES" sz="3200" b="1" dirty="0" smtClean="0">
                <a:solidFill>
                  <a:schemeClr val="bg1"/>
                </a:solidFill>
                <a:latin typeface="Arial Rounded MT Bold" pitchFamily="34" charset="0"/>
              </a:rPr>
              <a:t>También </a:t>
            </a:r>
            <a:r>
              <a:rPr lang="es-ES" sz="3200" b="1" dirty="0">
                <a:solidFill>
                  <a:schemeClr val="bg1"/>
                </a:solidFill>
                <a:latin typeface="Arial Rounded MT Bold" pitchFamily="34" charset="0"/>
              </a:rPr>
              <a:t>vimos allí </a:t>
            </a:r>
            <a:r>
              <a:rPr lang="es-ES" sz="3200" b="1" dirty="0">
                <a:solidFill>
                  <a:srgbClr val="FFFF00"/>
                </a:solidFill>
                <a:latin typeface="Arial Rounded MT Bold" pitchFamily="34" charset="0"/>
              </a:rPr>
              <a:t>gigantes</a:t>
            </a:r>
            <a:r>
              <a:rPr lang="es-ES" sz="3200" b="1" dirty="0">
                <a:solidFill>
                  <a:schemeClr val="bg1"/>
                </a:solidFill>
                <a:latin typeface="Arial Rounded MT Bold" pitchFamily="34" charset="0"/>
              </a:rPr>
              <a:t>, </a:t>
            </a:r>
            <a:r>
              <a:rPr lang="es-ES" sz="3200" b="1" dirty="0">
                <a:solidFill>
                  <a:srgbClr val="FFFF00"/>
                </a:solidFill>
                <a:latin typeface="Arial Rounded MT Bold" pitchFamily="34" charset="0"/>
              </a:rPr>
              <a:t>hijos de </a:t>
            </a:r>
            <a:r>
              <a:rPr lang="es-ES" sz="3200" b="1" dirty="0" err="1">
                <a:solidFill>
                  <a:srgbClr val="FFFF00"/>
                </a:solidFill>
                <a:latin typeface="Arial Rounded MT Bold" pitchFamily="34" charset="0"/>
              </a:rPr>
              <a:t>Anac</a:t>
            </a:r>
            <a:r>
              <a:rPr lang="es-ES" sz="3200" b="1" dirty="0">
                <a:solidFill>
                  <a:schemeClr val="bg1"/>
                </a:solidFill>
                <a:latin typeface="Arial Rounded MT Bold" pitchFamily="34" charset="0"/>
              </a:rPr>
              <a:t>, </a:t>
            </a:r>
            <a:r>
              <a:rPr lang="es-ES" sz="3200" b="1" dirty="0">
                <a:solidFill>
                  <a:srgbClr val="FFFF00"/>
                </a:solidFill>
                <a:latin typeface="Arial Rounded MT Bold" pitchFamily="34" charset="0"/>
              </a:rPr>
              <a:t>raza de los gigantes</a:t>
            </a:r>
            <a:r>
              <a:rPr lang="es-ES" sz="3200" b="1" dirty="0">
                <a:solidFill>
                  <a:schemeClr val="bg1"/>
                </a:solidFill>
                <a:latin typeface="Arial Rounded MT Bold" pitchFamily="34" charset="0"/>
              </a:rPr>
              <a:t>, y éramos nosotros, a nuestro parecer, como langostas; y así les parecíamos a ellos</a:t>
            </a:r>
            <a:r>
              <a:rPr lang="es-ES" sz="3200" b="1" dirty="0" smtClean="0">
                <a:solidFill>
                  <a:schemeClr val="bg1"/>
                </a:solidFill>
                <a:latin typeface="Arial Rounded MT Bold" pitchFamily="34" charset="0"/>
              </a:rPr>
              <a:t>.</a:t>
            </a:r>
            <a:endParaRPr lang="es-ES" sz="3200" b="1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2029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533400"/>
            <a:ext cx="9114971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FF00"/>
                </a:solidFill>
                <a:latin typeface="Arial Rounded MT Bold" pitchFamily="34" charset="0"/>
              </a:rPr>
              <a:t>Deut</a:t>
            </a:r>
            <a:r>
              <a:rPr lang="en-US" sz="3200" b="1" dirty="0" smtClean="0">
                <a:solidFill>
                  <a:srgbClr val="FFFF00"/>
                </a:solidFill>
                <a:latin typeface="Arial Rounded MT Bold" pitchFamily="34" charset="0"/>
              </a:rPr>
              <a:t> 2:19-21 - </a:t>
            </a:r>
            <a:r>
              <a:rPr lang="es-ES" sz="3200" b="1" dirty="0" smtClean="0">
                <a:solidFill>
                  <a:schemeClr val="bg1"/>
                </a:solidFill>
                <a:latin typeface="Arial Rounded MT Bold" pitchFamily="34" charset="0"/>
              </a:rPr>
              <a:t>Y </a:t>
            </a:r>
            <a:r>
              <a:rPr lang="es-ES" sz="3200" b="1" dirty="0">
                <a:solidFill>
                  <a:schemeClr val="bg1"/>
                </a:solidFill>
                <a:latin typeface="Arial Rounded MT Bold" pitchFamily="34" charset="0"/>
              </a:rPr>
              <a:t>cuando te acerques a los hijos de Amón, no los molestes, ni contiendas con ellos; porque no te daré posesión de la tierra de los hijos de Amón, pues a los hijos de Lot la he dado por heredad. </a:t>
            </a:r>
            <a:r>
              <a:rPr lang="es-ES" sz="3200" b="1" dirty="0" smtClean="0">
                <a:solidFill>
                  <a:schemeClr val="bg1"/>
                </a:solidFill>
                <a:latin typeface="Arial Rounded MT Bold" pitchFamily="34" charset="0"/>
              </a:rPr>
              <a:t>(Por </a:t>
            </a:r>
            <a:r>
              <a:rPr lang="es-ES" sz="3200" b="1" dirty="0">
                <a:solidFill>
                  <a:srgbClr val="FFFF00"/>
                </a:solidFill>
                <a:latin typeface="Arial Rounded MT Bold" pitchFamily="34" charset="0"/>
              </a:rPr>
              <a:t>tierra de gigantes</a:t>
            </a:r>
            <a:r>
              <a:rPr lang="es-ES" sz="3200" b="1" dirty="0">
                <a:solidFill>
                  <a:schemeClr val="bg1"/>
                </a:solidFill>
                <a:latin typeface="Arial Rounded MT Bold" pitchFamily="34" charset="0"/>
              </a:rPr>
              <a:t> fue también ella tenida; habitaron en ella </a:t>
            </a:r>
            <a:r>
              <a:rPr lang="es-ES" sz="3200" b="1" dirty="0">
                <a:solidFill>
                  <a:srgbClr val="FFFF00"/>
                </a:solidFill>
                <a:latin typeface="Arial Rounded MT Bold" pitchFamily="34" charset="0"/>
              </a:rPr>
              <a:t>gigantes</a:t>
            </a:r>
            <a:r>
              <a:rPr lang="es-ES" sz="3200" b="1" dirty="0">
                <a:solidFill>
                  <a:schemeClr val="bg1"/>
                </a:solidFill>
                <a:latin typeface="Arial Rounded MT Bold" pitchFamily="34" charset="0"/>
              </a:rPr>
              <a:t> en otro tiempo, a los cuales los amonitas llamaban </a:t>
            </a:r>
            <a:r>
              <a:rPr lang="es-ES" sz="3200" b="1" dirty="0" err="1">
                <a:solidFill>
                  <a:srgbClr val="FFFF00"/>
                </a:solidFill>
                <a:latin typeface="Arial Rounded MT Bold" pitchFamily="34" charset="0"/>
              </a:rPr>
              <a:t>zomzomeos</a:t>
            </a:r>
            <a:r>
              <a:rPr lang="es-ES" sz="3200" b="1" dirty="0" smtClean="0">
                <a:solidFill>
                  <a:schemeClr val="bg1"/>
                </a:solidFill>
                <a:latin typeface="Arial Rounded MT Bold" pitchFamily="34" charset="0"/>
              </a:rPr>
              <a:t>; </a:t>
            </a:r>
            <a:r>
              <a:rPr lang="es-ES" sz="3200" b="1" dirty="0">
                <a:solidFill>
                  <a:schemeClr val="bg1"/>
                </a:solidFill>
                <a:latin typeface="Arial Rounded MT Bold" pitchFamily="34" charset="0"/>
              </a:rPr>
              <a:t>pueblo grande y numeroso, y </a:t>
            </a:r>
            <a:r>
              <a:rPr lang="es-ES" sz="3200" b="1" dirty="0">
                <a:solidFill>
                  <a:srgbClr val="FFFF00"/>
                </a:solidFill>
                <a:latin typeface="Arial Rounded MT Bold" pitchFamily="34" charset="0"/>
              </a:rPr>
              <a:t>alto</a:t>
            </a:r>
            <a:r>
              <a:rPr lang="es-ES" sz="3200" b="1" dirty="0">
                <a:solidFill>
                  <a:schemeClr val="bg1"/>
                </a:solidFill>
                <a:latin typeface="Arial Rounded MT Bold" pitchFamily="34" charset="0"/>
              </a:rPr>
              <a:t>, como los hijos de </a:t>
            </a:r>
            <a:r>
              <a:rPr lang="es-ES" sz="3200" b="1" dirty="0" err="1">
                <a:solidFill>
                  <a:schemeClr val="bg1"/>
                </a:solidFill>
                <a:latin typeface="Arial Rounded MT Bold" pitchFamily="34" charset="0"/>
              </a:rPr>
              <a:t>Anac</a:t>
            </a:r>
            <a:r>
              <a:rPr lang="es-ES" sz="3200" b="1" dirty="0">
                <a:solidFill>
                  <a:schemeClr val="bg1"/>
                </a:solidFill>
                <a:latin typeface="Arial Rounded MT Bold" pitchFamily="34" charset="0"/>
              </a:rPr>
              <a:t>; a los cuales Jehová destruyó delante de los amonitas. Estos sucedieron a aquéllos, y habitaron en su </a:t>
            </a:r>
            <a:r>
              <a:rPr lang="es-ES" sz="3200" b="1" dirty="0" smtClean="0">
                <a:solidFill>
                  <a:schemeClr val="bg1"/>
                </a:solidFill>
                <a:latin typeface="Arial Rounded MT Bold" pitchFamily="34" charset="0"/>
              </a:rPr>
              <a:t>lugar</a:t>
            </a:r>
            <a:r>
              <a:rPr lang="es-ES" sz="3200" b="1" dirty="0">
                <a:solidFill>
                  <a:schemeClr val="bg1"/>
                </a:solidFill>
                <a:latin typeface="Arial Rounded MT Bold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28824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7257" y="304800"/>
            <a:ext cx="9114971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FF00"/>
                </a:solidFill>
                <a:latin typeface="Arial Rounded MT Bold" pitchFamily="34" charset="0"/>
              </a:rPr>
              <a:t>Dt</a:t>
            </a:r>
            <a:r>
              <a:rPr lang="en-US" sz="3200" b="1" dirty="0" smtClean="0">
                <a:solidFill>
                  <a:srgbClr val="FFFF00"/>
                </a:solidFill>
                <a:latin typeface="Arial Rounded MT Bold" pitchFamily="34" charset="0"/>
              </a:rPr>
              <a:t> 3:8-13 - </a:t>
            </a:r>
            <a:r>
              <a:rPr lang="es-ES" sz="3200" b="1" dirty="0" smtClean="0">
                <a:solidFill>
                  <a:schemeClr val="bg1"/>
                </a:solidFill>
                <a:latin typeface="Arial Rounded MT Bold" pitchFamily="34" charset="0"/>
              </a:rPr>
              <a:t>tomamos </a:t>
            </a:r>
            <a:r>
              <a:rPr lang="es-ES" sz="3200" b="1" dirty="0">
                <a:solidFill>
                  <a:schemeClr val="bg1"/>
                </a:solidFill>
                <a:latin typeface="Arial Rounded MT Bold" pitchFamily="34" charset="0"/>
              </a:rPr>
              <a:t>en aquel tiempo la tierra </a:t>
            </a:r>
            <a:r>
              <a:rPr lang="es-ES" sz="3200" b="1" dirty="0" smtClean="0">
                <a:solidFill>
                  <a:schemeClr val="bg1"/>
                </a:solidFill>
                <a:latin typeface="Arial Rounded MT Bold" pitchFamily="34" charset="0"/>
              </a:rPr>
              <a:t>…de </a:t>
            </a:r>
            <a:r>
              <a:rPr lang="es-ES" sz="3200" b="1" dirty="0">
                <a:solidFill>
                  <a:schemeClr val="bg1"/>
                </a:solidFill>
                <a:latin typeface="Arial Rounded MT Bold" pitchFamily="34" charset="0"/>
              </a:rPr>
              <a:t>los dos reyes amorreos que estaban a este lado del </a:t>
            </a:r>
            <a:r>
              <a:rPr lang="es-ES" sz="3200" b="1" dirty="0" smtClean="0">
                <a:solidFill>
                  <a:schemeClr val="bg1"/>
                </a:solidFill>
                <a:latin typeface="Arial Rounded MT Bold" pitchFamily="34" charset="0"/>
              </a:rPr>
              <a:t>Jordán…Todas </a:t>
            </a:r>
            <a:r>
              <a:rPr lang="es-ES" sz="3200" b="1" dirty="0">
                <a:solidFill>
                  <a:schemeClr val="bg1"/>
                </a:solidFill>
                <a:latin typeface="Arial Rounded MT Bold" pitchFamily="34" charset="0"/>
              </a:rPr>
              <a:t>las ciudades </a:t>
            </a:r>
            <a:endParaRPr lang="es-ES" sz="3200" b="1" dirty="0" smtClean="0">
              <a:solidFill>
                <a:schemeClr val="bg1"/>
              </a:solidFill>
              <a:latin typeface="Arial Rounded MT Bold" pitchFamily="34" charset="0"/>
            </a:endParaRPr>
          </a:p>
          <a:p>
            <a:pPr algn="ctr"/>
            <a:r>
              <a:rPr lang="es-ES" sz="3200" b="1" dirty="0" smtClean="0">
                <a:solidFill>
                  <a:schemeClr val="bg1"/>
                </a:solidFill>
                <a:latin typeface="Arial Rounded MT Bold" pitchFamily="34" charset="0"/>
              </a:rPr>
              <a:t>del </a:t>
            </a:r>
            <a:r>
              <a:rPr lang="es-ES" sz="3200" b="1" dirty="0">
                <a:solidFill>
                  <a:schemeClr val="bg1"/>
                </a:solidFill>
                <a:latin typeface="Arial Rounded MT Bold" pitchFamily="34" charset="0"/>
              </a:rPr>
              <a:t>reino de </a:t>
            </a:r>
            <a:r>
              <a:rPr lang="es-ES" sz="3200" b="1" dirty="0" err="1">
                <a:solidFill>
                  <a:srgbClr val="FFFF00"/>
                </a:solidFill>
                <a:latin typeface="Arial Rounded MT Bold" pitchFamily="34" charset="0"/>
              </a:rPr>
              <a:t>Og</a:t>
            </a:r>
            <a:r>
              <a:rPr lang="es-ES" sz="3200" b="1" dirty="0">
                <a:solidFill>
                  <a:schemeClr val="bg1"/>
                </a:solidFill>
                <a:latin typeface="Arial Rounded MT Bold" pitchFamily="34" charset="0"/>
              </a:rPr>
              <a:t> en </a:t>
            </a:r>
            <a:r>
              <a:rPr lang="es-ES" sz="3200" b="1" dirty="0" err="1">
                <a:solidFill>
                  <a:schemeClr val="bg1"/>
                </a:solidFill>
                <a:latin typeface="Arial Rounded MT Bold" pitchFamily="34" charset="0"/>
              </a:rPr>
              <a:t>Basán</a:t>
            </a:r>
            <a:r>
              <a:rPr lang="es-ES" sz="3200" b="1" dirty="0">
                <a:solidFill>
                  <a:schemeClr val="bg1"/>
                </a:solidFill>
                <a:latin typeface="Arial Rounded MT Bold" pitchFamily="34" charset="0"/>
              </a:rPr>
              <a:t>. </a:t>
            </a:r>
            <a:endParaRPr lang="es-ES" sz="3200" b="1" dirty="0" smtClean="0">
              <a:solidFill>
                <a:schemeClr val="bg1"/>
              </a:solidFill>
              <a:latin typeface="Arial Rounded MT Bold" pitchFamily="34" charset="0"/>
            </a:endParaRPr>
          </a:p>
          <a:p>
            <a:pPr algn="ctr"/>
            <a:endParaRPr lang="es-ES" sz="2000" b="1" dirty="0">
              <a:solidFill>
                <a:schemeClr val="bg1"/>
              </a:solidFill>
              <a:latin typeface="Arial Rounded MT Bold" pitchFamily="34" charset="0"/>
            </a:endParaRPr>
          </a:p>
          <a:p>
            <a:pPr algn="ctr"/>
            <a:r>
              <a:rPr lang="es-ES" sz="3200" b="1" dirty="0" smtClean="0">
                <a:solidFill>
                  <a:schemeClr val="bg1"/>
                </a:solidFill>
                <a:latin typeface="Arial Rounded MT Bold" pitchFamily="34" charset="0"/>
              </a:rPr>
              <a:t>Porque </a:t>
            </a:r>
            <a:r>
              <a:rPr lang="es-ES" sz="3200" b="1" dirty="0">
                <a:solidFill>
                  <a:schemeClr val="bg1"/>
                </a:solidFill>
                <a:latin typeface="Arial Rounded MT Bold" pitchFamily="34" charset="0"/>
              </a:rPr>
              <a:t>ú</a:t>
            </a:r>
            <a:r>
              <a:rPr lang="es-ES" sz="3200" b="1" dirty="0" smtClean="0">
                <a:solidFill>
                  <a:schemeClr val="bg1"/>
                </a:solidFill>
                <a:latin typeface="Arial Rounded MT Bold" pitchFamily="34" charset="0"/>
              </a:rPr>
              <a:t>nicamente </a:t>
            </a:r>
            <a:r>
              <a:rPr lang="es-ES" sz="3200" b="1" dirty="0" err="1">
                <a:solidFill>
                  <a:srgbClr val="FFFF00"/>
                </a:solidFill>
                <a:latin typeface="Arial Rounded MT Bold" pitchFamily="34" charset="0"/>
              </a:rPr>
              <a:t>Og</a:t>
            </a:r>
            <a:r>
              <a:rPr lang="es-ES" sz="3200" b="1" dirty="0">
                <a:solidFill>
                  <a:srgbClr val="FFFF00"/>
                </a:solidFill>
                <a:latin typeface="Arial Rounded MT Bold" pitchFamily="34" charset="0"/>
              </a:rPr>
              <a:t> rey de </a:t>
            </a:r>
            <a:r>
              <a:rPr lang="es-ES" sz="3200" b="1" dirty="0" err="1">
                <a:solidFill>
                  <a:srgbClr val="FFFF00"/>
                </a:solidFill>
                <a:latin typeface="Arial Rounded MT Bold" pitchFamily="34" charset="0"/>
              </a:rPr>
              <a:t>Basán</a:t>
            </a:r>
            <a:r>
              <a:rPr lang="es-ES" sz="3200" b="1" dirty="0">
                <a:solidFill>
                  <a:srgbClr val="FFFF00"/>
                </a:solidFill>
                <a:latin typeface="Arial Rounded MT Bold" pitchFamily="34" charset="0"/>
              </a:rPr>
              <a:t> había quedado del resto de los gigantes</a:t>
            </a:r>
            <a:r>
              <a:rPr lang="es-ES" sz="3200" b="1" dirty="0">
                <a:solidFill>
                  <a:schemeClr val="bg1"/>
                </a:solidFill>
                <a:latin typeface="Arial Rounded MT Bold" pitchFamily="34" charset="0"/>
              </a:rPr>
              <a:t>. Su cama, una cama de </a:t>
            </a:r>
            <a:r>
              <a:rPr lang="es-ES" sz="3200" b="1" dirty="0" smtClean="0">
                <a:solidFill>
                  <a:schemeClr val="bg1"/>
                </a:solidFill>
                <a:latin typeface="Arial Rounded MT Bold" pitchFamily="34" charset="0"/>
              </a:rPr>
              <a:t>hierro…La </a:t>
            </a:r>
            <a:r>
              <a:rPr lang="es-ES" sz="3200" b="1" dirty="0">
                <a:solidFill>
                  <a:schemeClr val="bg1"/>
                </a:solidFill>
                <a:latin typeface="Arial Rounded MT Bold" pitchFamily="34" charset="0"/>
              </a:rPr>
              <a:t>longitud de ella es de nueve codos, y su anchura de cuatro codos, según el codo de un </a:t>
            </a:r>
            <a:r>
              <a:rPr lang="es-ES" sz="3200" b="1" dirty="0" smtClean="0">
                <a:solidFill>
                  <a:schemeClr val="bg1"/>
                </a:solidFill>
                <a:latin typeface="Arial Rounded MT Bold" pitchFamily="34" charset="0"/>
              </a:rPr>
              <a:t>hombre…toda </a:t>
            </a:r>
            <a:r>
              <a:rPr lang="es-ES" sz="3200" b="1" dirty="0">
                <a:solidFill>
                  <a:schemeClr val="bg1"/>
                </a:solidFill>
                <a:latin typeface="Arial Rounded MT Bold" pitchFamily="34" charset="0"/>
              </a:rPr>
              <a:t>la tierra de </a:t>
            </a:r>
            <a:r>
              <a:rPr lang="es-ES" sz="3200" b="1" dirty="0" err="1">
                <a:solidFill>
                  <a:schemeClr val="bg1"/>
                </a:solidFill>
                <a:latin typeface="Arial Rounded MT Bold" pitchFamily="34" charset="0"/>
              </a:rPr>
              <a:t>Argob</a:t>
            </a:r>
            <a:r>
              <a:rPr lang="es-ES" sz="3200" b="1" dirty="0">
                <a:solidFill>
                  <a:schemeClr val="bg1"/>
                </a:solidFill>
                <a:latin typeface="Arial Rounded MT Bold" pitchFamily="34" charset="0"/>
              </a:rPr>
              <a:t>, que </a:t>
            </a:r>
            <a:r>
              <a:rPr lang="es-ES" sz="3200" b="1" dirty="0">
                <a:solidFill>
                  <a:srgbClr val="FFFF00"/>
                </a:solidFill>
                <a:latin typeface="Arial Rounded MT Bold" pitchFamily="34" charset="0"/>
              </a:rPr>
              <a:t>se llamaba la tierra de los gigantes</a:t>
            </a:r>
            <a:r>
              <a:rPr lang="es-ES" sz="3200" b="1" dirty="0">
                <a:solidFill>
                  <a:schemeClr val="bg1"/>
                </a:solidFill>
                <a:latin typeface="Arial Rounded MT Bold" pitchFamily="34" charset="0"/>
              </a:rPr>
              <a:t>, lo di a la media tribu de Manasés</a:t>
            </a:r>
            <a:r>
              <a:rPr lang="es-ES" sz="3200" b="1" dirty="0" smtClean="0">
                <a:solidFill>
                  <a:schemeClr val="bg1"/>
                </a:solidFill>
                <a:latin typeface="Arial Rounded MT Bold" pitchFamily="34" charset="0"/>
              </a:rPr>
              <a:t>.</a:t>
            </a:r>
            <a:endParaRPr lang="es-ES" sz="3200" b="1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2293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258" y="457200"/>
            <a:ext cx="9114971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b="1" dirty="0">
                <a:solidFill>
                  <a:srgbClr val="FFFF00"/>
                </a:solidFill>
                <a:latin typeface="Arial Rounded MT Bold" pitchFamily="34" charset="0"/>
              </a:rPr>
              <a:t>1 </a:t>
            </a:r>
            <a:r>
              <a:rPr lang="en-US" sz="3000" b="1" dirty="0" err="1" smtClean="0">
                <a:solidFill>
                  <a:srgbClr val="FFFF00"/>
                </a:solidFill>
                <a:latin typeface="Arial Rounded MT Bold" pitchFamily="34" charset="0"/>
              </a:rPr>
              <a:t>Crón</a:t>
            </a:r>
            <a:r>
              <a:rPr lang="en-US" sz="3000" b="1" dirty="0" smtClean="0">
                <a:solidFill>
                  <a:srgbClr val="FFFF00"/>
                </a:solidFill>
                <a:latin typeface="Arial Rounded MT Bold" pitchFamily="34" charset="0"/>
              </a:rPr>
              <a:t> 20:4-8 - </a:t>
            </a:r>
            <a:r>
              <a:rPr lang="es-ES" sz="3000" b="1" dirty="0" smtClean="0">
                <a:solidFill>
                  <a:schemeClr val="bg1"/>
                </a:solidFill>
                <a:latin typeface="Arial Rounded MT Bold" pitchFamily="34" charset="0"/>
              </a:rPr>
              <a:t>…aconteció </a:t>
            </a:r>
            <a:r>
              <a:rPr lang="es-ES" sz="3000" b="1" dirty="0">
                <a:solidFill>
                  <a:schemeClr val="bg1"/>
                </a:solidFill>
                <a:latin typeface="Arial Rounded MT Bold" pitchFamily="34" charset="0"/>
              </a:rPr>
              <a:t>que se levantó guerra en </a:t>
            </a:r>
            <a:r>
              <a:rPr lang="es-ES" sz="3000" b="1" dirty="0" err="1">
                <a:solidFill>
                  <a:schemeClr val="bg1"/>
                </a:solidFill>
                <a:latin typeface="Arial Rounded MT Bold" pitchFamily="34" charset="0"/>
              </a:rPr>
              <a:t>Gezer</a:t>
            </a:r>
            <a:r>
              <a:rPr lang="es-ES" sz="3000" b="1" dirty="0">
                <a:solidFill>
                  <a:schemeClr val="bg1"/>
                </a:solidFill>
                <a:latin typeface="Arial Rounded MT Bold" pitchFamily="34" charset="0"/>
              </a:rPr>
              <a:t> contra los filisteos; y </a:t>
            </a:r>
            <a:r>
              <a:rPr lang="es-ES" sz="3000" b="1" dirty="0" err="1">
                <a:solidFill>
                  <a:schemeClr val="bg1"/>
                </a:solidFill>
                <a:latin typeface="Arial Rounded MT Bold" pitchFamily="34" charset="0"/>
              </a:rPr>
              <a:t>Sibecai</a:t>
            </a:r>
            <a:r>
              <a:rPr lang="es-ES" sz="3000" b="1" dirty="0">
                <a:solidFill>
                  <a:schemeClr val="bg1"/>
                </a:solidFill>
                <a:latin typeface="Arial Rounded MT Bold" pitchFamily="34" charset="0"/>
              </a:rPr>
              <a:t> </a:t>
            </a:r>
            <a:r>
              <a:rPr lang="es-ES" sz="3000" b="1" dirty="0" err="1">
                <a:solidFill>
                  <a:schemeClr val="bg1"/>
                </a:solidFill>
                <a:latin typeface="Arial Rounded MT Bold" pitchFamily="34" charset="0"/>
              </a:rPr>
              <a:t>husatita</a:t>
            </a:r>
            <a:r>
              <a:rPr lang="es-ES" sz="3000" b="1" dirty="0">
                <a:solidFill>
                  <a:schemeClr val="bg1"/>
                </a:solidFill>
                <a:latin typeface="Arial Rounded MT Bold" pitchFamily="34" charset="0"/>
              </a:rPr>
              <a:t> mató a </a:t>
            </a:r>
            <a:r>
              <a:rPr lang="es-ES" sz="3000" b="1" dirty="0" err="1">
                <a:solidFill>
                  <a:srgbClr val="FFFF00"/>
                </a:solidFill>
                <a:latin typeface="Arial Rounded MT Bold" pitchFamily="34" charset="0"/>
              </a:rPr>
              <a:t>Sipai</a:t>
            </a:r>
            <a:r>
              <a:rPr lang="es-ES" sz="3000" b="1" dirty="0">
                <a:solidFill>
                  <a:srgbClr val="FFFF00"/>
                </a:solidFill>
                <a:latin typeface="Arial Rounded MT Bold" pitchFamily="34" charset="0"/>
              </a:rPr>
              <a:t>, de los descendientes de los gigantes</a:t>
            </a:r>
            <a:r>
              <a:rPr lang="es-ES" sz="3000" b="1" dirty="0">
                <a:solidFill>
                  <a:schemeClr val="bg1"/>
                </a:solidFill>
                <a:latin typeface="Arial Rounded MT Bold" pitchFamily="34" charset="0"/>
              </a:rPr>
              <a:t>; </a:t>
            </a:r>
            <a:r>
              <a:rPr lang="es-ES" sz="3000" b="1" dirty="0" smtClean="0">
                <a:solidFill>
                  <a:schemeClr val="bg1"/>
                </a:solidFill>
                <a:latin typeface="Arial Rounded MT Bold" pitchFamily="34" charset="0"/>
              </a:rPr>
              <a:t>…y </a:t>
            </a:r>
            <a:r>
              <a:rPr lang="es-ES" sz="3000" b="1" dirty="0" err="1">
                <a:solidFill>
                  <a:schemeClr val="bg1"/>
                </a:solidFill>
                <a:latin typeface="Arial Rounded MT Bold" pitchFamily="34" charset="0"/>
              </a:rPr>
              <a:t>Elhanán</a:t>
            </a:r>
            <a:r>
              <a:rPr lang="es-ES" sz="3000" b="1" dirty="0">
                <a:solidFill>
                  <a:schemeClr val="bg1"/>
                </a:solidFill>
                <a:latin typeface="Arial Rounded MT Bold" pitchFamily="34" charset="0"/>
              </a:rPr>
              <a:t> hijo de Jair mató a </a:t>
            </a:r>
            <a:r>
              <a:rPr lang="es-ES" sz="3000" b="1" dirty="0" err="1">
                <a:solidFill>
                  <a:srgbClr val="FFFF00"/>
                </a:solidFill>
                <a:latin typeface="Arial Rounded MT Bold" pitchFamily="34" charset="0"/>
              </a:rPr>
              <a:t>Lahmi</a:t>
            </a:r>
            <a:r>
              <a:rPr lang="es-ES" sz="3000" b="1" dirty="0">
                <a:solidFill>
                  <a:srgbClr val="FFFF00"/>
                </a:solidFill>
                <a:latin typeface="Arial Rounded MT Bold" pitchFamily="34" charset="0"/>
              </a:rPr>
              <a:t>, hermano de Goliat </a:t>
            </a:r>
            <a:r>
              <a:rPr lang="es-ES" sz="3000" b="1" dirty="0" err="1" smtClean="0">
                <a:solidFill>
                  <a:srgbClr val="FFFF00"/>
                </a:solidFill>
                <a:latin typeface="Arial Rounded MT Bold" pitchFamily="34" charset="0"/>
              </a:rPr>
              <a:t>geteo</a:t>
            </a:r>
            <a:r>
              <a:rPr lang="es-ES" sz="3000" b="1" dirty="0" smtClean="0">
                <a:solidFill>
                  <a:schemeClr val="bg1"/>
                </a:solidFill>
                <a:latin typeface="Arial Rounded MT Bold" pitchFamily="34" charset="0"/>
              </a:rPr>
              <a:t>…en </a:t>
            </a:r>
            <a:r>
              <a:rPr lang="es-ES" sz="3000" b="1" dirty="0" err="1">
                <a:solidFill>
                  <a:schemeClr val="bg1"/>
                </a:solidFill>
                <a:latin typeface="Arial Rounded MT Bold" pitchFamily="34" charset="0"/>
              </a:rPr>
              <a:t>Gat</a:t>
            </a:r>
            <a:r>
              <a:rPr lang="es-ES" sz="3000" b="1" dirty="0">
                <a:solidFill>
                  <a:schemeClr val="bg1"/>
                </a:solidFill>
                <a:latin typeface="Arial Rounded MT Bold" pitchFamily="34" charset="0"/>
              </a:rPr>
              <a:t>, donde había </a:t>
            </a:r>
            <a:r>
              <a:rPr lang="es-ES" sz="3000" b="1" dirty="0">
                <a:solidFill>
                  <a:srgbClr val="FFFF00"/>
                </a:solidFill>
                <a:latin typeface="Arial Rounded MT Bold" pitchFamily="34" charset="0"/>
              </a:rPr>
              <a:t>un hombre de grande estatura</a:t>
            </a:r>
            <a:r>
              <a:rPr lang="es-ES" sz="3000" b="1" dirty="0">
                <a:solidFill>
                  <a:schemeClr val="bg1"/>
                </a:solidFill>
                <a:latin typeface="Arial Rounded MT Bold" pitchFamily="34" charset="0"/>
              </a:rPr>
              <a:t>, el cual tenía seis dedos en pies y manos, veinticuatro por todos; y era descendiente de los </a:t>
            </a:r>
            <a:r>
              <a:rPr lang="es-ES" sz="3000" b="1" dirty="0" smtClean="0">
                <a:solidFill>
                  <a:schemeClr val="bg1"/>
                </a:solidFill>
                <a:latin typeface="Arial Rounded MT Bold" pitchFamily="34" charset="0"/>
              </a:rPr>
              <a:t>gigantes…lo </a:t>
            </a:r>
            <a:r>
              <a:rPr lang="es-ES" sz="3000" b="1" dirty="0">
                <a:solidFill>
                  <a:schemeClr val="bg1"/>
                </a:solidFill>
                <a:latin typeface="Arial Rounded MT Bold" pitchFamily="34" charset="0"/>
              </a:rPr>
              <a:t>mató Jonatán, hijo de </a:t>
            </a:r>
            <a:r>
              <a:rPr lang="es-ES" sz="3000" b="1" dirty="0" err="1">
                <a:solidFill>
                  <a:schemeClr val="bg1"/>
                </a:solidFill>
                <a:latin typeface="Arial Rounded MT Bold" pitchFamily="34" charset="0"/>
              </a:rPr>
              <a:t>Simea</a:t>
            </a:r>
            <a:r>
              <a:rPr lang="es-ES" sz="3000" b="1" dirty="0">
                <a:solidFill>
                  <a:schemeClr val="bg1"/>
                </a:solidFill>
                <a:latin typeface="Arial Rounded MT Bold" pitchFamily="34" charset="0"/>
              </a:rPr>
              <a:t> hermano de David. </a:t>
            </a:r>
            <a:r>
              <a:rPr lang="es-ES" sz="3000" b="1" dirty="0" smtClean="0">
                <a:solidFill>
                  <a:schemeClr val="bg1"/>
                </a:solidFill>
                <a:latin typeface="Arial Rounded MT Bold" pitchFamily="34" charset="0"/>
              </a:rPr>
              <a:t>Estos </a:t>
            </a:r>
            <a:r>
              <a:rPr lang="es-ES" sz="3000" b="1" dirty="0">
                <a:solidFill>
                  <a:srgbClr val="FFFF00"/>
                </a:solidFill>
                <a:latin typeface="Arial Rounded MT Bold" pitchFamily="34" charset="0"/>
              </a:rPr>
              <a:t>eran descendientes de los gigantes en </a:t>
            </a:r>
            <a:r>
              <a:rPr lang="es-ES" sz="3000" b="1" dirty="0" err="1">
                <a:solidFill>
                  <a:srgbClr val="FFFF00"/>
                </a:solidFill>
                <a:latin typeface="Arial Rounded MT Bold" pitchFamily="34" charset="0"/>
              </a:rPr>
              <a:t>Gat</a:t>
            </a:r>
            <a:r>
              <a:rPr lang="es-ES" sz="3000" b="1" dirty="0">
                <a:solidFill>
                  <a:schemeClr val="bg1"/>
                </a:solidFill>
                <a:latin typeface="Arial Rounded MT Bold" pitchFamily="34" charset="0"/>
              </a:rPr>
              <a:t>, los cuales cayeron por mano de David y de sus siervos</a:t>
            </a:r>
            <a:r>
              <a:rPr lang="es-ES" sz="3000" b="1" dirty="0" smtClean="0">
                <a:solidFill>
                  <a:schemeClr val="bg1"/>
                </a:solidFill>
                <a:latin typeface="Arial Rounded MT Bold" pitchFamily="34" charset="0"/>
              </a:rPr>
              <a:t>.</a:t>
            </a:r>
            <a:endParaRPr lang="es-ES" sz="3000" b="1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1345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770086" y="26427"/>
            <a:ext cx="5373914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b="1" u="sng" dirty="0" err="1">
                <a:solidFill>
                  <a:srgbClr val="FFFF00"/>
                </a:solidFill>
                <a:latin typeface="Arial Rounded MT Bold" pitchFamily="34" charset="0"/>
              </a:rPr>
              <a:t>Fémur</a:t>
            </a:r>
            <a:r>
              <a:rPr lang="en-US" sz="2600" b="1" u="sng" dirty="0">
                <a:solidFill>
                  <a:srgbClr val="FFFF00"/>
                </a:solidFill>
                <a:latin typeface="Arial Rounded MT Bold" pitchFamily="34" charset="0"/>
              </a:rPr>
              <a:t> </a:t>
            </a:r>
            <a:r>
              <a:rPr lang="en-US" sz="2600" b="1" u="sng" dirty="0" err="1">
                <a:solidFill>
                  <a:srgbClr val="FFFF00"/>
                </a:solidFill>
                <a:latin typeface="Arial Rounded MT Bold" pitchFamily="34" charset="0"/>
              </a:rPr>
              <a:t>Humano</a:t>
            </a:r>
            <a:r>
              <a:rPr lang="en-US" sz="2600" b="1" u="sng" dirty="0">
                <a:solidFill>
                  <a:srgbClr val="FFFF00"/>
                </a:solidFill>
                <a:latin typeface="Arial Rounded MT Bold" pitchFamily="34" charset="0"/>
              </a:rPr>
              <a:t> de 47 </a:t>
            </a:r>
            <a:r>
              <a:rPr lang="en-US" sz="2600" b="1" u="sng" dirty="0" err="1" smtClean="0">
                <a:solidFill>
                  <a:srgbClr val="FFFF00"/>
                </a:solidFill>
                <a:latin typeface="Arial Rounded MT Bold" pitchFamily="34" charset="0"/>
              </a:rPr>
              <a:t>pulgadas</a:t>
            </a:r>
            <a:endParaRPr lang="en-US" sz="2600" b="1" u="sng" dirty="0" smtClean="0">
              <a:solidFill>
                <a:srgbClr val="FFFF00"/>
              </a:solidFill>
              <a:latin typeface="Arial Rounded MT Bold" pitchFamily="34" charset="0"/>
            </a:endParaRPr>
          </a:p>
          <a:p>
            <a:pPr algn="ctr"/>
            <a:r>
              <a:rPr lang="es-ES" sz="2600" b="1" dirty="0">
                <a:solidFill>
                  <a:schemeClr val="bg1"/>
                </a:solidFill>
                <a:latin typeface="Arial Rounded MT Bold" pitchFamily="34" charset="0"/>
              </a:rPr>
              <a:t>A finales de los años 1950, durante la construcción del camino en Turquía, muchas tumbas fueron destapadas </a:t>
            </a:r>
            <a:r>
              <a:rPr lang="es-ES" sz="2600" b="1" dirty="0" smtClean="0">
                <a:solidFill>
                  <a:schemeClr val="bg1"/>
                </a:solidFill>
                <a:latin typeface="Arial Rounded MT Bold" pitchFamily="34" charset="0"/>
              </a:rPr>
              <a:t>conteniendo </a:t>
            </a:r>
            <a:r>
              <a:rPr lang="es-ES" sz="2600" b="1" dirty="0">
                <a:solidFill>
                  <a:schemeClr val="bg1"/>
                </a:solidFill>
                <a:latin typeface="Arial Rounded MT Bold" pitchFamily="34" charset="0"/>
              </a:rPr>
              <a:t>huesos de gigantes. En dos sitios los huesos de pierna fueron medidos para ser cerca de 47.24 pulgadas. </a:t>
            </a:r>
            <a:r>
              <a:rPr lang="es-ES" sz="2600" b="1" dirty="0" err="1">
                <a:solidFill>
                  <a:schemeClr val="bg1"/>
                </a:solidFill>
                <a:latin typeface="Arial Rounded MT Bold" pitchFamily="34" charset="0"/>
              </a:rPr>
              <a:t>Joe</a:t>
            </a:r>
            <a:r>
              <a:rPr lang="es-ES" sz="2600" b="1" dirty="0">
                <a:solidFill>
                  <a:schemeClr val="bg1"/>
                </a:solidFill>
                <a:latin typeface="Arial Rounded MT Bold" pitchFamily="34" charset="0"/>
              </a:rPr>
              <a:t> Taylor, Director del Museo del </a:t>
            </a:r>
            <a:r>
              <a:rPr lang="es-ES" sz="2600" b="1" dirty="0" smtClean="0">
                <a:solidFill>
                  <a:schemeClr val="bg1"/>
                </a:solidFill>
                <a:latin typeface="Arial Rounded MT Bold" pitchFamily="34" charset="0"/>
              </a:rPr>
              <a:t>Museo </a:t>
            </a:r>
            <a:r>
              <a:rPr lang="es-ES" sz="2600" b="1" dirty="0" err="1">
                <a:solidFill>
                  <a:schemeClr val="bg1"/>
                </a:solidFill>
                <a:latin typeface="Arial Rounded MT Bold" pitchFamily="34" charset="0"/>
              </a:rPr>
              <a:t>deFossiles</a:t>
            </a:r>
            <a:r>
              <a:rPr lang="es-ES" sz="2600" b="1" dirty="0">
                <a:solidFill>
                  <a:schemeClr val="bg1"/>
                </a:solidFill>
                <a:latin typeface="Arial Rounded MT Bold" pitchFamily="34" charset="0"/>
              </a:rPr>
              <a:t> en </a:t>
            </a:r>
            <a:r>
              <a:rPr lang="es-ES" sz="2600" b="1" dirty="0" err="1">
                <a:solidFill>
                  <a:schemeClr val="bg1"/>
                </a:solidFill>
                <a:latin typeface="Arial Rounded MT Bold" pitchFamily="34" charset="0"/>
              </a:rPr>
              <a:t>Crosbyton</a:t>
            </a:r>
            <a:r>
              <a:rPr lang="es-ES" sz="2600" b="1" dirty="0">
                <a:solidFill>
                  <a:schemeClr val="bg1"/>
                </a:solidFill>
                <a:latin typeface="Arial Rounded MT Bold" pitchFamily="34" charset="0"/>
              </a:rPr>
              <a:t>, Texas</a:t>
            </a:r>
            <a:r>
              <a:rPr lang="es-ES" sz="2600" b="1" dirty="0" smtClean="0">
                <a:solidFill>
                  <a:schemeClr val="bg1"/>
                </a:solidFill>
                <a:latin typeface="Arial Rounded MT Bold" pitchFamily="34" charset="0"/>
              </a:rPr>
              <a:t>, </a:t>
            </a:r>
            <a:r>
              <a:rPr lang="es-ES" sz="2600" b="1" dirty="0">
                <a:solidFill>
                  <a:schemeClr val="bg1"/>
                </a:solidFill>
                <a:latin typeface="Arial Rounded MT Bold" pitchFamily="34" charset="0"/>
              </a:rPr>
              <a:t>se encargó que él esculpiera este fémur humano para ser </a:t>
            </a:r>
            <a:r>
              <a:rPr lang="es-ES" sz="2600" b="1" dirty="0" smtClean="0">
                <a:solidFill>
                  <a:schemeClr val="bg1"/>
                </a:solidFill>
                <a:latin typeface="Arial Rounded MT Bold" pitchFamily="34" charset="0"/>
              </a:rPr>
              <a:t>correcto anatómicamente </a:t>
            </a:r>
            <a:r>
              <a:rPr lang="es-ES" sz="2600" b="1" dirty="0">
                <a:solidFill>
                  <a:schemeClr val="bg1"/>
                </a:solidFill>
                <a:latin typeface="Arial Rounded MT Bold" pitchFamily="34" charset="0"/>
              </a:rPr>
              <a:t>y a la escala correcta</a:t>
            </a:r>
            <a:endParaRPr lang="en-US" sz="2600" b="1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pic>
        <p:nvPicPr>
          <p:cNvPr id="1026" name="Picture 2" descr="http://www.greatdreams.com/reptlan/joegiant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8" t="6079" r="42143" b="19067"/>
          <a:stretch/>
        </p:blipFill>
        <p:spPr bwMode="auto">
          <a:xfrm>
            <a:off x="36286" y="0"/>
            <a:ext cx="3733800" cy="6932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597404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712029" y="533400"/>
            <a:ext cx="54102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b="1" dirty="0">
                <a:solidFill>
                  <a:schemeClr val="bg1"/>
                </a:solidFill>
                <a:latin typeface="Arial Rounded MT Bold" pitchFamily="34" charset="0"/>
              </a:rPr>
              <a:t>Este 'Gigante' puso 14-16 pies altos y tenía pies de 20-22 pulgadas de largo. Las puntas de dedo, de armas a sus lados, estarían aproximadamente 6 pies encima de la tierra</a:t>
            </a:r>
            <a:r>
              <a:rPr lang="es-ES" sz="2800" b="1" dirty="0" smtClean="0">
                <a:solidFill>
                  <a:schemeClr val="bg1"/>
                </a:solidFill>
                <a:latin typeface="Arial Rounded MT Bold" pitchFamily="34" charset="0"/>
              </a:rPr>
              <a:t>.</a:t>
            </a:r>
          </a:p>
          <a:p>
            <a:pPr algn="ctr"/>
            <a:endParaRPr lang="en-US" b="1" dirty="0">
              <a:solidFill>
                <a:schemeClr val="bg1"/>
              </a:solidFill>
              <a:latin typeface="Arial Rounded MT Bold" pitchFamily="34" charset="0"/>
            </a:endParaRPr>
          </a:p>
          <a:p>
            <a:pPr algn="ctr"/>
            <a:r>
              <a:rPr lang="es-ES" sz="2800" b="1" dirty="0" err="1">
                <a:solidFill>
                  <a:schemeClr val="bg1"/>
                </a:solidFill>
                <a:latin typeface="Arial Rounded MT Bold" pitchFamily="34" charset="0"/>
              </a:rPr>
              <a:t>Deut</a:t>
            </a:r>
            <a:r>
              <a:rPr lang="es-ES" sz="2800" b="1" dirty="0">
                <a:solidFill>
                  <a:schemeClr val="bg1"/>
                </a:solidFill>
                <a:latin typeface="Arial Rounded MT Bold" pitchFamily="34" charset="0"/>
              </a:rPr>
              <a:t>. 3:11 dice que la cama de hierro de </a:t>
            </a:r>
            <a:r>
              <a:rPr lang="es-ES" sz="2800" b="1" dirty="0" err="1">
                <a:solidFill>
                  <a:schemeClr val="bg1"/>
                </a:solidFill>
                <a:latin typeface="Arial Rounded MT Bold" pitchFamily="34" charset="0"/>
              </a:rPr>
              <a:t>Og</a:t>
            </a:r>
            <a:r>
              <a:rPr lang="es-ES" sz="2800" b="1" dirty="0">
                <a:solidFill>
                  <a:schemeClr val="bg1"/>
                </a:solidFill>
                <a:latin typeface="Arial Rounded MT Bold" pitchFamily="34" charset="0"/>
              </a:rPr>
              <a:t>, el Rey de </a:t>
            </a:r>
            <a:r>
              <a:rPr lang="es-ES" sz="2800" b="1" dirty="0" err="1" smtClean="0">
                <a:solidFill>
                  <a:schemeClr val="bg1"/>
                </a:solidFill>
                <a:latin typeface="Arial Rounded MT Bold" pitchFamily="34" charset="0"/>
              </a:rPr>
              <a:t>Basán</a:t>
            </a:r>
            <a:r>
              <a:rPr lang="es-ES" sz="2800" b="1" dirty="0">
                <a:solidFill>
                  <a:schemeClr val="bg1"/>
                </a:solidFill>
                <a:latin typeface="Arial Rounded MT Bold" pitchFamily="34" charset="0"/>
              </a:rPr>
              <a:t>, era aproximadamente 14 pies de largo por 6 pies de ancho.</a:t>
            </a:r>
            <a:endParaRPr lang="en-US" sz="2800" b="1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pic>
        <p:nvPicPr>
          <p:cNvPr id="4" name="Picture 2" descr="http://www.greatdreams.com/reptlan/joegiant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8" t="6079" r="42143" b="19067"/>
          <a:stretch/>
        </p:blipFill>
        <p:spPr bwMode="auto">
          <a:xfrm>
            <a:off x="0" y="0"/>
            <a:ext cx="3733800" cy="6932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217530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4723</TotalTime>
  <Words>1559</Words>
  <Application>Microsoft Office PowerPoint</Application>
  <PresentationFormat>On-screen Show (4:3)</PresentationFormat>
  <Paragraphs>128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Owner</dc:creator>
  <cp:lastModifiedBy>paqueof12</cp:lastModifiedBy>
  <cp:revision>484</cp:revision>
  <dcterms:created xsi:type="dcterms:W3CDTF">2009-12-30T19:26:52Z</dcterms:created>
  <dcterms:modified xsi:type="dcterms:W3CDTF">2013-03-24T18:26:50Z</dcterms:modified>
</cp:coreProperties>
</file>