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97" r:id="rId4"/>
    <p:sldId id="257" r:id="rId5"/>
    <p:sldId id="288" r:id="rId6"/>
    <p:sldId id="298" r:id="rId7"/>
    <p:sldId id="303" r:id="rId8"/>
    <p:sldId id="299" r:id="rId9"/>
    <p:sldId id="291" r:id="rId10"/>
    <p:sldId id="292" r:id="rId11"/>
    <p:sldId id="307" r:id="rId12"/>
    <p:sldId id="293" r:id="rId13"/>
    <p:sldId id="308" r:id="rId14"/>
    <p:sldId id="294" r:id="rId15"/>
    <p:sldId id="309" r:id="rId16"/>
    <p:sldId id="295" r:id="rId17"/>
    <p:sldId id="310" r:id="rId18"/>
    <p:sldId id="296" r:id="rId19"/>
    <p:sldId id="278" r:id="rId20"/>
    <p:sldId id="311" r:id="rId21"/>
    <p:sldId id="312" r:id="rId22"/>
    <p:sldId id="300" r:id="rId23"/>
    <p:sldId id="306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7B2"/>
    <a:srgbClr val="FFFF99"/>
    <a:srgbClr val="FFCC66"/>
    <a:srgbClr val="FBFADA"/>
    <a:srgbClr val="FBFAD6"/>
    <a:srgbClr val="F6F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8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5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9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0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4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1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7698-E128-41D9-BDF7-6FE10B82C0E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fecoach321.com/wp-content/uploads/2012/03/elisha-shunammite-woman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hyperlink" Target="http://4.bp.blogspot.com/-hA5jotvAVlc/TotU_VD0ZwI/AAAAAAAAA3Y/7mewSaBgUMw/s1600/christ+teaching+martha+and+mary+anton+dorph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fecoach321.com/wp-content/uploads/2012/03/elisha-shunammite-woman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hyperlink" Target="http://4.bp.blogspot.com/-hA5jotvAVlc/TotU_VD0ZwI/AAAAAAAAA3Y/7mewSaBgUMw/s1600/christ+teaching+martha+and+mary+anton+dorph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bleatlas.org/carmel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77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3" y="457200"/>
            <a:ext cx="91509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  <a:latin typeface="Tempus Sans ITC" pitchFamily="82" charset="0"/>
              </a:rPr>
              <a:t>1 Sam 25:14-17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Pero uno de los criados dio aviso a Abigail mujer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de Nabal, diciendo: He aquí David envió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mensajeros del desierto que saludasen a nuestro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amo, y él los ha zaherido.   Y aquellos hombres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han sido muy buenos con nosotros, y nunca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nos trataron mal, ni nos faltó nada en todo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el tiempo que anduvimos con ellos, cuando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estábamos en el campo.   Muro fueron para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nosotros de día y de noche, todos los días que hemos estado con ellos apacentando las ovejas.   Ahora, pues, reflexiona y ve lo que has de hacer, porque el mal está ya resuelto contra nuestro amo y contra toda su casa; pues él es un hombre tan perverso, que no hay quien pueda hablarle. </a:t>
            </a: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1359" y="-13855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601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  <a:latin typeface="Tempus Sans ITC" pitchFamily="82" charset="0"/>
              </a:rPr>
              <a:t>1 Sam 25:18-19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Entonces Abigail tomó luego doscientos panes, dos cueros de vino, cinco ovejas guisadas, cinco medidas de grano tostado, cien racimos de uvas pasas, y doscientos panes de higos secos, y lo cargó todo en asnos.  Y dijo a sus criados: Id delante de mí, y yo os seguiré luego; y nada declaró a su marido Nabal.</a:t>
            </a: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1359" y="-13855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6019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  <a:latin typeface="Tempus Sans ITC" pitchFamily="82" charset="0"/>
              </a:rPr>
              <a:t>1 Sam 25:20-22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Y montando un asno, descendió por una parte secreta del monte; y he aquí David y sus hombres venían frente a ella, y ella les salió al encuentro.  Y David había dicho: Ciertamente en vano he guardado todo lo que éste tiene en el desierto, sin que nada le haya faltado de todo cuanto es suyo; y él me ha vuelto mal por bien.  Así haga Dios a los enemigos de David y aun les añada, que de aquí a mañana, de todo lo que fuere suyo no he de dejar con vida ni un varón.</a:t>
            </a: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1359" y="-13855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2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6019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  <a:latin typeface="Tempus Sans ITC" pitchFamily="82" charset="0"/>
              </a:rPr>
              <a:t>1 Sam 25:23-25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Y cuando Abigail vio a David, se bajó prontamente del asno, y postrándose sobre su rostro delante de David, se inclinó a tierra; y se echó a sus pies, y dijo: Señor mío, sobre mí sea el pecado; mas te ruego que permitas que tu sierva hable a tus oídos, y escucha las palabras de tu sierva.  No haga caso ahora mi señor de ese hombre perverso, de Nabal; porque conforme a su nombre, así es. El se llama Nabal, y la insensatez está con él; mas yo tu sierva no vi a los jóvenes que tú enviaste.</a:t>
            </a: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1359" y="-13855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6019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  <a:latin typeface="Tempus Sans ITC" pitchFamily="82" charset="0"/>
              </a:rPr>
              <a:t>1 Sam 25:26-29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Ahora pues, señor mío, vive Jehová, y vive tu alma, que Jehová te ha impedido el venir a derramar sangre y vengarte por tu propia mano. Sean, pues, como Nabal tus enemigos, y todos los que procuran mal contra mi señor.  Y ahora este presente que tu sierva ha traído a mi señor, sea dado a los hombres que siguen a mi señor.  Y yo te ruego que perdones a tu sierva esta ofensa; pues Jehová de cierto hará casa estable a mi señor, por cuanto mi señor pelea las batallas de Jehová, y mal no se ha hallado en ti en tus días.</a:t>
            </a: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1359" y="-13855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6927" y="381000"/>
            <a:ext cx="6019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  <a:latin typeface="Tempus Sans ITC" pitchFamily="82" charset="0"/>
              </a:rPr>
              <a:t>1 Sam 25:29-31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Aunque alguien se haya levantado para perseguirte y atentar contra tu vida, con todo, la vida de mi señor será ligada en el haz de los que viven delante de Jehová tu Dios, y él arrojará la vida de tus enemigos como de en medio de la palma de una honda.  Y acontecerá que cuando Jehová haga con mi señor conforme a todo el bien que ha hablado de ti, y te establezca por príncipe sobre Israel, entonces, señor mío, no tendrás motivo de pena ni remordimientos por haber derramado sangre sin causa, o por haberte vengado por ti mismo. Guárdese, pues, mi señor, y cuando Jehová haga bien a mi señor, acuérdate de tu sierva.</a:t>
            </a: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1359" y="-13855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0391" y="6096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  <a:latin typeface="Tempus Sans ITC" pitchFamily="82" charset="0"/>
              </a:rPr>
              <a:t>1 Sam 25:32-35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Y dijo David a Abigail: Bendito sea Jehová 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Dios de Israel, que te envió para que hoy me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encontrases.  Y bendito sea tu razonamiento,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y bendita tú, que me has estorbado hoy de ir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a derramar sangre, y a vengarme por mi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propia mano.  Porque vive Jehová Dios de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Israel que me ha defendido de hacerte mal,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que si no te hubieras dado prisa en venir a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mi encuentro, de aquí a mañana no le hubiera quedado con vida a Nabal ni un varón. </a:t>
            </a:r>
          </a:p>
          <a:p>
            <a:endParaRPr lang="es-ES" sz="24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Y recibió David de su mano lo que le había traído, y le dijo: Sube en paz a tu casa, y mira que he oído tu voz, y te he tenido respeto.</a:t>
            </a: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1359" y="-13855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392" y="194830"/>
            <a:ext cx="6019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  <a:latin typeface="Tempus Sans ITC" pitchFamily="82" charset="0"/>
              </a:rPr>
              <a:t>1 Sam 25:36-39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Y Abigail volvió a Nabal, y he aquí que él tenía banquete en su casa como banquete de rey; y el corazón de Nabal estaba alegre, y estaba completamente ebrio, por lo cual ella no le declaró cosa alguna hasta el día siguiente.  Pero por la mañana, cuando ya a Nabal se le habían pasado los efectos del vino, le refirió su mujer estas cosas; y desmayó su corazón en él, y se quedó como una piedra. Y diez días después, Jehová hirió a Nabal, y murió. </a:t>
            </a: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1359" y="-13855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75441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Luego que David oyó que Nabal había muerto, dijo: Bendito sea Jehová, que juzgó la causa de mi afrenta recibida de mano de Nabal, y ha preservado del mal a su siervo; y Jehová ha vuelto la maldad de Nabal sobre su propia cabeza. </a:t>
            </a:r>
          </a:p>
        </p:txBody>
      </p:sp>
    </p:spTree>
    <p:extLst>
      <p:ext uri="{BB962C8B-B14F-4D97-AF65-F5344CB8AC3E}">
        <p14:creationId xmlns:p14="http://schemas.microsoft.com/office/powerpoint/2010/main" val="41827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33400"/>
            <a:ext cx="6019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  <a:latin typeface="Tempus Sans ITC" pitchFamily="82" charset="0"/>
              </a:rPr>
              <a:t>1 Sam 25:39-43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Después envió David a hablar con Abigail, para tomarla por su mujer.  Y los siervos de David vinieron a Abigail en Carmel, y hablaron con ella, diciendo: David nos ha enviado a ti, para tomarte por su mujer.  Y ella se levantó e inclinó su rostro a tierra, diciendo: He aquí tu sierva, que será una sierva para lavar los pies de los siervos de mi señor.</a:t>
            </a: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1359" y="-13855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4958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Y levantándose luego Abigail con cinco doncellas que le servían, montó en un asno y siguió a los mensajeros de David, y fue su mujer. </a:t>
            </a:r>
          </a:p>
        </p:txBody>
      </p:sp>
    </p:spTree>
    <p:extLst>
      <p:ext uri="{BB962C8B-B14F-4D97-AF65-F5344CB8AC3E}">
        <p14:creationId xmlns:p14="http://schemas.microsoft.com/office/powerpoint/2010/main" val="13378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13068" y="384458"/>
            <a:ext cx="6030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  <a:latin typeface="Tempus Sans ITC" pitchFamily="82" charset="0"/>
              </a:rPr>
              <a:t>Lecciones</a:t>
            </a:r>
            <a:r>
              <a:rPr lang="en-US" sz="2400" b="1" u="sng" dirty="0">
                <a:solidFill>
                  <a:srgbClr val="FFFF00"/>
                </a:solidFill>
                <a:latin typeface="Tempus Sans ITC" pitchFamily="82" charset="0"/>
              </a:rPr>
              <a:t> de Abigail</a:t>
            </a:r>
          </a:p>
          <a:p>
            <a:endParaRPr lang="en-US" sz="8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Ella aceptó el consejo de un siervo</a:t>
            </a:r>
          </a:p>
          <a:p>
            <a:endParaRPr lang="es-ES" sz="12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Tomó la culpa de Nabal sobre sí misma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Tempus Sans ITC" pitchFamily="82" charset="0"/>
              </a:rPr>
              <a:t>   ‘Se</a:t>
            </a:r>
            <a:r>
              <a:rPr lang="es-CO" sz="2400" b="1" i="1" dirty="0" err="1">
                <a:solidFill>
                  <a:schemeClr val="bg1"/>
                </a:solidFill>
                <a:latin typeface="Tempus Sans ITC" pitchFamily="82" charset="0"/>
              </a:rPr>
              <a:t>ñor</a:t>
            </a:r>
            <a:r>
              <a:rPr lang="es-CO" sz="2400" b="1" i="1" dirty="0">
                <a:solidFill>
                  <a:schemeClr val="bg1"/>
                </a:solidFill>
                <a:latin typeface="Tempus Sans ITC" pitchFamily="82" charset="0"/>
              </a:rPr>
              <a:t> mío, </a:t>
            </a:r>
            <a:r>
              <a:rPr lang="en-US" sz="2400" b="1" i="1" dirty="0" err="1">
                <a:solidFill>
                  <a:schemeClr val="bg1"/>
                </a:solidFill>
                <a:latin typeface="Tempus Sans ITC" pitchFamily="82" charset="0"/>
              </a:rPr>
              <a:t>sobre</a:t>
            </a:r>
            <a:r>
              <a:rPr lang="en-US" sz="2400" b="1" i="1" dirty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empus Sans ITC" pitchFamily="82" charset="0"/>
              </a:rPr>
              <a:t>mí</a:t>
            </a:r>
            <a:r>
              <a:rPr lang="en-US" sz="2400" b="1" i="1" dirty="0">
                <a:solidFill>
                  <a:schemeClr val="bg1"/>
                </a:solidFill>
                <a:latin typeface="Tempus Sans ITC" pitchFamily="82" charset="0"/>
              </a:rPr>
              <a:t> sea el </a:t>
            </a:r>
            <a:r>
              <a:rPr lang="en-US" sz="2400" b="1" i="1" dirty="0" err="1">
                <a:solidFill>
                  <a:schemeClr val="bg1"/>
                </a:solidFill>
                <a:latin typeface="Tempus Sans ITC" pitchFamily="82" charset="0"/>
              </a:rPr>
              <a:t>pecado</a:t>
            </a:r>
            <a:r>
              <a:rPr lang="en-US" sz="2400" b="1" i="1" dirty="0">
                <a:solidFill>
                  <a:schemeClr val="bg1"/>
                </a:solidFill>
                <a:latin typeface="Tempus Sans ITC" pitchFamily="82" charset="0"/>
              </a:rPr>
              <a:t>’</a:t>
            </a:r>
          </a:p>
          <a:p>
            <a:endParaRPr lang="en-US" sz="1200" b="1" i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Indicó que Dios le había enviado a David a fin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    de impedirle tomar la venganza personal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    (David lo admitió, v. 32)</a:t>
            </a:r>
            <a:endParaRPr lang="en-US" sz="24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" y="35502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733800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Con argumentos sanos y palabras suaves ella persuadió a David no pecar contra Dios y su prójimo</a:t>
            </a:r>
          </a:p>
          <a:p>
            <a:endParaRPr lang="en-US" sz="24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Ella no suplicó para sus propios intereses personales</a:t>
            </a:r>
            <a:endParaRPr lang="en-US" sz="24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3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2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4.bp.blogspot.com/-H-oVS2riCBA/Tdm9oVtD-II/AAAAAAAAAaQ/aMA0bI4agLU/s1600/expulsion_from_garden___gustave_dore_1866_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r="33900" b="5981"/>
          <a:stretch/>
        </p:blipFill>
        <p:spPr bwMode="auto">
          <a:xfrm>
            <a:off x="457200" y="7372"/>
            <a:ext cx="2438400" cy="26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3.bp.blogspot.com/_NNqdMw4jk5E/TU1i8rYBbcI/AAAAAAAAAr8/6rf-CdgmShA/s320/Jocheb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372"/>
            <a:ext cx="2419056" cy="26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ible-people.info/1.5.Tamar_and_Judah_Horace_Ver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372"/>
            <a:ext cx="2058357" cy="26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lobalrecordings.net/images/avs/lll4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4953000"/>
            <a:ext cx="2824841" cy="18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3.bp.blogspot.com/-R9VGlPIDvuM/TZXtF-d_2UI/AAAAAAAAAww/ExjBISGUhdk/s1600/Rahab%2527s-Windo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64" y="4952999"/>
            <a:ext cx="2354036" cy="18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idgets.bestmoodle.net/images/biblewomen/abigai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4"/>
          <a:stretch/>
        </p:blipFill>
        <p:spPr bwMode="auto">
          <a:xfrm>
            <a:off x="21770" y="2782900"/>
            <a:ext cx="1428411" cy="20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lifecoach321.com/wp-content/uploads/2012/03/elisha-shunammite-woman-300x20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28" y="2819400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4.bp.blogspot.com/-hA5jotvAVlc/TotU_VD0ZwI/AAAAAAAAA3Y/7mewSaBgUMw/s400/christ+teaching+martha+and+mary+anton+dorph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48" y="4942113"/>
            <a:ext cx="2570959" cy="18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6020" y="2819400"/>
            <a:ext cx="4683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Engravers MT" pitchFamily="18" charset="0"/>
              </a:rPr>
              <a:t>PERSONAJES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Engravers MT" pitchFamily="18" charset="0"/>
              </a:rPr>
              <a:t>INTERESANTES</a:t>
            </a:r>
          </a:p>
          <a:p>
            <a:pPr algn="ctr"/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Engravers MT" pitchFamily="18" charset="0"/>
              </a:rPr>
              <a:t>BiblICAS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Engravers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0181" y="4393169"/>
            <a:ext cx="477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Engravers MT" pitchFamily="18" charset="0"/>
              </a:rPr>
              <a:t>LeCCIon</a:t>
            </a:r>
            <a:r>
              <a:rPr lang="en-US" b="1" dirty="0">
                <a:solidFill>
                  <a:srgbClr val="FFFF00"/>
                </a:solidFill>
                <a:latin typeface="Engravers MT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2684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13068" y="384458"/>
            <a:ext cx="6030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  <a:latin typeface="Tempus Sans ITC" pitchFamily="82" charset="0"/>
              </a:rPr>
              <a:t>Lecciones</a:t>
            </a:r>
            <a:r>
              <a:rPr lang="en-US" sz="2400" b="1" u="sng" dirty="0">
                <a:solidFill>
                  <a:srgbClr val="FFFF00"/>
                </a:solidFill>
                <a:latin typeface="Tempus Sans ITC" pitchFamily="82" charset="0"/>
              </a:rPr>
              <a:t> de Abigail</a:t>
            </a:r>
          </a:p>
          <a:p>
            <a:endParaRPr lang="en-US" sz="8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Obediente/piadosa a pesar de su marido malo</a:t>
            </a:r>
          </a:p>
          <a:p>
            <a:endParaRPr lang="es-ES" sz="12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Inteligente, hermosa, aguda, humilde,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   considerándose más abajo que los siervos</a:t>
            </a:r>
            <a:endParaRPr lang="es-ES" sz="1200" b="1" dirty="0">
              <a:solidFill>
                <a:schemeClr val="bg1"/>
              </a:solidFill>
              <a:latin typeface="Tempus Sans ITC" pitchFamily="82" charset="0"/>
            </a:endParaRPr>
          </a:p>
          <a:p>
            <a:endParaRPr lang="en-US" sz="12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Su diplomacia y humildad permitieron a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   David cambiar su mente y no perder el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   respeto de sus soldados</a:t>
            </a:r>
            <a:endParaRPr lang="en-US" sz="24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" y="35502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76201" y="3657600"/>
            <a:ext cx="905060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Ella estaba en el matrimonio malo, pero continuaba confiar y seguir a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   Dios. Ella se humilló a la voluntad de Dios y con valor siguió sus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   instintos cuando David amenazó a su familia.</a:t>
            </a:r>
          </a:p>
          <a:p>
            <a:endParaRPr lang="en-US" sz="14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Ella no podía saber de los cambios grandes que venían a su vida.</a:t>
            </a:r>
          </a:p>
          <a:p>
            <a:endParaRPr lang="en-US" sz="14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Su amor por Dios la condujo a seguir Su voluntad sin resistencia … Él la bendijo por causa de su fidelidad.</a:t>
            </a:r>
            <a:endParaRPr lang="en-US" sz="24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1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13068" y="384458"/>
            <a:ext cx="6030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  <a:latin typeface="Tempus Sans ITC" pitchFamily="82" charset="0"/>
              </a:rPr>
              <a:t>Lecciones</a:t>
            </a:r>
            <a:r>
              <a:rPr lang="en-US" sz="2400" b="1" u="sng" dirty="0">
                <a:solidFill>
                  <a:srgbClr val="FFFF00"/>
                </a:solidFill>
                <a:latin typeface="Tempus Sans ITC" pitchFamily="82" charset="0"/>
              </a:rPr>
              <a:t> de Abigail</a:t>
            </a:r>
          </a:p>
          <a:p>
            <a:endParaRPr lang="en-US" sz="8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Con un marido terrible, ella era fiel a él; su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   alegría vino de Dios, no de su marido</a:t>
            </a:r>
          </a:p>
          <a:p>
            <a:endParaRPr lang="es-ES" sz="24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Tenía una visión clara del plan de Dios para el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   futuro de David</a:t>
            </a:r>
          </a:p>
          <a:p>
            <a:endParaRPr lang="es-ES" sz="24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Dio a Dios el crédito de trabajar mediante a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   David</a:t>
            </a:r>
            <a:endParaRPr lang="en-US" sz="24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" y="35502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4038600"/>
            <a:ext cx="90506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Fue recompensada por su sabiduría y carácter justo</a:t>
            </a:r>
          </a:p>
          <a:p>
            <a:endParaRPr lang="es-ES" sz="24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Dejó a Dios ser el juez último y el liberador</a:t>
            </a:r>
          </a:p>
          <a:p>
            <a:endParaRPr lang="es-ES" sz="24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Aún en un matrimonio malo, ella glorificó a Dios</a:t>
            </a:r>
            <a:endParaRPr lang="en-US" sz="24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2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8545" y="741611"/>
            <a:ext cx="3552536" cy="407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8415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Engravers MT" pitchFamily="18" charset="0"/>
              </a:rPr>
              <a:t>ABIGAIL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Engravers MT" pitchFamily="18" charset="0"/>
              </a:rPr>
              <a:t>- </a:t>
            </a:r>
            <a:r>
              <a:rPr lang="es-ES" sz="2400" b="1" dirty="0">
                <a:solidFill>
                  <a:schemeClr val="bg1"/>
                </a:solidFill>
                <a:latin typeface="Engravers MT" pitchFamily="18" charset="0"/>
              </a:rPr>
              <a:t>MÁS QUE SÓLO UNA CARA BONITA </a:t>
            </a:r>
            <a:r>
              <a:rPr lang="en-US" sz="2400" b="1" dirty="0">
                <a:solidFill>
                  <a:schemeClr val="bg1"/>
                </a:solidFill>
                <a:latin typeface="Engravers MT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873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4.bp.blogspot.com/-H-oVS2riCBA/Tdm9oVtD-II/AAAAAAAAAaQ/aMA0bI4agLU/s1600/expulsion_from_garden___gustave_dore_1866_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r="33900" b="5981"/>
          <a:stretch/>
        </p:blipFill>
        <p:spPr bwMode="auto">
          <a:xfrm>
            <a:off x="457200" y="7372"/>
            <a:ext cx="2438400" cy="26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3.bp.blogspot.com/_NNqdMw4jk5E/TU1i8rYBbcI/AAAAAAAAAr8/6rf-CdgmShA/s320/Jocheb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372"/>
            <a:ext cx="2419056" cy="26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ible-people.info/1.5.Tamar_and_Judah_Horace_Ver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372"/>
            <a:ext cx="2058357" cy="26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lobalrecordings.net/images/avs/lll4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4953000"/>
            <a:ext cx="2824841" cy="18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3.bp.blogspot.com/-R9VGlPIDvuM/TZXtF-d_2UI/AAAAAAAAAww/ExjBISGUhdk/s1600/Rahab%2527s-Windo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64" y="4952999"/>
            <a:ext cx="2354036" cy="18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idgets.bestmoodle.net/images/biblewomen/abigai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4"/>
          <a:stretch/>
        </p:blipFill>
        <p:spPr bwMode="auto">
          <a:xfrm>
            <a:off x="21770" y="2782900"/>
            <a:ext cx="1428411" cy="20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lifecoach321.com/wp-content/uploads/2012/03/elisha-shunammite-woman-300x20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28" y="2819400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4.bp.blogspot.com/-hA5jotvAVlc/TotU_VD0ZwI/AAAAAAAAA3Y/7mewSaBgUMw/s400/christ+teaching+martha+and+mary+anton+dorph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48" y="4942113"/>
            <a:ext cx="2570959" cy="18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6020" y="2819400"/>
            <a:ext cx="4683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Engravers MT" pitchFamily="18" charset="0"/>
              </a:rPr>
              <a:t>PERSONAJES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Engravers MT" pitchFamily="18" charset="0"/>
              </a:rPr>
              <a:t>INTERESANTES</a:t>
            </a:r>
          </a:p>
          <a:p>
            <a:pPr algn="ctr"/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Engravers MT" pitchFamily="18" charset="0"/>
              </a:rPr>
              <a:t>BiblICAS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Engravers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0181" y="4393169"/>
            <a:ext cx="477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Engravers MT" pitchFamily="18" charset="0"/>
              </a:rPr>
              <a:t>LeCCIon</a:t>
            </a:r>
            <a:r>
              <a:rPr lang="en-US" b="1" dirty="0">
                <a:solidFill>
                  <a:srgbClr val="FFFF00"/>
                </a:solidFill>
                <a:latin typeface="Engravers MT" pitchFamily="18" charset="0"/>
              </a:rPr>
              <a:t> 3 - Abigail</a:t>
            </a:r>
          </a:p>
        </p:txBody>
      </p:sp>
    </p:spTree>
    <p:extLst>
      <p:ext uri="{BB962C8B-B14F-4D97-AF65-F5344CB8AC3E}">
        <p14:creationId xmlns:p14="http://schemas.microsoft.com/office/powerpoint/2010/main" val="37273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26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1600" y="764976"/>
            <a:ext cx="6629400" cy="5324535"/>
          </a:xfrm>
          <a:prstGeom prst="rect">
            <a:avLst/>
          </a:prstGeom>
          <a:solidFill>
            <a:srgbClr val="F4E7B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Hermano</a:t>
            </a:r>
            <a:r>
              <a:rPr lang="en-US" sz="2000" b="1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 Royce,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Mi</a:t>
            </a:r>
            <a:r>
              <a:rPr lang="en-US" sz="2000" b="1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marido</a:t>
            </a:r>
            <a:r>
              <a:rPr lang="en-US" sz="2000" b="1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es</a:t>
            </a:r>
            <a:r>
              <a:rPr lang="en-US" sz="2000" b="1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exitoso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y posee la propiedad valiosa y un negocio próspero; sin embargo, sus empleados y yo lo vemos en una luz diferente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s-ES" sz="2000" b="1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Nos acercamos a él con gran precaución debido a su carácter malo y lengua abusiva. No podemos hacer nada correcto, y él no atenderá a la razón. Él habla sin pensar y ofende a la gente con sus palabras ásperas. Él a menudo se bebe en un estupor. Y si es difícil razonar con </a:t>
            </a:r>
            <a:r>
              <a:rPr lang="es-CO" sz="2000" b="1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él </a:t>
            </a:r>
            <a:r>
              <a:rPr lang="es-ES" sz="2000" b="1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cuando está sobrio, él es completamente irracional cuando </a:t>
            </a:r>
            <a:r>
              <a:rPr lang="es-CO" sz="2000" b="1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él está borracho.</a:t>
            </a:r>
            <a:endParaRPr kumimoji="0" lang="en-US" sz="2000" b="1" i="0" u="none" strike="noStrike" cap="none" normalizeH="0" baseline="0" dirty="0">
              <a:ln>
                <a:noFill/>
              </a:ln>
              <a:effectLst/>
              <a:latin typeface="Tempus Sans ITC" pitchFamily="8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effectLst/>
              <a:latin typeface="Tempus Sans ITC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Pienso en salir de él. Nadie debería soportar tal abuso. Usted es cristiano en que confío yo; por eso le pregunto ¿qué yo debería hacer?  ¿Me quedo con él y vivir en el miedo? Creo que Dios quiere que yo sea feliz. Por favor dígame lo que usted piensa.</a:t>
            </a:r>
            <a:endParaRPr kumimoji="0" lang="en-US" sz="2000" b="1" i="0" u="none" strike="noStrike" cap="none" normalizeH="0" baseline="0" dirty="0">
              <a:ln>
                <a:noFill/>
              </a:ln>
              <a:effectLst/>
              <a:latin typeface="Tempus Sans ITC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effectLst/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temor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n Costa</a:t>
            </a:r>
            <a:r>
              <a:rPr kumimoji="0" lang="en-US" sz="2000" b="1" i="0" u="none" strike="noStrike" cap="none" normalizeH="0" dirty="0">
                <a:ln>
                  <a:noFill/>
                </a:ln>
                <a:effectLst/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 Rica</a:t>
            </a:r>
            <a:endParaRPr kumimoji="0" lang="en-US" sz="2000" b="1" i="0" u="none" strike="noStrike" cap="none" normalizeH="0" baseline="0" dirty="0">
              <a:ln>
                <a:noFill/>
              </a:ln>
              <a:effectLst/>
              <a:latin typeface="Tempus Sans ITC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6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855" y="4229573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es-ES" sz="2200" b="1" dirty="0">
                <a:solidFill>
                  <a:schemeClr val="bg1"/>
                </a:solidFill>
                <a:latin typeface="Engravers MT" pitchFamily="18" charset="0"/>
              </a:rPr>
              <a:t>MÁS QUE SÓLO UNA CARA BONITA </a:t>
            </a:r>
            <a:r>
              <a:rPr lang="en-US" sz="2200" b="1" dirty="0">
                <a:solidFill>
                  <a:schemeClr val="bg1"/>
                </a:solidFill>
                <a:latin typeface="Engravers MT" pitchFamily="18" charset="0"/>
              </a:rPr>
              <a:t>-</a:t>
            </a:r>
          </a:p>
          <a:p>
            <a:pPr marL="342900" indent="-342900" algn="ctr">
              <a:buFontTx/>
              <a:buChar char="-"/>
            </a:pPr>
            <a:r>
              <a:rPr lang="es-ES" sz="2200" b="1" dirty="0">
                <a:solidFill>
                  <a:schemeClr val="bg1"/>
                </a:solidFill>
                <a:latin typeface="Engravers MT" pitchFamily="18" charset="0"/>
              </a:rPr>
              <a:t>LA BELLEZA, la BESTIA, Y EL PRÍNCIPE </a:t>
            </a:r>
            <a:r>
              <a:rPr lang="en-US" sz="2200" b="1" dirty="0">
                <a:solidFill>
                  <a:schemeClr val="bg1"/>
                </a:solidFill>
                <a:latin typeface="Engravers MT" pitchFamily="18" charset="0"/>
              </a:rPr>
              <a:t>-</a:t>
            </a:r>
          </a:p>
          <a:p>
            <a:pPr marL="342900" indent="-342900" algn="ctr">
              <a:buFontTx/>
              <a:buChar char="-"/>
            </a:pPr>
            <a:r>
              <a:rPr lang="es-ES" sz="2200" b="1" dirty="0">
                <a:solidFill>
                  <a:schemeClr val="bg1"/>
                </a:solidFill>
                <a:latin typeface="Engravers MT" pitchFamily="18" charset="0"/>
              </a:rPr>
              <a:t>LA NENA... EL </a:t>
            </a:r>
            <a:r>
              <a:rPr lang="es-ES" sz="2200" b="1">
                <a:solidFill>
                  <a:schemeClr val="bg1"/>
                </a:solidFill>
                <a:latin typeface="Engravers MT" pitchFamily="18" charset="0"/>
              </a:rPr>
              <a:t>cerdO</a:t>
            </a:r>
            <a:r>
              <a:rPr lang="es-ES" sz="2200" b="1" dirty="0">
                <a:solidFill>
                  <a:schemeClr val="bg1"/>
                </a:solidFill>
                <a:latin typeface="Engravers MT" pitchFamily="18" charset="0"/>
              </a:rPr>
              <a:t>... Y EL FUGITIVO </a:t>
            </a:r>
            <a:r>
              <a:rPr lang="en-US" sz="2200" b="1" dirty="0">
                <a:solidFill>
                  <a:schemeClr val="bg1"/>
                </a:solidFill>
                <a:latin typeface="Engravers MT" pitchFamily="18" charset="0"/>
              </a:rPr>
              <a:t>-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Engravers MT" pitchFamily="18" charset="0"/>
              </a:rPr>
              <a:t>ABIGAIL</a:t>
            </a:r>
          </a:p>
        </p:txBody>
      </p:sp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4300" y="180975"/>
            <a:ext cx="3552536" cy="407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87570"/>
            <a:ext cx="61013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empus Sans ITC" pitchFamily="82" charset="0"/>
              </a:rPr>
              <a:t>1 Sam 25:2-3</a:t>
            </a:r>
            <a:endParaRPr lang="en-US" sz="2400" b="1" dirty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Y en </a:t>
            </a:r>
            <a:r>
              <a:rPr lang="es-ES" sz="2400" b="1" dirty="0" err="1">
                <a:solidFill>
                  <a:schemeClr val="bg1"/>
                </a:solidFill>
                <a:latin typeface="Tempus Sans ITC" pitchFamily="82" charset="0"/>
              </a:rPr>
              <a:t>Maón</a:t>
            </a:r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 había un hombre que tenía su hacienda en Carmel, el cual era muy rico, y tenía tres mil ovejas y mil cabras. Y aconteció que estaba esquilando sus ovejas en Carmel.   Y aquel varón se llamaba Nabal, y su mujer, Abigail. Era aquella mujer de buen entendimiento y de hermosa apariencia, pero el hombre era duro y de malas obras; </a:t>
            </a: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1359" y="-13855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bleatlas.org/region/carmel.jpg">
            <a:hlinkClick r:id="rId2" tooltip="Carmel region map. Click for atlas view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44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00" y="1524000"/>
            <a:ext cx="205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chemeClr val="bg1"/>
                </a:solidFill>
                <a:latin typeface="Tempus Sans ITC" pitchFamily="82" charset="0"/>
              </a:rPr>
              <a:t>Maon</a:t>
            </a:r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, al Oeste del Mar Muerto y al sudoeste de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En-</a:t>
            </a:r>
            <a:r>
              <a:rPr lang="es-ES" sz="2400" b="1" dirty="0" err="1">
                <a:solidFill>
                  <a:schemeClr val="bg1"/>
                </a:solidFill>
                <a:latin typeface="Tempus Sans ITC" pitchFamily="82" charset="0"/>
              </a:rPr>
              <a:t>gedi</a:t>
            </a:r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 donde David antes había rechazado matar a </a:t>
            </a:r>
            <a:r>
              <a:rPr lang="es-ES" sz="2400" b="1" dirty="0" err="1">
                <a:solidFill>
                  <a:schemeClr val="bg1"/>
                </a:solidFill>
                <a:latin typeface="Tempus Sans ITC" pitchFamily="82" charset="0"/>
              </a:rPr>
              <a:t>Saul</a:t>
            </a:r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 en una de las cuevas allí.</a:t>
            </a:r>
            <a:endParaRPr lang="en-US" sz="24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19800" y="2895600"/>
            <a:ext cx="838199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2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ibleplaces.com/images/Wilderness%20south%20of%20Machtesh%20Ramon4,%20tb%20q010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12" y="533400"/>
            <a:ext cx="4354946" cy="326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109.fotki.com/v146/photos/9/986296/4765671/04-v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r="21409"/>
          <a:stretch/>
        </p:blipFill>
        <p:spPr bwMode="auto">
          <a:xfrm>
            <a:off x="-1288" y="536865"/>
            <a:ext cx="4710545" cy="33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ible.ca/archeology/bible-archeology-exodus-mt-paran-jebel-rum-panor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" y="4191000"/>
            <a:ext cx="911065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27" y="457200"/>
            <a:ext cx="61652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  <a:latin typeface="Tempus Sans ITC" pitchFamily="82" charset="0"/>
              </a:rPr>
              <a:t>1 Sam 25:4-8 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Y oyó David en el desierto que Nabal esquilaba sus ovejas.   Entonces envió David diez jóvenes y les dijo: Subid a Carmel e id a Nabal, y saludadle en mi nombre,  y decidle así:  Sea paz a ti, y paz a tu familia, y paz a todo cuanto tienes.   He sabido que tienes esquiladores. Ahora, tus pastores han estado con nosotros; no les tratamos mal, ni les faltó nada en todo el tiempo que han estado en Carmel.   Pregunta a tus criados, y ellos te lo dirán. Hallen, por tanto, estos jóvenes gracia en tus ojos, porque hemos venido en buen día; te ruego que des lo que tuvieres a mano a tus siervos, y a tu hijo David.</a:t>
            </a: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1359" y="-13855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4" y="381000"/>
            <a:ext cx="61722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  <a:latin typeface="Tempus Sans ITC" pitchFamily="82" charset="0"/>
              </a:rPr>
              <a:t>1 Sam 25:9-13</a:t>
            </a:r>
          </a:p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Cuando llegaron los jóvenes enviados por David, dijeron a Nabal todas estas palabras en nombre de David, y callaron.   Y Nabal respondió a los jóvenes enviados por David, y dijo: ¿Quién es David, y quién es el hijo de Isaí? Muchos siervos hay hoy que huyen de sus señores.  ¿He de tomar yo ahora mi pan, mi agua, y la carne que he preparado para mis esquiladores, y darla a hombres que no sé de dónde son? </a:t>
            </a:r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1359" y="-13855"/>
            <a:ext cx="306688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7710" y="4724400"/>
            <a:ext cx="9154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Tempus Sans ITC" pitchFamily="82" charset="0"/>
              </a:rPr>
              <a:t>Y los jóvenes que había enviado David se volvieron por su camino, y vinieron y dijeron a David todas estas palabras.   Entonces David dijo a sus hombres: Cíñase cada uno su espada. Y se ciñó cada uno su espada y también David se ciñó su espada; y subieron tras David como cuatrocientos hombres, y dejaron doscientos con el bagaje.</a:t>
            </a:r>
          </a:p>
        </p:txBody>
      </p:sp>
    </p:spTree>
    <p:extLst>
      <p:ext uri="{BB962C8B-B14F-4D97-AF65-F5344CB8AC3E}">
        <p14:creationId xmlns:p14="http://schemas.microsoft.com/office/powerpoint/2010/main" val="196439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1989</Words>
  <Application>Microsoft Office PowerPoint</Application>
  <PresentationFormat>On-screen Show (4:3)</PresentationFormat>
  <Paragraphs>111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Engravers MT</vt:lpstr>
      <vt:lpstr>Tempus Sans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paqueof11</dc:creator>
  <cp:lastModifiedBy>ROYCE CHANDLER</cp:lastModifiedBy>
  <cp:revision>291</cp:revision>
  <dcterms:created xsi:type="dcterms:W3CDTF">2012-05-01T19:46:30Z</dcterms:created>
  <dcterms:modified xsi:type="dcterms:W3CDTF">2020-02-08T20:36:08Z</dcterms:modified>
</cp:coreProperties>
</file>