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88" r:id="rId5"/>
    <p:sldId id="278" r:id="rId6"/>
    <p:sldId id="266" r:id="rId7"/>
    <p:sldId id="286" r:id="rId8"/>
    <p:sldId id="287" r:id="rId9"/>
    <p:sldId id="277" r:id="rId10"/>
    <p:sldId id="293" r:id="rId11"/>
    <p:sldId id="280" r:id="rId12"/>
    <p:sldId id="283" r:id="rId13"/>
    <p:sldId id="294" r:id="rId14"/>
    <p:sldId id="284" r:id="rId15"/>
    <p:sldId id="290" r:id="rId16"/>
    <p:sldId id="285" r:id="rId17"/>
    <p:sldId id="29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ADA"/>
    <a:srgbClr val="FBFAD6"/>
    <a:srgbClr val="F6F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8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0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4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7698-E128-41D9-BDF7-6FE10B82C0E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8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fecoach321.com/wp-content/uploads/2012/03/elisha-shunammite-woman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://4.bp.blogspot.com/-hA5jotvAVlc/TotU_VD0ZwI/AAAAAAAAA3Y/7mewSaBgUMw/s1600/christ+teaching+martha+and+mary+anton+dorph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fecoach321.com/wp-content/uploads/2012/03/elisha-shunammite-woman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://4.bp.blogspot.com/-hA5jotvAVlc/TotU_VD0ZwI/AAAAAAAAA3Y/7mewSaBgUMw/s1600/christ+teaching+martha+and+mary+anton+dorph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3048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Puntos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Importantes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Jocabed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:</a:t>
            </a:r>
            <a:endParaRPr lang="en-US" sz="2400" b="1" dirty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¿Cuál cuestión de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la vida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tenemos que colocar en la cesta, poner en el río, y confiar en Dios para manejarla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Moisés debería haber sido matado con todos los demás, pero la fe de su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madre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permitió a ella poner a Moisés en las manos de Dios y confiar en Él para cumplir Su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voluntad</a:t>
            </a: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Estos incidentes no eran coincidentes – Dios causaba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llevar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a cabo lo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que Él quiso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ocurrir</a:t>
            </a: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Moisés no sólo fue </a:t>
            </a:r>
            <a:r>
              <a:rPr lang="es-ES" sz="2400" b="1" dirty="0">
                <a:solidFill>
                  <a:srgbClr val="FFFF00"/>
                </a:solidFill>
                <a:latin typeface="Tempus Sans ITC" pitchFamily="82" charset="0"/>
              </a:rPr>
              <a:t>salvado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, él fue </a:t>
            </a:r>
            <a:r>
              <a:rPr lang="es-ES" sz="2400" b="1" dirty="0">
                <a:solidFill>
                  <a:srgbClr val="FFFF00"/>
                </a:solidFill>
                <a:latin typeface="Tempus Sans ITC" pitchFamily="82" charset="0"/>
              </a:rPr>
              <a:t>colocado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 en una posición donde él sería entrenado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ser un líder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, listo para librar y llevar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una nación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Egipto.</a:t>
            </a:r>
            <a:endParaRPr lang="en-US" sz="2400" b="1" i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71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8458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 no sabía que ella creía a uno de los mayores hombres de toda la historia, tanto humano como divina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Ella no tenía ninguna idea que su acto valiente preservaría al libertador de Israel. De su perspectiva, ella hacía sólo lo que era correcto, cuidando a su bebé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No </a:t>
            </a:r>
            <a:r>
              <a:rPr lang="es-E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sab</a:t>
            </a:r>
            <a:r>
              <a:rPr lang="es-CO" sz="2400" b="1" dirty="0" err="1" smtClean="0">
                <a:solidFill>
                  <a:schemeClr val="bg1"/>
                </a:solidFill>
                <a:latin typeface="Tempus Sans ITC" pitchFamily="82" charset="0"/>
              </a:rPr>
              <a:t>ía</a:t>
            </a:r>
            <a:r>
              <a:rPr lang="es-CO" sz="2400" b="1" dirty="0" smtClean="0">
                <a:solidFill>
                  <a:schemeClr val="bg1"/>
                </a:solidFill>
                <a:latin typeface="Tempus Sans ITC" pitchFamily="82" charset="0"/>
              </a:rPr>
              <a:t> que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 su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pequeño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bebé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influiría al mundo para todos los años y generaciones después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400" b="1" i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Ella tenía a Moisés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por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sólo pocos años, pero lo enseñó bastante en aquellos años para hacerlo el siervo de Dios por todo su vida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La hija del faraón tenía a Moisés durante muchos años más, pero era incapaz de deshacer la formación temprana de Moisés por su madre.</a:t>
            </a:r>
            <a:endParaRPr lang="en-US" sz="2400" b="1" i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5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6" y="228600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FF00"/>
                </a:solidFill>
                <a:latin typeface="Tempus Sans ITC" pitchFamily="82" charset="0"/>
              </a:rPr>
              <a:t>Su </a:t>
            </a:r>
            <a:r>
              <a:rPr lang="en-US" sz="2200" b="1" u="sng" dirty="0" err="1">
                <a:solidFill>
                  <a:srgbClr val="FFFF00"/>
                </a:solidFill>
                <a:latin typeface="Tempus Sans ITC" pitchFamily="82" charset="0"/>
              </a:rPr>
              <a:t>fe</a:t>
            </a:r>
            <a:r>
              <a:rPr lang="en-US" sz="2200" b="1" u="sng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u="sng" dirty="0" err="1">
                <a:solidFill>
                  <a:srgbClr val="FFFF00"/>
                </a:solidFill>
                <a:latin typeface="Tempus Sans ITC" pitchFamily="82" charset="0"/>
              </a:rPr>
              <a:t>valerosa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: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Sabía que la desobediencia,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al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ser descubierta,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resultar</a:t>
            </a:r>
            <a:r>
              <a:rPr lang="es-CO" sz="2200" b="1" dirty="0" smtClean="0">
                <a:solidFill>
                  <a:schemeClr val="bg1"/>
                </a:solidFill>
                <a:latin typeface="Tempus Sans ITC" pitchFamily="82" charset="0"/>
              </a:rPr>
              <a:t>á en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 muerte del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niño</a:t>
            </a:r>
          </a:p>
          <a:p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Pero el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rio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fue infestado por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los cocodrilos: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¡¿cómo era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este una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opción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?!</a:t>
            </a:r>
          </a:p>
          <a:p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Su amor por su hijo, conectado con su fe, le permitió actuar heroicamente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en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un tiempo de la gran opresión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¿Cómo era capaz de esconder a su bebé donde él no podía ser visto u oído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¿Consideró ella cómo los otros podrían reaccionar al saber qué ella hizo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admirar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u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odiarla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-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¿se ofenderían a ella por no darles la posibilidad para hacer el mismo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-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¿aumentaría esto su pena por no hacer lo mismo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¿el resentimiento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porque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su hijo vive en el palacio de él quién mató a sus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  bebés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?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3400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u="sng" dirty="0">
                <a:solidFill>
                  <a:srgbClr val="FFFF00"/>
                </a:solidFill>
                <a:latin typeface="Tempus Sans ITC" pitchFamily="82" charset="0"/>
              </a:rPr>
              <a:t>Su fe fue recompensada notablemente</a:t>
            </a:r>
            <a:r>
              <a:rPr lang="es-ES" sz="2200" b="1" u="sng" dirty="0" smtClean="0">
                <a:solidFill>
                  <a:srgbClr val="FFFF00"/>
                </a:solidFill>
                <a:latin typeface="Tempus Sans ITC" pitchFamily="82" charset="0"/>
              </a:rPr>
              <a:t>: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Dios influyó al corazón de la princesa pagana para tener la compasión y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salvar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al niño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Entonces Él restauró a su niño a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pidiendo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de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ella ser su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nodriza</a:t>
            </a:r>
          </a:p>
          <a:p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Sus</a:t>
            </a:r>
            <a:r>
              <a:rPr lang="en-US" sz="2200" b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hijos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: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Todos los tres se hicieron renombrados en su propia esfera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Moisés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uno de los mayores líderes y figuras espirituales de toda la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historia</a:t>
            </a: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Aarón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el primer sumo sacerdote de Israel y el fundador del sacerdocio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Aarónico</a:t>
            </a: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María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poetisa/música, íntimamente se asociada con sus hermanos en la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historia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de Israel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7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572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u="sng" dirty="0">
                <a:solidFill>
                  <a:srgbClr val="FFFF00"/>
                </a:solidFill>
                <a:latin typeface="Tempus Sans ITC" pitchFamily="82" charset="0"/>
              </a:rPr>
              <a:t>Nunca sabe lo que sus niños crecerán para ser o hacer</a:t>
            </a:r>
            <a:r>
              <a:rPr lang="es-ES" sz="2200" b="1" u="sng" dirty="0" smtClean="0">
                <a:solidFill>
                  <a:srgbClr val="FFFF00"/>
                </a:solidFill>
                <a:latin typeface="Tempus Sans ITC" pitchFamily="82" charset="0"/>
              </a:rPr>
              <a:t>.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algún punto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debe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liberar el control y confiarles a las manos de Dios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Asegúrese que los ha preparado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bien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que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ellos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saben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quién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Dios</a:t>
            </a: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ayúdeles a cultivar su fe de modo que lo que ellos hacen, lo harán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    en Su servicio y en Su fuerza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. 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Muchas madres no son felices sobre ser ' atadas” a la responsabilidad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  constante  de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criar a niños. Muchas se sienten cargadas y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afligidas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y se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  quejan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porque no tienen el tiempo para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sus metas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personales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¡Que </a:t>
            </a:r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 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NO SEA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es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clase de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madre!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endParaRPr lang="es-ES" sz="1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fue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llamada,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no para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estar en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el registro social, ni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para guiar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una campaña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para la libertad de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un pueblo de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esclavos,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sino simplemente: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“lleva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 este niño y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críamelo.”</a:t>
            </a:r>
          </a:p>
          <a:p>
            <a:endParaRPr lang="en-US" sz="8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Dándose a aquél papel simple hizo más bien para su familia y para el mundo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que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algo más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que ella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podría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hacer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desear.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6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u="sng" dirty="0">
                <a:solidFill>
                  <a:srgbClr val="FFFF00"/>
                </a:solidFill>
                <a:latin typeface="Tempus Sans ITC" pitchFamily="82" charset="0"/>
              </a:rPr>
              <a:t>Nunca sabe lo que sus niños crecerán para ser o hacer.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Suyo era el privilegio de amar y dar, de hacer su niño fuerte para la vida en toda su aspereza. Esto es lo que hacen las madres piadosas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Ella es un ejemplo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para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nosotros, no debido 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un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gran logro personal,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 sino debido a como sabiamente y bien ella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servía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como una madre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Ella dio su hijo mayor al sacerdocio, su hijo menor para ser un gran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profeta y líder nacional, y su hija para tener un papel prominente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entre su gente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Sin duda, la influencia principal en la vida de cada niño era la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formación concienzuda dada por su madre dedicada a Dios y 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ellos</a:t>
            </a:r>
          </a:p>
          <a:p>
            <a:endParaRPr lang="en-US" sz="22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Los efectos de su fe y entrenamiento excelente se han rizado fuertemente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  por toda la historia humana durante aproximadamente 3500 años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3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2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2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125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125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4300" y="6027415"/>
            <a:ext cx="391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Engravers MT" pitchFamily="18" charset="0"/>
              </a:rPr>
              <a:t>JOCABED</a:t>
            </a:r>
            <a:endParaRPr lang="en-US" sz="3200" b="1" dirty="0">
              <a:solidFill>
                <a:srgbClr val="FFFF00"/>
              </a:solidFill>
              <a:latin typeface="Engravers MT" pitchFamily="18" charset="0"/>
            </a:endParaRPr>
          </a:p>
        </p:txBody>
      </p:sp>
      <p:sp>
        <p:nvSpPr>
          <p:cNvPr id="2" name="AutoShape 2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63500" y="-9096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215900" y="-7572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christcenteredmall.com/stores/art/newton/moses_in_the_bulrushes_zoo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5644" r="4007" b="10406"/>
          <a:stretch/>
        </p:blipFill>
        <p:spPr bwMode="auto">
          <a:xfrm>
            <a:off x="278194" y="-4"/>
            <a:ext cx="8610600" cy="602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35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idgets.bestmoodle.net/images/biblewomen/abigail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4"/>
          <a:stretch/>
        </p:blipFill>
        <p:spPr bwMode="auto">
          <a:xfrm>
            <a:off x="21770" y="2782900"/>
            <a:ext cx="1428411" cy="20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6020" y="2819400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Engravers MT" pitchFamily="18" charset="0"/>
              </a:rPr>
              <a:t>PERSONAJES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Engravers MT" pitchFamily="18" charset="0"/>
              </a:rPr>
              <a:t>INTERESANTES</a:t>
            </a:r>
          </a:p>
          <a:p>
            <a:pPr algn="ctr"/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Engravers MT" pitchFamily="18" charset="0"/>
              </a:rPr>
              <a:t>BiblICAS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Engravers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0181" y="4393169"/>
            <a:ext cx="477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Engravers MT" pitchFamily="18" charset="0"/>
              </a:rPr>
              <a:t>LeCCIon</a:t>
            </a:r>
            <a:r>
              <a:rPr lang="en-US" b="1" dirty="0" smtClean="0">
                <a:solidFill>
                  <a:srgbClr val="FFFF00"/>
                </a:solidFill>
                <a:latin typeface="Engravers MT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Engravers MT" pitchFamily="18" charset="0"/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Engravers MT" pitchFamily="18" charset="0"/>
              </a:rPr>
              <a:t> - JOCABED</a:t>
            </a:r>
            <a:endParaRPr lang="en-US" b="1" dirty="0">
              <a:solidFill>
                <a:srgbClr val="FFFF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9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2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idgets.bestmoodle.net/images/biblewomen/abigail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4"/>
          <a:stretch/>
        </p:blipFill>
        <p:spPr bwMode="auto">
          <a:xfrm>
            <a:off x="21770" y="2782900"/>
            <a:ext cx="1428411" cy="20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6020" y="2819400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Engravers MT" pitchFamily="18" charset="0"/>
              </a:rPr>
              <a:t>PERSONAJES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Engravers MT" pitchFamily="18" charset="0"/>
              </a:rPr>
              <a:t>INTERESANTES</a:t>
            </a:r>
          </a:p>
          <a:p>
            <a:pPr algn="ctr"/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Engravers MT" pitchFamily="18" charset="0"/>
              </a:rPr>
              <a:t>BiblICAS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Engravers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0181" y="4393169"/>
            <a:ext cx="477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Engravers MT" pitchFamily="18" charset="0"/>
              </a:rPr>
              <a:t>LeCCIon</a:t>
            </a:r>
            <a:r>
              <a:rPr lang="en-US" b="1" dirty="0" smtClean="0">
                <a:solidFill>
                  <a:srgbClr val="FFFF00"/>
                </a:solidFill>
                <a:latin typeface="Engravers MT" pitchFamily="18" charset="0"/>
              </a:rPr>
              <a:t> 2</a:t>
            </a:r>
            <a:endParaRPr lang="en-US" b="1" dirty="0">
              <a:solidFill>
                <a:srgbClr val="FFFF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4300" y="6027415"/>
            <a:ext cx="391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Engravers MT" pitchFamily="18" charset="0"/>
              </a:rPr>
              <a:t>JOCABED</a:t>
            </a:r>
            <a:endParaRPr lang="en-US" sz="3200" b="1" dirty="0">
              <a:solidFill>
                <a:srgbClr val="FFFF00"/>
              </a:solidFill>
              <a:latin typeface="Engravers MT" pitchFamily="18" charset="0"/>
            </a:endParaRPr>
          </a:p>
        </p:txBody>
      </p:sp>
      <p:sp>
        <p:nvSpPr>
          <p:cNvPr id="2" name="AutoShape 2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63500" y="-9096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215900" y="-7572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christcenteredmall.com/stores/art/newton/moses_in_the_bulrushes_zoo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5644" r="4007" b="10406"/>
          <a:stretch/>
        </p:blipFill>
        <p:spPr bwMode="auto">
          <a:xfrm>
            <a:off x="278194" y="-4"/>
            <a:ext cx="8610600" cy="602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876" y="5476117"/>
            <a:ext cx="9080500" cy="120032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Heb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11:23 -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Por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la fe Moisés, cuando nació, fue escondido por sus padres por tres meses, porque le vieron niño hermoso, y no temieron el decreto del rey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  <a:endParaRPr lang="es-ES" sz="24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2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63500" y="-9096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215900" y="-7572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0886" y="61232"/>
            <a:ext cx="90805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Ex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2:1-10 -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Un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varón de la familia de Leví fue y tomó por mujer a una hija de Leví,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que concibió, y dio a luz un hijo; y viéndole que era hermoso, le tuvo escondido tres meses. 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Pero no pudiendo ocultarle más tiempo, tomó una arquilla de juncos y la calafateó con asfalto y brea, y colocó en ella al niño y lo puso en un carrizal a la orilla del río.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una hermana suya se puso a lo lejos, para ver lo que le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acontecería.</a:t>
            </a:r>
          </a:p>
          <a:p>
            <a:endParaRPr lang="es-ES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hija de Faraón descendió a lavarse al río, y paseándose sus doncellas por la ribera del río, vio ella la arquilla en el carrizal, y envió una criada suya a que la tomase.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cuando la abrió, vio al niño; y he aquí que el niño lloraba.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endParaRPr lang="es-ES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teniendo compasión de él, dijo: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los niños de los hebreos es éste.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Entonces su hermana dijo a la hija de Faraón: ¿Iré a llamarte una nodriza de las hebreas, para que te críe este niño?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la hija de Faraón respondió: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Ve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. Entonces fue la doncella, y llamó a la madre del niño,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cual dijo la hija de Faraón: Lleva a este niño y críamelo, y yo te lo pagaré.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endParaRPr lang="es-ES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mujer tomó al niño y lo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crió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cuando el niño creció, ella lo trajo a la hija de Faraón, la cual lo prohijó, y le puso por nombre Moisés, diciendo: Porque de las aguas lo saqué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9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63500" y="-9096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UUEhMUFBUWFxgYFBgWFBgXGBcaGBcVFxcXGBcYHCYeGBkjHBUVHy8gJCcpLCwsFR4xNTAqNSYrLCkBCQoKDgwOGg8PGiokHB8sLCwsKSwsLCwsLCwsKSwsLCwsLCksKSwpKSwpKSwsKSksLCwpLCksLCkpLCksLCwpLP/AABEIAMUBAAMBIgACEQEDEQH/xAAcAAAABwEBAAAAAAAAAAAAAAAAAgMEBQYHAQj/xABNEAABAwEDBAkRBQYGAwAAAAABAAIRAwQSIQUxQVEGEyJhcYGRktEHFBUWMjNSU2NzoaKxssHi8CM0QnKTJGKD0tPhF0OCwsPxCBij/8QAGgEAAgMBAQAAAAAAAAAAAAAAAAECAwQFBv/EACoRAAICAQMEAgEEAwEAAAAAAAABAhEDBBIhEzFBURRhgQVxwfAiUqFC/9oADAMBAAIRAxEAPwDYcn5Pp7VT+zZ3DfwN8EbyX7H0vF0+Y3oQyf3mn+RvuhZq+ZOJ5VTly9OhpWaV2PpeLZzG9CHY+l4tnMb0LNROs8qEnWVR8r6JbDSux9LxbOY3oXex9LxbOY3oWbY6zyoY6zyp/K+g2Gk9YUvFs5jehDsfS8WzmN6Fm8nWeVcdOs8pR8r6DYaT2PpeLZzG9CHY+l4tnMb0LNLztZ5SuGofCPKUfKXoNhpfY+l4tnMb0Idj6Xi2cxvQszc53hHlKQe0+E7lKT1aXgew1PsdS8WzmN6EOx1LxbOY3oWUkuzXnc4rrC8fidzj0qHzl6H0zVex9LxbOY3oXex1LxbOY3oWUue+e7fziuB7/Dfzj0o+cvX/AEfRZq/Y6l4tnMb0IdjqXi2cxvQsopmppqP57uldvPnvj+e7pTWuj6DpM1XsdS8WzmN6EOx1LxbOY3oWWCq/w6nPd0oxqVJnbKnPd0o+avQdJmpdj6Xi2cxvQh2PpeLZzG9Cy02qp4dTnu6UnUt9XQ6p+o7pU1qk/AukzVex1LxbOY3oQ7HUvFs5jehZG7Kdfw6g/wBbulGblGvpfU57ulS+SvQdNmt9jqXi2cxvQh2PpeLZzG9CyKplWu0SalQfxHdKibRl20POFaqBoio/H0o+SvQnCjc+x9LxbOY3oQ7H0vFs5jehYfZ61qMzXrDV9q/pUZbMtWkHv9cDR9s8SB/qUo503RBqj0H2OpeLZzG9CHY6l4tnMb0LAcl5RtTjedaK8DRt1TH0pw/KNqJwtFf9Z/Sh6iKdBTN27HUvFs5jehN8oZPp7VU+zZ3DvwN8E7yxCvlm00xjaq+bTWf0rcaxmzE+SPuKzHk3g1Qrk/vNP8jfdCztzFolg7zT/I33Qs9g5yVg189u38/wW4ldhQ1daxGY6dKVYFz1Mt2iJYg6mly1d2veT3i2je5vIu1QnZYEUsUt4UNbqJtcp0WLlxRc6GojXayuFqdlqK6mqpZSxYxrcXNrS7mIt6NKr3Ms2BNqXTS3kH1QNK7103Wi2G0T2tC6uutLPCRevWawpKx0jt1FhHFdpzI0hXbipxYjdRTSTghcuqamRobliF3eTra1x1NDkFEZbLMX7mYE48CUpWJrQIGYR0p6KKAppxkJoaGkqbaga1Y3RhoG8PqVeqtLAjWFX8iWX7R7okYgHV/aPYrIZNqbK5xukKix3WgHAppaLaGAhovP0ahvlSlrsrnGATjnMY8SR7DCkAcXHXwquM13YNPwVq0ZNe7F7mydZ9mpehqoizEeSPuLJLNYg7CMFr1rH2D/ADbvdK6Wlyb7XoqlGg1g7zT/ACN90LOTUvHjWjWDvNP8jfdCoFOzCJ0nMMyyfqbrb+f4LMPcTbdGPLCP140BLsssjEAoGwN0hcrcjWkkNDlVo1opy2NRTzsew6AiPyWzUE1kh9ktozOXB4PpSTsuHwU/7GM1Bcfk5ngjlViyQ+yO0Y9m/wB30oDK+sAcad9YM1elENgp6k90B0NX5ZgdyUUZYac4ITrrCnqHIudY0/BCLgHYRFvYdJHCEDVpn8XoKciws1AcSUFippXHwOxiXs1+1EqU6eo8ikOsWfQXexrU90UBFGnTOlyUZYqZ0+1SgyY0DRyom1MGkDjCHP1YrQzbZGT3SUFibr9KcUQ13cw4a8ClxREZlF5Av0MxZAMyVbR304uIQlvIMbuaUJS+0rpo4KW4Q3uojmJ0KOC4aQUrFYzqskEZsEjYLIAIAgAujnGPQpA2dKNooXoV8jdtFJ2uhI4+lPwxEfQlJ/QNjOy0gBmhaLbe8P8ANu90qlbSrrbu8v8ANu90rq6DyZ8h2wd5p/kb7oWfMtAxGGfEXhIPBK0Cw95Z+RvuhZK2zUqdQg1RLToDpOGI3Kr/AFKKlt/P8Bjk0WWzViQM3CTCd04IlRNgrMOMEjW4H4p+LQGk3RIPtXnpp3SNsZex2KQR9oCToUycS6N4RgnQYq4yd0W1fI1dSCSfZgnzmpMhWbmA063GpBllbqTkMRhSUHMaExY2orrC3UnjAg5ir3v2S4GLbK0aAjdbjUE6uIhb9SkpyBpCO0DUkn0gE7LUk9isU37IUUXZvlw0i2mHRIJMGN4fFVKzZc1uvDhPJ9a1P9VHILjdrtcSGi64aAJwdymONUCw2t7JuHDS04g9BXqNIoSwpowZL3F4yFlvaoIFRzbxk3TmJw3s60KlTvAHXB5VmOxbKgLLrzuTLSDo1LQsiW4gbW8zA3Dj+JujjWXW4udyQ8UvA8NErhanBGJQLVyWzShs5pRQ1OdoKBoQhTG0Ni1cTx1OFx1nTjlXkUoiFNiWuLopo98Gd5Wb0QoIykj3UWpWDRJwCSbaHOxDcN8weRNTsTiEtNMkZldLb3h/m3e6VRLS5rjg67E4q923vD/Nu90rrfpt/wCV/RmyAsXeGebb7oWc5LyXTYQW4vA3RkkSRjwrRrF3hnm2+6FnNjt91twljj+7nnSdMo/U91RS+x4qvkmHUgzRJOvMmtyTqCTdar2E48OMcCUcwmNWlcBJruarTH9kwwMDgTs1gNKYSAAj02gjGFU482WqUaocueubYDmTAVOMJenU1iJIhNqRKMojnOlAUkCNCD2YqJNUK3hrQdVGsIgsUxJQ7GhOo+Q49ndvbrA41x1QaxyoOycEg+xBFQGuRQVW+EElVtLY7oJN2TholJuyWDpKkun5G4sqnVEtg62LQe6cMN4Y9CyUvzrRuqSA0tpjOBJ48B7FllY7ojfXqdBjSwqvJy80v82WbYo4OvMPEVccl5RdSIa8gtBwM4jg3t5ZxkK2GnVB14fUqar7IabTgC8/u4DlcDPEFoyYtxSnRsdhtV8DEH4p9SGgrLtiOVa7zIH2YMEF3HDcM+HAtDsFn21t5pkLg6nTrE/o2Y3uJQUdS5VpZkGZLdHdciUNjcPxFc97V2Zd+RvVbCJfkZ8UvVsx0kqByplA0zIzQCdYjPhpG8jHHe6RDJNRD5SyjdO5MGPS5wA+JTZlvGac5x3hgCfaoK35Wa4gnRDs+c7stI3sJUS7KpDfzuMHegN+JXVx6W4mV5S8vygHEam/CB7SEY2u8TiAAcZOc4YBUmhlPE44DPGeTmA44TvJ2UoknTNzfiBgOIoelorWVt8lv25sazB+uBXq3d5f5t3ulZNTteDpxddiNQE5lrNs7w/zbvdK36GGzd+CWSSdUcsneGebb7oWNWKmD9nTO+8nujq4lstl+7t82PdCwjJtOteFRjY0S7AHexzqzWRtLkrTos9KvSaXF10XXBpOkEwRutZUxQtmc6FQ6+Tax7tzcXlxBMAk8AUuy11GgNfBkZ2kYcWqFxsunT7Oy6OSu5MWnKOHGkeypAPxULVqTBBQqGBjypxwRog5tk3ZsrgmBOCddkjxKt0qoac0p0LWcI9ijPCrJRmy30raGN3WeJKFmyjJEmeDR0qt0bYXyDpUlkyxtDgZgjX7Fhnj2rnua45G3wWWnWBxTm+mjBvpZhGaVktlskg8or2hdlN7TWDWlxMAY8ilFNiSCucovLeWmWam6o6MBuRMXjoA5FnGWuqbWNY7U4NYDuRdBkDSSUu3ZQLfZK9KtuajG7YxwwvROjWNWorpQ/T5qpZO3kfVjTS7lXy5l19oquqVDicYGYAZgN6FVCSDKtFuylRfY6bS37dhLSQIBZJIk6TjHKqxVHIvT4qqkqo5klT5HNUgboYz3Px5EhTeSRrlIypvImTQTeeOAfEqx8CLnscszrgYzTGJ7kE5zvlW/Y/bnU7YaTcWPaHunOHQQXDUCWjDWVX9jt5ztTWjAjNvJ/kYB+UTLiNrYIjSQA6Dhm3RXL1FSUr9FsO/BpW2cqTquOg/XAmTrZgcfSi0LYTivOOLNySG+ULc4Nwgxxcm+qpli2AtJbnF2OJzpB4nRxqwZQfAOnNHGVQ8v5QbeLmuAknDD905uVdHSY02YMsr4K7b7TBka4PHPwKb17RIZiYjDejE+z0pK3v3QOt3sn4FNXVp3Pg5vivQRjwjMSNG1YROc/XxT+w2vGSYw3PL7FXqNYE7wUjYbRmAIkmMdEEYToO/wpzjwIsVqykRTBbnN4TmMzje0/8Aa3i1fd3ebPuleZa1r+1eD4RdgfrUvTVp+7u82fcRhgok7sFmP7O3zY9xYGzZGcGtBMERBzyMTmW90PuzfND3F5ibVunMYSzQU6sZYq+WXvcJaBnu444FvFKBtzjiTj/bRvKDNpMsJwGIGO8E9sz5GOnN8FmeNR8EbJVtfA44kcmMfFSFOrhDsZ0qAouOEZp08ITt9oJMnjVE4oaZJhknPyJ51td0k4KHZaoT6jlQQJbhOOPSs04vwTi/Y7o4FWHJM55Vfp22m84ujNnHxUvYQRiII0QZWXNyjTidMsbXcqArqNFpKUNaFgcDoKSZI3iozZJSdVsldjJvupuDYzkxmHClBbCu9cKWNOLT9Dq0edLRRcCQRB5MRnBSNN/1/wBLbMubC7PaXl7g5j3d05hiTrIIIlZ5sw2B9aMFRlUvaXXYLIOIJmQY0L1GHWY8tR7NnNnhlDkre2hObLkCrWZep3SATnMZlFMBVh2NZXNOaZiJkewjgWxppcFG6xKy5ANKs0VwInNjirI9lJuYRqE4prlS2vbuZvsIlk4kDVOfDMmNmqSRKhy+WIumx2uSYAgBG2N0g602msSYbVc1oBzkNAx3knkmqKdNzjoaTm1AlSGxvI5o0BfO6eTUdGt2PoXP1EtsX98FsSV24ovZAtzYAJCvbIGAPIVDWrKrnE3W4TBwWGMN/glvof5QytGE7/pBVAt1oBkznOPKc29ipS12kuBIDs8Axh9YFVquSJkHDe3z/ZdPT4VBGabt8Dd9U5scDKQe/GVyq+DwH2pIOXQSIjumQj2esGvxzadaaU60IrxeMxMp0KhetaiXXtcr1lXP7M7zR9xeRqrxmOGH1wL1zW+7HzR9xMkgUfuw80PcXmo2ouYwEDcubBIGY7nHSc69KUvuw80PcXmapXG0kQJgGY1Y/BU5V2AUykQ2o3cNAxGBJkgY5+FOLNapwiAMSXQN4QNWdGYQRTOdxvkiMACJj0pla7LddIwaSRiSYgDVwqjuqYiZota5ounTE8cqTs+TZGLhqzalGZPaCWNYCdZjAnDSVPslrRnBcSBm0kmeISVhyya7EkhKtk/AYtw3krZ6DRpHNn4JySM0E8iPtLYzO9Cyub8kkda+mMMOaOhS1hqNjAD0BRjLMB4XIFKWOnGYeiFRkposhadoemsCMzeVVDZFs+ZZy5lNpe8SCSYAPtPoVwPAsO2V0HstNbbHFzrxk69XohXaHDDLNqXgveSSRL0eqnaGiHNpuPhFpB5AYSrOq3XB7ikR+U9KozQDhMJU0QwayV2npMP+pT1p+y+0+rFVad1QpkbxLelNdk/VHZbbPtW1OY681zTeBGEzOA0Eqi1LK7RjikrpBzJx0mGLUorlEXkm1THFQXSZGdKZPqfaNTZ7iTp5ErRddgwVq8FZdWWUVKZBdgMR+6de+06U2ORajSMODf4DmKSyZlCm4tAfddoBETx5ipmjlQ0qrqWduBaDjAInDgOCyNyXCJ9yNt+UqlKkQXDdQ2Ix3/YtD2CZY66sgv4vpm47fgYGOD2LKdl9vD6sNgXAJjS45/RCsHUoyqW1qtPw2yBvtPQ4qjV4t2G/K5Jw70adUs2KgHNvUgMQajmMwz7vd1DzS4cSsdKu4lQ1hpw2yg6alR3qVY9BXGhJpf37JyxkTVokljRAAFZ+Mxg8sGGqHFZ7lerN/CN1rnPjn1HFaXUqAucGnEscwRrqWl49mPEs72TsDa72kZjdwGGAbd+PKuto5NyaZnmqK9WGAOuUkH4+xde7Qih//a66Kw84LjKl2CikmES+Uxj+qWESIBxkb2hetK/3d3mj7i8gA73xXr+0fd3eaPuKII5T+7DzQ9xeYBS3MYwGknkiV6eZ91Hmv9i8y0WVKtOQCKbQ7uTi6e6kAzdw44UJugY7Na9ToEOdLQZBEAAMnCBjgpOlZQ4ubgQ51zhF57id4gQRwBQ9hebtNmqZnGHC8w+gBKZFysWVAQJDL5OfwWj2NdyrHOLp7fA0kSlgyY6laXMkEtEsPhXsGRxuE8BVpsVAOc2Pw0weN8/Bp5VBUcpufUo1NqnB5BnumsDhM6pd7E2pbIXMe+nQpjbNyHPc6W04GMxnP7uiFhyQyZP3osVFksrQS9ztLyxo3mG7A4w4qUpUgqxkCxvm9UvPdBMkmLz3uJIaDAwGjWVa7Od5Y8y2urLIRQ7otGpO6d0aPSmIM6kUg7yytMvUUx7VIKzTqp5GLQ2u0bnuXxnknAne0K+47yj9keTjaLPUpkjdNwxGcYt9ICv0uR4sil4CcE49zB4kp3axIHSmtVha4giCDBGohcdVxXqzAKVHmAkmvdoJXXVZEal2lUAzygdh21HjTnRXucRJKXqWppAEnkTWo8HSkhhJT1mW6l5riZLQACdQzA686YuKKQpUhIXNcuvEmSTJPGrT1N6kW1m+13sVTpDAqxbArRdt1HfJHK0hU51eOX7FsHUkbkHxGiTAw+tEniUPtkU7M6e5cT/8qsp1t/2v5GTxvJE8jDylVLKlsdWNmoAfZhrX1T4Rc11xg3jBJGkLzeLHudf3szTOVIcWvKFyq9zS1wbUYBBBBl1ofnGgXgeJU7ZVQLq9Qk4xJmO6axhI3tPIrE+0tdbSHRcvUy4ZhjTmeCG+lVbL+U21XucwXgDJccGncMYY14tdyrq6aNSX7GKbsrTnSSUQhdnBHpUXO7lsrrkROSEe6g8EYEIrHIEK7VhMjgzL1/aPu7vNH3F5CpsDs5hevbSP2d3mz7iTGJj7p/B/2Lyo61Ophoa5pkZgc2gTjgvVR+6fwf8AjXkem5u5BG+48WHAotWBLMtlTcw5kgvOBBI0n0uwTKlbXMvnDHWN4/zFN2uaCTGnTqXKlSQ7UYUdoEp2cq7XTptJFxhYDhgHETHJpT+w2htJop43iZJwIa3AzBzuJ0nf1KEoUsJk3uDAagnXXjXBziN0459QEADkk8aplBdkh2XvI+yam0bomYzDGBJOfTn+symKeyOkdJ5P7qiZMt1JgO4nTLjMcQw3lKtytSLjAbAbpGc4n4DlXLy6dW+GXwk/Zc6GVmHMUp2SaFVKFsAaGtALjF4gAxOclO6j2taO6dwmVilgVmqDJ3so05vam9oykwA3sBwqu1coNGhw41X8s5Xgw0ujTuir8Wm3OhTlSsjtllooVKznUw4HThuXHXoKrp3lLutrhoz/AFyJnWqzoHIu9jW1JGB8uxkVxKOauXFcmROXZQLULqNdQ2ARrCSjOprrEowcHoSY0co08DJ+KndjjWMtFJ26Lg9uoDOmdFhib1McbZ9CkMl1TeEvuiRmdCpycxaLI9zVKVo/aqoJz0qMctYKt16FWg51IuLqTjTuVABepPg3GuGlk4A78JtTfcrNcKmLjTbMnNL88pTKdrL6jqbHDPTvvJBa2L7oj8RwHBguPDG4y47Uv+FkmmiqW+rtldzAXYubfj8oaKfOvCdQUdlOqQXDQBcGaBGJA3pKdssjalqrBzwGhzjeJiYMD2yoqpRbdeQ4SHQ0axOcLsQrj8GWhrehdZaSMxhKGhuAbwx0aeNJFoEZuVaExhxJxRZRCSTGKWGZMQUBexbSP2d3mj7hXjx9TNAhexLT93d5s+6VFjET90/g/wDGvJdlpgO3UdyPSvWh+6fwf+NeRb2DtcCEgHtKzse8kYMBAGOc6SZ0Jta4xA8IRydJSVPUuzMmNOHKlQDu0VGAuAwutjWS6Iz8MlOLNZtwDdIBAOgzhnG/wqJfUmTpKkeuXXWgZxERp3lCUeKQiWqVGNa5uktGM64nNwoVrcPwAY4ATnEAR6oJUG55IJjuSJ3vrFcr2jQNAABGr/sqrpErNAoupU4YAKtVxDniSYnOYEgAZ+nBTrnMawXiG594cQOKoeRKb6LdsfALiMHON5+oQD7QrRZLWHvbVqS1wEMbgBjnz5zwaFy8+F33s1QmGyyDtLnNGEXpO8QVTMuB22PnAMDb3+o4egK5bIrQNoqCcSx0RjoOeM2bOq3a7LtldzD/AJlWkDwNpX3fAK3S3FW/72DI0+CEawkSdP1CTNmlXOrscBOAgJIbHm+F6Fo+TEh0ynOsJSZsfCrlVyE0aR9cCa1MjBTjqExOBV+tBvrpsrd/k/up2pkj6hIuycNfoVqypkdpDNsw1LooagpJ+TtRPIm9wsIwg+gqamn2ItUNjZXRvLtCjgDwaTvKQdaiBBYI3gmLaTixxzAAH4f7VLwKyTtzS1gcD3Lm4A6cYCcVcjgQC/dXZOOc6dOeSVDvsVS63AmS3lJ/unz8j1s90ngKofH/AKB8+CNoZOL6r2XgIxk/W+o40jBOowU8r2GoKt0tN4iYJ+tSa9bOuuMYAwVoT+yIhoRV26gGqwBQOjFBpJXDmRwMEAdaJK9jWkfYO82fdK8cMG/K9kWvvD/Nu90pMDlkpB1BjTmNNoPAWgFU53UTyWTO01P16n8yumTu80/yN90KAOw5zp22tfksOALbo23bqoBa6Zc+YdgWgwMJlARo6i+TII2l+Plqn8yJ/gpkyI2qpHn6nSr4ggCgnqIZM8XV/Wf0o56i2TYjaqn6z+lXtBAFB/wQyb4Fb9d647qIZNJ7mt+s5X9BAFEodRjJ7XAhtYkYiazipFnU1sYdeu1J1mq4wNQxwCT2W5GtVV9R1mc5t+zPpOG2XZJbUcxzN1uXh4Y0uMbmqcdyEMoZItbnzTLhuLIKJ2wAUTTql1ovNvbq8yBhevRBgYqLhF90OxV/U1sRpuZcfDgQ47Y6cZ08aRb1LLEKu23al7zro7kNmOAIttyRayLfdvEVaVUWeXhr21DIYGua+LmDXAuDXMzSdAtmSrUaFNtMPa9tRzjec25UBAEOAqzTBkw5jiWloMGYS6cPQWx+dgdl8F/6hSR6nVk8Gp+oU/2SWSrUbR2oOJbaKL33X3fs2ul84iRH4cZ1JpYMlV2Ww1C5xoPNVxY98mm+Q1tzdH7J7Mbp7lzcIvFR6OP/AFRLfL2IO6m1kOip+oVw9TOx6qn6hT625Ke63Uag2zahTqbYRVIbfDqBpbi9jgyrojdmc6iMlZKtbazjUFTayy2gDbAcaloDrOO+mTtUgGBdmEdKHpC3y9ih6llj1Vf1P7JJ3UksJ8d+r/ZS2w2yVqdna20B+2BtO+XvvXnXGh0bt2YjEyLxkwoWlke3XLcJqDbKdYWe9Xgtea1d1K6Q83dw6lupbF0CDEiXTivAb5ew3+EFh8t+p/ZJ1uozYXCDt/FVH8qlrfZq5FJ1NlUftTHvZtgDhSbSuuB3cEFwBuyc8xnTPK1ltj7ZRq021W0Q2iarRVAIIqOL2gX7riAWh2BloddMgJ7I+hWxFvUhsIEfbfqD+VM6vUOsDp3dpE6BVbrJ8DfU7ZLDXa60XhVO7tDqRFUGWvaza2svOgEEOgOENI38WHWFt2mg03y9toeajmucL9LaajWufTNaRLzT3AcQCLwwwQopdgtjU9RaxkAbbaoGb7Vmj+Gg7qL2M/51r/Wb/TTmhYbYOsbwrm5ZQLSNtxdWvUc52wAuwqku3QgkaQpjI9G0C1VzUvGiZNMuJBab8XIDi1zYAc1wDSAYMnFG1ehWVd/UKsJcHGra5GnbWf00keoHYII2y1Yme+M/prS03ttubSbecHHPgxjnnAE5mg6tKkBnH/r5YPG2r9Sn/TXP/XuweNtXPp/01aK+X6u2NuUqjyYBDaVQ02gls7vBrngSDjDSI8Ipeja6pokwW16xMy1wbRGDWgXwJu3mj95xcc0wWMpzuoHk9paDWtQLjDd3TxME+L1A8iUd/wCP1hP+daufT/pq31ssOEU6NGvUN1tytcmmA6Q0uc9wLu5BJEwHAlGbaaxc5pe8EOIF2zHMMJvu3GOJGOYhFiKWP/Huw+OtXPp/01pFvEUX/kd7pST8o3I2xlQNAxfDSBvuDHEgb8QN5LZQ7zU/I73SgCAsOyqKTBtX4G/j3h+6l+2vyXr/ACoIIAHbX5L1/lQ7a/Jev8qCCAB21+S9f5UO2vyXr/KgggAdtfkvX+VDtr8l6/yoIIAHbV5L1/lQ7avJev8AKuoIA521+S9f5UO2vyXr/KgggAdtfkvX+VDtr8l6/wAqCCAB21+S9f5UO2vyXr/KgggAdtfkvX+VDtr8l6/yoIIAHbX5L1/lQ7a/Jev8qCCAB21+S9f5UO2vyXr/ACoIIAHbX5L1/lQ7a/Jev8qCCAB21+S9f5USpsnDhBpSJB7vSCCPw6wEEEACnsmDZilEkk7vSTJ/CuV9kjXtLXUQ5pEEF+BHNQQQAcbKvJev8q721+S9f5UEEADtr8l6/wAqQt2yqaTxtX4Hfj3j+6gggD//2Q=="/>
          <p:cNvSpPr>
            <a:spLocks noChangeAspect="1" noChangeArrowheads="1"/>
          </p:cNvSpPr>
          <p:nvPr/>
        </p:nvSpPr>
        <p:spPr bwMode="auto">
          <a:xfrm>
            <a:off x="215900" y="-757238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FFFF00"/>
                </a:solidFill>
                <a:latin typeface="Tempus Sans ITC" pitchFamily="82" charset="0"/>
              </a:rPr>
              <a:t>Las conexiones de la familia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: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N</a:t>
            </a:r>
            <a:r>
              <a:rPr lang="es-CO" sz="2200" b="1" dirty="0" smtClean="0">
                <a:solidFill>
                  <a:srgbClr val="FFFF00"/>
                </a:solidFill>
                <a:latin typeface="Tempus Sans ITC" pitchFamily="82" charset="0"/>
              </a:rPr>
              <a:t>ú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m 26:59 -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mujer de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Amram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se llamó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hija de Leví, que le nació a Leví en Egipto; ésta dio a luz de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Amram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a Aarón y a Moisés, y a María su hermana. </a:t>
            </a:r>
          </a:p>
          <a:p>
            <a:endParaRPr lang="en-US" sz="1100" b="1" dirty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Ex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2:1-2 -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Un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varón de la familia de Leví fue y tomó por mujer a una hija de Leví,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que concibió, y dio a luz un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hijo [Moisés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]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1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Crón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6:16-18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– Los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hijos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Levi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: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Gers</a:t>
            </a:r>
            <a:r>
              <a:rPr lang="es-CO" sz="2200" b="1" dirty="0" err="1">
                <a:solidFill>
                  <a:schemeClr val="bg1"/>
                </a:solidFill>
                <a:latin typeface="Tempus Sans ITC" pitchFamily="82" charset="0"/>
              </a:rPr>
              <a:t>ó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n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Coat,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y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Merari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 (y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)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		    Los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hijos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Coat: 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Amram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Izar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Hebrón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y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Uziel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endParaRPr lang="en-US" sz="11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Ex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6:20 -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Amram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tomó por mujer a </a:t>
            </a:r>
            <a:r>
              <a:rPr lang="es-ES" sz="2200" b="1" dirty="0" err="1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su tía, la cual dio a luz a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Aarón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a Moisés. </a:t>
            </a:r>
            <a:r>
              <a:rPr lang="es-CO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Amram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vivió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137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años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Amram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tomó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por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mujer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a 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hermana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Coat…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así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hija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Leví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y 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tía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Amram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Ella provenía de una familia de sacerdotes...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quizás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eso explica el origen de su fe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125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25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125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657" y="16764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Los hijos de Israel vivían en Egipto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José fue llevado a Egipto y usado por Dios para proveer liberación durante </a:t>
            </a: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un hambruna terrible.</a:t>
            </a:r>
          </a:p>
          <a:p>
            <a:endParaRPr lang="es-ES" sz="10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dirty="0"/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José murió, el Faraón murió, y un nuevo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Faraón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llegó al poder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-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no conocía a </a:t>
            </a:r>
            <a:r>
              <a:rPr lang="es-E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Jos</a:t>
            </a:r>
            <a:r>
              <a:rPr lang="es-CO" sz="2200" b="1" dirty="0" smtClean="0">
                <a:solidFill>
                  <a:schemeClr val="bg1"/>
                </a:solidFill>
                <a:latin typeface="Tempus Sans ITC" pitchFamily="82" charset="0"/>
              </a:rPr>
              <a:t>é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… se sintió amenazado por los israelitas y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les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forzó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         en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esclavitud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Ex 1:14; 2:11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dio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el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mandamiento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para matar a todos los niños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varones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(1:16,22)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esclavitud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duró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approx. 140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años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:  (José 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Moisés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= 64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años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Moisés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   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salió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egipto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con Israel a 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edad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80… = 144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años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. 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Jocabed</a:t>
            </a:r>
            <a:r>
              <a:rPr lang="en-US" sz="2000" b="1" u="sng" dirty="0" smtClean="0">
                <a:solidFill>
                  <a:srgbClr val="FFFF00"/>
                </a:solidFill>
                <a:latin typeface="Tempus Sans ITC" pitchFamily="82" charset="0"/>
              </a:rPr>
              <a:t>:  la </a:t>
            </a:r>
            <a:r>
              <a:rPr lang="en-US" sz="20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gloria</a:t>
            </a:r>
            <a:r>
              <a:rPr lang="en-US" sz="2000" b="1" u="sng" dirty="0" smtClean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empus Sans ITC" pitchFamily="82" charset="0"/>
              </a:rPr>
              <a:t>Jehová</a:t>
            </a:r>
            <a:r>
              <a:rPr lang="en-US" sz="2000" b="1" i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000" b="1" u="sng" dirty="0" smtClean="0">
                <a:solidFill>
                  <a:srgbClr val="FFFF00"/>
                </a:solidFill>
                <a:latin typeface="Tempus Sans ITC" pitchFamily="82" charset="0"/>
              </a:rPr>
              <a:t>–o-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empus Sans ITC" pitchFamily="82" charset="0"/>
              </a:rPr>
              <a:t>Jehová</a:t>
            </a:r>
            <a:r>
              <a:rPr lang="en-US" sz="2000" b="1" i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empus Sans ITC" pitchFamily="82" charset="0"/>
              </a:rPr>
              <a:t>es</a:t>
            </a:r>
            <a:r>
              <a:rPr lang="en-US" sz="2000" b="1" i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empus Sans ITC" pitchFamily="82" charset="0"/>
              </a:rPr>
              <a:t>su</a:t>
            </a:r>
            <a:r>
              <a:rPr lang="en-US" sz="2000" b="1" i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empus Sans ITC" pitchFamily="82" charset="0"/>
              </a:rPr>
              <a:t>gloria</a:t>
            </a:r>
            <a:endParaRPr lang="en-US" sz="2000" b="1" u="sng" dirty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s-E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una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de muchos judíos dando a luz a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niños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castigo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esclavos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disobedientes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: 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quemado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vivo,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ahogado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decapitado</a:t>
            </a:r>
            <a:endParaRPr lang="en-US" sz="20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aveces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toda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la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familia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castigada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t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enía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hijo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e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hija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mayores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, 2:4</a:t>
            </a:r>
            <a:endParaRPr lang="en-US" sz="20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ella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dio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luz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a un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hijo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:  y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vio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que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era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hermoso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(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excepcionalmente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hermoso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)</a:t>
            </a:r>
            <a:endParaRPr lang="en-US" sz="20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fue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motivada para tratar de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salvarlo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no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temieron el decreto del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rey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Heb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11:23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lo escondió durante 3 meses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,  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2:2</a:t>
            </a:r>
          </a:p>
          <a:p>
            <a:r>
              <a:rPr lang="es-ES" sz="20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 lo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puso en una cesta, en el río, dijo a Miriam mirar, confiando que Dios lo </a:t>
            </a:r>
            <a:endParaRPr lang="es-ES" sz="20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     guardará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y decidirá su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destino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p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or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“la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casualidad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”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Moisés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gritó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al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momento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perfecto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atraer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la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atención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y </a:t>
            </a:r>
          </a:p>
          <a:p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   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ganar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la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compasión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de la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hija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del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Faraón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</a:p>
          <a:p>
            <a:r>
              <a:rPr lang="en-US" sz="2000" b="1" dirty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sirvía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como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su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nodriza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, 2:9 </a:t>
            </a:r>
          </a:p>
          <a:p>
            <a:r>
              <a:rPr lang="es-E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fácil</a:t>
            </a:r>
            <a:r>
              <a:rPr lang="es-ES" sz="1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asumir que Dios no era a quien Él fue representado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a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ser y sentirse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desesperado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¿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l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óca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?  ¿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desesperada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?  ¿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tenía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perspicacia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? 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¿Cómo podía ella no tener miedo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?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Solo 3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mujeres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-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Sarai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Tempus Sans ITC" pitchFamily="82" charset="0"/>
              </a:rPr>
              <a:t>Rahab</a:t>
            </a:r>
            <a:r>
              <a:rPr lang="en-US" sz="2000" b="1" dirty="0">
                <a:solidFill>
                  <a:schemeClr val="bg1"/>
                </a:solidFill>
                <a:latin typeface="Tempus Sans ITC" pitchFamily="82" charset="0"/>
              </a:rPr>
              <a:t>, y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–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son notadas entre los héroes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de la  </a:t>
            </a:r>
            <a:endParaRPr lang="es-ES" sz="20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     fe en</a:t>
            </a:r>
            <a:r>
              <a:rPr lang="en-US" sz="2000" b="1" dirty="0" smtClean="0">
                <a:solidFill>
                  <a:schemeClr val="bg1"/>
                </a:solidFill>
                <a:latin typeface="Tempus Sans ITC" pitchFamily="82" charset="0"/>
              </a:rPr>
              <a:t> Heb. 11.  </a:t>
            </a:r>
          </a:p>
          <a:p>
            <a:r>
              <a:rPr lang="es-ES" sz="20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Su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fe encendió su coraje: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 decidió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ni obedecer la orden del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faraón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ni temer las </a:t>
            </a:r>
            <a:endParaRPr lang="es-ES" sz="20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    consecuencias,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… </a:t>
            </a:r>
            <a:r>
              <a:rPr lang="es-ES" sz="2000" b="1" dirty="0" smtClean="0">
                <a:solidFill>
                  <a:schemeClr val="bg1"/>
                </a:solidFill>
                <a:latin typeface="Tempus Sans ITC" pitchFamily="82" charset="0"/>
              </a:rPr>
              <a:t>ella preparó </a:t>
            </a:r>
            <a:r>
              <a:rPr lang="es-ES" sz="2000" b="1" dirty="0">
                <a:solidFill>
                  <a:schemeClr val="bg1"/>
                </a:solidFill>
                <a:latin typeface="Tempus Sans ITC" pitchFamily="82" charset="0"/>
              </a:rPr>
              <a:t>la cesta</a:t>
            </a:r>
            <a:endParaRPr lang="en-US" sz="20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1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2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Resultado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u="sng" dirty="0">
                <a:solidFill>
                  <a:srgbClr val="FFFF00"/>
                </a:solidFill>
                <a:latin typeface="Tempus Sans ITC" pitchFamily="82" charset="0"/>
              </a:rPr>
              <a:t>(</a:t>
            </a:r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recompensa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)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? 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Ex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12:31,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37, 40–41</a:t>
            </a: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Liberación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para 600,000 hombres más mujeres y niños (2-3 </a:t>
            </a:r>
            <a:endParaRPr lang="es-E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    </a:t>
            </a:r>
            <a:r>
              <a:rPr lang="es-E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millión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)</a:t>
            </a:r>
            <a:endParaRPr lang="es-E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4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final de 140 años de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esclavitud</a:t>
            </a:r>
          </a:p>
          <a:p>
            <a:pPr marL="342900" indent="-342900">
              <a:buFontTx/>
              <a:buChar char="-"/>
            </a:pP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err="1" smtClean="0">
                <a:solidFill>
                  <a:srgbClr val="FFFF00"/>
                </a:solidFill>
                <a:latin typeface="Tempus Sans ITC" pitchFamily="82" charset="0"/>
              </a:rPr>
              <a:t>Lección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: 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Creer no es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reaccionar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sólo a lo que vemos con nuestros ojos físicos.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 Es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ver más allá del visible, más allá del miedo, afrontando una situación imposible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por confiar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que Dios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puede hacer el imposible</a:t>
            </a: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6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3048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Puntos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Importantes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400" b="1" u="sng" dirty="0" err="1" smtClean="0">
                <a:solidFill>
                  <a:srgbClr val="FFFF00"/>
                </a:solidFill>
                <a:latin typeface="Tempus Sans ITC" pitchFamily="82" charset="0"/>
              </a:rPr>
              <a:t>Jocabed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:</a:t>
            </a:r>
            <a:endParaRPr lang="en-US" sz="2400" b="1" dirty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confió en Dios aun cuando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la circunstancia pareció desesperada.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Después de hacer la cesta, ella tenía la fe suficiente para poner a su hijo en ella y colocarlo en el agua.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Heb11:23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dice que ella hizo este “por la fe,” no sabiendo el resultado, pero confió en Dios con la vida de su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hijo</a:t>
            </a:r>
          </a:p>
          <a:p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Su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fe fue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recompensada,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permitiéndola criar a Moisés por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todos sus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años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formativos</a:t>
            </a: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Ella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enseñó a su hijo tan bien que Dios nos dice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que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Moisés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tenía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‘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por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mayores riquezas el vituperio de Cristo que los tesoros de los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egipcios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’ -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Heb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11:26 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s-ES" sz="2400" b="1" dirty="0" err="1">
                <a:solidFill>
                  <a:schemeClr val="bg1"/>
                </a:solidFill>
                <a:latin typeface="Tempus Sans ITC" pitchFamily="82" charset="0"/>
              </a:rPr>
              <a:t>Jocabed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 no trató de agarrarse a su hijo ni controlar los eventos de vida – ella tenía la gran fe que Dios salvará a su vida y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arreglaría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todos los detalles necesarios</a:t>
            </a:r>
            <a:endParaRPr lang="en-US" sz="2400" b="1" i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35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1857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paqueof11</dc:creator>
  <cp:lastModifiedBy>paqueof12</cp:lastModifiedBy>
  <cp:revision>243</cp:revision>
  <dcterms:created xsi:type="dcterms:W3CDTF">2012-05-01T19:46:30Z</dcterms:created>
  <dcterms:modified xsi:type="dcterms:W3CDTF">2013-09-28T04:12:08Z</dcterms:modified>
</cp:coreProperties>
</file>