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6" r:id="rId5"/>
    <p:sldId id="268" r:id="rId6"/>
    <p:sldId id="269" r:id="rId7"/>
    <p:sldId id="271" r:id="rId8"/>
    <p:sldId id="270" r:id="rId9"/>
    <p:sldId id="258" r:id="rId10"/>
    <p:sldId id="272" r:id="rId11"/>
    <p:sldId id="260" r:id="rId12"/>
    <p:sldId id="261" r:id="rId13"/>
    <p:sldId id="263" r:id="rId14"/>
    <p:sldId id="264" r:id="rId15"/>
    <p:sldId id="265" r:id="rId16"/>
    <p:sldId id="275" r:id="rId17"/>
    <p:sldId id="276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ADA"/>
    <a:srgbClr val="FBFAD6"/>
    <a:srgbClr val="F6F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8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5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9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0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8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4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4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1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07698-E128-41D9-BDF7-6FE10B82C0ED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A6984-392C-4F94-8182-3C325C9F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8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fecoach321.com/wp-content/uploads/2012/03/elisha-shunammite-woman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0" Type="http://schemas.openxmlformats.org/officeDocument/2006/relationships/hyperlink" Target="http://4.bp.blogspot.com/-hA5jotvAVlc/TotU_VD0ZwI/AAAAAAAAA3Y/7mewSaBgUMw/s1600/christ+teaching+martha+and+mary+anton+dorph.jpg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fecoach321.com/wp-content/uploads/2012/03/elisha-shunammite-woman.jp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8.jpeg"/><Relationship Id="rId5" Type="http://schemas.openxmlformats.org/officeDocument/2006/relationships/image" Target="../media/image4.jpeg"/><Relationship Id="rId10" Type="http://schemas.openxmlformats.org/officeDocument/2006/relationships/hyperlink" Target="http://4.bp.blogspot.com/-hA5jotvAVlc/TotU_VD0ZwI/AAAAAAAAA3Y/7mewSaBgUMw/s1600/christ+teaching+martha+and+mary+anton+dorph.jpg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7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1600" y="2057400"/>
            <a:ext cx="6477000" cy="228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Porque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Dios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es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representado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como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masculino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Adán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podía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mirar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a Dios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señales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sobre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cómo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ser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un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varón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;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pero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Eva, con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ninguna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imagen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una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contraparte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femenina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Dios,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debe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haber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tenido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dificultad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entender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cómo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ser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una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mujer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947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343" y="533400"/>
            <a:ext cx="8534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LECCIONES OBVIAS QUE APRENDEMOS DE ELLA:</a:t>
            </a:r>
          </a:p>
          <a:p>
            <a:endParaRPr lang="en-US" sz="1000" b="1" dirty="0" smtClean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Aun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si somos familiares con Dios y Su Palabra, de todos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modos   </a:t>
            </a:r>
          </a:p>
          <a:p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 podemos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ser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engañados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o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conducidos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para pecar</a:t>
            </a:r>
            <a:endParaRPr lang="en-US" sz="10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El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pecado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comienza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en 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mente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enfocandose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en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cosas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prohibidas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evitar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el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pecado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debemos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: </a:t>
            </a:r>
          </a:p>
          <a:p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  a)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librarnos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los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pensamientos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tentadoros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, y no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pensar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en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ellos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  b)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ser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contentos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con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nuestra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situación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  c)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confiar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en el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carácter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y 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providencia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Dios</a:t>
            </a:r>
          </a:p>
          <a:p>
            <a:endParaRPr lang="en-US" sz="10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Nuestros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pecados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traen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consecuencias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a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nosotros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y 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otros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. 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886" y="4495800"/>
            <a:ext cx="9067800" cy="1717393"/>
          </a:xfrm>
          <a:prstGeom prst="rect">
            <a:avLst/>
          </a:prstGeom>
          <a:solidFill>
            <a:srgbClr val="FBFADA"/>
          </a:solidFill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 err="1">
                <a:latin typeface="Tempus Sans ITC" pitchFamily="82" charset="0"/>
              </a:rPr>
              <a:t>Sus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ojos</a:t>
            </a:r>
            <a:r>
              <a:rPr lang="en-US" sz="2400" b="1" dirty="0">
                <a:latin typeface="Tempus Sans ITC" pitchFamily="82" charset="0"/>
              </a:rPr>
              <a:t> se </a:t>
            </a:r>
            <a:r>
              <a:rPr lang="en-US" sz="2400" b="1" dirty="0" err="1">
                <a:latin typeface="Tempus Sans ITC" pitchFamily="82" charset="0"/>
              </a:rPr>
              <a:t>abrieron</a:t>
            </a:r>
            <a:r>
              <a:rPr lang="en-US" sz="2400" b="1" dirty="0">
                <a:latin typeface="Tempus Sans ITC" pitchFamily="82" charset="0"/>
              </a:rPr>
              <a:t>, </a:t>
            </a:r>
            <a:r>
              <a:rPr lang="en-US" sz="2400" b="1" dirty="0" err="1">
                <a:latin typeface="Tempus Sans ITC" pitchFamily="82" charset="0"/>
              </a:rPr>
              <a:t>pero</a:t>
            </a:r>
            <a:r>
              <a:rPr lang="en-US" sz="2400" b="1" dirty="0">
                <a:latin typeface="Tempus Sans ITC" pitchFamily="82" charset="0"/>
              </a:rPr>
              <a:t> a</a:t>
            </a:r>
            <a:r>
              <a:rPr lang="en-US" sz="2400" b="1" dirty="0" smtClean="0">
                <a:latin typeface="Tempus Sans ITC" pitchFamily="82" charset="0"/>
              </a:rPr>
              <a:t>l </a:t>
            </a:r>
            <a:r>
              <a:rPr lang="en-US" sz="2400" b="1" dirty="0" err="1">
                <a:latin typeface="Tempus Sans ITC" pitchFamily="82" charset="0"/>
              </a:rPr>
              <a:t>lado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negativo</a:t>
            </a:r>
            <a:r>
              <a:rPr lang="en-US" sz="2400" b="1" dirty="0">
                <a:latin typeface="Tempus Sans ITC" pitchFamily="82" charset="0"/>
              </a:rPr>
              <a:t>, doloroso de la </a:t>
            </a:r>
            <a:r>
              <a:rPr lang="en-US" sz="2400" b="1" dirty="0" err="1">
                <a:latin typeface="Tempus Sans ITC" pitchFamily="82" charset="0"/>
              </a:rPr>
              <a:t>vida</a:t>
            </a:r>
            <a:r>
              <a:rPr lang="en-US" sz="2400" b="1" dirty="0" smtClean="0">
                <a:latin typeface="Tempus Sans ITC" pitchFamily="82" charset="0"/>
              </a:rPr>
              <a:t>:</a:t>
            </a:r>
          </a:p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rgbClr val="C00000"/>
                </a:solidFill>
                <a:latin typeface="Tempus Sans ITC" pitchFamily="82" charset="0"/>
              </a:rPr>
              <a:t>-</a:t>
            </a:r>
            <a:r>
              <a:rPr lang="en-US" sz="2400" b="1" dirty="0" err="1">
                <a:solidFill>
                  <a:srgbClr val="C00000"/>
                </a:solidFill>
                <a:latin typeface="Tempus Sans ITC" pitchFamily="82" charset="0"/>
              </a:rPr>
              <a:t>Descontento</a:t>
            </a:r>
            <a:r>
              <a:rPr lang="en-US" sz="2400" b="1" dirty="0">
                <a:solidFill>
                  <a:srgbClr val="C00000"/>
                </a:solidFill>
                <a:latin typeface="Tempus Sans ITC" pitchFamily="82" charset="0"/>
              </a:rPr>
              <a:t>: </a:t>
            </a:r>
            <a:r>
              <a:rPr lang="en-US" sz="2400" b="1" dirty="0" smtClean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latin typeface="Tempus Sans ITC" pitchFamily="82" charset="0"/>
              </a:rPr>
              <a:t>perder</a:t>
            </a:r>
            <a:r>
              <a:rPr lang="en-US" sz="2400" b="1" dirty="0" smtClean="0">
                <a:latin typeface="Tempus Sans ITC" pitchFamily="82" charset="0"/>
              </a:rPr>
              <a:t> </a:t>
            </a:r>
            <a:r>
              <a:rPr lang="en-US" sz="2400" b="1" dirty="0">
                <a:latin typeface="Tempus Sans ITC" pitchFamily="82" charset="0"/>
              </a:rPr>
              <a:t>la </a:t>
            </a:r>
            <a:r>
              <a:rPr lang="en-US" sz="2400" b="1" dirty="0" err="1">
                <a:latin typeface="Tempus Sans ITC" pitchFamily="82" charset="0"/>
              </a:rPr>
              <a:t>oportunidad</a:t>
            </a:r>
            <a:r>
              <a:rPr lang="en-US" sz="2400" b="1" dirty="0">
                <a:latin typeface="Tempus Sans ITC" pitchFamily="82" charset="0"/>
              </a:rPr>
              <a:t> de </a:t>
            </a:r>
            <a:r>
              <a:rPr lang="en-US" sz="2400" b="1" dirty="0" err="1">
                <a:latin typeface="Tempus Sans ITC" pitchFamily="82" charset="0"/>
              </a:rPr>
              <a:t>ser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feliz</a:t>
            </a:r>
            <a:r>
              <a:rPr lang="en-US" sz="2400" b="1" dirty="0">
                <a:latin typeface="Tempus Sans ITC" pitchFamily="82" charset="0"/>
              </a:rPr>
              <a:t> con lo </a:t>
            </a:r>
            <a:r>
              <a:rPr lang="en-US" sz="2400" b="1" dirty="0" err="1">
                <a:latin typeface="Tempus Sans ITC" pitchFamily="82" charset="0"/>
              </a:rPr>
              <a:t>que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tenemos</a:t>
            </a:r>
            <a:r>
              <a:rPr lang="en-US" sz="2400" b="1" dirty="0">
                <a:latin typeface="Tempus Sans ITC" pitchFamily="82" charset="0"/>
              </a:rPr>
              <a:t/>
            </a:r>
            <a:br>
              <a:rPr lang="en-US" sz="2400" b="1" dirty="0">
                <a:latin typeface="Tempus Sans ITC" pitchFamily="82" charset="0"/>
              </a:rPr>
            </a:br>
            <a:r>
              <a:rPr lang="en-US" sz="2400" b="1" dirty="0">
                <a:solidFill>
                  <a:srgbClr val="C00000"/>
                </a:solidFill>
                <a:latin typeface="Tempus Sans ITC" pitchFamily="82" charset="0"/>
              </a:rPr>
              <a:t>-</a:t>
            </a:r>
            <a:r>
              <a:rPr lang="en-US" sz="2400" b="1" dirty="0" err="1">
                <a:solidFill>
                  <a:srgbClr val="C00000"/>
                </a:solidFill>
                <a:latin typeface="Tempus Sans ITC" pitchFamily="82" charset="0"/>
              </a:rPr>
              <a:t>Desaliento</a:t>
            </a:r>
            <a:r>
              <a:rPr lang="en-US" sz="2400" b="1" dirty="0">
                <a:solidFill>
                  <a:srgbClr val="C00000"/>
                </a:solidFill>
                <a:latin typeface="Tempus Sans ITC" pitchFamily="82" charset="0"/>
              </a:rPr>
              <a:t>: </a:t>
            </a:r>
            <a:r>
              <a:rPr lang="en-US" sz="2400" b="1" dirty="0" smtClean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latin typeface="Tempus Sans ITC" pitchFamily="82" charset="0"/>
              </a:rPr>
              <a:t>perder</a:t>
            </a:r>
            <a:r>
              <a:rPr lang="en-US" sz="2400" b="1" dirty="0" smtClean="0">
                <a:latin typeface="Tempus Sans ITC" pitchFamily="82" charset="0"/>
              </a:rPr>
              <a:t> </a:t>
            </a:r>
            <a:r>
              <a:rPr lang="en-US" sz="2400" b="1" dirty="0">
                <a:latin typeface="Tempus Sans ITC" pitchFamily="82" charset="0"/>
              </a:rPr>
              <a:t>la </a:t>
            </a:r>
            <a:r>
              <a:rPr lang="en-US" sz="2400" b="1" dirty="0" err="1">
                <a:latin typeface="Tempus Sans ITC" pitchFamily="82" charset="0"/>
              </a:rPr>
              <a:t>paz</a:t>
            </a:r>
            <a:r>
              <a:rPr lang="en-US" sz="2400" b="1" dirty="0">
                <a:latin typeface="Tempus Sans ITC" pitchFamily="82" charset="0"/>
              </a:rPr>
              <a:t> de </a:t>
            </a:r>
            <a:r>
              <a:rPr lang="en-US" sz="2400" b="1" dirty="0" err="1">
                <a:latin typeface="Tempus Sans ITC" pitchFamily="82" charset="0"/>
              </a:rPr>
              <a:t>ser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feliz</a:t>
            </a:r>
            <a:r>
              <a:rPr lang="en-US" sz="2400" b="1" dirty="0">
                <a:latin typeface="Tempus Sans ITC" pitchFamily="82" charset="0"/>
              </a:rPr>
              <a:t> con </a:t>
            </a:r>
            <a:r>
              <a:rPr lang="en-US" sz="2400" b="1" dirty="0" err="1">
                <a:latin typeface="Tempus Sans ITC" pitchFamily="82" charset="0"/>
              </a:rPr>
              <a:t>quien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somos</a:t>
            </a:r>
            <a:r>
              <a:rPr lang="en-US" sz="2400" b="1" dirty="0">
                <a:latin typeface="Tempus Sans ITC" pitchFamily="82" charset="0"/>
              </a:rPr>
              <a:t/>
            </a:r>
            <a:br>
              <a:rPr lang="en-US" sz="2400" b="1" dirty="0">
                <a:latin typeface="Tempus Sans ITC" pitchFamily="82" charset="0"/>
              </a:rPr>
            </a:br>
            <a:r>
              <a:rPr lang="en-US" sz="2400" b="1" dirty="0">
                <a:solidFill>
                  <a:srgbClr val="C00000"/>
                </a:solidFill>
                <a:latin typeface="Tempus Sans ITC" pitchFamily="82" charset="0"/>
              </a:rPr>
              <a:t>-</a:t>
            </a:r>
            <a:r>
              <a:rPr lang="en-US" sz="2400" b="1" dirty="0" err="1" smtClean="0">
                <a:solidFill>
                  <a:srgbClr val="C00000"/>
                </a:solidFill>
                <a:latin typeface="Tempus Sans ITC" pitchFamily="82" charset="0"/>
              </a:rPr>
              <a:t>Desilución</a:t>
            </a:r>
            <a:r>
              <a:rPr lang="en-US" sz="2400" b="1" dirty="0">
                <a:solidFill>
                  <a:srgbClr val="C00000"/>
                </a:solidFill>
                <a:latin typeface="Tempus Sans ITC" pitchFamily="82" charset="0"/>
              </a:rPr>
              <a:t>: </a:t>
            </a:r>
            <a:r>
              <a:rPr lang="en-US" sz="2400" b="1" dirty="0" smtClean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latin typeface="Tempus Sans ITC" pitchFamily="82" charset="0"/>
              </a:rPr>
              <a:t>perder</a:t>
            </a:r>
            <a:r>
              <a:rPr lang="en-US" sz="2400" b="1" dirty="0" smtClean="0">
                <a:latin typeface="Tempus Sans ITC" pitchFamily="82" charset="0"/>
              </a:rPr>
              <a:t> </a:t>
            </a:r>
            <a:r>
              <a:rPr lang="en-US" sz="2400" b="1" dirty="0">
                <a:latin typeface="Tempus Sans ITC" pitchFamily="82" charset="0"/>
              </a:rPr>
              <a:t>la </a:t>
            </a:r>
            <a:r>
              <a:rPr lang="en-US" sz="2400" b="1" dirty="0" err="1">
                <a:latin typeface="Tempus Sans ITC" pitchFamily="82" charset="0"/>
              </a:rPr>
              <a:t>oportunidad</a:t>
            </a:r>
            <a:r>
              <a:rPr lang="en-US" sz="2400" b="1" dirty="0">
                <a:latin typeface="Tempus Sans ITC" pitchFamily="82" charset="0"/>
              </a:rPr>
              <a:t> de </a:t>
            </a:r>
            <a:r>
              <a:rPr lang="en-US" sz="2400" b="1" dirty="0" err="1">
                <a:latin typeface="Tempus Sans ITC" pitchFamily="82" charset="0"/>
              </a:rPr>
              <a:t>ser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feliz</a:t>
            </a:r>
            <a:r>
              <a:rPr lang="en-US" sz="2400" b="1" dirty="0">
                <a:latin typeface="Tempus Sans ITC" pitchFamily="82" charset="0"/>
              </a:rPr>
              <a:t> con lo </a:t>
            </a:r>
            <a:r>
              <a:rPr lang="en-US" sz="2400" b="1" dirty="0" err="1">
                <a:latin typeface="Tempus Sans ITC" pitchFamily="82" charset="0"/>
              </a:rPr>
              <a:t>que</a:t>
            </a:r>
            <a:r>
              <a:rPr lang="en-US" sz="2400" b="1" dirty="0">
                <a:latin typeface="Tempus Sans ITC" pitchFamily="82" charset="0"/>
              </a:rPr>
              <a:t> </a:t>
            </a:r>
            <a:r>
              <a:rPr lang="en-US" sz="2400" b="1" dirty="0" err="1">
                <a:latin typeface="Tempus Sans ITC" pitchFamily="82" charset="0"/>
              </a:rPr>
              <a:t>hacemos</a:t>
            </a:r>
            <a:endParaRPr lang="en-US" sz="2200" b="1" dirty="0" smtClean="0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3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5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El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mismo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enemigo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trata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de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destruirnos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.</a:t>
            </a:r>
          </a:p>
          <a:p>
            <a:pPr algn="ctr"/>
            <a:endParaRPr lang="en-US" sz="1200" b="1" dirty="0" smtClean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El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trata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de </a:t>
            </a:r>
            <a:r>
              <a:rPr lang="en-US" sz="2400" b="1" dirty="0" err="1" smtClean="0">
                <a:solidFill>
                  <a:srgbClr val="FFFF00"/>
                </a:solidFill>
                <a:latin typeface="Tempus Sans ITC" pitchFamily="82" charset="0"/>
              </a:rPr>
              <a:t>causarnos</a:t>
            </a:r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dudar</a:t>
            </a:r>
            <a:endParaRPr lang="en-US" sz="2200" b="1" dirty="0" smtClean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Gén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3:1-4. “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Conque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Dios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ha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dicho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?”  “No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moriréis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.”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Él susurra palabras de la duda sobre las cosas buenas que Dios nos ha llamado para hacer y disfrutar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10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Él nos muestra cosas que no debemos 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ver</a:t>
            </a: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Eva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estuvo bien hasta que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vio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que el árbol estaba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bueno,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agradable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, deseable Satán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puede atraparnos cuando miramos donde no deberíamos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:</a:t>
            </a:r>
          </a:p>
          <a:p>
            <a:endParaRPr lang="en-US" sz="8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el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buen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matrimonio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tu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amigo, la casa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bonita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tu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vecino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el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cuerpo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magnífico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del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modelo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, el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comportamiento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perfecto de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los</a:t>
            </a:r>
          </a:p>
          <a:p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niños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 de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sus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amigos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mejor posición, ingresos más altos,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o talentos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superiores del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otro</a:t>
            </a: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-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u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n coche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nuevo,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ropa hermosa, mobiliario atractivo del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otro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- etc. ~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todas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las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cosas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que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miramos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y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luego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dudamos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Tempus Sans ITC" pitchFamily="82" charset="0"/>
              </a:rPr>
              <a:t>que</a:t>
            </a:r>
            <a:r>
              <a:rPr lang="en-US" sz="2200" b="1" dirty="0">
                <a:solidFill>
                  <a:srgbClr val="FFFF00"/>
                </a:solidFill>
                <a:latin typeface="Tempus Sans ITC" pitchFamily="82" charset="0"/>
              </a:rPr>
              <a:t> Dios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nos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trata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de  </a:t>
            </a:r>
          </a:p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la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manera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que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deseamos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…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que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El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esconde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algo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que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merecemos</a:t>
            </a:r>
            <a:endParaRPr lang="en-US" sz="2200" b="1" dirty="0" smtClean="0">
              <a:solidFill>
                <a:srgbClr val="FFFF00"/>
              </a:solidFill>
              <a:latin typeface="Tempus Sans ITC" pitchFamily="82" charset="0"/>
            </a:endParaRPr>
          </a:p>
          <a:p>
            <a:endParaRPr lang="en-US" sz="1000" b="1" dirty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Él nos anima a ser valientes, alcanzar para las frutas 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prohibidas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:  </a:t>
            </a:r>
          </a:p>
          <a:p>
            <a:pPr algn="ctr"/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¡Usted lo merece!   No morirá.  ¡Esté valiente, sea todo que usted puede ser!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1143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9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1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1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1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9" dur="1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5" dur="1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1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5" dur="1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25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70" y="10886"/>
            <a:ext cx="91222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En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toda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la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creación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, el hombre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el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único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elemento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no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programado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en el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universo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.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Todo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lo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demás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hizo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exactamente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lo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que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programado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hacer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.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Pero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al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hombre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dado el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poder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elegir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: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obedecer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o </a:t>
            </a:r>
            <a:r>
              <a:rPr lang="en-US" sz="2200" b="1" dirty="0" err="1">
                <a:solidFill>
                  <a:schemeClr val="bg1"/>
                </a:solidFill>
                <a:latin typeface="Tempus Sans ITC" pitchFamily="82" charset="0"/>
              </a:rPr>
              <a:t>desobedecer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.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.</a:t>
            </a:r>
            <a:endParaRPr lang="en-U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886" y="1319213"/>
            <a:ext cx="4735286" cy="2185214"/>
          </a:xfrm>
          <a:prstGeom prst="rect">
            <a:avLst/>
          </a:prstGeom>
          <a:solidFill>
            <a:srgbClr val="FBFA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La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opción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de Eva era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más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que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una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decisión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sobre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una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pieza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 de la </a:t>
            </a:r>
            <a:r>
              <a:rPr lang="en-US" sz="2200" b="1" dirty="0" err="1">
                <a:solidFill>
                  <a:srgbClr val="C00000"/>
                </a:solidFill>
                <a:latin typeface="Tempus Sans ITC" pitchFamily="82" charset="0"/>
              </a:rPr>
              <a:t>fruta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empus Sans ITC" pitchFamily="82" charset="0"/>
              </a:rPr>
              <a:t>; </a:t>
            </a:r>
            <a:r>
              <a:rPr lang="en-US" sz="2200" b="1" dirty="0" err="1" smtClean="0">
                <a:latin typeface="Tempus Sans ITC" pitchFamily="82" charset="0"/>
              </a:rPr>
              <a:t>fue</a:t>
            </a:r>
            <a:r>
              <a:rPr lang="en-US" sz="2200" b="1" dirty="0" smtClean="0"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una</a:t>
            </a:r>
            <a:r>
              <a:rPr lang="en-US" sz="2200" b="1" dirty="0" smtClean="0"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decisión</a:t>
            </a:r>
            <a:r>
              <a:rPr lang="en-US" sz="2200" b="1" dirty="0" smtClean="0"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sobre</a:t>
            </a:r>
            <a:r>
              <a:rPr lang="en-US" sz="2200" b="1" dirty="0" smtClean="0">
                <a:effectLst/>
                <a:latin typeface="Tempus Sans ITC" pitchFamily="82" charset="0"/>
              </a:rPr>
              <a:t> la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bondad</a:t>
            </a:r>
            <a:r>
              <a:rPr lang="en-US" sz="2200" b="1" dirty="0" smtClean="0">
                <a:effectLst/>
                <a:latin typeface="Tempus Sans ITC" pitchFamily="82" charset="0"/>
              </a:rPr>
              <a:t> de Dios…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una</a:t>
            </a:r>
            <a:r>
              <a:rPr lang="en-US" sz="2200" b="1" dirty="0" smtClean="0"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manera</a:t>
            </a:r>
            <a:r>
              <a:rPr lang="en-US" sz="2200" b="1" dirty="0" smtClean="0">
                <a:effectLst/>
                <a:latin typeface="Tempus Sans ITC" pitchFamily="82" charset="0"/>
              </a:rPr>
              <a:t> de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decir</a:t>
            </a:r>
            <a:r>
              <a:rPr lang="en-US" sz="2200" b="1" dirty="0" smtClean="0"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que</a:t>
            </a:r>
            <a:r>
              <a:rPr lang="en-US" sz="2200" b="1" dirty="0" smtClean="0">
                <a:effectLst/>
                <a:latin typeface="Tempus Sans ITC" pitchFamily="82" charset="0"/>
              </a:rPr>
              <a:t> Dios no era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justo</a:t>
            </a:r>
            <a:r>
              <a:rPr lang="en-US" sz="2200" b="1" dirty="0" smtClean="0">
                <a:effectLst/>
                <a:latin typeface="Tempus Sans ITC" pitchFamily="82" charset="0"/>
              </a:rPr>
              <a:t>, </a:t>
            </a:r>
            <a:r>
              <a:rPr lang="en-US" sz="2200" b="1" dirty="0" err="1" smtClean="0">
                <a:effectLst/>
                <a:latin typeface="Tempus Sans ITC" pitchFamily="82" charset="0"/>
              </a:rPr>
              <a:t>que</a:t>
            </a:r>
            <a:r>
              <a:rPr lang="en-US" sz="2200" b="1" dirty="0" smtClean="0">
                <a:effectLst/>
                <a:latin typeface="Tempus Sans ITC" pitchFamily="82" charset="0"/>
              </a:rPr>
              <a:t> </a:t>
            </a:r>
            <a:r>
              <a:rPr lang="en-US" sz="2200" b="1" dirty="0" smtClean="0">
                <a:latin typeface="Tempus Sans ITC" pitchFamily="82" charset="0"/>
              </a:rPr>
              <a:t>El </a:t>
            </a:r>
            <a:r>
              <a:rPr lang="en-US" sz="2200" b="1" dirty="0" err="1" smtClean="0">
                <a:latin typeface="Tempus Sans ITC" pitchFamily="82" charset="0"/>
              </a:rPr>
              <a:t>escondía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algo</a:t>
            </a:r>
            <a:r>
              <a:rPr lang="en-US" sz="2200" b="1" dirty="0" smtClean="0">
                <a:latin typeface="Tempus Sans ITC" pitchFamily="82" charset="0"/>
              </a:rPr>
              <a:t>, </a:t>
            </a:r>
            <a:r>
              <a:rPr lang="en-US" sz="2200" b="1" dirty="0">
                <a:latin typeface="Tempus Sans ITC" pitchFamily="82" charset="0"/>
              </a:rPr>
              <a:t>les </a:t>
            </a:r>
            <a:r>
              <a:rPr lang="en-US" sz="2200" b="1" dirty="0" err="1">
                <a:latin typeface="Tempus Sans ITC" pitchFamily="82" charset="0"/>
              </a:rPr>
              <a:t>impedía</a:t>
            </a:r>
            <a:r>
              <a:rPr lang="en-US" sz="2200" b="1" dirty="0">
                <a:latin typeface="Tempus Sans ITC" pitchFamily="82" charset="0"/>
              </a:rPr>
              <a:t> </a:t>
            </a:r>
            <a:r>
              <a:rPr lang="en-US" sz="2200" b="1" dirty="0" err="1">
                <a:latin typeface="Tempus Sans ITC" pitchFamily="82" charset="0"/>
              </a:rPr>
              <a:t>ser</a:t>
            </a:r>
            <a:r>
              <a:rPr lang="en-US" sz="2200" b="1" dirty="0">
                <a:latin typeface="Tempus Sans ITC" pitchFamily="82" charset="0"/>
              </a:rPr>
              <a:t> </a:t>
            </a:r>
            <a:r>
              <a:rPr lang="en-US" sz="2200" b="1" dirty="0" err="1">
                <a:latin typeface="Tempus Sans ITC" pitchFamily="82" charset="0"/>
              </a:rPr>
              <a:t>cuales</a:t>
            </a:r>
            <a:r>
              <a:rPr lang="en-US" sz="2200" b="1" dirty="0">
                <a:latin typeface="Tempus Sans ITC" pitchFamily="82" charset="0"/>
              </a:rPr>
              <a:t> </a:t>
            </a:r>
            <a:r>
              <a:rPr lang="en-US" sz="2200" b="1" dirty="0" err="1">
                <a:latin typeface="Tempus Sans ITC" pitchFamily="82" charset="0"/>
              </a:rPr>
              <a:t>podrían</a:t>
            </a:r>
            <a:r>
              <a:rPr lang="en-US" sz="2200" b="1" dirty="0">
                <a:latin typeface="Tempus Sans ITC" pitchFamily="82" charset="0"/>
              </a:rPr>
              <a:t> ser.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1" y="4062413"/>
            <a:ext cx="2438399" cy="2462213"/>
          </a:xfrm>
          <a:prstGeom prst="rect">
            <a:avLst/>
          </a:prstGeom>
          <a:solidFill>
            <a:srgbClr val="FBFAD6"/>
          </a:solidFill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rgbClr val="C00000"/>
                </a:solidFill>
                <a:latin typeface="Tempus Sans ITC" pitchFamily="82" charset="0"/>
              </a:rPr>
              <a:t>La paradoja </a:t>
            </a:r>
            <a:r>
              <a:rPr lang="es-ES" sz="2200" b="1" dirty="0">
                <a:latin typeface="Tempus Sans ITC" pitchFamily="82" charset="0"/>
              </a:rPr>
              <a:t>de ser creado en la imagen de Dios es que somos libres de poner nuestra voluntad encima de Su voluntad.</a:t>
            </a:r>
            <a:endParaRPr lang="en-US" sz="2200" b="1" dirty="0">
              <a:latin typeface="Tempus Sans ITC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6800" y="1305980"/>
            <a:ext cx="4288967" cy="2462213"/>
          </a:xfrm>
          <a:prstGeom prst="rect">
            <a:avLst/>
          </a:prstGeom>
          <a:solidFill>
            <a:srgbClr val="FBFA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C00000"/>
                </a:solidFill>
                <a:effectLst/>
                <a:latin typeface="Tempus Sans ITC" pitchFamily="82" charset="0"/>
              </a:rPr>
              <a:t>La </a:t>
            </a:r>
            <a:r>
              <a:rPr lang="en-US" sz="2200" b="1" dirty="0" err="1" smtClean="0">
                <a:solidFill>
                  <a:srgbClr val="C00000"/>
                </a:solidFill>
                <a:effectLst/>
                <a:latin typeface="Tempus Sans ITC" pitchFamily="82" charset="0"/>
              </a:rPr>
              <a:t>consecuencia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empus Sans ITC" pitchFamily="82" charset="0"/>
              </a:rPr>
              <a:t> mayor de </a:t>
            </a:r>
            <a:r>
              <a:rPr lang="en-US" sz="2200" b="1" dirty="0" err="1" smtClean="0">
                <a:solidFill>
                  <a:srgbClr val="C00000"/>
                </a:solidFill>
                <a:effectLst/>
                <a:latin typeface="Tempus Sans ITC" pitchFamily="82" charset="0"/>
              </a:rPr>
              <a:t>su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  <a:effectLst/>
                <a:latin typeface="Tempus Sans ITC" pitchFamily="82" charset="0"/>
              </a:rPr>
              <a:t>decisión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  <a:effectLst/>
                <a:latin typeface="Tempus Sans ITC" pitchFamily="82" charset="0"/>
              </a:rPr>
              <a:t>fue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empus Sans ITC" pitchFamily="82" charset="0"/>
              </a:rPr>
              <a:t> la </a:t>
            </a:r>
            <a:r>
              <a:rPr lang="en-US" sz="2200" b="1" dirty="0" err="1" smtClean="0">
                <a:solidFill>
                  <a:srgbClr val="C00000"/>
                </a:solidFill>
                <a:effectLst/>
                <a:latin typeface="Tempus Sans ITC" pitchFamily="82" charset="0"/>
              </a:rPr>
              <a:t>alienación</a:t>
            </a:r>
            <a:r>
              <a:rPr lang="en-US" sz="2200" b="1" dirty="0">
                <a:solidFill>
                  <a:srgbClr val="C00000"/>
                </a:solidFill>
                <a:latin typeface="Tempus Sans ITC" pitchFamily="82" charset="0"/>
              </a:rPr>
              <a:t>:</a:t>
            </a:r>
            <a:endParaRPr lang="en-US" sz="2200" b="1" dirty="0" smtClean="0">
              <a:solidFill>
                <a:srgbClr val="C00000"/>
              </a:solidFill>
              <a:effectLst/>
              <a:latin typeface="Tempus Sans ITC" pitchFamily="82" charset="0"/>
            </a:endParaRPr>
          </a:p>
          <a:p>
            <a:r>
              <a:rPr lang="en-US" sz="2200" b="1" dirty="0" err="1" smtClean="0">
                <a:latin typeface="Tempus Sans ITC" pitchFamily="82" charset="0"/>
              </a:rPr>
              <a:t>Adán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>
                <a:latin typeface="Tempus Sans ITC" pitchFamily="82" charset="0"/>
              </a:rPr>
              <a:t>y</a:t>
            </a:r>
            <a:r>
              <a:rPr lang="en-US" sz="2200" b="1" dirty="0" smtClean="0">
                <a:latin typeface="Tempus Sans ITC" pitchFamily="82" charset="0"/>
              </a:rPr>
              <a:t> Eva el </a:t>
            </a:r>
            <a:r>
              <a:rPr lang="en-US" sz="2200" b="1" dirty="0" err="1" smtClean="0">
                <a:latin typeface="Tempus Sans ITC" pitchFamily="82" charset="0"/>
              </a:rPr>
              <a:t>uno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aparte</a:t>
            </a:r>
            <a:r>
              <a:rPr lang="en-US" sz="2200" b="1" dirty="0" smtClean="0">
                <a:latin typeface="Tempus Sans ITC" pitchFamily="82" charset="0"/>
              </a:rPr>
              <a:t> del </a:t>
            </a:r>
            <a:r>
              <a:rPr lang="en-US" sz="2200" b="1" dirty="0" err="1" smtClean="0">
                <a:latin typeface="Tempus Sans ITC" pitchFamily="82" charset="0"/>
              </a:rPr>
              <a:t>otro</a:t>
            </a:r>
            <a:endParaRPr lang="en-US" sz="2200" b="1" dirty="0" smtClean="0">
              <a:latin typeface="Tempus Sans ITC" pitchFamily="82" charset="0"/>
            </a:endParaRPr>
          </a:p>
          <a:p>
            <a:r>
              <a:rPr lang="en-US" sz="2200" b="1" dirty="0" smtClean="0">
                <a:latin typeface="Tempus Sans ITC" pitchFamily="82" charset="0"/>
              </a:rPr>
              <a:t>Ambos </a:t>
            </a:r>
            <a:r>
              <a:rPr lang="en-US" sz="2200" b="1" dirty="0" err="1" smtClean="0">
                <a:latin typeface="Tempus Sans ITC" pitchFamily="82" charset="0"/>
              </a:rPr>
              <a:t>aparte</a:t>
            </a:r>
            <a:r>
              <a:rPr lang="en-US" sz="2200" b="1" dirty="0" smtClean="0">
                <a:latin typeface="Tempus Sans ITC" pitchFamily="82" charset="0"/>
              </a:rPr>
              <a:t> de </a:t>
            </a:r>
            <a:r>
              <a:rPr lang="en-US" sz="2200" b="1" dirty="0" smtClean="0">
                <a:latin typeface="Tempus Sans ITC" pitchFamily="82" charset="0"/>
              </a:rPr>
              <a:t>Dios</a:t>
            </a:r>
          </a:p>
          <a:p>
            <a:r>
              <a:rPr lang="en-US" sz="2200" b="1" dirty="0" smtClean="0">
                <a:latin typeface="Tempus Sans ITC" pitchFamily="82" charset="0"/>
              </a:rPr>
              <a:t>Ambos de la </a:t>
            </a:r>
            <a:r>
              <a:rPr lang="en-US" sz="2200" b="1" dirty="0" err="1" smtClean="0">
                <a:latin typeface="Tempus Sans ITC" pitchFamily="82" charset="0"/>
              </a:rPr>
              <a:t>creación</a:t>
            </a:r>
            <a:r>
              <a:rPr lang="en-US" sz="2200" b="1" dirty="0" smtClean="0">
                <a:latin typeface="Tempus Sans ITC" pitchFamily="82" charset="0"/>
              </a:rPr>
              <a:t> perfecta</a:t>
            </a:r>
          </a:p>
          <a:p>
            <a:r>
              <a:rPr lang="es-ES" sz="2200" b="1" dirty="0">
                <a:latin typeface="Tempus Sans ITC" pitchFamily="82" charset="0"/>
              </a:rPr>
              <a:t>La culpa sustituyó el amor y la </a:t>
            </a:r>
            <a:r>
              <a:rPr lang="es-ES" sz="2200" b="1" dirty="0" smtClean="0">
                <a:latin typeface="Tempus Sans ITC" pitchFamily="82" charset="0"/>
              </a:rPr>
              <a:t>  </a:t>
            </a:r>
          </a:p>
          <a:p>
            <a:r>
              <a:rPr lang="es-ES" sz="2200" b="1" dirty="0">
                <a:latin typeface="Tempus Sans ITC" pitchFamily="82" charset="0"/>
              </a:rPr>
              <a:t> </a:t>
            </a:r>
            <a:r>
              <a:rPr lang="es-ES" sz="2200" b="1" dirty="0" smtClean="0">
                <a:latin typeface="Tempus Sans ITC" pitchFamily="82" charset="0"/>
              </a:rPr>
              <a:t>    </a:t>
            </a:r>
            <a:r>
              <a:rPr lang="es-ES" sz="2200" b="1" dirty="0" smtClean="0">
                <a:latin typeface="Tempus Sans ITC" pitchFamily="82" charset="0"/>
              </a:rPr>
              <a:t>confianza en su relación</a:t>
            </a:r>
            <a:endParaRPr lang="en-US" sz="2200" b="1" dirty="0">
              <a:latin typeface="Tempus Sans ITC" pitchFamily="8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0" y="4062413"/>
            <a:ext cx="6553199" cy="2123658"/>
          </a:xfrm>
          <a:prstGeom prst="rect">
            <a:avLst/>
          </a:prstGeom>
          <a:solidFill>
            <a:srgbClr val="FBFAD6"/>
          </a:solidFill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rgbClr val="C00000"/>
                </a:solidFill>
                <a:latin typeface="Tempus Sans ITC" pitchFamily="82" charset="0"/>
              </a:rPr>
              <a:t>La</a:t>
            </a:r>
            <a:r>
              <a:rPr lang="es-ES" sz="10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rgbClr val="C00000"/>
                </a:solidFill>
                <a:latin typeface="Tempus Sans ITC" pitchFamily="82" charset="0"/>
              </a:rPr>
              <a:t>armonía perfecta</a:t>
            </a:r>
            <a:r>
              <a:rPr lang="es-ES" sz="10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rgbClr val="C00000"/>
                </a:solidFill>
                <a:latin typeface="Tempus Sans ITC" pitchFamily="82" charset="0"/>
              </a:rPr>
              <a:t>entre hombre</a:t>
            </a:r>
            <a:r>
              <a:rPr lang="es-ES" sz="10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rgbClr val="C00000"/>
                </a:solidFill>
                <a:latin typeface="Tempus Sans ITC" pitchFamily="82" charset="0"/>
              </a:rPr>
              <a:t>y</a:t>
            </a:r>
            <a:r>
              <a:rPr lang="es-ES" sz="10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rgbClr val="C00000"/>
                </a:solidFill>
                <a:latin typeface="Tempus Sans ITC" pitchFamily="82" charset="0"/>
              </a:rPr>
              <a:t>naturaleza </a:t>
            </a:r>
            <a:r>
              <a:rPr lang="es-ES" sz="2200" b="1" dirty="0" smtClean="0">
                <a:solidFill>
                  <a:srgbClr val="C00000"/>
                </a:solidFill>
                <a:latin typeface="Tempus Sans ITC" pitchFamily="82" charset="0"/>
              </a:rPr>
              <a:t>fue rota</a:t>
            </a:r>
          </a:p>
          <a:p>
            <a:r>
              <a:rPr lang="en-US" sz="2200" b="1" dirty="0" smtClean="0">
                <a:latin typeface="Tempus Sans ITC" pitchFamily="82" charset="0"/>
              </a:rPr>
              <a:t>Ella </a:t>
            </a:r>
            <a:r>
              <a:rPr lang="en-US" sz="2200" b="1" dirty="0" err="1" smtClean="0">
                <a:latin typeface="Tempus Sans ITC" pitchFamily="82" charset="0"/>
              </a:rPr>
              <a:t>realizaría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su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destino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por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dar</a:t>
            </a:r>
            <a:r>
              <a:rPr lang="en-US" sz="2200" b="1" dirty="0" smtClean="0">
                <a:latin typeface="Tempus Sans ITC" pitchFamily="82" charset="0"/>
              </a:rPr>
              <a:t> a </a:t>
            </a:r>
            <a:r>
              <a:rPr lang="en-US" sz="2200" b="1" dirty="0" err="1" smtClean="0">
                <a:latin typeface="Tempus Sans ITC" pitchFamily="82" charset="0"/>
              </a:rPr>
              <a:t>luz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niños</a:t>
            </a:r>
            <a:r>
              <a:rPr lang="en-US" sz="2200" b="1" dirty="0" smtClean="0">
                <a:latin typeface="Tempus Sans ITC" pitchFamily="82" charset="0"/>
              </a:rPr>
              <a:t>.</a:t>
            </a:r>
          </a:p>
          <a:p>
            <a:r>
              <a:rPr lang="en-US" sz="2200" b="1" dirty="0" smtClean="0">
                <a:latin typeface="Tempus Sans ITC" pitchFamily="82" charset="0"/>
              </a:rPr>
              <a:t>El </a:t>
            </a:r>
            <a:r>
              <a:rPr lang="en-US" sz="2200" b="1" dirty="0" err="1" smtClean="0">
                <a:latin typeface="Tempus Sans ITC" pitchFamily="82" charset="0"/>
              </a:rPr>
              <a:t>continuaría</a:t>
            </a:r>
            <a:r>
              <a:rPr lang="en-US" sz="2200" b="1" dirty="0" smtClean="0">
                <a:latin typeface="Tempus Sans ITC" pitchFamily="82" charset="0"/>
              </a:rPr>
              <a:t> cultivar </a:t>
            </a:r>
            <a:r>
              <a:rPr lang="es-ES" sz="2200" b="1" dirty="0" smtClean="0">
                <a:latin typeface="Tempus Sans ITC" pitchFamily="82" charset="0"/>
              </a:rPr>
              <a:t>la </a:t>
            </a:r>
            <a:r>
              <a:rPr lang="es-ES" sz="2200" b="1" dirty="0">
                <a:latin typeface="Tempus Sans ITC" pitchFamily="82" charset="0"/>
              </a:rPr>
              <a:t>tierra, pero </a:t>
            </a:r>
            <a:r>
              <a:rPr lang="es-ES" sz="2200" b="1" dirty="0" smtClean="0">
                <a:latin typeface="Tempus Sans ITC" pitchFamily="82" charset="0"/>
              </a:rPr>
              <a:t>debe </a:t>
            </a:r>
            <a:r>
              <a:rPr lang="es-ES" sz="2200" b="1" dirty="0" smtClean="0">
                <a:latin typeface="Tempus Sans ITC" pitchFamily="82" charset="0"/>
              </a:rPr>
              <a:t>tratar </a:t>
            </a:r>
            <a:r>
              <a:rPr lang="es-ES" sz="2200" b="1" dirty="0" smtClean="0">
                <a:latin typeface="Tempus Sans ITC" pitchFamily="82" charset="0"/>
              </a:rPr>
              <a:t>con   </a:t>
            </a:r>
          </a:p>
          <a:p>
            <a:r>
              <a:rPr lang="es-ES" sz="2200" b="1" dirty="0">
                <a:latin typeface="Tempus Sans ITC" pitchFamily="82" charset="0"/>
              </a:rPr>
              <a:t> </a:t>
            </a:r>
            <a:r>
              <a:rPr lang="es-ES" sz="2200" b="1" dirty="0" smtClean="0">
                <a:latin typeface="Tempus Sans ITC" pitchFamily="82" charset="0"/>
              </a:rPr>
              <a:t>    la tierra maldita</a:t>
            </a:r>
            <a:endParaRPr lang="en-US" sz="2200" b="1" dirty="0" smtClean="0">
              <a:latin typeface="Tempus Sans ITC" pitchFamily="82" charset="0"/>
            </a:endParaRPr>
          </a:p>
          <a:p>
            <a:r>
              <a:rPr lang="es-ES" sz="2200" b="1" dirty="0">
                <a:latin typeface="Tempus Sans ITC" pitchFamily="82" charset="0"/>
              </a:rPr>
              <a:t>Todos los hombres futuros nacerían en una familia y </a:t>
            </a:r>
            <a:endParaRPr lang="es-ES" sz="2200" b="1" dirty="0" smtClean="0">
              <a:latin typeface="Tempus Sans ITC" pitchFamily="82" charset="0"/>
            </a:endParaRPr>
          </a:p>
          <a:p>
            <a:r>
              <a:rPr lang="es-ES" sz="2200" b="1" dirty="0">
                <a:latin typeface="Tempus Sans ITC" pitchFamily="82" charset="0"/>
              </a:rPr>
              <a:t> </a:t>
            </a:r>
            <a:r>
              <a:rPr lang="es-ES" sz="2200" b="1" dirty="0" smtClean="0">
                <a:latin typeface="Tempus Sans ITC" pitchFamily="82" charset="0"/>
              </a:rPr>
              <a:t>   mundo </a:t>
            </a:r>
            <a:r>
              <a:rPr lang="es-ES" sz="2200" b="1" dirty="0">
                <a:latin typeface="Tempus Sans ITC" pitchFamily="82" charset="0"/>
              </a:rPr>
              <a:t>alienado de Dios y el uno del otro.</a:t>
            </a:r>
            <a:endParaRPr lang="en-US" sz="2200" b="1" dirty="0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8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-3445"/>
            <a:ext cx="7467600" cy="1107996"/>
          </a:xfrm>
          <a:prstGeom prst="rect">
            <a:avLst/>
          </a:prstGeom>
          <a:solidFill>
            <a:srgbClr val="FBFAD6"/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err="1" smtClean="0">
                <a:solidFill>
                  <a:srgbClr val="C00000"/>
                </a:solidFill>
                <a:effectLst/>
                <a:latin typeface="Tempus Sans ITC" pitchFamily="82" charset="0"/>
              </a:rPr>
              <a:t>Alienación</a:t>
            </a:r>
            <a:r>
              <a:rPr lang="en-US" sz="2200" b="1" dirty="0" smtClean="0">
                <a:solidFill>
                  <a:srgbClr val="C00000"/>
                </a:solidFill>
                <a:effectLst/>
                <a:latin typeface="Tempus Sans ITC" pitchFamily="82" charset="0"/>
              </a:rPr>
              <a:t> </a:t>
            </a:r>
            <a:r>
              <a:rPr lang="en-US" sz="2200" b="1" dirty="0" smtClean="0">
                <a:effectLst/>
                <a:latin typeface="Tempus Sans ITC" pitchFamily="82" charset="0"/>
              </a:rPr>
              <a:t> </a:t>
            </a:r>
            <a:r>
              <a:rPr lang="en-US" sz="2200" b="1" dirty="0" smtClean="0">
                <a:latin typeface="Tempus Sans ITC" pitchFamily="82" charset="0"/>
              </a:rPr>
              <a:t>de Dios, de </a:t>
            </a:r>
            <a:r>
              <a:rPr lang="en-US" sz="2200" b="1" dirty="0" err="1" smtClean="0">
                <a:latin typeface="Tempus Sans ITC" pitchFamily="82" charset="0"/>
              </a:rPr>
              <a:t>su</a:t>
            </a:r>
            <a:r>
              <a:rPr lang="en-US" sz="2200" b="1" dirty="0" smtClean="0">
                <a:latin typeface="Tempus Sans ITC" pitchFamily="82" charset="0"/>
              </a:rPr>
              <a:t> </a:t>
            </a:r>
            <a:r>
              <a:rPr lang="en-US" sz="2200" b="1" dirty="0" err="1" smtClean="0">
                <a:latin typeface="Tempus Sans ITC" pitchFamily="82" charset="0"/>
              </a:rPr>
              <a:t>esposo</a:t>
            </a:r>
            <a:r>
              <a:rPr lang="en-US" sz="2200" b="1" dirty="0" smtClean="0">
                <a:latin typeface="Tempus Sans ITC" pitchFamily="82" charset="0"/>
              </a:rPr>
              <a:t>, y de un </a:t>
            </a:r>
            <a:r>
              <a:rPr lang="en-US" sz="2200" b="1" dirty="0" err="1" smtClean="0">
                <a:latin typeface="Tempus Sans ITC" pitchFamily="82" charset="0"/>
              </a:rPr>
              <a:t>ambiente</a:t>
            </a:r>
            <a:r>
              <a:rPr lang="en-US" sz="2200" b="1" dirty="0" smtClean="0">
                <a:latin typeface="Tempus Sans ITC" pitchFamily="82" charset="0"/>
              </a:rPr>
              <a:t> perfecto:  </a:t>
            </a:r>
            <a:r>
              <a:rPr lang="es-ES" sz="2200" b="1" dirty="0" smtClean="0">
                <a:latin typeface="Tempus Sans ITC" pitchFamily="82" charset="0"/>
              </a:rPr>
              <a:t>saber </a:t>
            </a:r>
            <a:r>
              <a:rPr lang="es-ES" sz="2200" b="1" dirty="0">
                <a:latin typeface="Tempus Sans ITC" pitchFamily="82" charset="0"/>
              </a:rPr>
              <a:t>el paraíso perfecto como ella lo sabía debe haber hecho el </a:t>
            </a:r>
            <a:r>
              <a:rPr lang="es-ES" sz="2200" b="1" dirty="0" smtClean="0">
                <a:latin typeface="Tempus Sans ITC" pitchFamily="82" charset="0"/>
              </a:rPr>
              <a:t>mal </a:t>
            </a:r>
            <a:r>
              <a:rPr lang="es-ES" sz="2200" b="1" dirty="0">
                <a:latin typeface="Tempus Sans ITC" pitchFamily="82" charset="0"/>
              </a:rPr>
              <a:t>mucho más duro en su horror.</a:t>
            </a:r>
            <a:endParaRPr lang="en-US" sz="2200" b="1" dirty="0">
              <a:latin typeface="Tempus Sans ITC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19200"/>
            <a:ext cx="9144000" cy="1449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Pero un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equilibrio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 la tragedia de la caída era el rayo de esperanza en la promesa de Dios a Eva </a:t>
            </a:r>
            <a:r>
              <a:rPr lang="en-US" sz="2200" b="1" dirty="0">
                <a:solidFill>
                  <a:schemeClr val="bg1"/>
                </a:solidFill>
                <a:latin typeface="Tempus Sans ITC" pitchFamily="82" charset="0"/>
              </a:rPr>
              <a:t>e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n 3:15…</a:t>
            </a:r>
          </a:p>
          <a:p>
            <a:pPr algn="ctr">
              <a:lnSpc>
                <a:spcPct val="90000"/>
              </a:lnSpc>
            </a:pPr>
            <a:endParaRPr lang="en-US" sz="1000" b="1" dirty="0">
              <a:solidFill>
                <a:schemeClr val="bg1"/>
              </a:solidFill>
              <a:latin typeface="Tempus Sans ITC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P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ondré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enemistad entre ti y la mujer, y entre tu simiente y la simiente suya; ésta te herirá en la cabeza, y tú le herirás en el 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calcañar</a:t>
            </a:r>
            <a:endParaRPr lang="es-ES" sz="2200" b="1" dirty="0">
              <a:solidFill>
                <a:srgbClr val="FFFF00"/>
              </a:solidFill>
              <a:latin typeface="Tempus Sans ITC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86" y="2695618"/>
            <a:ext cx="9144000" cy="769441"/>
          </a:xfrm>
          <a:prstGeom prst="rect">
            <a:avLst/>
          </a:prstGeom>
          <a:solidFill>
            <a:srgbClr val="FBFAD6"/>
          </a:solidFill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latin typeface="Tempus Sans ITC" pitchFamily="82" charset="0"/>
              </a:rPr>
              <a:t>Uno nacería de la 'semilla' de la mujer – una declaración extraña ya que 'la semilla' viene del </a:t>
            </a:r>
            <a:r>
              <a:rPr lang="es-ES" sz="2200" b="1" dirty="0" smtClean="0">
                <a:latin typeface="Tempus Sans ITC" pitchFamily="82" charset="0"/>
              </a:rPr>
              <a:t>varón</a:t>
            </a:r>
            <a:r>
              <a:rPr lang="es-ES" sz="2200" b="1" dirty="0" smtClean="0">
                <a:latin typeface="Tempus Sans ITC" pitchFamily="82" charset="0"/>
              </a:rPr>
              <a:t>.  </a:t>
            </a:r>
            <a:r>
              <a:rPr lang="es-ES" sz="2200" b="1" dirty="0">
                <a:latin typeface="Tempus Sans ITC" pitchFamily="82" charset="0"/>
              </a:rPr>
              <a:t>¿Por qué fue esquivado Adán?</a:t>
            </a:r>
            <a:endParaRPr lang="en-US" sz="2200" b="1" dirty="0">
              <a:latin typeface="Tempus Sans ITC" pitchFamily="8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86" y="3657600"/>
            <a:ext cx="9144000" cy="2240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Quiz</a:t>
            </a:r>
            <a:r>
              <a:rPr lang="es-CO" sz="2200" b="1" dirty="0" err="1" smtClean="0">
                <a:solidFill>
                  <a:schemeClr val="bg1"/>
                </a:solidFill>
                <a:effectLst/>
                <a:latin typeface="Tempus Sans ITC" pitchFamily="82" charset="0"/>
              </a:rPr>
              <a:t>ás</a:t>
            </a:r>
            <a:r>
              <a:rPr lang="es-CO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 por causa de sus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 “</a:t>
            </a:r>
            <a:r>
              <a:rPr lang="en-US" sz="2200" b="1" dirty="0" err="1" smtClean="0">
                <a:solidFill>
                  <a:schemeClr val="bg1"/>
                </a:solidFill>
                <a:effectLst/>
                <a:latin typeface="Tempus Sans ITC" pitchFamily="82" charset="0"/>
              </a:rPr>
              <a:t>confesiones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:”</a:t>
            </a:r>
          </a:p>
          <a:p>
            <a:r>
              <a:rPr lang="en-US" sz="2200" b="1" dirty="0" smtClean="0">
                <a:solidFill>
                  <a:srgbClr val="FFFF00"/>
                </a:solidFill>
                <a:effectLst/>
                <a:latin typeface="Tempus Sans ITC" pitchFamily="82" charset="0"/>
              </a:rPr>
              <a:t>Eva: 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la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effectLst/>
                <a:latin typeface="Tempus Sans ITC" pitchFamily="82" charset="0"/>
              </a:rPr>
              <a:t>serpiente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 me </a:t>
            </a:r>
            <a:r>
              <a:rPr lang="en-US" sz="2200" b="1" dirty="0" err="1" smtClean="0">
                <a:solidFill>
                  <a:schemeClr val="bg1"/>
                </a:solidFill>
                <a:effectLst/>
                <a:latin typeface="Tempus Sans ITC" pitchFamily="82" charset="0"/>
              </a:rPr>
              <a:t>engañó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… 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effectLst/>
                <a:latin typeface="Tempus Sans ITC" pitchFamily="82" charset="0"/>
              </a:rPr>
              <a:t>verdad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;  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¿</a:t>
            </a:r>
            <a:r>
              <a:rPr lang="en-US" sz="2200" b="1" dirty="0" err="1" smtClean="0">
                <a:solidFill>
                  <a:schemeClr val="bg1"/>
                </a:solidFill>
                <a:effectLst/>
                <a:latin typeface="Tempus Sans ITC" pitchFamily="82" charset="0"/>
              </a:rPr>
              <a:t>excusa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o </a:t>
            </a:r>
            <a:r>
              <a:rPr lang="en-US" sz="2200" b="1" dirty="0" err="1" smtClean="0">
                <a:solidFill>
                  <a:srgbClr val="FFFF00"/>
                </a:solidFill>
                <a:effectLst/>
                <a:latin typeface="Tempus Sans ITC" pitchFamily="82" charset="0"/>
              </a:rPr>
              <a:t>confesión</a:t>
            </a:r>
            <a:r>
              <a:rPr lang="en-US" sz="2200" b="1" dirty="0" smtClean="0">
                <a:solidFill>
                  <a:schemeClr val="bg1"/>
                </a:solidFill>
                <a:effectLst/>
                <a:latin typeface="Tempus Sans ITC" pitchFamily="82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Adán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:  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mujer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TU me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diste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… -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acusó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a Dios de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ser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 el </a:t>
            </a:r>
            <a:r>
              <a:rPr lang="en-US" sz="2200" b="1" dirty="0" err="1" smtClean="0">
                <a:solidFill>
                  <a:schemeClr val="bg1"/>
                </a:solidFill>
                <a:latin typeface="Tempus Sans ITC" pitchFamily="82" charset="0"/>
              </a:rPr>
              <a:t>problema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era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pPr algn="ctr"/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rebelión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arrogante contra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Dios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Tempus Sans ITC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Por el engañado vendrá El que aplastará al engañador.</a:t>
            </a:r>
          </a:p>
          <a:p>
            <a:pPr algn="ctr">
              <a:lnSpc>
                <a:spcPct val="90000"/>
              </a:lnSpc>
            </a:pP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Al rebelde va el crédito de traer el pecado en el mundo.</a:t>
            </a:r>
            <a:endParaRPr lang="en-US" sz="2200" b="1" dirty="0">
              <a:solidFill>
                <a:srgbClr val="FFFF00"/>
              </a:solidFill>
              <a:latin typeface="Tempus Sans ITC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657" y="5909099"/>
            <a:ext cx="8654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empus Sans ITC" pitchFamily="82" charset="0"/>
              </a:rPr>
              <a:t>Rom </a:t>
            </a:r>
            <a:r>
              <a:rPr lang="en-US" b="1" dirty="0" smtClean="0">
                <a:solidFill>
                  <a:schemeClr val="bg1"/>
                </a:solidFill>
                <a:latin typeface="Tempus Sans ITC" pitchFamily="82" charset="0"/>
              </a:rPr>
              <a:t>5:12 </a:t>
            </a:r>
            <a:r>
              <a:rPr lang="en-US" b="1" i="1" dirty="0" smtClean="0">
                <a:solidFill>
                  <a:schemeClr val="bg1"/>
                </a:solidFill>
                <a:latin typeface="Tempus Sans ITC" pitchFamily="82" charset="0"/>
              </a:rPr>
              <a:t>-  …</a:t>
            </a:r>
            <a:r>
              <a:rPr lang="es-ES" b="1" i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b="1" i="1" dirty="0">
                <a:solidFill>
                  <a:schemeClr val="bg1"/>
                </a:solidFill>
                <a:latin typeface="Tempus Sans ITC" pitchFamily="82" charset="0"/>
              </a:rPr>
              <a:t>el pecado entró en el mundo por un hombre, y por el pecado la muerte, </a:t>
            </a:r>
            <a:r>
              <a:rPr lang="es-ES" b="1" i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</a:p>
          <a:p>
            <a:pPr algn="ctr"/>
            <a:r>
              <a:rPr lang="es-ES" b="1" i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b="1" i="1" dirty="0" smtClean="0">
                <a:solidFill>
                  <a:schemeClr val="bg1"/>
                </a:solidFill>
                <a:latin typeface="Tempus Sans ITC" pitchFamily="82" charset="0"/>
              </a:rPr>
              <a:t>               así </a:t>
            </a:r>
            <a:r>
              <a:rPr lang="es-ES" b="1" i="1" dirty="0">
                <a:solidFill>
                  <a:schemeClr val="bg1"/>
                </a:solidFill>
                <a:latin typeface="Tempus Sans ITC" pitchFamily="82" charset="0"/>
              </a:rPr>
              <a:t>la muerte pasó a todos los hombres, por cuanto todos pecaron</a:t>
            </a:r>
            <a:r>
              <a:rPr lang="es-ES" b="1" i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  <a:endParaRPr lang="es-ES" b="1" i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36805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1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12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2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12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2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7" dur="12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228600"/>
            <a:ext cx="7315200" cy="252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Nota</a:t>
            </a:r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: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ni Adán ni Eva fueron malditos. Las dos maldiciones fueron sobre la serpiente y la tierra. Que Adán tenía que trabajar para cultivar la tierra no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era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maldición sobre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Adán …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tampoco la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sujeción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de Eva a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Adán,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ni su dolor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en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maternidad era resultado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de una maldición sobre ella.</a:t>
            </a:r>
            <a:endParaRPr lang="en-US" sz="2400" b="1" i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3124200"/>
            <a:ext cx="8153400" cy="293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" sz="2400" b="1" dirty="0">
                <a:solidFill>
                  <a:srgbClr val="FFFF00"/>
                </a:solidFill>
                <a:latin typeface="Tempus Sans ITC" pitchFamily="82" charset="0"/>
              </a:rPr>
              <a:t>El dolor </a:t>
            </a:r>
            <a:r>
              <a:rPr lang="es-ES" sz="2400" dirty="0" smtClean="0">
                <a:solidFill>
                  <a:schemeClr val="bg1"/>
                </a:solidFill>
                <a:latin typeface="Tempus Sans ITC" pitchFamily="82" charset="0"/>
              </a:rPr>
              <a:t>es</a:t>
            </a:r>
            <a:r>
              <a:rPr lang="es-ES" sz="2400" dirty="0" smtClean="0">
                <a:solidFill>
                  <a:schemeClr val="bg1"/>
                </a:solidFill>
                <a:latin typeface="Tempus Sans ITC" pitchFamily="82" charset="0"/>
              </a:rPr>
              <a:t> parte </a:t>
            </a:r>
            <a:r>
              <a:rPr lang="es-ES" sz="2400" dirty="0">
                <a:solidFill>
                  <a:schemeClr val="bg1"/>
                </a:solidFill>
                <a:latin typeface="Tempus Sans ITC" pitchFamily="82" charset="0"/>
              </a:rPr>
              <a:t>de un mundo mortal imperfecto, </a:t>
            </a:r>
            <a:r>
              <a:rPr lang="es-ES" sz="2400" dirty="0" smtClean="0">
                <a:solidFill>
                  <a:schemeClr val="bg1"/>
                </a:solidFill>
                <a:latin typeface="Tempus Sans ITC" pitchFamily="82" charset="0"/>
              </a:rPr>
              <a:t>que ya no es </a:t>
            </a:r>
            <a:r>
              <a:rPr lang="es-ES" sz="2400" dirty="0">
                <a:solidFill>
                  <a:schemeClr val="bg1"/>
                </a:solidFill>
                <a:latin typeface="Tempus Sans ITC" pitchFamily="82" charset="0"/>
              </a:rPr>
              <a:t>un paraíso.</a:t>
            </a:r>
            <a:r>
              <a:rPr lang="es-ES" sz="2400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La muerte ahora es un elemento común, como son el dolor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que viene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con ello a seres quiénes ya no tienen cuerpos físicos perfectos, inmortales. </a:t>
            </a:r>
            <a:endParaRPr lang="es-E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pPr algn="ctr">
              <a:lnSpc>
                <a:spcPct val="110000"/>
              </a:lnSpc>
            </a:pP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Dar 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luz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a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niños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en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tal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mundo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sujeta a la madre al dolor de cuerpos imperfectos y mortales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y a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la pena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de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ver cosas malas pasar a aquellos niños; </a:t>
            </a:r>
            <a:r>
              <a:rPr lang="es-ES" sz="2400" b="1" dirty="0" err="1">
                <a:solidFill>
                  <a:schemeClr val="bg1"/>
                </a:solidFill>
                <a:latin typeface="Tempus Sans ITC" pitchFamily="82" charset="0"/>
              </a:rPr>
              <a:t>p.ej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, Caín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contra a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Abel.</a:t>
            </a:r>
            <a:endParaRPr lang="en-US" sz="2400" b="1" i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41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981200"/>
            <a:ext cx="624840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" sz="2400" b="1" dirty="0">
                <a:solidFill>
                  <a:srgbClr val="FFFF00"/>
                </a:solidFill>
                <a:latin typeface="Tempus Sans ITC" pitchFamily="82" charset="0"/>
              </a:rPr>
              <a:t>Nosotros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 vivimos con la promesa de Eva realizada en nuestras vidas: su semilla vino, Él aplastó la Serpiente bajo Sus pies, y estamos en una relación restaurada con el Creador.</a:t>
            </a:r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widgets.bestmoodle.net/images/biblewomen/abigail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4"/>
          <a:stretch/>
        </p:blipFill>
        <p:spPr bwMode="auto">
          <a:xfrm>
            <a:off x="21770" y="2782900"/>
            <a:ext cx="1428411" cy="20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46020" y="2819400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Engravers MT" pitchFamily="18" charset="0"/>
              </a:rPr>
              <a:t>PERSONAJES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Engravers MT" pitchFamily="18" charset="0"/>
              </a:rPr>
              <a:t>INTERESANTES</a:t>
            </a:r>
          </a:p>
          <a:p>
            <a:pPr algn="ctr"/>
            <a:r>
              <a:rPr 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Engravers MT" pitchFamily="18" charset="0"/>
              </a:rPr>
              <a:t>BiblICAS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Engravers MT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0181" y="4393169"/>
            <a:ext cx="477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Engravers MT" pitchFamily="18" charset="0"/>
              </a:rPr>
              <a:t>Lesson 1 - </a:t>
            </a:r>
            <a:r>
              <a:rPr lang="en-US" b="1" dirty="0" err="1" smtClean="0">
                <a:solidFill>
                  <a:srgbClr val="FFFF00"/>
                </a:solidFill>
                <a:latin typeface="Engravers MT" pitchFamily="18" charset="0"/>
              </a:rPr>
              <a:t>EvA</a:t>
            </a:r>
            <a:endParaRPr lang="en-US" b="1" dirty="0">
              <a:solidFill>
                <a:srgbClr val="FFFF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7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92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6" r="33900" b="5981"/>
          <a:stretch/>
        </p:blipFill>
        <p:spPr bwMode="auto">
          <a:xfrm>
            <a:off x="457200" y="7372"/>
            <a:ext cx="2438400" cy="269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3.bp.blogspot.com/_NNqdMw4jk5E/TU1i8rYBbcI/AAAAAAAAAr8/6rf-CdgmShA/s320/Jocheb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372"/>
            <a:ext cx="2419056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ible-people.info/1.5.Tamar_and_Judah_Horace_Verne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372"/>
            <a:ext cx="2058357" cy="26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globalrecordings.net/images/avs/lll4-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4953000"/>
            <a:ext cx="2824841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3.bp.blogspot.com/-R9VGlPIDvuM/TZXtF-d_2UI/AAAAAAAAAww/ExjBISGUhdk/s1600/Rahab%2527s-Window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64" y="4952999"/>
            <a:ext cx="2354036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widgets.bestmoodle.net/images/biblewomen/abigail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4"/>
          <a:stretch/>
        </p:blipFill>
        <p:spPr bwMode="auto">
          <a:xfrm>
            <a:off x="21770" y="2782900"/>
            <a:ext cx="1428411" cy="20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www.lifecoach321.com/wp-content/uploads/2012/03/elisha-shunammite-woman-300x204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28" y="2819400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4.bp.blogspot.com/-hA5jotvAVlc/TotU_VD0ZwI/AAAAAAAAA3Y/7mewSaBgUMw/s400/christ+teaching+martha+and+mary+anton+dorph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448" y="4942113"/>
            <a:ext cx="2570959" cy="188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46020" y="2819400"/>
            <a:ext cx="468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Engravers MT" pitchFamily="18" charset="0"/>
              </a:rPr>
              <a:t>PERSONAJES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Engravers MT" pitchFamily="18" charset="0"/>
              </a:rPr>
              <a:t>INTERESANTES</a:t>
            </a:r>
          </a:p>
          <a:p>
            <a:pPr algn="ctr"/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Engravers MT" pitchFamily="18" charset="0"/>
              </a:rPr>
              <a:t>BiblICAS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Engravers MT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0181" y="4393169"/>
            <a:ext cx="4779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Engravers MT" pitchFamily="18" charset="0"/>
              </a:rPr>
              <a:t>Lesson 1 - </a:t>
            </a:r>
            <a:r>
              <a:rPr lang="en-US" b="1" dirty="0" err="1" smtClean="0">
                <a:solidFill>
                  <a:srgbClr val="FFFF00"/>
                </a:solidFill>
                <a:latin typeface="Engravers MT" pitchFamily="18" charset="0"/>
              </a:rPr>
              <a:t>evA</a:t>
            </a:r>
            <a:endParaRPr lang="en-US" b="1" dirty="0">
              <a:solidFill>
                <a:srgbClr val="FFFF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5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4.bp.blogspot.com/-H-oVS2riCBA/Tdm9oVtD-II/AAAAAAAAAaQ/aMA0bI4agLU/s1600/expulsion_from_garden___gustave_dore_1866_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71"/>
            <a:ext cx="9144000" cy="608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9800" y="6108795"/>
            <a:ext cx="4476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FF00"/>
                </a:solidFill>
                <a:latin typeface="Engravers MT" pitchFamily="18" charset="0"/>
              </a:rPr>
              <a:t>evA</a:t>
            </a:r>
            <a:endParaRPr lang="en-US" sz="3200" b="1" dirty="0">
              <a:solidFill>
                <a:srgbClr val="FFFF00"/>
              </a:solidFill>
              <a:latin typeface="Engravers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62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3500" y="2590800"/>
            <a:ext cx="647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Se ha dicho que Adán y Eva tenían el matrimonio perfecto. Era porque él no tuvo que oír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respecto de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todos los hombres con los que ella podría haberse casado; ¡y ella no tuvo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que escuchar a él hablando sobre </a:t>
            </a:r>
            <a:r>
              <a:rPr lang="es-ES" sz="2400" b="1" dirty="0">
                <a:solidFill>
                  <a:schemeClr val="bg1"/>
                </a:solidFill>
                <a:latin typeface="Tempus Sans ITC" pitchFamily="82" charset="0"/>
              </a:rPr>
              <a:t>el modo que su madre se </a:t>
            </a:r>
            <a:r>
              <a:rPr lang="es-ES" sz="2400" b="1" dirty="0" smtClean="0">
                <a:solidFill>
                  <a:schemeClr val="bg1"/>
                </a:solidFill>
                <a:latin typeface="Tempus Sans ITC" pitchFamily="82" charset="0"/>
              </a:rPr>
              <a:t>cocinaba!</a:t>
            </a:r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5330555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Después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del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incidente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la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fruta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Adán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dijo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a Eva: “¡De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aquí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en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adelante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yo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llevaré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las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plantas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en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esta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familia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!'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8677" y="1371600"/>
            <a:ext cx="42628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FF00"/>
                </a:solidFill>
                <a:latin typeface="Tempus Sans ITC" pitchFamily="82" charset="0"/>
                <a:ea typeface="Verdana" pitchFamily="34" charset="0"/>
                <a:cs typeface="Verdana" pitchFamily="34" charset="0"/>
              </a:rPr>
              <a:t>Tus</a:t>
            </a:r>
            <a:r>
              <a:rPr lang="en-US" sz="4000" b="1" dirty="0" smtClean="0">
                <a:solidFill>
                  <a:srgbClr val="FFFF00"/>
                </a:solidFill>
                <a:latin typeface="Tempus Sans ITC" pitchFamily="8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Tempus Sans ITC" pitchFamily="82" charset="0"/>
                <a:ea typeface="Verdana" pitchFamily="34" charset="0"/>
                <a:cs typeface="Verdana" pitchFamily="34" charset="0"/>
              </a:rPr>
              <a:t>impresiones</a:t>
            </a:r>
            <a:r>
              <a:rPr lang="en-US" sz="4000" b="1" dirty="0" smtClean="0">
                <a:solidFill>
                  <a:srgbClr val="FFFF00"/>
                </a:solidFill>
                <a:latin typeface="Tempus Sans ITC" pitchFamily="82" charset="0"/>
                <a:ea typeface="Verdana" pitchFamily="34" charset="0"/>
                <a:cs typeface="Verdana" pitchFamily="34" charset="0"/>
              </a:rPr>
              <a:t> de Eva?</a:t>
            </a:r>
            <a:endParaRPr lang="en-US" sz="4000" b="1" dirty="0">
              <a:solidFill>
                <a:srgbClr val="FFFF00"/>
              </a:solidFill>
              <a:latin typeface="Tempus Sans ITC" pitchFamily="8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12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solidFill>
                  <a:srgbClr val="FFFF00"/>
                </a:solidFill>
                <a:latin typeface="Tempus Sans ITC" pitchFamily="82" charset="0"/>
              </a:rPr>
              <a:t>Gén</a:t>
            </a:r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 1:27-28 -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creó Dios al hombre a su imagen, a imagen de Dios lo creó; varón y hembra los creó. 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los bendijo Dios, y les dijo: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Fructificad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multiplicaos; llenad la tierra, y sojuzgadla, y señoread en los peces del mar, en las aves de los cielos, y en todas las bestias que se mueven sobre la tierra. </a:t>
            </a:r>
          </a:p>
          <a:p>
            <a:endParaRPr lang="en-US" sz="1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2:20-23 -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puso Adán nombre a toda bestia y ave de los cielos y a todo ganado del campo; mas para Adán no se halló ayuda idónea para él.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Entonces Jehová Dios hizo caer sueño profundo sobre Adán, y mientras éste dormía, tomó una de sus costillas, y cerró la carne en su lugar.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de la costilla que Jehová Dios tomó del hombre, hizo una mujer, y la trajo al hombre.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Dijo entonces Adán: Esto es ahora hueso de mis huesos y carne de mi carne; ésta será llamada Varona, porque del varón fue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tomada.</a:t>
            </a:r>
          </a:p>
          <a:p>
            <a:endParaRPr lang="en-US" sz="1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3:2-5 -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la mujer respondió a la serpiente: Del fruto de los árboles del huerto podemos comer;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pero del fruto del árbol que está en medio del huerto dijo Dios: No comeréis de él, ni le tocaréis, para que no muráis.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Entonces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la serpiente dijo a la mujer: No moriréis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;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sino que sabe Dios que el día que comáis de él, serán abiertos vuestros ojos, y seréis como Dios, sabiendo el bien y el mal. </a:t>
            </a:r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53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trips dir="rd"/>
      </p:transition>
    </mc:Choice>
    <mc:Fallback xmlns="">
      <p:transition spd="slow">
        <p:strips dir="r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7670"/>
            <a:ext cx="47461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vio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la mujer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que el árbol era bueno para comer, y que era agradable a los ojos, y árbol codiciable para alcanzar la sabiduría; y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tomó de su fruto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,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y comió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; y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dio también a su m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arido, el cual comió así como ella.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Entonces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fueron abiertos los ojos de ambos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, y conocieron que estaban desnudos; entonces cosieron hojas de higuera, y se hicieron delantales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  <a:endParaRPr lang="es-E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3544" y="4267200"/>
            <a:ext cx="91222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3:11-13 -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Dios le dijo: ¿Quién te enseñó que estabas desnudo? ¿Has comido del árbol de que yo te mandé no comieses?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el hombre respondió: 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la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mujer que me diste por compañera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me dio del árbol, y yo comí.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Entonces Jehová Dios dijo a la mujer: ¿Qué es lo que has hecho? Y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dijo la mujer: La serpiente me engañó, y comí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.</a:t>
            </a:r>
            <a:endParaRPr lang="es-ES" sz="2200" b="1" dirty="0">
              <a:solidFill>
                <a:srgbClr val="FFFF00"/>
              </a:solidFill>
              <a:latin typeface="Tempus Sans ITC" pitchFamily="82" charset="0"/>
            </a:endParaRPr>
          </a:p>
        </p:txBody>
      </p:sp>
      <p:pic>
        <p:nvPicPr>
          <p:cNvPr id="3074" name="Picture 2" descr="http://www.gaychristian101.com/images/AdamEveE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313" y="250371"/>
            <a:ext cx="4441371" cy="333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55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85" y="914400"/>
            <a:ext cx="91440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3:14-17 -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Jehová Dios dijo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a la serpiente: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Por cuanto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esto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hiciste,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maldita 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serás</a:t>
            </a:r>
            <a:r>
              <a:rPr lang="en-US" sz="2200" b="1" dirty="0" smtClean="0">
                <a:solidFill>
                  <a:schemeClr val="bg1"/>
                </a:solidFill>
                <a:latin typeface="Tempus Sans ITC" pitchFamily="82" charset="0"/>
              </a:rPr>
              <a:t>…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pondré enemistad entre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ti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la mujer, y entre tu simiente y la simiente suya;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ésta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te herirá en la cabeza, y tú le herirás en el calcañar.</a:t>
            </a:r>
          </a:p>
          <a:p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A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la mujer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dijo: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Multiplicaré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 en gran manera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los </a:t>
            </a:r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dolores</a:t>
            </a: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en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tus preñeces; con dolor darás a luz los hijos;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y tu </a:t>
            </a:r>
            <a:endParaRPr lang="es-ES" sz="2200" b="1" dirty="0" smtClean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deseo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será para tu marido, y él se enseñoreará de ti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</a:p>
          <a:p>
            <a:endParaRPr lang="en-U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rgbClr val="FFFF00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al hombre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dijo: Por cuanto obedeciste a la voz de tu </a:t>
            </a:r>
            <a:endParaRPr lang="es-ES" sz="22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mujer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, y comiste del árbol de que te mandé diciendo: No comerás de él; </a:t>
            </a:r>
            <a:r>
              <a:rPr lang="es-ES" sz="2200" b="1" dirty="0">
                <a:solidFill>
                  <a:srgbClr val="FFFF00"/>
                </a:solidFill>
                <a:latin typeface="Tempus Sans ITC" pitchFamily="82" charset="0"/>
              </a:rPr>
              <a:t>maldita será la tierra por tu causa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; con dolor comerás de ella todos los días de tu vida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  <a:endParaRPr lang="es-E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pic>
        <p:nvPicPr>
          <p:cNvPr id="2050" name="Picture 2" descr="http://www.prayerthoughts.com/prayerthoughts/Spiritual_Warfare/images/pt1142_desert-snake-wallpapers_13059_1024x768-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371" y="990600"/>
            <a:ext cx="2416629" cy="316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08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76400"/>
            <a:ext cx="477882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FF00"/>
                </a:solidFill>
                <a:latin typeface="Tempus Sans ITC" pitchFamily="82" charset="0"/>
              </a:rPr>
              <a:t>3:22-24 -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Y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dijo Jehová Dios: He aquí el hombre es como uno de nosotros, sabiendo el bien y el mal; ahora, pues, que no alargue su mano, y tome también del árbol de la vida, y coma, y viva para siempre.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Y lo sacó Jehová del huerto del Edén, para que labrase la tierra de que fue tomado. 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s-ES" sz="2200" b="1" dirty="0">
                <a:solidFill>
                  <a:schemeClr val="bg1"/>
                </a:solidFill>
                <a:latin typeface="Tempus Sans ITC" pitchFamily="82" charset="0"/>
              </a:rPr>
              <a:t>Echó, pues, fuera al hombre, y puso al oriente del huerto de Edén querubines, y una espada encendida que se revolvía por todos lados, para guardar el camino del árbol de la vida</a:t>
            </a:r>
            <a:r>
              <a:rPr lang="es-ES" sz="2200" b="1" dirty="0" smtClean="0">
                <a:solidFill>
                  <a:schemeClr val="bg1"/>
                </a:solidFill>
                <a:latin typeface="Tempus Sans ITC" pitchFamily="82" charset="0"/>
              </a:rPr>
              <a:t>.</a:t>
            </a:r>
            <a:endParaRPr lang="es-ES" sz="2200" b="1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pic>
        <p:nvPicPr>
          <p:cNvPr id="1026" name="Picture 2" descr="One of these was named &quot;the tree of life&quot; and the other, &quot;the tree of the knowledge of good and evil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143" y="16764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95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3543"/>
            <a:ext cx="91440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empus Sans ITC" pitchFamily="82" charset="0"/>
              </a:rPr>
              <a:t>Cosas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empus Sans ITC" pitchFamily="82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empus Sans ITC" pitchFamily="82" charset="0"/>
              </a:rPr>
              <a:t>que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empus Sans ITC" pitchFamily="82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empus Sans ITC" pitchFamily="82" charset="0"/>
              </a:rPr>
              <a:t>sabemos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empus Sans ITC" pitchFamily="82" charset="0"/>
              </a:rPr>
              <a:t> </a:t>
            </a:r>
            <a:r>
              <a:rPr lang="en-US" sz="2400" b="1" u="sng" dirty="0" err="1" smtClean="0">
                <a:solidFill>
                  <a:srgbClr val="FFFF00"/>
                </a:solidFill>
                <a:effectLst/>
                <a:latin typeface="Tempus Sans ITC" pitchFamily="82" charset="0"/>
              </a:rPr>
              <a:t>acerca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empus Sans ITC" pitchFamily="82" charset="0"/>
              </a:rPr>
              <a:t> de</a:t>
            </a:r>
            <a:r>
              <a:rPr lang="en-US" sz="2400" b="1" u="sng" dirty="0" smtClean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u="sng" dirty="0" smtClean="0">
                <a:solidFill>
                  <a:srgbClr val="FFFF00"/>
                </a:solidFill>
                <a:effectLst/>
                <a:latin typeface="Tempus Sans ITC" pitchFamily="82" charset="0"/>
              </a:rPr>
              <a:t>Eva</a:t>
            </a:r>
          </a:p>
          <a:p>
            <a:r>
              <a:rPr lang="en-US" sz="2200" b="1" dirty="0" smtClean="0">
                <a:solidFill>
                  <a:srgbClr val="FFFF00"/>
                </a:solidFill>
                <a:effectLst/>
                <a:latin typeface="Tempus Sans ITC" pitchFamily="82" charset="0"/>
              </a:rPr>
              <a:t>*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la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primera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mujer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terrenal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no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nacida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de la carne,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sin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o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creado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por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Dios</a:t>
            </a: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no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tenía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infancia</a:t>
            </a:r>
            <a:endParaRPr lang="en-US" sz="2400" b="1" dirty="0" smtClean="0">
              <a:solidFill>
                <a:srgbClr val="FFFF00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ninguna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madre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enseñarla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lo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que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las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madres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enseñan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sus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hijas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nadie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modelar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cómo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ser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una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esposa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y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madre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nadie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contarle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sobre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el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embarazo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ni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ayudarle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través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ello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soporó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el dolor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del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parto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sin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entender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lo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que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pasaba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dentro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su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   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propio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cuerpo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crió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sus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hijos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sin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ningún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conocimiento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cómo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hacerlo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sufrió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el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asesinato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un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hijo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por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su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otro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hijo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hecho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en la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imagen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Dios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como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una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ayuda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a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Adán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y,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con </a:t>
            </a:r>
            <a:r>
              <a:rPr lang="es-CO" sz="2400" b="1" dirty="0" smtClean="0">
                <a:solidFill>
                  <a:schemeClr val="bg1"/>
                </a:solidFill>
                <a:latin typeface="Tempus Sans ITC" pitchFamily="82" charset="0"/>
              </a:rPr>
              <a:t>él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,   </a:t>
            </a:r>
          </a:p>
          <a:p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para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poblar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la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tierra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latin typeface="Tempus Sans ITC" pitchFamily="82" charset="0"/>
              </a:rPr>
              <a:t>*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conocía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a Dios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íntimamente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y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disfrutó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de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una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vida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perfecta,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pero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no </a:t>
            </a:r>
            <a:endParaRPr lang="en-US" sz="2400" b="1" dirty="0" smtClean="0">
              <a:solidFill>
                <a:schemeClr val="bg1"/>
              </a:solidFill>
              <a:latin typeface="Tempus Sans ITC" pitchFamily="82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 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fue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suficiente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;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ella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quería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tener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el control 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– </a:t>
            </a:r>
            <a:r>
              <a:rPr lang="en-US" sz="2400" b="1" dirty="0" err="1" smtClean="0">
                <a:solidFill>
                  <a:schemeClr val="bg1"/>
                </a:solidFill>
                <a:latin typeface="Tempus Sans ITC" pitchFamily="82" charset="0"/>
              </a:rPr>
              <a:t>ser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empus Sans ITC" pitchFamily="82" charset="0"/>
              </a:rPr>
              <a:t>como</a:t>
            </a:r>
            <a:r>
              <a:rPr lang="en-US" sz="2400" b="1" dirty="0">
                <a:solidFill>
                  <a:schemeClr val="bg1"/>
                </a:solidFill>
                <a:latin typeface="Tempus Sans ITC" pitchFamily="82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empus Sans ITC" pitchFamily="82" charset="0"/>
              </a:rPr>
              <a:t>Dios</a:t>
            </a:r>
            <a:endParaRPr lang="en-US" sz="2400" b="1" dirty="0">
              <a:solidFill>
                <a:schemeClr val="bg1"/>
              </a:solidFill>
              <a:latin typeface="Tempus Sans ITC" pitchFamily="82" charset="0"/>
            </a:endParaRPr>
          </a:p>
          <a:p>
            <a:endParaRPr lang="en-US" sz="1400" b="1" dirty="0">
              <a:solidFill>
                <a:schemeClr val="bg1"/>
              </a:solidFill>
              <a:latin typeface="Tempus Sans ITC" pitchFamily="82" charset="0"/>
            </a:endParaRPr>
          </a:p>
          <a:p>
            <a:pPr algn="ctr"/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Aunque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situado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en el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paraíso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con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una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vida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llena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de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belleza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, placer y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asombro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, se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convirtió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en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una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vida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cargada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de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tristeza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 y </a:t>
            </a:r>
            <a:r>
              <a:rPr lang="en-US" sz="2400" b="1" dirty="0" err="1">
                <a:solidFill>
                  <a:srgbClr val="FFFF00"/>
                </a:solidFill>
                <a:latin typeface="Tempus Sans ITC" pitchFamily="82" charset="0"/>
              </a:rPr>
              <a:t>sufrimiento</a:t>
            </a:r>
            <a:r>
              <a:rPr lang="en-US" sz="2400" b="1" dirty="0">
                <a:solidFill>
                  <a:srgbClr val="FFFF00"/>
                </a:solidFill>
                <a:latin typeface="Tempus Sans ITC" pitchFamily="82" charset="0"/>
              </a:rPr>
              <a:t>.</a:t>
            </a:r>
            <a:endParaRPr lang="en-US" sz="2200" b="1" dirty="0">
              <a:solidFill>
                <a:srgbClr val="FFFF00"/>
              </a:solidFill>
              <a:effectLst/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0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1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125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2" dur="1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5" dur="1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3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0" dur="1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3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3" dur="1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1806</Words>
  <Application>Microsoft Office PowerPoint</Application>
  <PresentationFormat>On-screen Show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paqueof11</dc:creator>
  <cp:lastModifiedBy>paqueof12</cp:lastModifiedBy>
  <cp:revision>172</cp:revision>
  <dcterms:created xsi:type="dcterms:W3CDTF">2012-05-01T19:46:30Z</dcterms:created>
  <dcterms:modified xsi:type="dcterms:W3CDTF">2013-09-22T04:15:25Z</dcterms:modified>
</cp:coreProperties>
</file>