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sldIdLst>
    <p:sldId id="361" r:id="rId2"/>
    <p:sldId id="271" r:id="rId3"/>
    <p:sldId id="308" r:id="rId4"/>
    <p:sldId id="284" r:id="rId5"/>
    <p:sldId id="311" r:id="rId6"/>
    <p:sldId id="349" r:id="rId7"/>
    <p:sldId id="327" r:id="rId8"/>
    <p:sldId id="310" r:id="rId9"/>
    <p:sldId id="350" r:id="rId10"/>
    <p:sldId id="330" r:id="rId11"/>
    <p:sldId id="343" r:id="rId12"/>
    <p:sldId id="344" r:id="rId13"/>
    <p:sldId id="345" r:id="rId14"/>
    <p:sldId id="351" r:id="rId15"/>
    <p:sldId id="331" r:id="rId16"/>
    <p:sldId id="333" r:id="rId17"/>
    <p:sldId id="334" r:id="rId18"/>
    <p:sldId id="335" r:id="rId19"/>
    <p:sldId id="352" r:id="rId20"/>
    <p:sldId id="347" r:id="rId21"/>
    <p:sldId id="353" r:id="rId22"/>
    <p:sldId id="336" r:id="rId23"/>
    <p:sldId id="354" r:id="rId24"/>
    <p:sldId id="338" r:id="rId25"/>
    <p:sldId id="297" r:id="rId26"/>
    <p:sldId id="299" r:id="rId27"/>
    <p:sldId id="300" r:id="rId28"/>
    <p:sldId id="324" r:id="rId29"/>
    <p:sldId id="326" r:id="rId30"/>
    <p:sldId id="303" r:id="rId31"/>
    <p:sldId id="304" r:id="rId32"/>
    <p:sldId id="355" r:id="rId33"/>
    <p:sldId id="339" r:id="rId34"/>
    <p:sldId id="359" r:id="rId35"/>
    <p:sldId id="360" r:id="rId3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ECD"/>
    <a:srgbClr val="0033CC"/>
    <a:srgbClr val="FFCC66"/>
    <a:srgbClr val="FF0000"/>
    <a:srgbClr val="FF9966"/>
    <a:srgbClr val="FF33CC"/>
    <a:srgbClr val="0000FF"/>
    <a:srgbClr val="800000"/>
    <a:srgbClr val="33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89" autoAdjust="0"/>
    <p:restoredTop sz="94673" autoAdjust="0"/>
  </p:normalViewPr>
  <p:slideViewPr>
    <p:cSldViewPr>
      <p:cViewPr varScale="1">
        <p:scale>
          <a:sx n="105" d="100"/>
          <a:sy n="105" d="100"/>
        </p:scale>
        <p:origin x="240" y="96"/>
      </p:cViewPr>
      <p:guideLst>
        <p:guide orient="horz" pos="2160"/>
        <p:guide pos="3840"/>
      </p:guideLst>
    </p:cSldViewPr>
  </p:slideViewPr>
  <p:outlineViewPr>
    <p:cViewPr>
      <p:scale>
        <a:sx n="50" d="100"/>
        <a:sy n="50" d="100"/>
      </p:scale>
      <p:origin x="0" y="0"/>
    </p:cViewPr>
  </p:outlin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CE7C6738-ACA4-1840-8E96-D476059BD6E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24E38C96-63D8-0195-95B6-31BBF59522B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25604" name="Rectangle 4">
            <a:extLst>
              <a:ext uri="{FF2B5EF4-FFF2-40B4-BE49-F238E27FC236}">
                <a16:creationId xmlns:a16="http://schemas.microsoft.com/office/drawing/2014/main" id="{0AF7B874-5431-F288-ADA1-D69B362E6750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5605" name="Rectangle 5">
            <a:extLst>
              <a:ext uri="{FF2B5EF4-FFF2-40B4-BE49-F238E27FC236}">
                <a16:creationId xmlns:a16="http://schemas.microsoft.com/office/drawing/2014/main" id="{5DEAEC98-CC2D-2CC9-32EB-25BD43FF2AF4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5606" name="Rectangle 6">
            <a:extLst>
              <a:ext uri="{FF2B5EF4-FFF2-40B4-BE49-F238E27FC236}">
                <a16:creationId xmlns:a16="http://schemas.microsoft.com/office/drawing/2014/main" id="{E613C67D-D784-47F8-531E-F12FF72DF9B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25607" name="Rectangle 7">
            <a:extLst>
              <a:ext uri="{FF2B5EF4-FFF2-40B4-BE49-F238E27FC236}">
                <a16:creationId xmlns:a16="http://schemas.microsoft.com/office/drawing/2014/main" id="{44F17A90-FB55-C065-082D-299AAE1B735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5DC9421-E7E8-4D49-9C77-CE5A02E33BD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879F0-2599-42DF-B035-6E315D99F3A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0701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03ADB-4625-4CCD-ACDC-00368ABDE8F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7751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5D4D5-D783-46C6-8081-A9B48FB3055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9771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EA361-F199-43FD-BB81-9BAE47893D4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7399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A632A-E3C0-48EE-B668-42BC9FD8639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3519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E623B-E5C8-4C5E-B02D-A29B96461ED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1459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84846-3CF2-48CD-8152-D1D67EDB9AF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0075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C40F1-82F9-4F69-86C2-0F43DF03BD2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7210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429E5-1628-4F8F-A65E-0BE1E79FD7A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434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D86AF-AB24-479A-B5CE-DF7E983EEF8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1768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E708C-480C-4AA6-BAA8-D896AA43BBE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4753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70812-14EC-4968-9316-8451D710A3A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664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0">
            <a:extLst>
              <a:ext uri="{FF2B5EF4-FFF2-40B4-BE49-F238E27FC236}">
                <a16:creationId xmlns:a16="http://schemas.microsoft.com/office/drawing/2014/main" id="{36E40874-365D-97AD-55FF-8B1184C894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0920" y="261937"/>
            <a:ext cx="8610600" cy="6596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10">
            <a:extLst>
              <a:ext uri="{FF2B5EF4-FFF2-40B4-BE49-F238E27FC236}">
                <a16:creationId xmlns:a16="http://schemas.microsoft.com/office/drawing/2014/main" id="{E457AE8E-9530-0ADE-AFE9-9294E1F510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0520" y="566736"/>
            <a:ext cx="6477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s-CO" alt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Plan Para Mover Montañas</a:t>
            </a:r>
            <a:endParaRPr lang="en-US" altLang="en-US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8068" name="Text Box 4">
            <a:extLst>
              <a:ext uri="{FF2B5EF4-FFF2-40B4-BE49-F238E27FC236}">
                <a16:creationId xmlns:a16="http://schemas.microsoft.com/office/drawing/2014/main" id="{B2A71E4D-F3FB-83E3-ADC7-C8C208368A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1188268"/>
            <a:ext cx="683350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</a:t>
            </a:r>
            <a:r>
              <a:rPr lang="es-CO" alt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Viajar extensivamente y a todas partes</a:t>
            </a:r>
            <a:endParaRPr lang="en-US" altLang="en-US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8070" name="Text Box 6">
            <a:extLst>
              <a:ext uri="{FF2B5EF4-FFF2-40B4-BE49-F238E27FC236}">
                <a16:creationId xmlns:a16="http://schemas.microsoft.com/office/drawing/2014/main" id="{A47A8717-23E7-1762-A99D-BB1F64F9C1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1673533"/>
            <a:ext cx="7315200" cy="1348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</a:pPr>
            <a:r>
              <a:rPr lang="en-US" alt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</a:t>
            </a:r>
            <a:r>
              <a:rPr lang="es-CO" alt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Enfocarse en las ciudades principales. La </a:t>
            </a:r>
          </a:p>
          <a:p>
            <a:pPr>
              <a:lnSpc>
                <a:spcPct val="85000"/>
              </a:lnSpc>
            </a:pPr>
            <a:r>
              <a:rPr lang="es-CO" alt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gente viene de todas partes a las principales </a:t>
            </a:r>
          </a:p>
          <a:p>
            <a:pPr>
              <a:lnSpc>
                <a:spcPct val="85000"/>
              </a:lnSpc>
            </a:pPr>
            <a:r>
              <a:rPr lang="es-CO" alt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y los conversos llevarán el evangelio a sus  </a:t>
            </a:r>
          </a:p>
          <a:p>
            <a:pPr>
              <a:lnSpc>
                <a:spcPct val="85000"/>
              </a:lnSpc>
            </a:pPr>
            <a:r>
              <a:rPr lang="es-CO" alt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pueblos y ciudades pequeñas.</a:t>
            </a:r>
            <a:endParaRPr lang="en-US" altLang="en-US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8076" name="AutoShape 12">
            <a:extLst>
              <a:ext uri="{FF2B5EF4-FFF2-40B4-BE49-F238E27FC236}">
                <a16:creationId xmlns:a16="http://schemas.microsoft.com/office/drawing/2014/main" id="{7B111043-1A72-1439-B790-E255A28ADE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312068"/>
            <a:ext cx="2816243" cy="4707732"/>
          </a:xfrm>
          <a:prstGeom prst="wedgeRoundRectCallout">
            <a:avLst>
              <a:gd name="adj1" fmla="val -22420"/>
              <a:gd name="adj2" fmla="val -49873"/>
              <a:gd name="adj3" fmla="val 16667"/>
            </a:avLst>
          </a:prstGeom>
          <a:solidFill>
            <a:srgbClr val="FFEECD"/>
          </a:solidFill>
          <a:ln>
            <a:noFill/>
          </a:ln>
          <a:effectLst/>
        </p:spPr>
        <p:txBody>
          <a:bodyPr/>
          <a:lstStyle/>
          <a:p>
            <a:pPr algn="ctr"/>
            <a:r>
              <a:rPr lang="es-CO" alt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Aquí está el plan verdadero</a:t>
            </a:r>
            <a:r>
              <a:rPr lang="en-US" alt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alt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algunos</a:t>
            </a:r>
            <a:r>
              <a:rPr lang="en-US" alt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 </a:t>
            </a:r>
            <a:r>
              <a:rPr lang="en-US" alt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los</a:t>
            </a:r>
            <a:r>
              <a:rPr lang="en-US" alt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esfuerzos</a:t>
            </a:r>
            <a:r>
              <a:rPr lang="en-US" alt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que </a:t>
            </a:r>
            <a:r>
              <a:rPr lang="en-US" alt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</a:t>
            </a:r>
            <a:r>
              <a:rPr lang="en-US" alt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la </a:t>
            </a:r>
            <a:r>
              <a:rPr lang="en-US" alt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realidad</a:t>
            </a:r>
            <a:r>
              <a:rPr lang="en-US" alt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ayudaron</a:t>
            </a:r>
            <a:r>
              <a:rPr lang="en-US" alt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es-CO" alt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é</a:t>
            </a:r>
            <a:r>
              <a:rPr lang="en-US" alt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 mover la </a:t>
            </a:r>
            <a:r>
              <a:rPr lang="en-US" alt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monta</a:t>
            </a:r>
            <a:r>
              <a:rPr lang="es-CO" alt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ña</a:t>
            </a:r>
            <a:r>
              <a:rPr lang="es-CO" alt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altLang="en-US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8080" name="Rectangle 16">
            <a:extLst>
              <a:ext uri="{FF2B5EF4-FFF2-40B4-BE49-F238E27FC236}">
                <a16:creationId xmlns:a16="http://schemas.microsoft.com/office/drawing/2014/main" id="{5FC364B3-6F09-C33E-F935-932380E141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1135697"/>
            <a:ext cx="152400" cy="5715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8081" name="Rectangle 17">
            <a:extLst>
              <a:ext uri="{FF2B5EF4-FFF2-40B4-BE49-F238E27FC236}">
                <a16:creationId xmlns:a16="http://schemas.microsoft.com/office/drawing/2014/main" id="{5C28D4D2-8E83-74F0-C6C9-5CE3964E40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0"/>
            <a:ext cx="152400" cy="10668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88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88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88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88068" grpId="0" autoUpdateAnimBg="0"/>
      <p:bldP spid="88070" grpId="0" autoUpdateAnimBg="0"/>
      <p:bldP spid="88076" grpId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postle Paul's First Missionary Journey Map">
            <a:extLst>
              <a:ext uri="{FF2B5EF4-FFF2-40B4-BE49-F238E27FC236}">
                <a16:creationId xmlns:a16="http://schemas.microsoft.com/office/drawing/2014/main" id="{1F8F4FE1-2145-F561-019F-E35C1818BE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9781" y="0"/>
            <a:ext cx="84524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The Bible Journey | Paul starts his 2nd Missionary Journey">
            <a:extLst>
              <a:ext uri="{FF2B5EF4-FFF2-40B4-BE49-F238E27FC236}">
                <a16:creationId xmlns:a16="http://schemas.microsoft.com/office/drawing/2014/main" id="{7648FA56-7C36-46DB-5E8F-93E03FDD5C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0"/>
            <a:ext cx="82144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aul's Third Missionary Journey - UnderstandChristianity.com">
            <a:extLst>
              <a:ext uri="{FF2B5EF4-FFF2-40B4-BE49-F238E27FC236}">
                <a16:creationId xmlns:a16="http://schemas.microsoft.com/office/drawing/2014/main" id="{E5C50BAB-8629-BF70-780B-83758DDD6D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8" y="0"/>
            <a:ext cx="112617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0">
            <a:extLst>
              <a:ext uri="{FF2B5EF4-FFF2-40B4-BE49-F238E27FC236}">
                <a16:creationId xmlns:a16="http://schemas.microsoft.com/office/drawing/2014/main" id="{F46DB361-B43B-0738-AA0E-4B35DFA257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0920" y="261937"/>
            <a:ext cx="8610600" cy="6596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10">
            <a:extLst>
              <a:ext uri="{FF2B5EF4-FFF2-40B4-BE49-F238E27FC236}">
                <a16:creationId xmlns:a16="http://schemas.microsoft.com/office/drawing/2014/main" id="{86302A97-5EA4-7C0A-F418-FB8D78E695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0520" y="566736"/>
            <a:ext cx="6477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s-CO" alt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Plan Para Mover Montañas</a:t>
            </a:r>
            <a:endParaRPr lang="en-US" altLang="en-US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0600" name="Text Box 8">
            <a:extLst>
              <a:ext uri="{FF2B5EF4-FFF2-40B4-BE49-F238E27FC236}">
                <a16:creationId xmlns:a16="http://schemas.microsoft.com/office/drawing/2014/main" id="{397C75D8-D79D-B128-2A78-C8D3DB4BC1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0520" y="3061529"/>
            <a:ext cx="7286920" cy="1034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</a:pPr>
            <a:r>
              <a:rPr lang="en-US" alt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</a:t>
            </a:r>
            <a:r>
              <a:rPr lang="es-CO" alt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Llevar a otros hombres conmigo cuando </a:t>
            </a:r>
          </a:p>
          <a:p>
            <a:pPr>
              <a:lnSpc>
                <a:spcPct val="85000"/>
              </a:lnSpc>
            </a:pPr>
            <a:r>
              <a:rPr lang="es-CO" alt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viajo...entrenarlos mientras trabajamos </a:t>
            </a:r>
          </a:p>
          <a:p>
            <a:pPr>
              <a:lnSpc>
                <a:spcPct val="85000"/>
              </a:lnSpc>
            </a:pPr>
            <a:r>
              <a:rPr lang="es-CO" alt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...enviarlos a otros lugares (ejemplos)</a:t>
            </a:r>
            <a:endParaRPr lang="en-US" altLang="en-US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0599" name="AutoShape 7">
            <a:extLst>
              <a:ext uri="{FF2B5EF4-FFF2-40B4-BE49-F238E27FC236}">
                <a16:creationId xmlns:a16="http://schemas.microsoft.com/office/drawing/2014/main" id="{88EF234E-39FD-CBAC-3AB0-E599381F5C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1649933"/>
            <a:ext cx="2704252" cy="4495800"/>
          </a:xfrm>
          <a:prstGeom prst="wedgeRoundRectCallout">
            <a:avLst>
              <a:gd name="adj1" fmla="val -10033"/>
              <a:gd name="adj2" fmla="val -49873"/>
              <a:gd name="adj3" fmla="val 16667"/>
            </a:avLst>
          </a:prstGeom>
          <a:solidFill>
            <a:srgbClr val="FFEECD"/>
          </a:solidFill>
          <a:ln>
            <a:noFill/>
          </a:ln>
          <a:effectLst/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es-CO" altLang="en-US" sz="28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Aquí está el plan verdadero</a:t>
            </a:r>
            <a:r>
              <a:rPr lang="en-US" altLang="en-US" sz="28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altLang="en-US" sz="28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algunos</a:t>
            </a:r>
            <a:r>
              <a:rPr lang="en-US" altLang="en-US" sz="28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 </a:t>
            </a:r>
            <a:r>
              <a:rPr lang="en-US" altLang="en-US" sz="28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los</a:t>
            </a:r>
            <a:r>
              <a:rPr lang="en-US" altLang="en-US" sz="28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esfuerzos</a:t>
            </a:r>
            <a:r>
              <a:rPr lang="en-US" altLang="en-US" sz="28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que </a:t>
            </a:r>
            <a:r>
              <a:rPr lang="en-US" altLang="en-US" sz="28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</a:t>
            </a:r>
            <a:r>
              <a:rPr lang="en-US" altLang="en-US" sz="28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la </a:t>
            </a:r>
            <a:r>
              <a:rPr lang="en-US" altLang="en-US" sz="28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realidad</a:t>
            </a:r>
            <a:r>
              <a:rPr lang="en-US" altLang="en-US" sz="28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ayudaron</a:t>
            </a:r>
            <a:r>
              <a:rPr lang="en-US" altLang="en-US" sz="28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en-US" altLang="en-US" sz="28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él</a:t>
            </a:r>
            <a:r>
              <a:rPr lang="en-US" altLang="en-US" sz="28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mover la </a:t>
            </a:r>
            <a:r>
              <a:rPr lang="en-US" altLang="en-US" sz="28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monta</a:t>
            </a:r>
            <a:r>
              <a:rPr lang="es-CO" altLang="en-US" sz="28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ña</a:t>
            </a:r>
            <a:r>
              <a:rPr lang="es-CO" altLang="en-US" sz="28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altLang="en-US" sz="2800" b="1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96EC0970-5A82-795E-C332-DB7A5521B9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1188268"/>
            <a:ext cx="683350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</a:t>
            </a:r>
            <a:r>
              <a:rPr lang="es-CO" alt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Viajar extensivamente y a todas partes</a:t>
            </a:r>
            <a:endParaRPr lang="en-US" altLang="en-US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0E7BEEB1-5D9F-544B-59A3-3869840360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1673533"/>
            <a:ext cx="7315200" cy="1348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</a:pPr>
            <a:r>
              <a:rPr lang="en-US" alt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</a:t>
            </a:r>
            <a:r>
              <a:rPr lang="es-CO" alt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Enfocarse en las ciudades principales. La </a:t>
            </a:r>
          </a:p>
          <a:p>
            <a:pPr>
              <a:lnSpc>
                <a:spcPct val="85000"/>
              </a:lnSpc>
            </a:pPr>
            <a:r>
              <a:rPr lang="es-CO" alt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gente viene de todas partes a las principales </a:t>
            </a:r>
          </a:p>
          <a:p>
            <a:pPr>
              <a:lnSpc>
                <a:spcPct val="85000"/>
              </a:lnSpc>
            </a:pPr>
            <a:r>
              <a:rPr lang="es-CO" alt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y los conversos llevarán el evangelio a sus  </a:t>
            </a:r>
          </a:p>
          <a:p>
            <a:pPr>
              <a:lnSpc>
                <a:spcPct val="85000"/>
              </a:lnSpc>
            </a:pPr>
            <a:r>
              <a:rPr lang="es-CO" alt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pueblos y ciudades pequeñas.</a:t>
            </a:r>
            <a:endParaRPr lang="en-US" altLang="en-US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06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06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110600" grpId="0" autoUpdateAnimBg="0"/>
      <p:bldP spid="6" grpId="0" autoUpdateAnimBg="0"/>
      <p:bldP spid="7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1" name="Text Box 3">
            <a:extLst>
              <a:ext uri="{FF2B5EF4-FFF2-40B4-BE49-F238E27FC236}">
                <a16:creationId xmlns:a16="http://schemas.microsoft.com/office/drawing/2014/main" id="{913367B2-60B3-FED4-3973-0574FE60D2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1447800"/>
            <a:ext cx="9998074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s-CO" altLang="en-US" sz="2800" b="1" u="sng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Hecho</a:t>
            </a:r>
            <a:r>
              <a:rPr lang="en-US" altLang="en-US" sz="2800" b="1" u="sng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 20:1-5</a:t>
            </a:r>
            <a:r>
              <a:rPr lang="en-US" altLang="en-US" sz="28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-- </a:t>
            </a:r>
            <a:r>
              <a:rPr lang="es-ES_tradnl" altLang="en-US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Después que cesó el alboroto, Pablo mandó llamar  a los discípulos, y habiéndo</a:t>
            </a:r>
            <a:r>
              <a:rPr lang="es-ES_tradnl" altLang="en-US" sz="2800" b="1" i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los </a:t>
            </a:r>
            <a:r>
              <a:rPr lang="es-ES_tradnl" altLang="en-US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exhortado,  despidiéndose, partió para ir a Macedonia.</a:t>
            </a:r>
            <a:r>
              <a:rPr lang="es-ES_tradnl" altLang="en-US" sz="2800" b="1" i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_tradnl" altLang="en-US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 después de recorrer aquellas regiones y de haberlos exhortado mucho, llegó a Grecia.  Pasó </a:t>
            </a:r>
            <a:r>
              <a:rPr lang="es-ES_tradnl" altLang="en-US" sz="2800" b="1" i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allí </a:t>
            </a:r>
            <a:r>
              <a:rPr lang="es-ES_tradnl" altLang="en-US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tres meses, y habiéndose tramado una conjura en su contra de parte de los judíos cuando estaba por embarcarse para Siria, tomó la decisión de regresar por Macedonia. Y lo acompañaban </a:t>
            </a:r>
            <a:r>
              <a:rPr lang="es-ES_tradnl" altLang="en-US" sz="28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Sópater</a:t>
            </a:r>
            <a:r>
              <a:rPr lang="es-ES_tradnl" altLang="en-US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 Berea, </a:t>
            </a:r>
            <a:r>
              <a:rPr lang="es-ES_tradnl" altLang="en-US" sz="2800" b="1" i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hijo </a:t>
            </a:r>
            <a:r>
              <a:rPr lang="es-ES_tradnl" altLang="en-US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 Pirro; Aristarco y Segundo de los </a:t>
            </a:r>
            <a:r>
              <a:rPr lang="es-ES_tradnl" altLang="en-US" sz="28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tesalon</a:t>
            </a:r>
            <a:r>
              <a:rPr lang="es-ES_tradnl" altLang="en-US" sz="2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s-ES_tradnl" altLang="en-US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censes; Gayo de </a:t>
            </a:r>
            <a:r>
              <a:rPr lang="es-ES_tradnl" altLang="en-US" sz="28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Derbe</a:t>
            </a:r>
            <a:r>
              <a:rPr lang="es-ES_tradnl" altLang="en-US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y Timoteo; </a:t>
            </a:r>
            <a:r>
              <a:rPr lang="es-ES_tradnl" altLang="en-US" sz="28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Tíquico</a:t>
            </a:r>
            <a:r>
              <a:rPr lang="es-ES_tradnl" altLang="en-US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 </a:t>
            </a:r>
            <a:r>
              <a:rPr lang="es-ES_tradnl" altLang="en-US" sz="28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Trófimo</a:t>
            </a:r>
            <a:r>
              <a:rPr lang="es-ES_tradnl" altLang="en-US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 Asia. Pero éstos se habían adelantado y nos esperaban en </a:t>
            </a:r>
            <a:r>
              <a:rPr lang="es-ES_tradnl" altLang="en-US" sz="28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Troas</a:t>
            </a:r>
            <a:endParaRPr lang="en-US" altLang="en-US" sz="2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1000"/>
                                        <p:tgtEl>
                                          <p:spTgt spid="89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1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9" name="Text Box 3">
            <a:extLst>
              <a:ext uri="{FF2B5EF4-FFF2-40B4-BE49-F238E27FC236}">
                <a16:creationId xmlns:a16="http://schemas.microsoft.com/office/drawing/2014/main" id="{91D8C6DB-D24C-00FD-F70D-BE7B2BFBB0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1447800"/>
            <a:ext cx="9312274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28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Col</a:t>
            </a:r>
            <a:r>
              <a:rPr lang="es-CO" altLang="en-US" sz="28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en-US" altLang="en-US" sz="28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4:7-11  --  </a:t>
            </a:r>
            <a:r>
              <a:rPr lang="es-ES_tradnl" altLang="en-US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Os informará </a:t>
            </a:r>
            <a:r>
              <a:rPr lang="es-ES_tradnl" altLang="en-US" sz="28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Tíquico</a:t>
            </a:r>
            <a:r>
              <a:rPr lang="es-ES_tradnl" altLang="en-US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s-ES_tradnl" altLang="en-US" sz="2800" b="1" i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nuestro </a:t>
            </a:r>
            <a:r>
              <a:rPr lang="es-ES_tradnl" altLang="en-US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amado hermano, fiel ministro y consiervo en el Señor. </a:t>
            </a:r>
            <a:r>
              <a:rPr lang="es-ES_tradnl" altLang="en-US" sz="2800" b="1" i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Porque </a:t>
            </a:r>
            <a:r>
              <a:rPr lang="es-ES_tradnl" altLang="en-US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precisamente para esto os lo he enviado, para que sepáis de nuestras circunstancias y que conforte vuestros corazones;  y con él a Onésimo, fiel y amado hermano, que es uno de vosotros. Ellos os informarán acerca de todo lo que aquí pasa.  Aristarco, mi compañero de prisión, os envía saludos; también Marcos, el primo de Bernabé (acerca del cual recibisteis instrucciones; si va a vosotros, recibidle bien);</a:t>
            </a:r>
            <a:r>
              <a:rPr lang="es-ES_tradnl" altLang="en-US" sz="2800" b="1" i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_tradnl" altLang="en-US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 </a:t>
            </a:r>
            <a:r>
              <a:rPr lang="es-ES_tradnl" altLang="en-US" sz="2800" b="1" i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también </a:t>
            </a:r>
            <a:r>
              <a:rPr lang="es-ES_tradnl" altLang="en-US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Jesús, llamado Justo; </a:t>
            </a:r>
            <a:endParaRPr lang="en-US" altLang="en-US" sz="2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1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1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9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3" name="Text Box 3">
            <a:extLst>
              <a:ext uri="{FF2B5EF4-FFF2-40B4-BE49-F238E27FC236}">
                <a16:creationId xmlns:a16="http://schemas.microsoft.com/office/drawing/2014/main" id="{47851F0B-CF30-25E3-5777-41BCF10751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3505200"/>
            <a:ext cx="8702675" cy="3108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8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Tim 4:9-13  </a:t>
            </a:r>
            <a:r>
              <a:rPr lang="en-US" altLang="en-US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--  </a:t>
            </a:r>
            <a:r>
              <a:rPr lang="es-ES_tradnl" altLang="en-US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Procura venir a verme pronto,</a:t>
            </a:r>
            <a:r>
              <a:rPr lang="es-ES_tradnl" altLang="en-US" sz="2800" b="1" i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_tradnl" altLang="en-US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pues Demas me ha abandonado, habiendo amado este mundo presente, y se ha ido a Tesalónica; Crescente </a:t>
            </a:r>
            <a:r>
              <a:rPr lang="es-ES_tradnl" altLang="en-US" sz="2800" b="1" i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 fue </a:t>
            </a:r>
            <a:r>
              <a:rPr lang="es-ES_tradnl" altLang="en-US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</a:t>
            </a:r>
            <a:r>
              <a:rPr lang="es-ES_tradnl" altLang="en-US" sz="28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Galacia</a:t>
            </a:r>
            <a:r>
              <a:rPr lang="es-ES_tradnl" altLang="en-US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 Tito a Dalmacia.  Sólo Lucas está conmigo. Toma a Marcos y tráelo contigo, porque me es útil para el ministerio.  Pero a </a:t>
            </a:r>
            <a:r>
              <a:rPr lang="es-ES_tradnl" altLang="en-US" sz="28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Tíquico</a:t>
            </a:r>
            <a:r>
              <a:rPr lang="es-ES_tradnl" altLang="en-US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lo envié a </a:t>
            </a:r>
            <a:r>
              <a:rPr lang="es-ES_tradnl" altLang="en-US" sz="28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Efeso</a:t>
            </a:r>
            <a:r>
              <a:rPr lang="es-CO" altLang="en-US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altLang="en-US" sz="2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92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3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7" name="Text Box 3">
            <a:extLst>
              <a:ext uri="{FF2B5EF4-FFF2-40B4-BE49-F238E27FC236}">
                <a16:creationId xmlns:a16="http://schemas.microsoft.com/office/drawing/2014/main" id="{22B23845-95CF-EFA9-4446-CCD1F55667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18863"/>
            <a:ext cx="9144000" cy="6620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</a:pPr>
            <a:r>
              <a:rPr lang="es-CO" altLang="en-US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Estos son los hombres nombrados como compañeros de viaje de Pablo</a:t>
            </a:r>
            <a:r>
              <a:rPr lang="en-US" altLang="en-US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“</a:t>
            </a:r>
            <a:r>
              <a:rPr lang="es-CO" altLang="en-US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aprendices</a:t>
            </a:r>
            <a:r>
              <a:rPr lang="en-US" altLang="en-US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,” </a:t>
            </a:r>
            <a:r>
              <a:rPr lang="es-CO" altLang="en-US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 ayudantes  en el trabajo</a:t>
            </a:r>
            <a:r>
              <a:rPr lang="en-US" altLang="en-US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algn="ctr">
              <a:lnSpc>
                <a:spcPct val="90000"/>
              </a:lnSpc>
            </a:pPr>
            <a:r>
              <a:rPr lang="es-ES_tradnl" altLang="en-US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Aristarco</a:t>
            </a:r>
            <a:endParaRPr lang="en-US" altLang="en-US" sz="2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es-ES_tradnl" altLang="en-US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Crescente</a:t>
            </a:r>
            <a:endParaRPr lang="en-US" altLang="en-US" sz="2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en-US" altLang="en-US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Demas</a:t>
            </a:r>
          </a:p>
          <a:p>
            <a:pPr algn="ctr">
              <a:lnSpc>
                <a:spcPct val="90000"/>
              </a:lnSpc>
            </a:pPr>
            <a:r>
              <a:rPr lang="es-ES_tradnl" altLang="en-US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Gayo</a:t>
            </a:r>
            <a:endParaRPr lang="en-US" altLang="en-US" sz="2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en-US" altLang="en-US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Just</a:t>
            </a:r>
            <a:r>
              <a:rPr lang="es-CO" altLang="en-US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lang="en-US" alt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ctr">
              <a:lnSpc>
                <a:spcPct val="90000"/>
              </a:lnSpc>
            </a:pPr>
            <a:r>
              <a:rPr lang="en-US" altLang="en-US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</a:t>
            </a:r>
            <a:r>
              <a:rPr lang="es-CO" altLang="en-US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cas</a:t>
            </a:r>
            <a:endParaRPr lang="en-US" altLang="en-US" sz="2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en-US" altLang="en-US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</a:t>
            </a:r>
            <a:r>
              <a:rPr lang="es-CO" altLang="en-US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cos</a:t>
            </a:r>
            <a:endParaRPr lang="en-US" altLang="en-US" sz="2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es-ES_tradnl" altLang="en-US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Onésimo</a:t>
            </a:r>
            <a:endParaRPr lang="en-US" altLang="en-US" sz="2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eaLnBrk="0" hangingPunct="0">
              <a:lnSpc>
                <a:spcPct val="90000"/>
              </a:lnSpc>
            </a:pPr>
            <a:r>
              <a:rPr lang="es-ES_tradnl" altLang="en-US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Segundo </a:t>
            </a:r>
          </a:p>
          <a:p>
            <a:pPr algn="ctr" eaLnBrk="0" hangingPunct="0">
              <a:lnSpc>
                <a:spcPct val="90000"/>
              </a:lnSpc>
            </a:pPr>
            <a:r>
              <a:rPr lang="es-ES_tradnl" altLang="en-US" sz="28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Sópater</a:t>
            </a:r>
            <a:endParaRPr lang="en-US" altLang="en-US" sz="2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es-CO" altLang="en-US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Timoteo</a:t>
            </a:r>
            <a:endParaRPr lang="en-US" altLang="en-US" sz="2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en-US" altLang="en-US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Tit</a:t>
            </a:r>
            <a:r>
              <a:rPr lang="es-CO" altLang="en-US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endParaRPr lang="en-US" altLang="en-US" sz="2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es-ES_tradnl" altLang="en-US" sz="28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Trófimo</a:t>
            </a:r>
            <a:endParaRPr lang="en-US" altLang="en-US" sz="2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es-ES_tradnl" altLang="en-US" sz="28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Tíquico</a:t>
            </a:r>
            <a:endParaRPr lang="en-US" altLang="en-US" sz="2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93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7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0">
            <a:extLst>
              <a:ext uri="{FF2B5EF4-FFF2-40B4-BE49-F238E27FC236}">
                <a16:creationId xmlns:a16="http://schemas.microsoft.com/office/drawing/2014/main" id="{ABC00736-7D88-B1AB-CE4C-A4DE5844A6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0920" y="261937"/>
            <a:ext cx="8610600" cy="6596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10">
            <a:extLst>
              <a:ext uri="{FF2B5EF4-FFF2-40B4-BE49-F238E27FC236}">
                <a16:creationId xmlns:a16="http://schemas.microsoft.com/office/drawing/2014/main" id="{8CADA809-E661-7B4C-0051-AD138253D9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0520" y="566736"/>
            <a:ext cx="6477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s-CO" alt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Plan Para Mover Montañas</a:t>
            </a:r>
            <a:endParaRPr lang="en-US" altLang="en-US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1625" name="Text Box 9">
            <a:extLst>
              <a:ext uri="{FF2B5EF4-FFF2-40B4-BE49-F238E27FC236}">
                <a16:creationId xmlns:a16="http://schemas.microsoft.com/office/drawing/2014/main" id="{59E53227-F100-80FA-54C2-AC2BE75012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0521" y="4169121"/>
            <a:ext cx="7286919" cy="720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</a:pPr>
            <a:r>
              <a:rPr lang="en-US" alt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 </a:t>
            </a:r>
            <a:r>
              <a:rPr lang="es-CO" alt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Escribirlo todo...aún si esté en prisión...y </a:t>
            </a:r>
          </a:p>
          <a:p>
            <a:pPr>
              <a:lnSpc>
                <a:spcPct val="85000"/>
              </a:lnSpc>
            </a:pPr>
            <a:r>
              <a:rPr lang="es-CO" alt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circularlo a todas las partes del mundo</a:t>
            </a:r>
            <a:endParaRPr lang="en-US" altLang="en-US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1623" name="AutoShape 7">
            <a:extLst>
              <a:ext uri="{FF2B5EF4-FFF2-40B4-BE49-F238E27FC236}">
                <a16:creationId xmlns:a16="http://schemas.microsoft.com/office/drawing/2014/main" id="{6837B8B0-07F5-6E71-3E7D-40194FB661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295400"/>
            <a:ext cx="3123255" cy="4648199"/>
          </a:xfrm>
          <a:prstGeom prst="wedgeRoundRectCallout">
            <a:avLst>
              <a:gd name="adj1" fmla="val -22807"/>
              <a:gd name="adj2" fmla="val -49164"/>
              <a:gd name="adj3" fmla="val 16667"/>
            </a:avLst>
          </a:prstGeom>
          <a:solidFill>
            <a:srgbClr val="FFEECD"/>
          </a:solidFill>
          <a:ln>
            <a:noFill/>
          </a:ln>
          <a:effectLst/>
        </p:spPr>
        <p:txBody>
          <a:bodyPr/>
          <a:lstStyle/>
          <a:p>
            <a:pPr algn="ctr">
              <a:lnSpc>
                <a:spcPct val="110000"/>
              </a:lnSpc>
            </a:pPr>
            <a:r>
              <a:rPr lang="es-CO" alt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Aquí está el plan verdadero</a:t>
            </a:r>
            <a:r>
              <a:rPr lang="en-US" alt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alt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algunos</a:t>
            </a:r>
            <a:r>
              <a:rPr lang="en-US" alt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 </a:t>
            </a:r>
            <a:r>
              <a:rPr lang="en-US" alt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los</a:t>
            </a:r>
            <a:r>
              <a:rPr lang="en-US" alt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esfuerzos</a:t>
            </a:r>
            <a:r>
              <a:rPr lang="en-US" alt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que </a:t>
            </a:r>
            <a:r>
              <a:rPr lang="en-US" alt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</a:t>
            </a:r>
            <a:r>
              <a:rPr lang="en-US" alt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la </a:t>
            </a:r>
            <a:r>
              <a:rPr lang="en-US" alt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realidad</a:t>
            </a:r>
            <a:r>
              <a:rPr lang="en-US" alt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ayudaron</a:t>
            </a:r>
            <a:r>
              <a:rPr lang="en-US" alt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en-US" alt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él</a:t>
            </a:r>
            <a:r>
              <a:rPr lang="en-US" alt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mover la </a:t>
            </a:r>
            <a:r>
              <a:rPr lang="en-US" alt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monta</a:t>
            </a:r>
            <a:r>
              <a:rPr lang="es-CO" alt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ña</a:t>
            </a:r>
            <a:r>
              <a:rPr lang="es-CO" alt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altLang="en-US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 Box 8">
            <a:extLst>
              <a:ext uri="{FF2B5EF4-FFF2-40B4-BE49-F238E27FC236}">
                <a16:creationId xmlns:a16="http://schemas.microsoft.com/office/drawing/2014/main" id="{FD6286E5-CBD1-1F66-CAC4-F442B82AE7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0520" y="3061529"/>
            <a:ext cx="7286920" cy="1034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</a:pPr>
            <a:r>
              <a:rPr lang="en-US" alt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</a:t>
            </a:r>
            <a:r>
              <a:rPr lang="es-CO" alt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Llevar a otros hombres conmigo cuando </a:t>
            </a:r>
          </a:p>
          <a:p>
            <a:pPr>
              <a:lnSpc>
                <a:spcPct val="85000"/>
              </a:lnSpc>
            </a:pPr>
            <a:r>
              <a:rPr lang="es-CO" alt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viajo...entrenarlos mientras trabajamos </a:t>
            </a:r>
          </a:p>
          <a:p>
            <a:pPr>
              <a:lnSpc>
                <a:spcPct val="85000"/>
              </a:lnSpc>
            </a:pPr>
            <a:r>
              <a:rPr lang="es-CO" alt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...enviarlos a otros lugares (ejemplos)</a:t>
            </a:r>
            <a:endParaRPr lang="en-US" altLang="en-US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482929D6-4A4F-331B-28EA-41C9035D4C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1188268"/>
            <a:ext cx="683350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</a:t>
            </a:r>
            <a:r>
              <a:rPr lang="es-CO" alt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Viajar extensivamente y a todas partes</a:t>
            </a:r>
            <a:endParaRPr lang="en-US" altLang="en-US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ext Box 6">
            <a:extLst>
              <a:ext uri="{FF2B5EF4-FFF2-40B4-BE49-F238E27FC236}">
                <a16:creationId xmlns:a16="http://schemas.microsoft.com/office/drawing/2014/main" id="{D79F580A-95BD-BC0D-8086-43393299BC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1673533"/>
            <a:ext cx="7315200" cy="1348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</a:pPr>
            <a:r>
              <a:rPr lang="en-US" alt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</a:t>
            </a:r>
            <a:r>
              <a:rPr lang="es-CO" alt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Enfocarse en las ciudades principales. La </a:t>
            </a:r>
          </a:p>
          <a:p>
            <a:pPr>
              <a:lnSpc>
                <a:spcPct val="85000"/>
              </a:lnSpc>
            </a:pPr>
            <a:r>
              <a:rPr lang="es-CO" alt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gente viene de todas partes a las principales </a:t>
            </a:r>
          </a:p>
          <a:p>
            <a:pPr>
              <a:lnSpc>
                <a:spcPct val="85000"/>
              </a:lnSpc>
            </a:pPr>
            <a:r>
              <a:rPr lang="es-CO" alt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y los conversos llevarán el evangelio a sus  </a:t>
            </a:r>
          </a:p>
          <a:p>
            <a:pPr>
              <a:lnSpc>
                <a:spcPct val="85000"/>
              </a:lnSpc>
            </a:pPr>
            <a:r>
              <a:rPr lang="es-CO" alt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pueblos y ciudades pequeñas.</a:t>
            </a:r>
            <a:endParaRPr lang="en-US" altLang="en-US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111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111625" grpId="0" autoUpdateAnimBg="0"/>
      <p:bldP spid="7" grpId="0" autoUpdateAnimBg="0"/>
      <p:bldP spid="8" grpId="0" autoUpdateAnimBg="0"/>
      <p:bldP spid="9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8" name="Text Box 6">
            <a:extLst>
              <a:ext uri="{FF2B5EF4-FFF2-40B4-BE49-F238E27FC236}">
                <a16:creationId xmlns:a16="http://schemas.microsoft.com/office/drawing/2014/main" id="{05DC072F-48B0-533B-2D4A-850CF3E035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38200"/>
            <a:ext cx="7315200" cy="5945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4800" b="1" i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Me </a:t>
            </a:r>
            <a:r>
              <a:rPr lang="en-US" altLang="en-US" sz="4800" b="1" i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gustar</a:t>
            </a:r>
            <a:r>
              <a:rPr lang="es-CO" altLang="en-US" sz="4800" b="1" i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ía</a:t>
            </a:r>
            <a:r>
              <a:rPr lang="es-CO" altLang="en-US" sz="4800" b="1" i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que</a:t>
            </a:r>
          </a:p>
          <a:p>
            <a:pPr algn="ctr"/>
            <a:r>
              <a:rPr lang="es-CO" altLang="en-US" sz="4800" b="1" i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conozcan a otro</a:t>
            </a:r>
          </a:p>
          <a:p>
            <a:pPr algn="ctr"/>
            <a:r>
              <a:rPr lang="es-CO" altLang="en-US" sz="4800" b="1" i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hombre normal </a:t>
            </a:r>
          </a:p>
          <a:p>
            <a:pPr algn="ctr"/>
            <a:r>
              <a:rPr lang="es-CO" altLang="en-US" sz="4800" b="1" i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que tiene</a:t>
            </a:r>
          </a:p>
          <a:p>
            <a:pPr algn="ctr"/>
            <a:r>
              <a:rPr lang="es-CO" altLang="en-US" sz="4800" b="1" i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un problema</a:t>
            </a:r>
            <a:endParaRPr lang="en-US" altLang="en-US" sz="4800" b="1" i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s-CO" altLang="en-US" sz="7200" b="1" i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r>
              <a:rPr lang="en-US" altLang="en-US" sz="7200" b="1" i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es-CO" altLang="en-US" sz="7200" b="1" i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altLang="en-US" sz="7200" b="1" i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es-CO" altLang="en-US" sz="7200" b="1" i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E-N</a:t>
            </a:r>
            <a:r>
              <a:rPr lang="en-US" altLang="en-US" sz="7200" b="1" i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ctr"/>
            <a:r>
              <a:rPr lang="es-CO" altLang="en-US" sz="7200" b="1" i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</a:t>
            </a:r>
            <a:r>
              <a:rPr lang="en-US" altLang="en-US" sz="7200" b="1" i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es-CO" altLang="en-US" sz="7200" b="1" i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</a:t>
            </a:r>
            <a:r>
              <a:rPr lang="en-US" altLang="en-US" sz="7200" b="1" i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es-CO" altLang="en-US" sz="7200" b="1" i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A-N-D-E</a:t>
            </a:r>
            <a:r>
              <a:rPr lang="en-US" altLang="en-US" sz="4800" b="1" i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pic>
        <p:nvPicPr>
          <p:cNvPr id="4" name="Picture 3" descr="A cartoon of a book with arms and legs&#10;&#10;Description automatically generated">
            <a:extLst>
              <a:ext uri="{FF2B5EF4-FFF2-40B4-BE49-F238E27FC236}">
                <a16:creationId xmlns:a16="http://schemas.microsoft.com/office/drawing/2014/main" id="{F0D9EBE3-94D3-3B27-4D10-EEB7FBBC31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904744"/>
            <a:ext cx="4073521" cy="39624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4380D40-70F5-7AD8-EA31-366CBF1D6185}"/>
              </a:ext>
            </a:extLst>
          </p:cNvPr>
          <p:cNvSpPr/>
          <p:nvPr/>
        </p:nvSpPr>
        <p:spPr>
          <a:xfrm>
            <a:off x="1752600" y="3590544"/>
            <a:ext cx="533400" cy="838200"/>
          </a:xfrm>
          <a:prstGeom prst="rect">
            <a:avLst/>
          </a:prstGeom>
          <a:solidFill>
            <a:srgbClr val="9933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DE20817-97C7-AEC7-B0C3-A2655859A3FF}"/>
              </a:ext>
            </a:extLst>
          </p:cNvPr>
          <p:cNvSpPr/>
          <p:nvPr/>
        </p:nvSpPr>
        <p:spPr>
          <a:xfrm rot="20823830">
            <a:off x="1666563" y="3587172"/>
            <a:ext cx="318467" cy="838200"/>
          </a:xfrm>
          <a:prstGeom prst="rect">
            <a:avLst/>
          </a:prstGeom>
          <a:solidFill>
            <a:srgbClr val="9933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2ECB5FE-F8CD-1F2F-5240-DDC599BE1B77}"/>
              </a:ext>
            </a:extLst>
          </p:cNvPr>
          <p:cNvSpPr/>
          <p:nvPr/>
        </p:nvSpPr>
        <p:spPr>
          <a:xfrm rot="15426394">
            <a:off x="1519195" y="3676927"/>
            <a:ext cx="838200" cy="685915"/>
          </a:xfrm>
          <a:prstGeom prst="roundRect">
            <a:avLst>
              <a:gd name="adj" fmla="val 33504"/>
            </a:avLst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BC5B7BB-109B-6AF0-7625-896CE9201DDB}"/>
              </a:ext>
            </a:extLst>
          </p:cNvPr>
          <p:cNvSpPr txBox="1"/>
          <p:nvPr/>
        </p:nvSpPr>
        <p:spPr>
          <a:xfrm rot="21025514">
            <a:off x="1600763" y="3356836"/>
            <a:ext cx="706050" cy="1341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endParaRPr lang="en-US" sz="1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1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Señor</a:t>
            </a:r>
            <a:endParaRPr lang="en-US" sz="1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r>
              <a:rPr lang="es-CO" sz="1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íblia</a:t>
            </a:r>
            <a:endParaRPr lang="es-CO" sz="1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150000"/>
              </a:lnSpc>
            </a:pPr>
            <a:endParaRPr lang="en-US" sz="1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503" name="Picture 7">
            <a:extLst>
              <a:ext uri="{FF2B5EF4-FFF2-40B4-BE49-F238E27FC236}">
                <a16:creationId xmlns:a16="http://schemas.microsoft.com/office/drawing/2014/main" id="{CBCDC8AA-0A4B-3E13-C15B-62FF871F8F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0"/>
            <a:ext cx="10058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501" name="Text Box 5">
            <a:extLst>
              <a:ext uri="{FF2B5EF4-FFF2-40B4-BE49-F238E27FC236}">
                <a16:creationId xmlns:a16="http://schemas.microsoft.com/office/drawing/2014/main" id="{50B8211E-B7BC-2BAF-F981-E8D405458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990600"/>
            <a:ext cx="3429000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s-CO" altLang="en-US" sz="2400" b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Durante los viajes</a:t>
            </a:r>
            <a:endParaRPr lang="en-US" altLang="en-US" sz="2400" b="1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alt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Roman</a:t>
            </a:r>
            <a:r>
              <a:rPr lang="es-CO" alt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lang="en-US" alt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</a:t>
            </a:r>
          </a:p>
          <a:p>
            <a:r>
              <a:rPr lang="en-US" alt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y 2 Cor</a:t>
            </a:r>
            <a:r>
              <a:rPr lang="es-CO" alt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íntio</a:t>
            </a:r>
            <a:r>
              <a:rPr lang="en-US" alt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</a:t>
            </a:r>
          </a:p>
          <a:p>
            <a:r>
              <a:rPr lang="en-US" alt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</a:t>
            </a:r>
            <a:r>
              <a:rPr lang="es-CO" alt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álatas</a:t>
            </a:r>
            <a:endParaRPr lang="en-US" altLang="en-US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alt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y 2 </a:t>
            </a:r>
            <a:r>
              <a:rPr lang="en-US" alt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Tesaloni</a:t>
            </a:r>
            <a:r>
              <a:rPr lang="es-CO" alt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censes</a:t>
            </a:r>
            <a:endParaRPr lang="en-US" altLang="en-US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alt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1Timo</a:t>
            </a:r>
            <a:r>
              <a:rPr lang="es-CO" alt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teo</a:t>
            </a:r>
            <a:endParaRPr lang="en-US" altLang="en-US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alt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Tit</a:t>
            </a:r>
            <a:r>
              <a:rPr lang="es-CO" alt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endParaRPr lang="en-US" altLang="en-US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alt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Hebre</a:t>
            </a:r>
            <a:r>
              <a:rPr lang="es-CO" alt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lang="en-US" alt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 (?)</a:t>
            </a:r>
          </a:p>
        </p:txBody>
      </p:sp>
      <p:sp>
        <p:nvSpPr>
          <p:cNvPr id="106502" name="Text Box 6">
            <a:extLst>
              <a:ext uri="{FF2B5EF4-FFF2-40B4-BE49-F238E27FC236}">
                <a16:creationId xmlns:a16="http://schemas.microsoft.com/office/drawing/2014/main" id="{C41D3283-FB8B-FB6D-8F66-382087CD84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990600"/>
            <a:ext cx="21336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s-CO" altLang="en-US" sz="2400" b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 la prisión</a:t>
            </a:r>
            <a:endParaRPr lang="en-US" altLang="en-US" sz="2400" b="1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alt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</a:t>
            </a:r>
            <a:r>
              <a:rPr lang="es-CO" alt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fésios</a:t>
            </a:r>
            <a:endParaRPr lang="en-US" altLang="en-US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s-CO" alt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Filipenses</a:t>
            </a:r>
            <a:endParaRPr lang="en-US" altLang="en-US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alt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Colo</a:t>
            </a:r>
            <a:r>
              <a:rPr lang="es-CO" alt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senses</a:t>
            </a:r>
            <a:endParaRPr lang="en-US" altLang="en-US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s-CO" alt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Filemón</a:t>
            </a:r>
            <a:endParaRPr lang="en-US" altLang="en-US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alt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Timo</a:t>
            </a:r>
            <a:r>
              <a:rPr lang="es-CO" alt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teo</a:t>
            </a:r>
            <a:endParaRPr lang="en-US" altLang="en-US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06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5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1" dur="1000"/>
                                        <p:tgtEl>
                                          <p:spTgt spid="106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6" dur="1000"/>
                                        <p:tgtEl>
                                          <p:spTgt spid="106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01" grpId="0" autoUpdateAnimBg="0"/>
      <p:bldP spid="106502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7" name="AutoShape 2055">
            <a:extLst>
              <a:ext uri="{FF2B5EF4-FFF2-40B4-BE49-F238E27FC236}">
                <a16:creationId xmlns:a16="http://schemas.microsoft.com/office/drawing/2014/main" id="{C3F21353-9906-D7FE-423A-6E60051380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" y="1371600"/>
            <a:ext cx="2971800" cy="4648200"/>
          </a:xfrm>
          <a:prstGeom prst="wedgeRoundRectCallout">
            <a:avLst>
              <a:gd name="adj1" fmla="val -10807"/>
              <a:gd name="adj2" fmla="val -49097"/>
              <a:gd name="adj3" fmla="val 16667"/>
            </a:avLst>
          </a:prstGeom>
          <a:solidFill>
            <a:srgbClr val="FFEECD"/>
          </a:solidFill>
          <a:ln>
            <a:noFill/>
          </a:ln>
          <a:effectLst/>
        </p:spPr>
        <p:txBody>
          <a:bodyPr/>
          <a:lstStyle/>
          <a:p>
            <a:pPr algn="ctr"/>
            <a:r>
              <a:rPr lang="es-CO" alt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Aquí está el plan verdadero</a:t>
            </a:r>
            <a:r>
              <a:rPr lang="en-US" alt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alt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algunos</a:t>
            </a:r>
            <a:r>
              <a:rPr lang="en-US" alt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 </a:t>
            </a:r>
            <a:r>
              <a:rPr lang="en-US" alt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los</a:t>
            </a:r>
            <a:r>
              <a:rPr lang="en-US" alt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esfuerzos</a:t>
            </a:r>
            <a:r>
              <a:rPr lang="en-US" alt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que </a:t>
            </a:r>
            <a:r>
              <a:rPr lang="en-US" alt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</a:t>
            </a:r>
            <a:r>
              <a:rPr lang="en-US" alt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la </a:t>
            </a:r>
            <a:r>
              <a:rPr lang="en-US" alt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realidad</a:t>
            </a:r>
            <a:r>
              <a:rPr lang="en-US" alt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ayudaron</a:t>
            </a:r>
            <a:r>
              <a:rPr lang="en-US" alt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es-CO" alt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él </a:t>
            </a:r>
            <a:r>
              <a:rPr lang="en-US" alt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mover la </a:t>
            </a:r>
            <a:r>
              <a:rPr lang="en-US" alt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monta</a:t>
            </a:r>
            <a:r>
              <a:rPr lang="es-CO" alt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ña</a:t>
            </a:r>
            <a:r>
              <a:rPr lang="es-CO" alt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altLang="en-US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20">
            <a:extLst>
              <a:ext uri="{FF2B5EF4-FFF2-40B4-BE49-F238E27FC236}">
                <a16:creationId xmlns:a16="http://schemas.microsoft.com/office/drawing/2014/main" id="{B370EC2F-9B00-BF1D-F4CF-0346AC8FF3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0920" y="261937"/>
            <a:ext cx="8610600" cy="6596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10">
            <a:extLst>
              <a:ext uri="{FF2B5EF4-FFF2-40B4-BE49-F238E27FC236}">
                <a16:creationId xmlns:a16="http://schemas.microsoft.com/office/drawing/2014/main" id="{7F9157A6-A0C3-40BB-B6CD-D018ABA037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0520" y="566736"/>
            <a:ext cx="6477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s-CO" alt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Plan Para Mover Montañas</a:t>
            </a:r>
            <a:endParaRPr lang="en-US" altLang="en-US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2650" name="Text Box 2058">
            <a:extLst>
              <a:ext uri="{FF2B5EF4-FFF2-40B4-BE49-F238E27FC236}">
                <a16:creationId xmlns:a16="http://schemas.microsoft.com/office/drawing/2014/main" id="{660948B5-D469-3467-1CDF-5044070A6B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6111006"/>
            <a:ext cx="5638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s-CO" alt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¡Este plan funcionó muy bien</a:t>
            </a:r>
            <a:r>
              <a:rPr lang="en-US" alt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</a:t>
            </a:r>
          </a:p>
        </p:txBody>
      </p:sp>
      <p:sp>
        <p:nvSpPr>
          <p:cNvPr id="13" name="Text Box 9">
            <a:extLst>
              <a:ext uri="{FF2B5EF4-FFF2-40B4-BE49-F238E27FC236}">
                <a16:creationId xmlns:a16="http://schemas.microsoft.com/office/drawing/2014/main" id="{66CAA391-66C3-EE43-07CC-131AF0C98A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0521" y="4169121"/>
            <a:ext cx="7286919" cy="720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</a:pPr>
            <a:r>
              <a:rPr lang="en-US" alt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 </a:t>
            </a:r>
            <a:r>
              <a:rPr lang="es-CO" alt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Escribirlo todo...aún si esté en prisión...y </a:t>
            </a:r>
          </a:p>
          <a:p>
            <a:pPr>
              <a:lnSpc>
                <a:spcPct val="85000"/>
              </a:lnSpc>
            </a:pPr>
            <a:r>
              <a:rPr lang="es-CO" alt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circularlo a todas las partes del mundo</a:t>
            </a:r>
            <a:endParaRPr lang="en-US" altLang="en-US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Text Box 8">
            <a:extLst>
              <a:ext uri="{FF2B5EF4-FFF2-40B4-BE49-F238E27FC236}">
                <a16:creationId xmlns:a16="http://schemas.microsoft.com/office/drawing/2014/main" id="{DADBE6AD-0D8B-9311-E167-4CA028748A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0520" y="3061529"/>
            <a:ext cx="7286920" cy="1034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</a:pPr>
            <a:r>
              <a:rPr lang="en-US" alt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</a:t>
            </a:r>
            <a:r>
              <a:rPr lang="es-CO" alt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Llevar a otros hombres conmigo cuando </a:t>
            </a:r>
          </a:p>
          <a:p>
            <a:pPr>
              <a:lnSpc>
                <a:spcPct val="85000"/>
              </a:lnSpc>
            </a:pPr>
            <a:r>
              <a:rPr lang="es-CO" alt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viajo...entrenarlos mientras trabajamos </a:t>
            </a:r>
          </a:p>
          <a:p>
            <a:pPr>
              <a:lnSpc>
                <a:spcPct val="85000"/>
              </a:lnSpc>
            </a:pPr>
            <a:r>
              <a:rPr lang="es-CO" alt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...enviarlos a otros lugares (ejemplos)</a:t>
            </a:r>
            <a:endParaRPr lang="en-US" altLang="en-US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Text Box 4">
            <a:extLst>
              <a:ext uri="{FF2B5EF4-FFF2-40B4-BE49-F238E27FC236}">
                <a16:creationId xmlns:a16="http://schemas.microsoft.com/office/drawing/2014/main" id="{A2EDD8EE-96F8-E88A-3CDF-D86895D47B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1188268"/>
            <a:ext cx="683350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</a:t>
            </a:r>
            <a:r>
              <a:rPr lang="es-CO" alt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Viajar extensivamente y a todas partes</a:t>
            </a:r>
            <a:endParaRPr lang="en-US" altLang="en-US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Text Box 6">
            <a:extLst>
              <a:ext uri="{FF2B5EF4-FFF2-40B4-BE49-F238E27FC236}">
                <a16:creationId xmlns:a16="http://schemas.microsoft.com/office/drawing/2014/main" id="{19FFDAD4-F40E-01BD-217C-5F43F2E9D9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1673533"/>
            <a:ext cx="7315200" cy="1348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</a:pPr>
            <a:r>
              <a:rPr lang="en-US" alt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</a:t>
            </a:r>
            <a:r>
              <a:rPr lang="es-CO" alt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Enfocarse en las ciudades principales. La </a:t>
            </a:r>
          </a:p>
          <a:p>
            <a:pPr>
              <a:lnSpc>
                <a:spcPct val="85000"/>
              </a:lnSpc>
            </a:pPr>
            <a:r>
              <a:rPr lang="es-CO" alt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gente viene de todas partes a las principales </a:t>
            </a:r>
          </a:p>
          <a:p>
            <a:pPr>
              <a:lnSpc>
                <a:spcPct val="85000"/>
              </a:lnSpc>
            </a:pPr>
            <a:r>
              <a:rPr lang="es-CO" alt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y los conversos llevarán el evangelio a sus  </a:t>
            </a:r>
          </a:p>
          <a:p>
            <a:pPr>
              <a:lnSpc>
                <a:spcPct val="85000"/>
              </a:lnSpc>
            </a:pPr>
            <a:r>
              <a:rPr lang="es-CO" alt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pueblos y ciudades pequeñas.</a:t>
            </a:r>
            <a:endParaRPr lang="en-US" altLang="en-US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12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  <p:bldP spid="112650" grpId="0" autoUpdateAnimBg="0"/>
      <p:bldP spid="13" grpId="0" autoUpdateAnimBg="0"/>
      <p:bldP spid="14" grpId="0" autoUpdateAnimBg="0"/>
      <p:bldP spid="15" grpId="0" autoUpdateAnimBg="0"/>
      <p:bldP spid="16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artoon of a bearded person&#10;&#10;Description automatically generated">
            <a:extLst>
              <a:ext uri="{FF2B5EF4-FFF2-40B4-BE49-F238E27FC236}">
                <a16:creationId xmlns:a16="http://schemas.microsoft.com/office/drawing/2014/main" id="{EEC6E14A-532F-5BF2-5DE2-D0AAAC4565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5454" y="1066800"/>
            <a:ext cx="3560346" cy="3015996"/>
          </a:xfrm>
          <a:prstGeom prst="rect">
            <a:avLst/>
          </a:prstGeom>
        </p:spPr>
      </p:pic>
      <p:sp>
        <p:nvSpPr>
          <p:cNvPr id="94212" name="Text Box 4">
            <a:extLst>
              <a:ext uri="{FF2B5EF4-FFF2-40B4-BE49-F238E27FC236}">
                <a16:creationId xmlns:a16="http://schemas.microsoft.com/office/drawing/2014/main" id="{3CF3A7B6-C8C8-E4CD-AECA-7819C8B5D8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381000"/>
            <a:ext cx="777240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s-CO" altLang="en-US" sz="32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Pero...él podría haber pensado</a:t>
            </a:r>
            <a:r>
              <a:rPr lang="en-US" altLang="en-US" sz="32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</p:txBody>
      </p:sp>
      <p:sp>
        <p:nvSpPr>
          <p:cNvPr id="94213" name="AutoShape 5">
            <a:extLst>
              <a:ext uri="{FF2B5EF4-FFF2-40B4-BE49-F238E27FC236}">
                <a16:creationId xmlns:a16="http://schemas.microsoft.com/office/drawing/2014/main" id="{4A235BEA-6371-3AD8-0884-99130EE014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" y="1295400"/>
            <a:ext cx="8001000" cy="5562600"/>
          </a:xfrm>
          <a:prstGeom prst="wedgeRoundRectCallout">
            <a:avLst>
              <a:gd name="adj1" fmla="val 64196"/>
              <a:gd name="adj2" fmla="val -41102"/>
              <a:gd name="adj3" fmla="val 16667"/>
            </a:avLst>
          </a:prstGeom>
          <a:solidFill>
            <a:srgbClr val="FFEECD"/>
          </a:solidFill>
          <a:ln>
            <a:noFill/>
          </a:ln>
          <a:effectLst/>
        </p:spPr>
        <p:txBody>
          <a:bodyPr/>
          <a:lstStyle/>
          <a:p>
            <a:pPr algn="ctr"/>
            <a:r>
              <a:rPr lang="en-US" altLang="en-US" sz="2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Uh..</a:t>
            </a:r>
            <a:r>
              <a:rPr lang="es-CO" altLang="en-US" sz="2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¿Señor?</a:t>
            </a:r>
            <a:r>
              <a:rPr lang="en-US" altLang="en-US" sz="2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es-CO" altLang="en-US" sz="2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 eres muy poderoso.  Tu creaste todo el universo en solo 6 días.  Conmigo, ¿por qué usas un proceso tan despacioso y tedio como este?  Si la salvación es urgente, ¿qué pasa con esos millares y millares de almas que pueden morir antes de que lleguemos a ellos este paso tan despacioso?  Soy solo </a:t>
            </a:r>
            <a:r>
              <a:rPr lang="es-CO" altLang="en-US" sz="2600" b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uno</a:t>
            </a:r>
            <a:r>
              <a:rPr lang="es-CO" altLang="en-US" sz="2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hombre...no entiendo por qué me escogiste para realizar un trabajo tan extenso como llevar el evangelio a todas las naciones del mundo.  Me parece que se necesita millares de hombres para hacerlo.</a:t>
            </a:r>
            <a:endParaRPr lang="en-US" altLang="en-US" sz="2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4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4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4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4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94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2" grpId="0" autoUpdateAnimBg="0"/>
      <p:bldP spid="94213" grpId="0" animBg="1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0">
            <a:extLst>
              <a:ext uri="{FF2B5EF4-FFF2-40B4-BE49-F238E27FC236}">
                <a16:creationId xmlns:a16="http://schemas.microsoft.com/office/drawing/2014/main" id="{9002B8DC-F115-54F7-78FB-CD60461757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0920" y="261937"/>
            <a:ext cx="8610600" cy="6596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10">
            <a:extLst>
              <a:ext uri="{FF2B5EF4-FFF2-40B4-BE49-F238E27FC236}">
                <a16:creationId xmlns:a16="http://schemas.microsoft.com/office/drawing/2014/main" id="{83859F4E-3FD1-814B-1035-92CD853788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0520" y="566736"/>
            <a:ext cx="6477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s-CO" alt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Plan Para Mover Montañas</a:t>
            </a:r>
            <a:endParaRPr lang="en-US" altLang="en-US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3674" name="AutoShape 2058">
            <a:extLst>
              <a:ext uri="{FF2B5EF4-FFF2-40B4-BE49-F238E27FC236}">
                <a16:creationId xmlns:a16="http://schemas.microsoft.com/office/drawing/2014/main" id="{5F90B89E-FCA7-73A3-2B21-2E8AC044D8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574" y="566736"/>
            <a:ext cx="3475347" cy="5959653"/>
          </a:xfrm>
          <a:prstGeom prst="wedgeRectCallout">
            <a:avLst>
              <a:gd name="adj1" fmla="val -8454"/>
              <a:gd name="adj2" fmla="val 49417"/>
            </a:avLst>
          </a:prstGeom>
          <a:solidFill>
            <a:srgbClr val="FFEECD"/>
          </a:solidFill>
          <a:ln>
            <a:noFill/>
          </a:ln>
          <a:effectLst/>
        </p:spPr>
        <p:txBody>
          <a:bodyPr/>
          <a:lstStyle/>
          <a:p>
            <a:pPr algn="ctr"/>
            <a:r>
              <a:rPr lang="es-CO" altLang="en-US" sz="2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 no pensó de esta manera.  Y el día vino cuando todas las tareas estuvieron cumplidas...todas las preguntas contestadas.  El Señor capacitó a Pablo para hacer todo lo que se le había dicho y para  realizar todo en su</a:t>
            </a:r>
            <a:r>
              <a:rPr lang="en-US" altLang="en-US" sz="2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“</a:t>
            </a:r>
            <a:r>
              <a:rPr lang="es-CO" altLang="en-US" sz="2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Plan Para Mover Montañas</a:t>
            </a:r>
            <a:r>
              <a:rPr lang="en-US" altLang="en-US" sz="2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113690" name="Text Box 2074">
            <a:extLst>
              <a:ext uri="{FF2B5EF4-FFF2-40B4-BE49-F238E27FC236}">
                <a16:creationId xmlns:a16="http://schemas.microsoft.com/office/drawing/2014/main" id="{2C0BB223-58B5-D322-4A95-254FEE82234A}"/>
              </a:ext>
            </a:extLst>
          </p:cNvPr>
          <p:cNvSpPr txBox="1">
            <a:spLocks noChangeArrowheads="1"/>
          </p:cNvSpPr>
          <p:nvPr/>
        </p:nvSpPr>
        <p:spPr bwMode="auto">
          <a:xfrm rot="19481161">
            <a:off x="4033798" y="2882237"/>
            <a:ext cx="7031092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s-CO" altLang="en-US" sz="8800" b="1" dirty="0">
                <a:solidFill>
                  <a:srgbClr val="0033CC"/>
                </a:solidFill>
                <a:latin typeface="Verdana" panose="020B0604030504040204" pitchFamily="34" charset="0"/>
              </a:rPr>
              <a:t>¡Cumplido!</a:t>
            </a:r>
            <a:endParaRPr lang="en-US" altLang="en-US" sz="8800" b="1" dirty="0">
              <a:solidFill>
                <a:srgbClr val="0033CC"/>
              </a:solidFill>
              <a:latin typeface="Verdana" panose="020B0604030504040204" pitchFamily="34" charset="0"/>
            </a:endParaRPr>
          </a:p>
        </p:txBody>
      </p:sp>
      <p:sp>
        <p:nvSpPr>
          <p:cNvPr id="8" name="Text Box 2058">
            <a:extLst>
              <a:ext uri="{FF2B5EF4-FFF2-40B4-BE49-F238E27FC236}">
                <a16:creationId xmlns:a16="http://schemas.microsoft.com/office/drawing/2014/main" id="{6483E88C-90A0-F6C5-0F12-B6FAE4826E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6111006"/>
            <a:ext cx="5638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s-CO" alt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¡Este plan funcionó muy bien</a:t>
            </a:r>
            <a:r>
              <a:rPr lang="en-US" alt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</a:t>
            </a:r>
          </a:p>
        </p:txBody>
      </p:sp>
      <p:sp>
        <p:nvSpPr>
          <p:cNvPr id="9" name="Text Box 9">
            <a:extLst>
              <a:ext uri="{FF2B5EF4-FFF2-40B4-BE49-F238E27FC236}">
                <a16:creationId xmlns:a16="http://schemas.microsoft.com/office/drawing/2014/main" id="{B515D6C0-805A-2E86-D276-3DD6E9C041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0521" y="4169121"/>
            <a:ext cx="7286919" cy="720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</a:pPr>
            <a:r>
              <a:rPr lang="en-US" alt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 </a:t>
            </a:r>
            <a:r>
              <a:rPr lang="es-CO" alt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Escribirlo todo...aún si esté en prisión...y </a:t>
            </a:r>
          </a:p>
          <a:p>
            <a:pPr>
              <a:lnSpc>
                <a:spcPct val="85000"/>
              </a:lnSpc>
            </a:pPr>
            <a:r>
              <a:rPr lang="es-CO" alt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circularlo a todas las partes del mundo</a:t>
            </a:r>
            <a:endParaRPr lang="en-US" altLang="en-US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ext Box 8">
            <a:extLst>
              <a:ext uri="{FF2B5EF4-FFF2-40B4-BE49-F238E27FC236}">
                <a16:creationId xmlns:a16="http://schemas.microsoft.com/office/drawing/2014/main" id="{B6B2DC2F-1143-1747-D80E-8FD86C7B52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0520" y="3061529"/>
            <a:ext cx="7286920" cy="1034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</a:pPr>
            <a:r>
              <a:rPr lang="en-US" alt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</a:t>
            </a:r>
            <a:r>
              <a:rPr lang="es-CO" alt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Llevar a otros hombres conmigo cuando </a:t>
            </a:r>
          </a:p>
          <a:p>
            <a:pPr>
              <a:lnSpc>
                <a:spcPct val="85000"/>
              </a:lnSpc>
            </a:pPr>
            <a:r>
              <a:rPr lang="es-CO" alt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viajo...entrenarlos mientras trabajamos </a:t>
            </a:r>
          </a:p>
          <a:p>
            <a:pPr>
              <a:lnSpc>
                <a:spcPct val="85000"/>
              </a:lnSpc>
            </a:pPr>
            <a:r>
              <a:rPr lang="es-CO" alt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...enviarlos a otros lugares (ejemplos)</a:t>
            </a:r>
            <a:endParaRPr lang="en-US" altLang="en-US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Text Box 4">
            <a:extLst>
              <a:ext uri="{FF2B5EF4-FFF2-40B4-BE49-F238E27FC236}">
                <a16:creationId xmlns:a16="http://schemas.microsoft.com/office/drawing/2014/main" id="{A8E2568C-256D-74CF-02D6-C580E57795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1188268"/>
            <a:ext cx="683350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</a:t>
            </a:r>
            <a:r>
              <a:rPr lang="es-CO" alt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Viajar extensivamente y a todas partes</a:t>
            </a:r>
            <a:endParaRPr lang="en-US" altLang="en-US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Text Box 6">
            <a:extLst>
              <a:ext uri="{FF2B5EF4-FFF2-40B4-BE49-F238E27FC236}">
                <a16:creationId xmlns:a16="http://schemas.microsoft.com/office/drawing/2014/main" id="{4005C06E-A35A-5B5A-F466-E5B22C876B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1673533"/>
            <a:ext cx="7315200" cy="1348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</a:pPr>
            <a:r>
              <a:rPr lang="en-US" alt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</a:t>
            </a:r>
            <a:r>
              <a:rPr lang="es-CO" alt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Enfocarse en las ciudades principales. La </a:t>
            </a:r>
          </a:p>
          <a:p>
            <a:pPr>
              <a:lnSpc>
                <a:spcPct val="85000"/>
              </a:lnSpc>
            </a:pPr>
            <a:r>
              <a:rPr lang="es-CO" alt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gente viene de todas partes a las principales </a:t>
            </a:r>
          </a:p>
          <a:p>
            <a:pPr>
              <a:lnSpc>
                <a:spcPct val="85000"/>
              </a:lnSpc>
            </a:pPr>
            <a:r>
              <a:rPr lang="es-CO" alt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y los conversos llevarán el evangelio a sus  </a:t>
            </a:r>
          </a:p>
          <a:p>
            <a:pPr>
              <a:lnSpc>
                <a:spcPct val="85000"/>
              </a:lnSpc>
            </a:pPr>
            <a:r>
              <a:rPr lang="es-CO" alt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pueblos y ciudades pequeñas.</a:t>
            </a:r>
            <a:endParaRPr lang="en-US" altLang="en-US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136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1369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369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13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3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13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3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800"/>
                            </p:stCondLst>
                            <p:childTnLst>
                              <p:par>
                                <p:cTn id="15" presetID="4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113690" grpId="0"/>
      <p:bldP spid="8" grpId="0" autoUpdateAnimBg="0"/>
      <p:bldP spid="9" grpId="0" autoUpdateAnimBg="0"/>
      <p:bldP spid="10" grpId="0" autoUpdateAnimBg="0"/>
      <p:bldP spid="11" grpId="0" autoUpdateAnimBg="0"/>
      <p:bldP spid="12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0">
            <a:extLst>
              <a:ext uri="{FF2B5EF4-FFF2-40B4-BE49-F238E27FC236}">
                <a16:creationId xmlns:a16="http://schemas.microsoft.com/office/drawing/2014/main" id="{E695C972-71D7-4A4C-2D0A-9E54AC6412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0920" y="261937"/>
            <a:ext cx="8610600" cy="6596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6260" name="Text Box 1028">
            <a:extLst>
              <a:ext uri="{FF2B5EF4-FFF2-40B4-BE49-F238E27FC236}">
                <a16:creationId xmlns:a16="http://schemas.microsoft.com/office/drawing/2014/main" id="{CED6F066-1981-1A88-7D16-54CEC348C6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1482852"/>
            <a:ext cx="7086600" cy="4185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95000"/>
              </a:lnSpc>
            </a:pPr>
            <a:r>
              <a:rPr lang="es-ES_tradnl" altLang="en-US" sz="28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 os ha reconciliado en su cuerpo de carne, mediante su muerte, a fin de presentaros santos, sin mancha e irreprensibles delante de El, si en verdad permanecéis en la fe bien cimentados y constantes, sin moveros de la esperanza del evangelio que habéis oído, que </a:t>
            </a:r>
            <a:r>
              <a:rPr lang="es-ES_tradnl" altLang="en-US" sz="2800" b="1" i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fue proclamado a toda la creación debajo del cielo</a:t>
            </a:r>
            <a:r>
              <a:rPr lang="es-ES_tradnl" altLang="en-US" sz="28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y del cual yo, Pablo, fui hecho ministro</a:t>
            </a:r>
            <a:r>
              <a:rPr lang="es-CO" altLang="en-US" sz="28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altLang="en-US" sz="2800" b="1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6264" name="AutoShape 1032">
            <a:extLst>
              <a:ext uri="{FF2B5EF4-FFF2-40B4-BE49-F238E27FC236}">
                <a16:creationId xmlns:a16="http://schemas.microsoft.com/office/drawing/2014/main" id="{5D0AA404-CBF9-C73E-0A1D-1B5F95DED5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2247900"/>
            <a:ext cx="2209800" cy="2362200"/>
          </a:xfrm>
          <a:prstGeom prst="wedgeRectCallout">
            <a:avLst>
              <a:gd name="adj1" fmla="val -5171"/>
              <a:gd name="adj2" fmla="val -472"/>
            </a:avLst>
          </a:prstGeom>
          <a:solidFill>
            <a:srgbClr val="FFEECD"/>
          </a:solidFill>
          <a:ln>
            <a:noFill/>
          </a:ln>
          <a:effectLst/>
        </p:spPr>
        <p:txBody>
          <a:bodyPr/>
          <a:lstStyle/>
          <a:p>
            <a:pPr algn="ctr"/>
            <a:r>
              <a:rPr lang="es-CO" altLang="en-US" sz="36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 él </a:t>
            </a:r>
          </a:p>
          <a:p>
            <a:pPr algn="ctr"/>
            <a:r>
              <a:rPr lang="es-CO" altLang="en-US" sz="36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pudo </a:t>
            </a:r>
          </a:p>
          <a:p>
            <a:pPr algn="ctr"/>
            <a:r>
              <a:rPr lang="es-CO" altLang="en-US" sz="36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decir </a:t>
            </a:r>
          </a:p>
          <a:p>
            <a:pPr algn="ctr"/>
            <a:r>
              <a:rPr lang="es-CO" altLang="en-US" sz="36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todos</a:t>
            </a:r>
            <a:r>
              <a:rPr lang="en-US" altLang="en-US" sz="36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</p:txBody>
      </p:sp>
      <p:sp>
        <p:nvSpPr>
          <p:cNvPr id="96267" name="Text Box 1035">
            <a:extLst>
              <a:ext uri="{FF2B5EF4-FFF2-40B4-BE49-F238E27FC236}">
                <a16:creationId xmlns:a16="http://schemas.microsoft.com/office/drawing/2014/main" id="{406F6988-BD9E-05E7-CBA4-AE8CF861B6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457200"/>
            <a:ext cx="42830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3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Colos</a:t>
            </a:r>
            <a:r>
              <a:rPr lang="es-CO" altLang="en-US" sz="3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ense</a:t>
            </a:r>
            <a:r>
              <a:rPr lang="en-US" alt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 1:22-23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1000"/>
                                        <p:tgtEl>
                                          <p:spTgt spid="96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96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62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62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60" grpId="0" autoUpdateAnimBg="0"/>
      <p:bldP spid="96264" grpId="0" animBg="1" autoUpdateAnimBg="0"/>
      <p:bldP spid="96267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33" name="Picture 9">
            <a:extLst>
              <a:ext uri="{FF2B5EF4-FFF2-40B4-BE49-F238E27FC236}">
                <a16:creationId xmlns:a16="http://schemas.microsoft.com/office/drawing/2014/main" id="{A072625F-B47B-3DB2-6907-319812C5D8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081"/>
          <a:stretch/>
        </p:blipFill>
        <p:spPr bwMode="auto">
          <a:xfrm>
            <a:off x="4648200" y="1295400"/>
            <a:ext cx="6477000" cy="5497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230" name="Text Box 6">
            <a:extLst>
              <a:ext uri="{FF2B5EF4-FFF2-40B4-BE49-F238E27FC236}">
                <a16:creationId xmlns:a16="http://schemas.microsoft.com/office/drawing/2014/main" id="{CBC94CA2-D2DE-B402-6A8A-086B156EA4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503362"/>
            <a:ext cx="3505200" cy="4374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s-CO" altLang="en-US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Dios </a:t>
            </a:r>
          </a:p>
          <a:p>
            <a:pPr algn="ctr">
              <a:lnSpc>
                <a:spcPct val="110000"/>
              </a:lnSpc>
            </a:pPr>
            <a:r>
              <a:rPr lang="es-CO" altLang="en-US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 apoderó </a:t>
            </a:r>
          </a:p>
          <a:p>
            <a:pPr algn="ctr">
              <a:lnSpc>
                <a:spcPct val="110000"/>
              </a:lnSpc>
            </a:pPr>
            <a:r>
              <a:rPr lang="es-CO" altLang="en-US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 la </a:t>
            </a:r>
          </a:p>
          <a:p>
            <a:pPr algn="ctr">
              <a:lnSpc>
                <a:spcPct val="110000"/>
              </a:lnSpc>
            </a:pPr>
            <a:r>
              <a:rPr lang="es-CO" altLang="en-US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montaña </a:t>
            </a:r>
          </a:p>
          <a:p>
            <a:pPr algn="ctr">
              <a:lnSpc>
                <a:spcPct val="110000"/>
              </a:lnSpc>
            </a:pPr>
            <a:r>
              <a:rPr lang="es-CO" altLang="en-US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 Pablo </a:t>
            </a:r>
          </a:p>
          <a:p>
            <a:pPr algn="ctr">
              <a:lnSpc>
                <a:spcPct val="110000"/>
              </a:lnSpc>
            </a:pPr>
            <a:r>
              <a:rPr lang="es-CO" altLang="en-US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 la </a:t>
            </a:r>
          </a:p>
          <a:p>
            <a:pPr algn="ctr">
              <a:lnSpc>
                <a:spcPct val="110000"/>
              </a:lnSpc>
            </a:pPr>
            <a:r>
              <a:rPr lang="es-CO" altLang="en-US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movió completamente.</a:t>
            </a:r>
            <a:endParaRPr lang="en-US" altLang="en-US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2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xit" presetSubtype="54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2000"/>
                                        <p:tgtEl>
                                          <p:spTgt spid="52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52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52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52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0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9" name="AutoShape 7">
            <a:extLst>
              <a:ext uri="{FF2B5EF4-FFF2-40B4-BE49-F238E27FC236}">
                <a16:creationId xmlns:a16="http://schemas.microsoft.com/office/drawing/2014/main" id="{FB84AA1F-A36B-7FD8-5F06-06A844A182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2054028"/>
            <a:ext cx="5334000" cy="3733800"/>
          </a:xfrm>
          <a:prstGeom prst="wedgeRoundRectCallout">
            <a:avLst>
              <a:gd name="adj1" fmla="val -84194"/>
              <a:gd name="adj2" fmla="val -11426"/>
              <a:gd name="adj3" fmla="val 16667"/>
            </a:avLst>
          </a:prstGeom>
          <a:solidFill>
            <a:srgbClr val="FFEECD"/>
          </a:solidFill>
          <a:ln>
            <a:noFill/>
          </a:ln>
          <a:effectLst/>
        </p:spPr>
        <p:txBody>
          <a:bodyPr/>
          <a:lstStyle/>
          <a:p>
            <a:pPr algn="ctr">
              <a:lnSpc>
                <a:spcPct val="95000"/>
              </a:lnSpc>
            </a:pPr>
            <a:r>
              <a:rPr lang="es-CO" altLang="en-US" sz="36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 que </a:t>
            </a:r>
          </a:p>
          <a:p>
            <a:pPr algn="ctr">
              <a:lnSpc>
                <a:spcPct val="95000"/>
              </a:lnSpc>
            </a:pPr>
            <a:r>
              <a:rPr lang="es-CO" altLang="en-US" sz="36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parecía imposible, </a:t>
            </a:r>
          </a:p>
          <a:p>
            <a:pPr algn="ctr">
              <a:lnSpc>
                <a:spcPct val="95000"/>
              </a:lnSpc>
            </a:pPr>
            <a:r>
              <a:rPr lang="es-CO" altLang="en-US" sz="36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ya sucedió.  ¿Por qué</a:t>
            </a:r>
          </a:p>
          <a:p>
            <a:pPr algn="ctr">
              <a:lnSpc>
                <a:spcPct val="95000"/>
              </a:lnSpc>
            </a:pPr>
            <a:r>
              <a:rPr lang="es-CO" altLang="en-US" sz="36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</a:t>
            </a:r>
            <a:r>
              <a:rPr lang="en-US" altLang="en-US" sz="36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“mo</a:t>
            </a:r>
            <a:r>
              <a:rPr lang="es-CO" altLang="en-US" sz="36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ntaña</a:t>
            </a:r>
            <a:r>
              <a:rPr lang="en-US" altLang="en-US" sz="36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 se movió?</a:t>
            </a:r>
          </a:p>
        </p:txBody>
      </p:sp>
      <p:pic>
        <p:nvPicPr>
          <p:cNvPr id="4" name="Picture 3" descr="A cartoon of a book with arms and legs&#10;&#10;Description automatically generated">
            <a:extLst>
              <a:ext uri="{FF2B5EF4-FFF2-40B4-BE49-F238E27FC236}">
                <a16:creationId xmlns:a16="http://schemas.microsoft.com/office/drawing/2014/main" id="{7569F095-68CC-69A3-720D-AA21BDD9FD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819400"/>
            <a:ext cx="4073521" cy="39624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A6FA247-0D6B-A2A4-A781-43DB991C6E73}"/>
              </a:ext>
            </a:extLst>
          </p:cNvPr>
          <p:cNvSpPr/>
          <p:nvPr/>
        </p:nvSpPr>
        <p:spPr>
          <a:xfrm>
            <a:off x="1524000" y="3505200"/>
            <a:ext cx="533400" cy="838200"/>
          </a:xfrm>
          <a:prstGeom prst="rect">
            <a:avLst/>
          </a:prstGeom>
          <a:solidFill>
            <a:srgbClr val="9933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42B8676-B349-7E74-A3E9-CAABD578C792}"/>
              </a:ext>
            </a:extLst>
          </p:cNvPr>
          <p:cNvSpPr/>
          <p:nvPr/>
        </p:nvSpPr>
        <p:spPr>
          <a:xfrm rot="20823830">
            <a:off x="1437963" y="3501828"/>
            <a:ext cx="318467" cy="838200"/>
          </a:xfrm>
          <a:prstGeom prst="rect">
            <a:avLst/>
          </a:prstGeom>
          <a:solidFill>
            <a:srgbClr val="9933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D8CA25A-88EF-BB64-5FBA-A463BA587A35}"/>
              </a:ext>
            </a:extLst>
          </p:cNvPr>
          <p:cNvSpPr/>
          <p:nvPr/>
        </p:nvSpPr>
        <p:spPr>
          <a:xfrm rot="15426394">
            <a:off x="1290595" y="3591583"/>
            <a:ext cx="838200" cy="685915"/>
          </a:xfrm>
          <a:prstGeom prst="roundRect">
            <a:avLst>
              <a:gd name="adj" fmla="val 33504"/>
            </a:avLst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30C8F6-0D73-BD7F-7CCB-D5503087AA83}"/>
              </a:ext>
            </a:extLst>
          </p:cNvPr>
          <p:cNvSpPr txBox="1"/>
          <p:nvPr/>
        </p:nvSpPr>
        <p:spPr>
          <a:xfrm rot="21025514">
            <a:off x="1372163" y="3271492"/>
            <a:ext cx="706050" cy="1341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endParaRPr lang="en-US" sz="1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1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Señor</a:t>
            </a:r>
            <a:endParaRPr lang="en-US" sz="1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r>
              <a:rPr lang="es-CO" sz="1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íblia</a:t>
            </a:r>
            <a:endParaRPr lang="es-CO" sz="1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150000"/>
              </a:lnSpc>
            </a:pPr>
            <a:endParaRPr lang="en-US" sz="1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ransition spd="slow">
    <p:randomBar dir="vert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4" name="AutoShape 8">
            <a:extLst>
              <a:ext uri="{FF2B5EF4-FFF2-40B4-BE49-F238E27FC236}">
                <a16:creationId xmlns:a16="http://schemas.microsoft.com/office/drawing/2014/main" id="{E91D9C2E-FD52-59F4-B998-FBDFA3D711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1447242"/>
            <a:ext cx="2667000" cy="1143000"/>
          </a:xfrm>
          <a:prstGeom prst="wedgeRoundRectCallout">
            <a:avLst>
              <a:gd name="adj1" fmla="val -108999"/>
              <a:gd name="adj2" fmla="val 91828"/>
              <a:gd name="adj3" fmla="val 16667"/>
            </a:avLst>
          </a:prstGeom>
          <a:solidFill>
            <a:srgbClr val="FFEECD"/>
          </a:solidFill>
          <a:ln>
            <a:noFill/>
          </a:ln>
          <a:effectLst/>
        </p:spPr>
        <p:txBody>
          <a:bodyPr/>
          <a:lstStyle/>
          <a:p>
            <a:pPr algn="ctr">
              <a:lnSpc>
                <a:spcPct val="95000"/>
              </a:lnSpc>
            </a:pPr>
            <a:r>
              <a:rPr lang="es-CO" alt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¿Qué</a:t>
            </a:r>
          </a:p>
          <a:p>
            <a:pPr algn="ctr">
              <a:lnSpc>
                <a:spcPct val="95000"/>
              </a:lnSpc>
            </a:pPr>
            <a:r>
              <a:rPr lang="es-CO" alt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creen</a:t>
            </a:r>
            <a:r>
              <a:rPr lang="en-US" alt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en-US" altLang="en-US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5305" name="Text Box 9">
            <a:extLst>
              <a:ext uri="{FF2B5EF4-FFF2-40B4-BE49-F238E27FC236}">
                <a16:creationId xmlns:a16="http://schemas.microsoft.com/office/drawing/2014/main" id="{60D0A143-B9DB-7CBF-A617-134B886F6D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6008" y="2743200"/>
            <a:ext cx="7424928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s-CO" altLang="en-US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¿Cuánto es porque Pablo y sus acompañantes trabajaron bien duro</a:t>
            </a:r>
            <a:r>
              <a:rPr lang="en-US" altLang="en-US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r>
              <a:rPr lang="es-CO" altLang="en-US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endParaRPr lang="en-US" altLang="en-US" sz="2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5306" name="Text Box 10">
            <a:extLst>
              <a:ext uri="{FF2B5EF4-FFF2-40B4-BE49-F238E27FC236}">
                <a16:creationId xmlns:a16="http://schemas.microsoft.com/office/drawing/2014/main" id="{88CA1E06-9682-94A3-D909-324A6F56A2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4003224"/>
            <a:ext cx="7357872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s-CO" altLang="en-US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¿Cuánto porque</a:t>
            </a:r>
            <a:r>
              <a:rPr lang="es-CO" alt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CO" altLang="en-US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Pablo oró y planeó para que sucediera?</a:t>
            </a:r>
            <a:endParaRPr lang="en-US" altLang="en-US" sz="2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5307" name="Text Box 11">
            <a:extLst>
              <a:ext uri="{FF2B5EF4-FFF2-40B4-BE49-F238E27FC236}">
                <a16:creationId xmlns:a16="http://schemas.microsoft.com/office/drawing/2014/main" id="{9A963331-5620-DF91-969C-3F8E664C79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6008" y="5334000"/>
            <a:ext cx="7174993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s-CO" altLang="en-US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¿Cuánto es porque algunas veces el Señor tomó control e hizo lo que Pablo no podía hacer</a:t>
            </a:r>
            <a:r>
              <a:rPr lang="en-US" altLang="en-US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p:pic>
        <p:nvPicPr>
          <p:cNvPr id="4" name="Picture 3" descr="A cartoon of a book with arms and legs&#10;&#10;Description automatically generated">
            <a:extLst>
              <a:ext uri="{FF2B5EF4-FFF2-40B4-BE49-F238E27FC236}">
                <a16:creationId xmlns:a16="http://schemas.microsoft.com/office/drawing/2014/main" id="{FAAAABAC-C246-2030-30F7-A0743C1E2C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913888"/>
            <a:ext cx="4073521" cy="39624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3AC07A2-7328-EE52-C5A9-A2EF12ECC94B}"/>
              </a:ext>
            </a:extLst>
          </p:cNvPr>
          <p:cNvSpPr/>
          <p:nvPr/>
        </p:nvSpPr>
        <p:spPr>
          <a:xfrm>
            <a:off x="1524000" y="3599688"/>
            <a:ext cx="533400" cy="838200"/>
          </a:xfrm>
          <a:prstGeom prst="rect">
            <a:avLst/>
          </a:prstGeom>
          <a:solidFill>
            <a:srgbClr val="9933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D76CFFB-BCEC-B488-1610-DEB0BD4DA273}"/>
              </a:ext>
            </a:extLst>
          </p:cNvPr>
          <p:cNvSpPr/>
          <p:nvPr/>
        </p:nvSpPr>
        <p:spPr>
          <a:xfrm rot="20823830">
            <a:off x="1437963" y="3596316"/>
            <a:ext cx="318467" cy="838200"/>
          </a:xfrm>
          <a:prstGeom prst="rect">
            <a:avLst/>
          </a:prstGeom>
          <a:solidFill>
            <a:srgbClr val="9933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0BDCDC6-92C9-74AE-4803-D9614024A867}"/>
              </a:ext>
            </a:extLst>
          </p:cNvPr>
          <p:cNvSpPr/>
          <p:nvPr/>
        </p:nvSpPr>
        <p:spPr>
          <a:xfrm rot="15426394">
            <a:off x="1290595" y="3686071"/>
            <a:ext cx="838200" cy="685915"/>
          </a:xfrm>
          <a:prstGeom prst="roundRect">
            <a:avLst>
              <a:gd name="adj" fmla="val 33504"/>
            </a:avLst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8377777-C2D7-7A7E-016F-26F64F64973C}"/>
              </a:ext>
            </a:extLst>
          </p:cNvPr>
          <p:cNvSpPr txBox="1"/>
          <p:nvPr/>
        </p:nvSpPr>
        <p:spPr>
          <a:xfrm rot="21025514">
            <a:off x="1372163" y="3365980"/>
            <a:ext cx="706050" cy="1341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endParaRPr lang="en-US" sz="1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1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Señor</a:t>
            </a:r>
            <a:endParaRPr lang="en-US" sz="1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r>
              <a:rPr lang="es-CO" sz="1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íblia</a:t>
            </a:r>
            <a:endParaRPr lang="es-CO" sz="1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150000"/>
              </a:lnSpc>
            </a:pPr>
            <a:endParaRPr lang="en-US" sz="1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55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500"/>
                                        <p:tgtEl>
                                          <p:spTgt spid="55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7" dur="500"/>
                                        <p:tgtEl>
                                          <p:spTgt spid="55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5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5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53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53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4" grpId="0" animBg="1" autoUpdateAnimBg="0"/>
      <p:bldP spid="55305" grpId="0" autoUpdateAnimBg="0"/>
      <p:bldP spid="55306" grpId="0" autoUpdateAnimBg="0"/>
      <p:bldP spid="55307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6" name="Text Box 4">
            <a:extLst>
              <a:ext uri="{FF2B5EF4-FFF2-40B4-BE49-F238E27FC236}">
                <a16:creationId xmlns:a16="http://schemas.microsoft.com/office/drawing/2014/main" id="{8305A75D-78BA-5AC0-DED6-B686546B05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" y="649588"/>
            <a:ext cx="532180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s-CO" altLang="en-US" sz="2800" b="1" i="1" u="sng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 que Pablo podía hacer</a:t>
            </a:r>
            <a:r>
              <a:rPr lang="en-US" altLang="en-US" sz="2800" b="1" i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en-US" altLang="en-US" sz="2800" b="1" dirty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9879" name="Text Box 7">
            <a:extLst>
              <a:ext uri="{FF2B5EF4-FFF2-40B4-BE49-F238E27FC236}">
                <a16:creationId xmlns:a16="http://schemas.microsoft.com/office/drawing/2014/main" id="{C5DCA20E-859B-5C4B-E9A5-6E68760FDA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2" y="646540"/>
            <a:ext cx="600455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s-CO" altLang="en-US" sz="2800" b="1" i="1" u="sng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 que solo</a:t>
            </a:r>
            <a:r>
              <a:rPr lang="en-US" altLang="en-US" sz="2800" b="1" i="1" u="sng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CO" altLang="en-US" sz="2800" b="1" i="1" u="sng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 Señor podía hacer</a:t>
            </a:r>
            <a:endParaRPr lang="en-US" altLang="en-US" sz="2800" b="1" dirty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9880" name="Rectangle 8">
            <a:extLst>
              <a:ext uri="{FF2B5EF4-FFF2-40B4-BE49-F238E27FC236}">
                <a16:creationId xmlns:a16="http://schemas.microsoft.com/office/drawing/2014/main" id="{AB067C17-0FD6-B869-2EC8-DC15095CC8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1295400"/>
            <a:ext cx="5943600" cy="5415280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>
              <a:latin typeface="Tempus Sans ITC" panose="04020404030D07020202" pitchFamily="82" charset="0"/>
            </a:endParaRPr>
          </a:p>
        </p:txBody>
      </p:sp>
      <p:sp>
        <p:nvSpPr>
          <p:cNvPr id="79881" name="Rectangle 9">
            <a:extLst>
              <a:ext uri="{FF2B5EF4-FFF2-40B4-BE49-F238E27FC236}">
                <a16:creationId xmlns:a16="http://schemas.microsoft.com/office/drawing/2014/main" id="{32D7B2FF-F76C-5AB7-72B4-20ABF489EA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4284" y="1295400"/>
            <a:ext cx="5801516" cy="5415280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>
              <a:latin typeface="Tempus Sans ITC" panose="04020404030D07020202" pitchFamily="82" charset="0"/>
            </a:endParaRPr>
          </a:p>
        </p:txBody>
      </p:sp>
      <p:sp>
        <p:nvSpPr>
          <p:cNvPr id="79883" name="Text Box 11">
            <a:extLst>
              <a:ext uri="{FF2B5EF4-FFF2-40B4-BE49-F238E27FC236}">
                <a16:creationId xmlns:a16="http://schemas.microsoft.com/office/drawing/2014/main" id="{8A6DC436-ED12-9AAF-D8CB-06A63DC975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" y="1390775"/>
            <a:ext cx="5867400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s-CO" alt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Hacer un horario de viaje</a:t>
            </a:r>
            <a:endParaRPr lang="en-US" altLang="en-US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s-CO" alt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Planear viajes con cuidado</a:t>
            </a:r>
            <a:endParaRPr lang="en-US" altLang="en-US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s-CO" alt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Permanecer enfocado</a:t>
            </a:r>
            <a:endParaRPr lang="en-US" altLang="en-US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s-CO" alt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Evadir distracciones:  no se casó ni</a:t>
            </a:r>
            <a:endParaRPr lang="en-US" altLang="en-US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alt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</a:t>
            </a:r>
            <a:r>
              <a:rPr lang="es-CO" alt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tuvo familia</a:t>
            </a:r>
            <a:endParaRPr lang="en-US" altLang="en-US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s-CO" alt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Enseñar principalmente en </a:t>
            </a:r>
          </a:p>
          <a:p>
            <a:r>
              <a:rPr lang="es-CO" alt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ciudades de harto tráfico peatonal</a:t>
            </a:r>
            <a:endParaRPr lang="en-US" altLang="en-US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s-CO" alt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Enseñar cada vez en que tuvo la</a:t>
            </a:r>
            <a:r>
              <a:rPr lang="en-US" alt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r>
              <a:rPr lang="en-US" alt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</a:t>
            </a:r>
            <a:r>
              <a:rPr lang="es-CO" alt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oportunidad</a:t>
            </a:r>
            <a:endParaRPr lang="en-US" altLang="en-US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s-CO" alt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Entrenar a otros hombres que  </a:t>
            </a:r>
          </a:p>
          <a:p>
            <a:r>
              <a:rPr lang="es-CO" alt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podían hacer también lo que hizo </a:t>
            </a:r>
          </a:p>
          <a:p>
            <a:r>
              <a:rPr lang="es-CO" alt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Pablo</a:t>
            </a:r>
            <a:endParaRPr lang="en-US" altLang="en-US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s-CO" alt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Escribirla y rotarla toda su</a:t>
            </a:r>
          </a:p>
          <a:p>
            <a:r>
              <a:rPr lang="es-CO" alt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enseñanza del evangelio</a:t>
            </a:r>
            <a:endParaRPr lang="en-US" altLang="en-US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9885" name="Text Box 13">
            <a:extLst>
              <a:ext uri="{FF2B5EF4-FFF2-40B4-BE49-F238E27FC236}">
                <a16:creationId xmlns:a16="http://schemas.microsoft.com/office/drawing/2014/main" id="{4C5226BF-5BC5-E9CD-55EF-726A8E7BF1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5830" y="1766694"/>
            <a:ext cx="5591908" cy="1034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</a:pPr>
            <a:r>
              <a:rPr lang="es-CO" alt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Asegurarse de que todo saliera bien para que Pablo tuviera lo que necesitaba para hacer su parte. </a:t>
            </a:r>
            <a:endParaRPr lang="en-US" altLang="en-US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9886" name="Text Box 14">
            <a:extLst>
              <a:ext uri="{FF2B5EF4-FFF2-40B4-BE49-F238E27FC236}">
                <a16:creationId xmlns:a16="http://schemas.microsoft.com/office/drawing/2014/main" id="{0019B4D2-39C1-CD2E-8F5B-B3459E5677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9464" y="3078509"/>
            <a:ext cx="5715000" cy="1034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</a:pPr>
            <a:r>
              <a:rPr lang="es-CO" alt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Controlar la gente y los eventos para que Pablo no fuera  </a:t>
            </a:r>
          </a:p>
          <a:p>
            <a:pPr algn="ctr">
              <a:lnSpc>
                <a:spcPct val="85000"/>
              </a:lnSpc>
            </a:pPr>
            <a:r>
              <a:rPr lang="es-CO" alt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asesinado prematuramente.</a:t>
            </a:r>
            <a:endParaRPr lang="en-US" altLang="en-US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9887" name="Text Box 15">
            <a:extLst>
              <a:ext uri="{FF2B5EF4-FFF2-40B4-BE49-F238E27FC236}">
                <a16:creationId xmlns:a16="http://schemas.microsoft.com/office/drawing/2014/main" id="{DCD0AF3E-8C4B-6257-896E-08089EBE1C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4284" y="4343400"/>
            <a:ext cx="5715000" cy="1034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</a:pPr>
            <a:r>
              <a:rPr lang="es-CO" alt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 que Pablo pudiera llegar a los </a:t>
            </a:r>
          </a:p>
          <a:p>
            <a:pPr algn="ctr">
              <a:lnSpc>
                <a:spcPct val="85000"/>
              </a:lnSpc>
            </a:pPr>
            <a:r>
              <a:rPr lang="es-CO" alt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lugares que necesitaba visitar </a:t>
            </a:r>
          </a:p>
          <a:p>
            <a:pPr algn="ctr">
              <a:lnSpc>
                <a:spcPct val="85000"/>
              </a:lnSpc>
            </a:pPr>
            <a:r>
              <a:rPr lang="es-CO" alt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para cumplir su tarea.</a:t>
            </a:r>
            <a:endParaRPr lang="en-US" altLang="en-US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9888" name="Text Box 16">
            <a:extLst>
              <a:ext uri="{FF2B5EF4-FFF2-40B4-BE49-F238E27FC236}">
                <a16:creationId xmlns:a16="http://schemas.microsoft.com/office/drawing/2014/main" id="{7BD4ACBB-9CDE-966F-9CD5-FF3CD02096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48046" y="5608291"/>
            <a:ext cx="5591908" cy="1034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</a:pPr>
            <a:r>
              <a:rPr lang="es-CO" alt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Preservar los escritos de Pablo para el beneficio de generaciones futuras.</a:t>
            </a:r>
            <a:endParaRPr lang="en-US" altLang="en-US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98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98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9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9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" dur="1000"/>
                                        <p:tgtEl>
                                          <p:spTgt spid="79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98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98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98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98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6" dur="1000"/>
                                        <p:tgtEl>
                                          <p:spTgt spid="79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9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98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98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79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1000"/>
                                        <p:tgtEl>
                                          <p:spTgt spid="79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1000"/>
                                        <p:tgtEl>
                                          <p:spTgt spid="79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1000"/>
                                        <p:tgtEl>
                                          <p:spTgt spid="79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1000"/>
                                        <p:tgtEl>
                                          <p:spTgt spid="79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6" grpId="0" autoUpdateAnimBg="0"/>
      <p:bldP spid="79879" grpId="0" autoUpdateAnimBg="0"/>
      <p:bldP spid="79880" grpId="0" animBg="1" autoUpdateAnimBg="0"/>
      <p:bldP spid="79881" grpId="0" animBg="1" autoUpdateAnimBg="0"/>
      <p:bldP spid="79883" grpId="0" autoUpdateAnimBg="0"/>
      <p:bldP spid="79885" grpId="0" autoUpdateAnimBg="0"/>
      <p:bldP spid="79886" grpId="0" autoUpdateAnimBg="0"/>
      <p:bldP spid="79887" grpId="0" autoUpdateAnimBg="0"/>
      <p:bldP spid="79888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7" name="AutoShape 1027">
            <a:extLst>
              <a:ext uri="{FF2B5EF4-FFF2-40B4-BE49-F238E27FC236}">
                <a16:creationId xmlns:a16="http://schemas.microsoft.com/office/drawing/2014/main" id="{3AA789CD-3271-27BC-E3A1-1717EC0DF4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838200"/>
            <a:ext cx="6705600" cy="5791200"/>
          </a:xfrm>
          <a:prstGeom prst="wedgeRoundRectCallout">
            <a:avLst>
              <a:gd name="adj1" fmla="val -88037"/>
              <a:gd name="adj2" fmla="val -27250"/>
              <a:gd name="adj3" fmla="val 16667"/>
            </a:avLst>
          </a:prstGeom>
          <a:solidFill>
            <a:srgbClr val="FFEECD"/>
          </a:solidFill>
          <a:ln>
            <a:noFill/>
          </a:ln>
          <a:effectLst/>
        </p:spPr>
        <p:txBody>
          <a:bodyPr/>
          <a:lstStyle/>
          <a:p>
            <a:pPr algn="ctr">
              <a:lnSpc>
                <a:spcPct val="105000"/>
              </a:lnSpc>
            </a:pPr>
            <a:r>
              <a:rPr lang="es-CO" altLang="en-US" sz="2800" b="1" u="sng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Cuando todo estuvo acabado</a:t>
            </a:r>
            <a:r>
              <a:rPr lang="en-US" altLang="en-US" sz="28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</a:p>
          <a:p>
            <a:pPr>
              <a:lnSpc>
                <a:spcPct val="115000"/>
              </a:lnSpc>
            </a:pPr>
            <a:r>
              <a:rPr lang="es-CO" alt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 evangelio estuvo disponible a toda la creación bajo el cielo</a:t>
            </a:r>
            <a:r>
              <a:rPr lang="en-US" alt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</a:t>
            </a:r>
          </a:p>
          <a:p>
            <a:pPr>
              <a:lnSpc>
                <a:spcPct val="115000"/>
              </a:lnSpc>
            </a:pPr>
            <a:r>
              <a:rPr lang="es-CO" alt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 palabra de Dios estuvo escrita  </a:t>
            </a:r>
          </a:p>
          <a:p>
            <a:pPr>
              <a:lnSpc>
                <a:spcPct val="115000"/>
              </a:lnSpc>
            </a:pPr>
            <a:r>
              <a:rPr lang="es-CO" alt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para el beneficio de todas las </a:t>
            </a:r>
          </a:p>
          <a:p>
            <a:pPr>
              <a:lnSpc>
                <a:spcPct val="115000"/>
              </a:lnSpc>
            </a:pPr>
            <a:r>
              <a:rPr lang="es-CO" alt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futuras generaciones…</a:t>
            </a:r>
            <a:endParaRPr lang="en-US" altLang="en-US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15000"/>
              </a:lnSpc>
            </a:pPr>
            <a:r>
              <a:rPr lang="es-CO" alt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Congregaciones de creyentes </a:t>
            </a:r>
          </a:p>
          <a:p>
            <a:pPr>
              <a:lnSpc>
                <a:spcPct val="115000"/>
              </a:lnSpc>
            </a:pPr>
            <a:r>
              <a:rPr lang="es-CO" alt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existieron en todo el mundo </a:t>
            </a:r>
          </a:p>
          <a:p>
            <a:pPr>
              <a:lnSpc>
                <a:spcPct val="115000"/>
              </a:lnSpc>
            </a:pPr>
            <a:r>
              <a:rPr lang="es-CO" alt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conocido</a:t>
            </a:r>
            <a:r>
              <a:rPr lang="en-US" alt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</a:t>
            </a:r>
          </a:p>
          <a:p>
            <a:pPr>
              <a:lnSpc>
                <a:spcPct val="115000"/>
              </a:lnSpc>
            </a:pPr>
            <a:r>
              <a:rPr lang="es-CO" alt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 conocimiento de la salvación </a:t>
            </a:r>
          </a:p>
          <a:p>
            <a:pPr>
              <a:lnSpc>
                <a:spcPct val="115000"/>
              </a:lnSpc>
            </a:pPr>
            <a:r>
              <a:rPr lang="es-CO" alt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fue accesible por todos</a:t>
            </a:r>
            <a:r>
              <a:rPr lang="en-US" alt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...</a:t>
            </a:r>
          </a:p>
        </p:txBody>
      </p:sp>
      <p:sp>
        <p:nvSpPr>
          <p:cNvPr id="82948" name="Text Box 1028">
            <a:extLst>
              <a:ext uri="{FF2B5EF4-FFF2-40B4-BE49-F238E27FC236}">
                <a16:creationId xmlns:a16="http://schemas.microsoft.com/office/drawing/2014/main" id="{699EE31F-4DDD-7B8F-AC09-DFF68DCAD9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" y="5257800"/>
            <a:ext cx="5222617" cy="150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s-CO" altLang="en-US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 montaña de Pablo </a:t>
            </a:r>
          </a:p>
          <a:p>
            <a:pPr algn="ctr">
              <a:lnSpc>
                <a:spcPct val="110000"/>
              </a:lnSpc>
            </a:pPr>
            <a:r>
              <a:rPr lang="es-CO" altLang="en-US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fue movida</a:t>
            </a:r>
            <a:r>
              <a:rPr lang="en-US" altLang="en-US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 </a:t>
            </a:r>
            <a:endParaRPr lang="es-CO" altLang="en-US" sz="2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110000"/>
              </a:lnSpc>
            </a:pPr>
            <a:r>
              <a:rPr lang="es-CO" altLang="en-US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¿Cómo lo explicas</a:t>
            </a:r>
            <a:r>
              <a:rPr lang="en-US" altLang="en-US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</a:t>
            </a:r>
            <a:endParaRPr lang="en-US" altLang="en-US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3" descr="A cartoon of a book with arms and legs&#10;&#10;Description automatically generated">
            <a:extLst>
              <a:ext uri="{FF2B5EF4-FFF2-40B4-BE49-F238E27FC236}">
                <a16:creationId xmlns:a16="http://schemas.microsoft.com/office/drawing/2014/main" id="{8506EAA7-48A5-491B-1337-2DA621ADE0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744" y="1447800"/>
            <a:ext cx="4073521" cy="39624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7C81E29-FAA9-EDAD-E9DD-422E495EC88B}"/>
              </a:ext>
            </a:extLst>
          </p:cNvPr>
          <p:cNvSpPr/>
          <p:nvPr/>
        </p:nvSpPr>
        <p:spPr>
          <a:xfrm>
            <a:off x="1990344" y="2133600"/>
            <a:ext cx="533400" cy="838200"/>
          </a:xfrm>
          <a:prstGeom prst="rect">
            <a:avLst/>
          </a:prstGeom>
          <a:solidFill>
            <a:srgbClr val="9933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7ED17C0-1987-6B7F-EF41-6B805D68F580}"/>
              </a:ext>
            </a:extLst>
          </p:cNvPr>
          <p:cNvSpPr/>
          <p:nvPr/>
        </p:nvSpPr>
        <p:spPr>
          <a:xfrm rot="20823830">
            <a:off x="1904307" y="2130228"/>
            <a:ext cx="318467" cy="838200"/>
          </a:xfrm>
          <a:prstGeom prst="rect">
            <a:avLst/>
          </a:prstGeom>
          <a:solidFill>
            <a:srgbClr val="9933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F04316B-B0C5-2BC5-1B18-E49FD078501A}"/>
              </a:ext>
            </a:extLst>
          </p:cNvPr>
          <p:cNvSpPr/>
          <p:nvPr/>
        </p:nvSpPr>
        <p:spPr>
          <a:xfrm rot="15426394">
            <a:off x="1756939" y="2219983"/>
            <a:ext cx="838200" cy="685915"/>
          </a:xfrm>
          <a:prstGeom prst="roundRect">
            <a:avLst>
              <a:gd name="adj" fmla="val 33504"/>
            </a:avLst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00DC5EB-CF44-E065-78D7-CB030E5B72BE}"/>
              </a:ext>
            </a:extLst>
          </p:cNvPr>
          <p:cNvSpPr txBox="1"/>
          <p:nvPr/>
        </p:nvSpPr>
        <p:spPr>
          <a:xfrm rot="21025514">
            <a:off x="1838507" y="1899892"/>
            <a:ext cx="706050" cy="1341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endParaRPr lang="en-US" sz="1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1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Señor</a:t>
            </a:r>
            <a:endParaRPr lang="en-US" sz="1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r>
              <a:rPr lang="es-CO" sz="1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íblia</a:t>
            </a:r>
            <a:endParaRPr lang="es-CO" sz="1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150000"/>
              </a:lnSpc>
            </a:pPr>
            <a:endParaRPr lang="en-US" sz="1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82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82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7" grpId="0" animBg="1" autoUpdateAnimBg="0"/>
      <p:bldP spid="82948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8" name="AutoShape 10">
            <a:extLst>
              <a:ext uri="{FF2B5EF4-FFF2-40B4-BE49-F238E27FC236}">
                <a16:creationId xmlns:a16="http://schemas.microsoft.com/office/drawing/2014/main" id="{08A0F635-9569-91DA-65D4-4F220DB6D1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2401" y="826008"/>
            <a:ext cx="5791200" cy="6019800"/>
          </a:xfrm>
          <a:prstGeom prst="wedgeRoundRectCallout">
            <a:avLst>
              <a:gd name="adj1" fmla="val 74426"/>
              <a:gd name="adj2" fmla="val -468"/>
              <a:gd name="adj3" fmla="val 16667"/>
            </a:avLst>
          </a:prstGeom>
          <a:solidFill>
            <a:srgbClr val="FFEECD"/>
          </a:solidFill>
          <a:ln>
            <a:noFill/>
          </a:ln>
          <a:effectLst/>
        </p:spPr>
        <p:txBody>
          <a:bodyPr/>
          <a:lstStyle/>
          <a:p>
            <a:pPr algn="ctr">
              <a:lnSpc>
                <a:spcPct val="85000"/>
              </a:lnSpc>
            </a:pPr>
            <a:r>
              <a:rPr lang="es-CO" altLang="en-US" sz="36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Hola, mi nombre es Pablo, y tengo un</a:t>
            </a:r>
            <a:endParaRPr lang="en-US" altLang="en-US" sz="3600" b="1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85000"/>
              </a:lnSpc>
            </a:pPr>
            <a:r>
              <a:rPr lang="es-CO" altLang="en-US" sz="66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G-R-A-N</a:t>
            </a:r>
            <a:endParaRPr lang="en-US" altLang="en-US" sz="3600" b="1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85000"/>
              </a:lnSpc>
            </a:pPr>
            <a:r>
              <a:rPr lang="es-CO" altLang="en-US" sz="36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altLang="en-US" sz="36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problem</a:t>
            </a:r>
            <a:r>
              <a:rPr lang="es-CO" altLang="en-US" sz="36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lang="en-US" altLang="en-US" sz="36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s-CO" altLang="en-US" sz="36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endParaRPr lang="en-US" altLang="en-US" sz="3600" b="1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85000"/>
              </a:lnSpc>
            </a:pPr>
            <a:r>
              <a:rPr lang="es-CO" altLang="en-US" sz="36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Dios me </a:t>
            </a:r>
            <a:r>
              <a:rPr lang="es-CO" altLang="en-US" sz="36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dió</a:t>
            </a:r>
            <a:r>
              <a:rPr lang="es-CO" altLang="en-US" sz="36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instrucciones contándome que tengo que hacer algo que parece completamente imposible</a:t>
            </a:r>
            <a:r>
              <a:rPr lang="en-US" altLang="en-US" sz="36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 </a:t>
            </a:r>
          </a:p>
          <a:p>
            <a:pPr algn="ctr">
              <a:lnSpc>
                <a:spcPct val="85000"/>
              </a:lnSpc>
            </a:pPr>
            <a:endParaRPr lang="en-US" altLang="en-US" sz="3600" b="1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85000"/>
              </a:lnSpc>
            </a:pPr>
            <a:r>
              <a:rPr lang="es-CO" altLang="en-US" sz="36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Esto es lo que El dijo</a:t>
            </a:r>
            <a:r>
              <a:rPr lang="en-US" altLang="en-US" sz="36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</a:t>
            </a:r>
          </a:p>
        </p:txBody>
      </p:sp>
      <p:pic>
        <p:nvPicPr>
          <p:cNvPr id="3" name="Picture 2" descr="A cartoon of a bearded person&#10;&#10;Description automatically generated">
            <a:extLst>
              <a:ext uri="{FF2B5EF4-FFF2-40B4-BE49-F238E27FC236}">
                <a16:creationId xmlns:a16="http://schemas.microsoft.com/office/drawing/2014/main" id="{31324CF4-B82F-100A-B70C-4412D4277A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3810000"/>
            <a:ext cx="3560346" cy="30159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63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8" grpId="0" animBg="1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2">
            <a:extLst>
              <a:ext uri="{FF2B5EF4-FFF2-40B4-BE49-F238E27FC236}">
                <a16:creationId xmlns:a16="http://schemas.microsoft.com/office/drawing/2014/main" id="{74D2D9D5-8B73-49E3-B0B5-3D1725F71F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0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s-CO" altLang="en-US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Este hombre</a:t>
            </a:r>
            <a:r>
              <a:rPr lang="en-US" altLang="en-US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CO" altLang="en-US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tenía un gran problema</a:t>
            </a:r>
            <a:r>
              <a:rPr lang="en-US" altLang="en-US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. .</a:t>
            </a:r>
          </a:p>
        </p:txBody>
      </p:sp>
      <p:sp>
        <p:nvSpPr>
          <p:cNvPr id="58372" name="Text Box 4">
            <a:extLst>
              <a:ext uri="{FF2B5EF4-FFF2-40B4-BE49-F238E27FC236}">
                <a16:creationId xmlns:a16="http://schemas.microsoft.com/office/drawing/2014/main" id="{F1F5F72C-48BA-2F02-602D-1FBF765B04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3733801"/>
            <a:ext cx="7772400" cy="1588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CO" altLang="en-US" sz="36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Pero es el mismo problema que a veces nosotros todos afrontamos.</a:t>
            </a:r>
            <a:endParaRPr lang="en-US" altLang="en-US" sz="3600" b="1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Picture 1" descr="A cartoon of a bearded person&#10;&#10;Description automatically generated">
            <a:extLst>
              <a:ext uri="{FF2B5EF4-FFF2-40B4-BE49-F238E27FC236}">
                <a16:creationId xmlns:a16="http://schemas.microsoft.com/office/drawing/2014/main" id="{6D3CF39A-43A2-E32C-1DD1-86EAD2B18A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665990"/>
            <a:ext cx="3560346" cy="3015996"/>
          </a:xfrm>
          <a:prstGeom prst="rect">
            <a:avLst/>
          </a:prstGeom>
        </p:spPr>
      </p:pic>
    </p:spTree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1000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1000"/>
                                        <p:tgtEl>
                                          <p:spTgt spid="58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0" grpId="0" autoUpdateAnimBg="0"/>
      <p:bldP spid="58372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>
            <a:extLst>
              <a:ext uri="{FF2B5EF4-FFF2-40B4-BE49-F238E27FC236}">
                <a16:creationId xmlns:a16="http://schemas.microsoft.com/office/drawing/2014/main" id="{92324B91-B6AA-16E9-5B82-048574B36A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11"/>
          <a:stretch>
            <a:fillRect/>
          </a:stretch>
        </p:blipFill>
        <p:spPr bwMode="auto">
          <a:xfrm>
            <a:off x="3892087" y="-11901"/>
            <a:ext cx="7772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397" name="Text Box 5">
            <a:extLst>
              <a:ext uri="{FF2B5EF4-FFF2-40B4-BE49-F238E27FC236}">
                <a16:creationId xmlns:a16="http://schemas.microsoft.com/office/drawing/2014/main" id="{64C68D0A-AC72-6AB5-89F6-05555D6093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2787" y="1066800"/>
            <a:ext cx="4190999" cy="5693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s-CO" altLang="en-US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 </a:t>
            </a:r>
          </a:p>
          <a:p>
            <a:pPr algn="ctr"/>
            <a:r>
              <a:rPr lang="es-CO" altLang="en-US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problema</a:t>
            </a:r>
          </a:p>
          <a:p>
            <a:pPr algn="ctr"/>
            <a:r>
              <a:rPr lang="es-CO" altLang="en-US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muy serio que</a:t>
            </a:r>
          </a:p>
          <a:p>
            <a:pPr algn="ctr"/>
            <a:r>
              <a:rPr lang="es-CO" altLang="en-US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somos </a:t>
            </a:r>
          </a:p>
          <a:p>
            <a:pPr algn="ctr"/>
            <a:r>
              <a:rPr lang="es-CO" altLang="en-US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incapaces de </a:t>
            </a:r>
          </a:p>
          <a:p>
            <a:pPr algn="ctr"/>
            <a:r>
              <a:rPr lang="es-CO" altLang="en-US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resolver por nosotros mismos.  Parece imposible de superarla...</a:t>
            </a:r>
          </a:p>
          <a:p>
            <a:pPr algn="ctr"/>
            <a:r>
              <a:rPr lang="es-CO" altLang="en-US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por estándares normales, es una situación sin esperanza.</a:t>
            </a:r>
            <a:endParaRPr lang="en-US" altLang="en-US" sz="2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9399" name="Picture 7">
            <a:extLst>
              <a:ext uri="{FF2B5EF4-FFF2-40B4-BE49-F238E27FC236}">
                <a16:creationId xmlns:a16="http://schemas.microsoft.com/office/drawing/2014/main" id="{4DE2D1E3-18E8-1F1C-C4C1-529832B8DF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1" y="4913314"/>
            <a:ext cx="1236663" cy="194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400" name="Rectangle 8">
            <a:extLst>
              <a:ext uri="{FF2B5EF4-FFF2-40B4-BE49-F238E27FC236}">
                <a16:creationId xmlns:a16="http://schemas.microsoft.com/office/drawing/2014/main" id="{670A086C-5C1F-EE45-5AC2-37DD4F6912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804241"/>
            <a:ext cx="3200400" cy="4031873"/>
          </a:xfrm>
          <a:prstGeom prst="rect">
            <a:avLst/>
          </a:prstGeom>
          <a:solidFill>
            <a:srgbClr val="FFEECD"/>
          </a:solidFill>
          <a:ln>
            <a:noFill/>
          </a:ln>
          <a:effectLst/>
        </p:spPr>
        <p:txBody>
          <a:bodyPr>
            <a:spAutoFit/>
          </a:bodyPr>
          <a:lstStyle/>
          <a:p>
            <a:pPr algn="ctr"/>
            <a:r>
              <a:rPr lang="es-CO" alt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Hay veces cuando nosotros tenemos esta gran montaña que de veras necesita ser movida.</a:t>
            </a:r>
            <a:endParaRPr lang="en-US" altLang="en-US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1000"/>
                                        <p:tgtEl>
                                          <p:spTgt spid="59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7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3" name="Picture 1029">
            <a:extLst>
              <a:ext uri="{FF2B5EF4-FFF2-40B4-BE49-F238E27FC236}">
                <a16:creationId xmlns:a16="http://schemas.microsoft.com/office/drawing/2014/main" id="{12F8FC31-A043-67E8-50C5-B7E128F0BB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192"/>
            <a:ext cx="8001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692" name="Text Box 1028">
            <a:extLst>
              <a:ext uri="{FF2B5EF4-FFF2-40B4-BE49-F238E27FC236}">
                <a16:creationId xmlns:a16="http://schemas.microsoft.com/office/drawing/2014/main" id="{2E4CE08E-2B08-67FB-800F-6D3CDAD5F3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6800" y="1582829"/>
            <a:ext cx="3200400" cy="5262979"/>
          </a:xfrm>
          <a:prstGeom prst="rect">
            <a:avLst/>
          </a:prstGeom>
          <a:solidFill>
            <a:srgbClr val="FFEECD"/>
          </a:solidFill>
          <a:ln w="5715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s-CO" altLang="en-US" sz="28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todos nosotros Jesús nos dijo:  </a:t>
            </a:r>
          </a:p>
          <a:p>
            <a:pPr algn="ctr"/>
            <a:r>
              <a:rPr lang="es-ES_tradnl" altLang="en-US" sz="28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os digo que si tenéis fe como un grano de mostaza, diréis a este monte: “Pásate de aquí allá”, y se pasará; y nada os será imposible.</a:t>
            </a:r>
            <a:endParaRPr lang="en-US" altLang="en-US" sz="2800" b="1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114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2" grpId="0" animBg="1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3" name="Text Box 3">
            <a:extLst>
              <a:ext uri="{FF2B5EF4-FFF2-40B4-BE49-F238E27FC236}">
                <a16:creationId xmlns:a16="http://schemas.microsoft.com/office/drawing/2014/main" id="{13A3273B-EF26-5E7E-36B5-354B7730E2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6111" y="5161294"/>
            <a:ext cx="9099777" cy="510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</a:pPr>
            <a:r>
              <a:rPr lang="es-CO" altLang="en-US" sz="3200" b="1" i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Traigamos nuestras montañas al Señor.</a:t>
            </a:r>
            <a:endParaRPr lang="en-US" altLang="en-US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7284" name="Text Box 4">
            <a:extLst>
              <a:ext uri="{FF2B5EF4-FFF2-40B4-BE49-F238E27FC236}">
                <a16:creationId xmlns:a16="http://schemas.microsoft.com/office/drawing/2014/main" id="{55ED112D-A7CD-6348-EC98-6F3BB7DFB1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6111" y="5796997"/>
            <a:ext cx="9525000" cy="929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</a:pPr>
            <a:r>
              <a:rPr lang="es-CO" altLang="en-US" sz="3200" b="1" i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Cuando mi fe me mueve, el Señor me puede </a:t>
            </a:r>
          </a:p>
          <a:p>
            <a:pPr algn="ctr">
              <a:lnSpc>
                <a:spcPct val="85000"/>
              </a:lnSpc>
            </a:pPr>
            <a:r>
              <a:rPr lang="es-CO" altLang="en-US" sz="3200" b="1" i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usar para mover hasta una montaña.</a:t>
            </a:r>
            <a:endParaRPr lang="en-US" altLang="en-US" sz="3200" b="1" i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7286" name="Rectangle 6">
            <a:extLst>
              <a:ext uri="{FF2B5EF4-FFF2-40B4-BE49-F238E27FC236}">
                <a16:creationId xmlns:a16="http://schemas.microsoft.com/office/drawing/2014/main" id="{D4A245A1-F7FD-F2AF-B01F-4D909447C4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7600" y="2174111"/>
            <a:ext cx="1905000" cy="840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altLang="en-US" sz="2800" b="1" i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</a:t>
            </a:r>
            <a:r>
              <a:rPr lang="es-CO" altLang="en-US" sz="2800" b="1" i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 se pasará</a:t>
            </a:r>
            <a:r>
              <a:rPr lang="en-US" altLang="en-US" sz="2800" b="1" i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</a:t>
            </a:r>
          </a:p>
        </p:txBody>
      </p:sp>
      <p:sp>
        <p:nvSpPr>
          <p:cNvPr id="97287" name="Rectangle 7">
            <a:extLst>
              <a:ext uri="{FF2B5EF4-FFF2-40B4-BE49-F238E27FC236}">
                <a16:creationId xmlns:a16="http://schemas.microsoft.com/office/drawing/2014/main" id="{18169039-8EED-8A3C-60CD-D6C668325E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3224" y="2057400"/>
            <a:ext cx="3446689" cy="1191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</a:pPr>
            <a:r>
              <a:rPr lang="es-CO" altLang="en-US" sz="2800" b="1" i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 tan pequeña como un grano de mostaza...</a:t>
            </a:r>
            <a:endParaRPr lang="en-US" altLang="en-US" sz="2800" b="1" i="1" dirty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7288" name="Text Box 8">
            <a:extLst>
              <a:ext uri="{FF2B5EF4-FFF2-40B4-BE49-F238E27FC236}">
                <a16:creationId xmlns:a16="http://schemas.microsoft.com/office/drawing/2014/main" id="{7A856ED3-5938-F01F-3E5F-93B8EE24E9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0111" y="-73400"/>
            <a:ext cx="9524999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s-CO" altLang="en-US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 nuestra fe es real, solo toma un poquito para traer resultados extraordinarios!</a:t>
            </a:r>
            <a:endParaRPr lang="en-US" altLang="en-US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7289" name="Picture 9">
            <a:extLst>
              <a:ext uri="{FF2B5EF4-FFF2-40B4-BE49-F238E27FC236}">
                <a16:creationId xmlns:a16="http://schemas.microsoft.com/office/drawing/2014/main" id="{E30BD5C1-C9DF-5FA3-AD3C-43845D22EF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1" y="1143000"/>
            <a:ext cx="3127375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7282" name="Rectangle 2">
            <a:extLst>
              <a:ext uri="{FF2B5EF4-FFF2-40B4-BE49-F238E27FC236}">
                <a16:creationId xmlns:a16="http://schemas.microsoft.com/office/drawing/2014/main" id="{95BF9754-7A96-DAA7-ECD2-8CD5477F3A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199" y="4525591"/>
            <a:ext cx="9354911" cy="510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</a:pPr>
            <a:r>
              <a:rPr lang="es-CO" altLang="en-US" sz="3200" b="1" i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Asegurémonos que nuestra fe sea genuina.</a:t>
            </a:r>
            <a:endParaRPr lang="en-US" altLang="en-US" sz="3200" b="1" i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97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2" dur="1000"/>
                                        <p:tgtEl>
                                          <p:spTgt spid="97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7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7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7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7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7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7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7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7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72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72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2000"/>
                                        <p:tgtEl>
                                          <p:spTgt spid="97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/>
                                        <p:tgtEl>
                                          <p:spTgt spid="97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7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-0.33295  E" pathEditMode="relative" ptsTypes="">
                                      <p:cBhvr>
                                        <p:cTn id="42" dur="2000" fill="hold"/>
                                        <p:tgtEl>
                                          <p:spTgt spid="972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3" grpId="0" autoUpdateAnimBg="0"/>
      <p:bldP spid="97284" grpId="0" autoUpdateAnimBg="0"/>
      <p:bldP spid="97286" grpId="0" autoUpdateAnimBg="0"/>
      <p:bldP spid="97287" grpId="0" autoUpdateAnimBg="0"/>
      <p:bldP spid="97288" grpId="0" autoUpdateAnimBg="0"/>
      <p:bldP spid="97282" grpId="0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90" name="Rectangle 6">
            <a:extLst>
              <a:ext uri="{FF2B5EF4-FFF2-40B4-BE49-F238E27FC236}">
                <a16:creationId xmlns:a16="http://schemas.microsoft.com/office/drawing/2014/main" id="{A3E57E97-F78D-B2A0-52A7-45AD51E155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7196" y="1649968"/>
            <a:ext cx="6755403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s-CO" altLang="en-US" sz="2800" b="1" i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Debemos determinar las cosas que podemos hacer, porque tenemos que demostrar y probar </a:t>
            </a:r>
            <a:r>
              <a:rPr lang="es-CO" altLang="en-US" sz="2800" b="1" i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nuesra</a:t>
            </a:r>
            <a:r>
              <a:rPr lang="es-CO" altLang="en-US" sz="2800" b="1" i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fe por hacer nuestra parte.</a:t>
            </a:r>
            <a:endParaRPr lang="en-US" altLang="en-US" sz="2800" b="1" i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8791" name="Text Box 7">
            <a:extLst>
              <a:ext uri="{FF2B5EF4-FFF2-40B4-BE49-F238E27FC236}">
                <a16:creationId xmlns:a16="http://schemas.microsoft.com/office/drawing/2014/main" id="{950CE7C9-C3A9-B119-CE81-6C7F6E4069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5888" y="1"/>
            <a:ext cx="6880511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s-CO" altLang="en-US" sz="32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¿Cuáles montañas tenemos que necesitan ser movidas?</a:t>
            </a:r>
            <a:endParaRPr lang="en-US" altLang="en-US" sz="3200" b="1" dirty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8799" name="Text Box 15">
            <a:extLst>
              <a:ext uri="{FF2B5EF4-FFF2-40B4-BE49-F238E27FC236}">
                <a16:creationId xmlns:a16="http://schemas.microsoft.com/office/drawing/2014/main" id="{91C6B4F5-4571-4491-84F8-1C47DC3E18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7196" y="5747253"/>
            <a:ext cx="6755402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s-CO" altLang="en-US" sz="32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¿Tenemos la pequeña fe para hacerlo?</a:t>
            </a:r>
            <a:endParaRPr lang="en-US" altLang="en-US" sz="3200" b="1" dirty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18800" name="Picture 16">
            <a:extLst>
              <a:ext uri="{FF2B5EF4-FFF2-40B4-BE49-F238E27FC236}">
                <a16:creationId xmlns:a16="http://schemas.microsoft.com/office/drawing/2014/main" id="{CB11F58A-4214-07DB-C79C-D58D7A4DAC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50" y="0"/>
            <a:ext cx="2382838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801" name="Picture 17">
            <a:extLst>
              <a:ext uri="{FF2B5EF4-FFF2-40B4-BE49-F238E27FC236}">
                <a16:creationId xmlns:a16="http://schemas.microsoft.com/office/drawing/2014/main" id="{6C4C5D40-B49F-5E7C-B44B-DF37D3AE58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0" y="2286000"/>
            <a:ext cx="2382838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802" name="Picture 18">
            <a:extLst>
              <a:ext uri="{FF2B5EF4-FFF2-40B4-BE49-F238E27FC236}">
                <a16:creationId xmlns:a16="http://schemas.microsoft.com/office/drawing/2014/main" id="{76AE4782-0919-A1A8-40C2-99A689FF83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50" y="4419600"/>
            <a:ext cx="2382838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803" name="Picture 19">
            <a:extLst>
              <a:ext uri="{FF2B5EF4-FFF2-40B4-BE49-F238E27FC236}">
                <a16:creationId xmlns:a16="http://schemas.microsoft.com/office/drawing/2014/main" id="{E5792CDB-06A6-3280-5D75-14B598366D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2964" y="2209801"/>
            <a:ext cx="2382837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804" name="Picture 20">
            <a:extLst>
              <a:ext uri="{FF2B5EF4-FFF2-40B4-BE49-F238E27FC236}">
                <a16:creationId xmlns:a16="http://schemas.microsoft.com/office/drawing/2014/main" id="{E080AE6B-C47C-3931-4829-59A7E10E2D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1"/>
            <a:ext cx="2382838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805" name="Picture 21">
            <a:extLst>
              <a:ext uri="{FF2B5EF4-FFF2-40B4-BE49-F238E27FC236}">
                <a16:creationId xmlns:a16="http://schemas.microsoft.com/office/drawing/2014/main" id="{55742D1E-E306-B8D6-AF87-205B90740B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4419601"/>
            <a:ext cx="2382838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8798" name="Rectangle 14">
            <a:extLst>
              <a:ext uri="{FF2B5EF4-FFF2-40B4-BE49-F238E27FC236}">
                <a16:creationId xmlns:a16="http://schemas.microsoft.com/office/drawing/2014/main" id="{DEF52212-FEEE-9DCE-AE1C-02478D6626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1" y="3856445"/>
            <a:ext cx="71628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s-CO" altLang="en-US" sz="2800" b="1" i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Como </a:t>
            </a:r>
            <a:r>
              <a:rPr lang="es-CO" altLang="en-US" sz="2800" b="1" i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indivíduo</a:t>
            </a:r>
            <a:r>
              <a:rPr lang="es-CO" altLang="en-US" sz="2800" b="1" i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 como iglesia, hay montañas que están afligiéndonos... </a:t>
            </a:r>
          </a:p>
          <a:p>
            <a:pPr algn="ctr"/>
            <a:r>
              <a:rPr lang="es-CO" altLang="en-US" sz="2800" b="1" i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¡Y podemos moverlas!</a:t>
            </a:r>
            <a:endParaRPr lang="en-US" altLang="en-US" sz="2800" b="1" i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87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87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87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87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87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87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8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8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87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87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8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8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90" grpId="0" autoUpdateAnimBg="0"/>
      <p:bldP spid="118791" grpId="0" autoUpdateAnimBg="0"/>
      <p:bldP spid="118799" grpId="0" autoUpdateAnimBg="0"/>
      <p:bldP spid="118798" grpId="0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1">
            <a:extLst>
              <a:ext uri="{FF2B5EF4-FFF2-40B4-BE49-F238E27FC236}">
                <a16:creationId xmlns:a16="http://schemas.microsoft.com/office/drawing/2014/main" id="{1C86DBA0-95E6-293D-BE38-B89795524F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11"/>
          <a:stretch>
            <a:fillRect/>
          </a:stretch>
        </p:blipFill>
        <p:spPr bwMode="auto">
          <a:xfrm>
            <a:off x="3892087" y="-11901"/>
            <a:ext cx="7772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923" name="Rectangle 11">
            <a:extLst>
              <a:ext uri="{FF2B5EF4-FFF2-40B4-BE49-F238E27FC236}">
                <a16:creationId xmlns:a16="http://schemas.microsoft.com/office/drawing/2014/main" id="{9E89AD32-47AD-1582-2572-8C50751BECF0}"/>
              </a:ext>
            </a:extLst>
          </p:cNvPr>
          <p:cNvSpPr>
            <a:spLocks noChangeArrowheads="1"/>
          </p:cNvSpPr>
          <p:nvPr/>
        </p:nvSpPr>
        <p:spPr bwMode="auto">
          <a:xfrm rot="20410972">
            <a:off x="1265912" y="4815994"/>
            <a:ext cx="2438400" cy="1569660"/>
          </a:xfrm>
          <a:prstGeom prst="rect">
            <a:avLst/>
          </a:prstGeom>
          <a:solidFill>
            <a:srgbClr val="FFEECD"/>
          </a:solidFill>
          <a:ln w="9525">
            <a:solidFill>
              <a:srgbClr val="9933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CO" altLang="en-US" sz="3200" b="1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¿¡Yo!</a:t>
            </a:r>
            <a:r>
              <a:rPr lang="en-US" altLang="en-US" sz="3200" b="1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r>
              <a:rPr lang="es-CO" altLang="en-US" sz="3200" b="1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¡E</a:t>
            </a:r>
            <a:r>
              <a:rPr lang="en-US" altLang="en-US" sz="3200" b="1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</a:t>
            </a:r>
            <a:r>
              <a:rPr lang="es-CO" altLang="en-US" sz="3200" b="1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 es </a:t>
            </a:r>
            <a:r>
              <a:rPr lang="en-US" altLang="en-US" sz="3200" b="1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imposible!</a:t>
            </a:r>
          </a:p>
        </p:txBody>
      </p:sp>
      <p:sp>
        <p:nvSpPr>
          <p:cNvPr id="38927" name="Rectangle 15">
            <a:extLst>
              <a:ext uri="{FF2B5EF4-FFF2-40B4-BE49-F238E27FC236}">
                <a16:creationId xmlns:a16="http://schemas.microsoft.com/office/drawing/2014/main" id="{8D0662D6-B48E-033F-BD23-F7500E908488}"/>
              </a:ext>
            </a:extLst>
          </p:cNvPr>
          <p:cNvSpPr>
            <a:spLocks noChangeArrowheads="1"/>
          </p:cNvSpPr>
          <p:nvPr/>
        </p:nvSpPr>
        <p:spPr bwMode="auto">
          <a:xfrm rot="20997526">
            <a:off x="685800" y="3755564"/>
            <a:ext cx="2438400" cy="1077218"/>
          </a:xfrm>
          <a:prstGeom prst="rect">
            <a:avLst/>
          </a:prstGeom>
          <a:solidFill>
            <a:srgbClr val="FFEECD"/>
          </a:solidFill>
          <a:ln w="9525">
            <a:solidFill>
              <a:srgbClr val="9933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CO" altLang="en-US" sz="32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Si, ¿Señor</a:t>
            </a:r>
            <a:r>
              <a:rPr lang="en-US" altLang="en-US" sz="32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p:pic>
        <p:nvPicPr>
          <p:cNvPr id="38933" name="Picture 21">
            <a:extLst>
              <a:ext uri="{FF2B5EF4-FFF2-40B4-BE49-F238E27FC236}">
                <a16:creationId xmlns:a16="http://schemas.microsoft.com/office/drawing/2014/main" id="{A4778F18-DF3E-2302-21D9-2EAFBD2F47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9" y="0"/>
            <a:ext cx="41910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929" name="Text Box 17">
            <a:extLst>
              <a:ext uri="{FF2B5EF4-FFF2-40B4-BE49-F238E27FC236}">
                <a16:creationId xmlns:a16="http://schemas.microsoft.com/office/drawing/2014/main" id="{A010C490-377C-EAAC-009D-12E9CA9A41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351" y="78944"/>
            <a:ext cx="2057400" cy="646331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4000" b="1" i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</a:t>
            </a:r>
            <a:r>
              <a:rPr lang="es-CO" altLang="en-US" sz="4000" b="1" i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r>
              <a:rPr lang="en-US" altLang="en-US" sz="4000" b="1" i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</a:t>
            </a:r>
            <a:r>
              <a:rPr lang="es-CO" altLang="en-US" sz="4000" b="1" i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endParaRPr lang="en-US" altLang="en-US" sz="4000" b="1" i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8936" name="Rectangle 24">
            <a:extLst>
              <a:ext uri="{FF2B5EF4-FFF2-40B4-BE49-F238E27FC236}">
                <a16:creationId xmlns:a16="http://schemas.microsoft.com/office/drawing/2014/main" id="{FAF3FA2A-4373-3702-E946-7CD407B6C1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2377" y="11901"/>
            <a:ext cx="2133600" cy="126339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920" name="Text Box 8">
            <a:extLst>
              <a:ext uri="{FF2B5EF4-FFF2-40B4-BE49-F238E27FC236}">
                <a16:creationId xmlns:a16="http://schemas.microsoft.com/office/drawing/2014/main" id="{F62889D5-3737-7944-6EFA-E720E35860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8080" y="576899"/>
            <a:ext cx="4680413" cy="6247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s-CO" altLang="en-US" sz="25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 doy</a:t>
            </a:r>
          </a:p>
          <a:p>
            <a:pPr algn="ctr"/>
            <a:r>
              <a:rPr lang="es-CO" altLang="en-US" sz="25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esta montaña</a:t>
            </a:r>
          </a:p>
          <a:p>
            <a:pPr algn="ctr"/>
            <a:r>
              <a:rPr lang="es-CO" altLang="en-US" sz="25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propósito</a:t>
            </a:r>
          </a:p>
          <a:p>
            <a:pPr algn="ctr"/>
            <a:r>
              <a:rPr lang="es-CO" altLang="en-US" sz="25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 una época sin</a:t>
            </a:r>
          </a:p>
          <a:p>
            <a:pPr algn="ctr"/>
            <a:r>
              <a:rPr lang="es-CO" altLang="en-US" sz="25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ayudas electrónicas,</a:t>
            </a:r>
          </a:p>
          <a:p>
            <a:pPr algn="ctr"/>
            <a:r>
              <a:rPr lang="es-CO" altLang="en-US" sz="25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 solo medios </a:t>
            </a:r>
          </a:p>
          <a:p>
            <a:pPr algn="ctr"/>
            <a:r>
              <a:rPr lang="es-CO" altLang="en-US" sz="25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primitivos de transporte y</a:t>
            </a:r>
          </a:p>
          <a:p>
            <a:pPr algn="ctr"/>
            <a:r>
              <a:rPr lang="es-CO" altLang="en-US" sz="25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comunicación, antes de la</a:t>
            </a:r>
          </a:p>
          <a:p>
            <a:pPr algn="ctr"/>
            <a:r>
              <a:rPr lang="es-CO" altLang="en-US" sz="25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época de material impreso,</a:t>
            </a:r>
          </a:p>
          <a:p>
            <a:pPr algn="ctr"/>
            <a:r>
              <a:rPr lang="es-CO" altLang="en-US" sz="25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fotocopiadoras, ni aún un</a:t>
            </a:r>
          </a:p>
          <a:p>
            <a:pPr algn="ctr"/>
            <a:r>
              <a:rPr lang="es-CO" altLang="en-US" sz="25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sistema eficiente de correo.</a:t>
            </a:r>
          </a:p>
          <a:p>
            <a:pPr algn="ctr"/>
            <a:r>
              <a:rPr lang="es-CO" altLang="en-US" sz="25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 estas limitaciones, en 25 años tienes que ver que el evangelio sea llevado</a:t>
            </a:r>
          </a:p>
          <a:p>
            <a:pPr algn="ctr"/>
            <a:r>
              <a:rPr lang="es-CO" altLang="en-US" sz="25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todas las naciones </a:t>
            </a:r>
          </a:p>
          <a:p>
            <a:pPr algn="ctr"/>
            <a:r>
              <a:rPr lang="es-CO" altLang="en-US" sz="25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bajo el cielo.</a:t>
            </a:r>
            <a:endParaRPr lang="en-US" altLang="en-US" sz="25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Picture 1" descr="A cartoon of a bearded person&#10;&#10;Description automatically generated">
            <a:extLst>
              <a:ext uri="{FF2B5EF4-FFF2-40B4-BE49-F238E27FC236}">
                <a16:creationId xmlns:a16="http://schemas.microsoft.com/office/drawing/2014/main" id="{879D391D-EB54-7478-206D-23FC07FB635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219"/>
          <a:stretch/>
        </p:blipFill>
        <p:spPr>
          <a:xfrm>
            <a:off x="4433142" y="576899"/>
            <a:ext cx="1592545" cy="15025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89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89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89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89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5" dur="1000"/>
                                        <p:tgtEl>
                                          <p:spTgt spid="38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xit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Left)">
                                      <p:cBhvr>
                                        <p:cTn id="19" dur="1000"/>
                                        <p:tgtEl>
                                          <p:spTgt spid="389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1000"/>
                                        <p:tgtEl>
                                          <p:spTgt spid="38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9" dur="1000"/>
                                        <p:tgtEl>
                                          <p:spTgt spid="38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23" grpId="0" animBg="1" autoUpdateAnimBg="0"/>
      <p:bldP spid="38927" grpId="0" animBg="1" autoUpdateAnimBg="0"/>
      <p:bldP spid="38929" grpId="0"/>
      <p:bldP spid="38929" grpId="1"/>
      <p:bldP spid="38920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artoon of a bearded person&#10;&#10;Description automatically generated">
            <a:extLst>
              <a:ext uri="{FF2B5EF4-FFF2-40B4-BE49-F238E27FC236}">
                <a16:creationId xmlns:a16="http://schemas.microsoft.com/office/drawing/2014/main" id="{5CD8AAB4-011F-B83E-DF3F-1110BB3237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3810000"/>
            <a:ext cx="3560346" cy="3015996"/>
          </a:xfrm>
          <a:prstGeom prst="rect">
            <a:avLst/>
          </a:prstGeom>
        </p:spPr>
      </p:pic>
      <p:sp>
        <p:nvSpPr>
          <p:cNvPr id="66567" name="AutoShape 7">
            <a:extLst>
              <a:ext uri="{FF2B5EF4-FFF2-40B4-BE49-F238E27FC236}">
                <a16:creationId xmlns:a16="http://schemas.microsoft.com/office/drawing/2014/main" id="{A5C194A7-67AE-23F1-DC4F-FBB621C88F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2438400"/>
            <a:ext cx="6096000" cy="4267200"/>
          </a:xfrm>
          <a:prstGeom prst="wedgeRoundRectCallout">
            <a:avLst>
              <a:gd name="adj1" fmla="val 65625"/>
              <a:gd name="adj2" fmla="val -259"/>
              <a:gd name="adj3" fmla="val 16667"/>
            </a:avLst>
          </a:prstGeom>
          <a:solidFill>
            <a:srgbClr val="FFEECD"/>
          </a:solidFill>
          <a:ln>
            <a:noFill/>
          </a:ln>
          <a:effectLst>
            <a:outerShdw dist="53882" dir="2700000" algn="ctr" rotWithShape="0">
              <a:schemeClr val="bg2"/>
            </a:outerShdw>
          </a:effectLst>
        </p:spPr>
        <p:txBody>
          <a:bodyPr/>
          <a:lstStyle/>
          <a:p>
            <a:pPr algn="ctr"/>
            <a:r>
              <a:rPr lang="es-CO" altLang="en-US" sz="6000" b="1" i="1">
                <a:latin typeface="Tempus Sans ITC" panose="04020404030D07020202" pitchFamily="82" charset="0"/>
              </a:rPr>
              <a:t>¡¿Cómo se supone que voy a hacer</a:t>
            </a:r>
            <a:endParaRPr lang="en-US" altLang="en-US" sz="6000" b="1" i="1">
              <a:latin typeface="Tempus Sans ITC" panose="04020404030D07020202" pitchFamily="82" charset="0"/>
            </a:endParaRPr>
          </a:p>
          <a:p>
            <a:pPr algn="ctr"/>
            <a:r>
              <a:rPr lang="es-CO" altLang="en-US" sz="7200" b="1" i="1" u="sng">
                <a:latin typeface="Tempus Sans ITC" panose="04020404030D07020202" pitchFamily="82" charset="0"/>
              </a:rPr>
              <a:t>ESO</a:t>
            </a:r>
            <a:r>
              <a:rPr lang="en-US" altLang="en-US" sz="7200" b="1" i="1">
                <a:latin typeface="Tempus Sans ITC" panose="04020404030D07020202" pitchFamily="82" charset="0"/>
              </a:rPr>
              <a:t>?!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1000"/>
                                        <p:tgtEl>
                                          <p:spTgt spid="66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7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>
            <a:extLst>
              <a:ext uri="{FF2B5EF4-FFF2-40B4-BE49-F238E27FC236}">
                <a16:creationId xmlns:a16="http://schemas.microsoft.com/office/drawing/2014/main" id="{3F1B791C-8B61-4D11-4379-B233BB08EB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11"/>
          <a:stretch>
            <a:fillRect/>
          </a:stretch>
        </p:blipFill>
        <p:spPr bwMode="auto">
          <a:xfrm>
            <a:off x="3892087" y="-11901"/>
            <a:ext cx="7772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8">
            <a:extLst>
              <a:ext uri="{FF2B5EF4-FFF2-40B4-BE49-F238E27FC236}">
                <a16:creationId xmlns:a16="http://schemas.microsoft.com/office/drawing/2014/main" id="{8F95BD2C-635F-852E-B1B1-8E3947839A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8080" y="576899"/>
            <a:ext cx="4680413" cy="6247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s-CO" altLang="en-US" sz="25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 doy</a:t>
            </a:r>
          </a:p>
          <a:p>
            <a:pPr algn="ctr"/>
            <a:r>
              <a:rPr lang="es-CO" altLang="en-US" sz="25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esta montaña</a:t>
            </a:r>
          </a:p>
          <a:p>
            <a:pPr algn="ctr"/>
            <a:r>
              <a:rPr lang="es-CO" altLang="en-US" sz="25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propósito</a:t>
            </a:r>
          </a:p>
          <a:p>
            <a:pPr algn="ctr"/>
            <a:r>
              <a:rPr lang="es-CO" altLang="en-US" sz="25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 una época sin</a:t>
            </a:r>
          </a:p>
          <a:p>
            <a:pPr algn="ctr"/>
            <a:r>
              <a:rPr lang="es-CO" altLang="en-US" sz="25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ayudas electrónicas,</a:t>
            </a:r>
          </a:p>
          <a:p>
            <a:pPr algn="ctr"/>
            <a:r>
              <a:rPr lang="es-CO" altLang="en-US" sz="25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 solo medios </a:t>
            </a:r>
          </a:p>
          <a:p>
            <a:pPr algn="ctr"/>
            <a:r>
              <a:rPr lang="es-CO" altLang="en-US" sz="25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primitivos de transporte y</a:t>
            </a:r>
          </a:p>
          <a:p>
            <a:pPr algn="ctr"/>
            <a:r>
              <a:rPr lang="es-CO" altLang="en-US" sz="25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comunicación, antes de la</a:t>
            </a:r>
          </a:p>
          <a:p>
            <a:pPr algn="ctr"/>
            <a:r>
              <a:rPr lang="es-CO" altLang="en-US" sz="25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época de material impreso,</a:t>
            </a:r>
          </a:p>
          <a:p>
            <a:pPr algn="ctr"/>
            <a:r>
              <a:rPr lang="es-CO" altLang="en-US" sz="25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fotocopiadoras, ni aún un</a:t>
            </a:r>
          </a:p>
          <a:p>
            <a:pPr algn="ctr"/>
            <a:r>
              <a:rPr lang="es-CO" altLang="en-US" sz="25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sistema eficiente de correo.</a:t>
            </a:r>
          </a:p>
          <a:p>
            <a:pPr algn="ctr"/>
            <a:r>
              <a:rPr lang="es-CO" altLang="en-US" sz="25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 estas limitaciones, en 25 años tienes que ver que el evangelio sea llevado</a:t>
            </a:r>
          </a:p>
          <a:p>
            <a:pPr algn="ctr"/>
            <a:r>
              <a:rPr lang="es-CO" altLang="en-US" sz="25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todas las naciones </a:t>
            </a:r>
          </a:p>
          <a:p>
            <a:pPr algn="ctr"/>
            <a:r>
              <a:rPr lang="es-CO" altLang="en-US" sz="25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bajo el cielo.</a:t>
            </a:r>
            <a:endParaRPr lang="en-US" altLang="en-US" sz="25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3" descr="A cartoon of a bearded person&#10;&#10;Description automatically generated">
            <a:extLst>
              <a:ext uri="{FF2B5EF4-FFF2-40B4-BE49-F238E27FC236}">
                <a16:creationId xmlns:a16="http://schemas.microsoft.com/office/drawing/2014/main" id="{220D6470-0B0A-6825-70B6-63917D9772B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219"/>
          <a:stretch/>
        </p:blipFill>
        <p:spPr>
          <a:xfrm>
            <a:off x="4433142" y="576899"/>
            <a:ext cx="1592545" cy="1502599"/>
          </a:xfrm>
          <a:prstGeom prst="rect">
            <a:avLst/>
          </a:prstGeom>
        </p:spPr>
      </p:pic>
      <p:pic>
        <p:nvPicPr>
          <p:cNvPr id="5" name="Picture 21">
            <a:extLst>
              <a:ext uri="{FF2B5EF4-FFF2-40B4-BE49-F238E27FC236}">
                <a16:creationId xmlns:a16="http://schemas.microsoft.com/office/drawing/2014/main" id="{47B6C12F-314D-AE78-FAFB-E0378A68B4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9" y="0"/>
            <a:ext cx="41910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8554" name="AutoShape 10">
            <a:extLst>
              <a:ext uri="{FF2B5EF4-FFF2-40B4-BE49-F238E27FC236}">
                <a16:creationId xmlns:a16="http://schemas.microsoft.com/office/drawing/2014/main" id="{83B9C1BC-F150-5099-869D-98926BE785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3200400"/>
            <a:ext cx="2362200" cy="2895600"/>
          </a:xfrm>
          <a:prstGeom prst="wedgeRoundRectCallout">
            <a:avLst>
              <a:gd name="adj1" fmla="val -30772"/>
              <a:gd name="adj2" fmla="val -126331"/>
              <a:gd name="adj3" fmla="val 16667"/>
            </a:avLst>
          </a:prstGeom>
          <a:solidFill>
            <a:srgbClr val="FFEECD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altLang="en-US" sz="4400" b="1">
                <a:latin typeface="Tempus Sans ITC" panose="04020404030D07020202" pitchFamily="82" charset="0"/>
              </a:rPr>
              <a:t>Ah…</a:t>
            </a:r>
            <a:r>
              <a:rPr lang="es-CO" altLang="en-US" sz="4400" b="1">
                <a:latin typeface="Tempus Sans ITC" panose="04020404030D07020202" pitchFamily="82" charset="0"/>
              </a:rPr>
              <a:t> pero hay mas</a:t>
            </a:r>
            <a:r>
              <a:rPr lang="en-US" altLang="en-US" sz="4400" b="1">
                <a:latin typeface="Tempus Sans ITC" panose="04020404030D07020202" pitchFamily="82" charset="0"/>
              </a:rPr>
              <a:t>.</a:t>
            </a:r>
            <a:endParaRPr lang="en-US" altLang="en-US" sz="2800">
              <a:latin typeface="Tempus Sans ITC" panose="04020404030D07020202" pitchFamily="82" charset="0"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8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8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8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8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108554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7" name="Text Box 5">
            <a:extLst>
              <a:ext uri="{FF2B5EF4-FFF2-40B4-BE49-F238E27FC236}">
                <a16:creationId xmlns:a16="http://schemas.microsoft.com/office/drawing/2014/main" id="{81BA645E-8D4E-7B92-EF77-0E4A4C4100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378562"/>
            <a:ext cx="102870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s-CO" altLang="en-US" sz="30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Tendrás estos mayores obstáculos en tu camino</a:t>
            </a:r>
            <a:r>
              <a:rPr lang="en-US" altLang="en-US" sz="30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</p:txBody>
      </p:sp>
      <p:sp>
        <p:nvSpPr>
          <p:cNvPr id="85000" name="Text Box 8">
            <a:extLst>
              <a:ext uri="{FF2B5EF4-FFF2-40B4-BE49-F238E27FC236}">
                <a16:creationId xmlns:a16="http://schemas.microsoft.com/office/drawing/2014/main" id="{1D35BA56-AF16-FDB1-AC6A-33131F84B5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991203"/>
            <a:ext cx="92964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#1: </a:t>
            </a:r>
            <a:r>
              <a:rPr lang="es-CO" altLang="en-US" sz="2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Ambos los Judíos y Gentiles tratarán de matarte.</a:t>
            </a:r>
            <a:endParaRPr lang="en-US" altLang="en-US" sz="2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5001" name="Text Box 9">
            <a:extLst>
              <a:ext uri="{FF2B5EF4-FFF2-40B4-BE49-F238E27FC236}">
                <a16:creationId xmlns:a16="http://schemas.microsoft.com/office/drawing/2014/main" id="{F1901E6E-525C-C746-D824-BF7CE23529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1504380"/>
            <a:ext cx="9829800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2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#2: </a:t>
            </a:r>
            <a:r>
              <a:rPr lang="es-CO" altLang="en-US" sz="2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Vas a pasar harto tiempo en prisiones y no vas a </a:t>
            </a:r>
          </a:p>
          <a:p>
            <a:pPr algn="ctr"/>
            <a:r>
              <a:rPr lang="es-CO" altLang="en-US" sz="2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poder viajar libremente todo el tiempo</a:t>
            </a:r>
            <a:r>
              <a:rPr lang="en-US" altLang="en-US" sz="2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85002" name="AutoShape 10">
            <a:extLst>
              <a:ext uri="{FF2B5EF4-FFF2-40B4-BE49-F238E27FC236}">
                <a16:creationId xmlns:a16="http://schemas.microsoft.com/office/drawing/2014/main" id="{EB441140-8387-6ABC-1062-E7827FDEA8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2438400"/>
            <a:ext cx="8839200" cy="3962400"/>
          </a:xfrm>
          <a:prstGeom prst="wedgeRoundRectCallout">
            <a:avLst>
              <a:gd name="adj1" fmla="val -59634"/>
              <a:gd name="adj2" fmla="val -14366"/>
              <a:gd name="adj3" fmla="val 16667"/>
            </a:avLst>
          </a:prstGeom>
          <a:solidFill>
            <a:srgbClr val="FFEECD"/>
          </a:solidFill>
          <a:ln>
            <a:noFill/>
          </a:ln>
          <a:effectLst/>
        </p:spPr>
        <p:txBody>
          <a:bodyPr/>
          <a:lstStyle/>
          <a:p>
            <a:pPr algn="ctr">
              <a:lnSpc>
                <a:spcPct val="85000"/>
              </a:lnSpc>
            </a:pPr>
            <a:r>
              <a:rPr lang="es-CO" alt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</a:t>
            </a:r>
            <a:r>
              <a:rPr lang="en-US" alt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mm…</a:t>
            </a:r>
            <a:r>
              <a:rPr lang="es-CO" alt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 creo que sea posible hacer eso.  Me parece que los predicadores podrían vivir en un área por muchos años y no evangelizarla bien.  ¿Cómo se supone que voy a evangelizar la mayor parte del mundo en solo 25 años, con tan serias limitaciones?  Eso significa que de alguna manera, tengo que ayudar a empezar iglesias en cientos de ciudades...es muy duro hacerlo en una ciudad...¡Ayúdame</a:t>
            </a:r>
            <a:r>
              <a:rPr lang="en-US" alt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  </a:t>
            </a:r>
            <a:r>
              <a:rPr lang="es-CO" alt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¡Creo que necesito un muy buen plan</a:t>
            </a:r>
            <a:r>
              <a:rPr lang="en-US" alt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</a:t>
            </a:r>
          </a:p>
        </p:txBody>
      </p:sp>
      <p:pic>
        <p:nvPicPr>
          <p:cNvPr id="2" name="Picture 1" descr="A cartoon of a bearded person&#10;&#10;Description automatically generated">
            <a:extLst>
              <a:ext uri="{FF2B5EF4-FFF2-40B4-BE49-F238E27FC236}">
                <a16:creationId xmlns:a16="http://schemas.microsoft.com/office/drawing/2014/main" id="{AEA764A3-B2E3-F123-9147-38EE96F4402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70"/>
          <a:stretch/>
        </p:blipFill>
        <p:spPr>
          <a:xfrm flipH="1">
            <a:off x="76200" y="3842004"/>
            <a:ext cx="3276600" cy="30159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84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85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85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1000"/>
                                        <p:tgtEl>
                                          <p:spTgt spid="85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7" grpId="0" autoUpdateAnimBg="0"/>
      <p:bldP spid="85000" grpId="0" autoUpdateAnimBg="0"/>
      <p:bldP spid="85001" grpId="0" autoUpdateAnimBg="0"/>
      <p:bldP spid="85002" grpId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56" name="Picture 20">
            <a:extLst>
              <a:ext uri="{FF2B5EF4-FFF2-40B4-BE49-F238E27FC236}">
                <a16:creationId xmlns:a16="http://schemas.microsoft.com/office/drawing/2014/main" id="{32FECB8C-9C7A-9F6E-A63C-06ADC37262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"/>
            <a:ext cx="8610600" cy="6596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546" name="Text Box 10">
            <a:extLst>
              <a:ext uri="{FF2B5EF4-FFF2-40B4-BE49-F238E27FC236}">
                <a16:creationId xmlns:a16="http://schemas.microsoft.com/office/drawing/2014/main" id="{B0510D7A-777A-9B4F-CBD4-AA95702721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304800"/>
            <a:ext cx="6477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s-CO" alt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Plan Para Mover Montañas</a:t>
            </a:r>
            <a:endParaRPr lang="en-US" altLang="en-US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5547" name="Text Box 11">
            <a:extLst>
              <a:ext uri="{FF2B5EF4-FFF2-40B4-BE49-F238E27FC236}">
                <a16:creationId xmlns:a16="http://schemas.microsoft.com/office/drawing/2014/main" id="{255C3B09-D9D7-ED83-5D1C-65D7288396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1143000"/>
            <a:ext cx="7162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</a:t>
            </a:r>
            <a:r>
              <a:rPr lang="es-CO" alt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Reclutar 2000 hombres para ayudarme</a:t>
            </a:r>
            <a:endParaRPr lang="en-US" altLang="en-US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5548" name="Text Box 12">
            <a:extLst>
              <a:ext uri="{FF2B5EF4-FFF2-40B4-BE49-F238E27FC236}">
                <a16:creationId xmlns:a16="http://schemas.microsoft.com/office/drawing/2014/main" id="{C0C786E9-D5F1-A1A0-30B5-1CCB79AAC0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799" y="1752601"/>
            <a:ext cx="7069777" cy="720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</a:pPr>
            <a:r>
              <a:rPr lang="en-US" alt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</a:t>
            </a:r>
            <a:r>
              <a:rPr lang="es-CO" alt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Por un año entrenarlos en los mejores</a:t>
            </a:r>
          </a:p>
          <a:p>
            <a:pPr>
              <a:lnSpc>
                <a:spcPct val="85000"/>
              </a:lnSpc>
            </a:pPr>
            <a:r>
              <a:rPr lang="es-CO" alt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métodos de la evangelización personal</a:t>
            </a:r>
            <a:endParaRPr lang="en-US" altLang="en-US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5549" name="Text Box 13">
            <a:extLst>
              <a:ext uri="{FF2B5EF4-FFF2-40B4-BE49-F238E27FC236}">
                <a16:creationId xmlns:a16="http://schemas.microsoft.com/office/drawing/2014/main" id="{68B97707-F1DB-DEF2-6FFD-413CF7018B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799" y="2514601"/>
            <a:ext cx="7255823" cy="406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</a:pPr>
            <a:r>
              <a:rPr lang="en-US" altLang="en-US" sz="2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</a:t>
            </a:r>
            <a:r>
              <a:rPr lang="es-CO" altLang="en-US" sz="2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Asignarles ciudades por todo el mundo</a:t>
            </a:r>
            <a:endParaRPr lang="en-US" altLang="en-US" sz="2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5550" name="Text Box 14">
            <a:extLst>
              <a:ext uri="{FF2B5EF4-FFF2-40B4-BE49-F238E27FC236}">
                <a16:creationId xmlns:a16="http://schemas.microsoft.com/office/drawing/2014/main" id="{88E0C808-63D8-34C1-09EB-067F5257DA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799" y="2971801"/>
            <a:ext cx="7255823" cy="720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</a:pPr>
            <a:r>
              <a:rPr lang="en-US" alt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 </a:t>
            </a:r>
            <a:r>
              <a:rPr lang="en-US" alt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Organiz</a:t>
            </a:r>
            <a:r>
              <a:rPr lang="es-CO" alt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</a:t>
            </a:r>
            <a:r>
              <a:rPr lang="en-US" alt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CO" alt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una campaña para recolectar </a:t>
            </a:r>
          </a:p>
          <a:p>
            <a:pPr algn="ctr">
              <a:lnSpc>
                <a:spcPct val="85000"/>
              </a:lnSpc>
            </a:pPr>
            <a:r>
              <a:rPr lang="es-CO" alt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dinero para ayudarlos a ir a todas partes</a:t>
            </a:r>
            <a:endParaRPr lang="en-US" altLang="en-US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5551" name="Text Box 15">
            <a:extLst>
              <a:ext uri="{FF2B5EF4-FFF2-40B4-BE49-F238E27FC236}">
                <a16:creationId xmlns:a16="http://schemas.microsoft.com/office/drawing/2014/main" id="{EDF5A683-9613-1C27-E4E2-CB853CF779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799" y="3733801"/>
            <a:ext cx="7255823" cy="720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</a:pPr>
            <a:r>
              <a:rPr lang="en-US" alt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 </a:t>
            </a:r>
            <a:r>
              <a:rPr lang="en-US" alt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Establece</a:t>
            </a:r>
            <a:r>
              <a:rPr lang="es-CO" alt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 mi</a:t>
            </a:r>
            <a:r>
              <a:rPr lang="en-US" alt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“</a:t>
            </a:r>
            <a:r>
              <a:rPr lang="es-CO" alt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entrando por todo el mundo </a:t>
            </a:r>
          </a:p>
          <a:p>
            <a:pPr algn="ctr">
              <a:lnSpc>
                <a:spcPct val="85000"/>
              </a:lnSpc>
            </a:pPr>
            <a:r>
              <a:rPr lang="es-CO" alt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por Cristo</a:t>
            </a:r>
            <a:r>
              <a:rPr lang="en-US" alt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 </a:t>
            </a:r>
            <a:r>
              <a:rPr lang="es-CO" alt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sede en Damasco.</a:t>
            </a:r>
            <a:r>
              <a:rPr lang="en-US" alt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65552" name="Text Box 16">
            <a:extLst>
              <a:ext uri="{FF2B5EF4-FFF2-40B4-BE49-F238E27FC236}">
                <a16:creationId xmlns:a16="http://schemas.microsoft.com/office/drawing/2014/main" id="{91B98DDD-A814-4331-4461-AB2E432F9F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799" y="4419601"/>
            <a:ext cx="7255823" cy="720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</a:pPr>
            <a:r>
              <a:rPr lang="en-US" alt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6. </a:t>
            </a:r>
            <a:r>
              <a:rPr lang="es-CO" alt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Pídeles que me informen cada mes para ver </a:t>
            </a:r>
          </a:p>
          <a:p>
            <a:pPr>
              <a:lnSpc>
                <a:spcPct val="85000"/>
              </a:lnSpc>
            </a:pPr>
            <a:r>
              <a:rPr lang="es-CO" alt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si necesito más organización</a:t>
            </a:r>
            <a:r>
              <a:rPr lang="en-US" alt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65553" name="Text Box 17">
            <a:extLst>
              <a:ext uri="{FF2B5EF4-FFF2-40B4-BE49-F238E27FC236}">
                <a16:creationId xmlns:a16="http://schemas.microsoft.com/office/drawing/2014/main" id="{1D7F566C-E290-3A7B-06EE-78064D8E9F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799" y="5105401"/>
            <a:ext cx="7255823" cy="406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</a:pPr>
            <a:r>
              <a:rPr lang="en-US" altLang="en-US" sz="2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7. </a:t>
            </a:r>
            <a:r>
              <a:rPr lang="es-CO" altLang="en-US" sz="2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¿Jm</a:t>
            </a:r>
            <a:r>
              <a:rPr lang="en-US" altLang="en-US" sz="2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m…</a:t>
            </a:r>
            <a:r>
              <a:rPr lang="es-CO" altLang="en-US" sz="2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 más</a:t>
            </a:r>
            <a:r>
              <a:rPr lang="en-US" altLang="en-US" sz="2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p:sp>
        <p:nvSpPr>
          <p:cNvPr id="65558" name="Rectangle 22">
            <a:extLst>
              <a:ext uri="{FF2B5EF4-FFF2-40B4-BE49-F238E27FC236}">
                <a16:creationId xmlns:a16="http://schemas.microsoft.com/office/drawing/2014/main" id="{01764A7D-A465-77FB-96D1-D61C3DF7CE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6265" y="1142999"/>
            <a:ext cx="152400" cy="5715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A cartoon of a bearded person&#10;&#10;Description automatically generated">
            <a:extLst>
              <a:ext uri="{FF2B5EF4-FFF2-40B4-BE49-F238E27FC236}">
                <a16:creationId xmlns:a16="http://schemas.microsoft.com/office/drawing/2014/main" id="{6CBEB3AF-F1BB-E156-3287-EC77EFC8362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70"/>
          <a:stretch/>
        </p:blipFill>
        <p:spPr>
          <a:xfrm flipH="1">
            <a:off x="1143000" y="2458897"/>
            <a:ext cx="2667000" cy="2454880"/>
          </a:xfrm>
          <a:prstGeom prst="rect">
            <a:avLst/>
          </a:prstGeom>
        </p:spPr>
      </p:pic>
      <p:sp>
        <p:nvSpPr>
          <p:cNvPr id="65545" name="AutoShape 9">
            <a:extLst>
              <a:ext uri="{FF2B5EF4-FFF2-40B4-BE49-F238E27FC236}">
                <a16:creationId xmlns:a16="http://schemas.microsoft.com/office/drawing/2014/main" id="{36C150F3-5722-68F2-CBB0-0CEB7CB8AC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4964" y="649932"/>
            <a:ext cx="1828800" cy="1447800"/>
          </a:xfrm>
          <a:prstGeom prst="wedgeRoundRectCallout">
            <a:avLst>
              <a:gd name="adj1" fmla="val 37042"/>
              <a:gd name="adj2" fmla="val 76020"/>
              <a:gd name="adj3" fmla="val 16667"/>
            </a:avLst>
          </a:prstGeom>
          <a:solidFill>
            <a:srgbClr val="FFEECD"/>
          </a:solidFill>
          <a:ln>
            <a:noFill/>
          </a:ln>
          <a:effectLst/>
        </p:spPr>
        <p:txBody>
          <a:bodyPr/>
          <a:lstStyle/>
          <a:p>
            <a:pPr algn="ctr"/>
            <a:r>
              <a:rPr lang="es-CO" alt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Mira</a:t>
            </a:r>
          </a:p>
          <a:p>
            <a:pPr algn="ctr"/>
            <a:r>
              <a:rPr lang="es-CO" alt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esto:</a:t>
            </a:r>
          </a:p>
          <a:p>
            <a:pPr algn="ctr"/>
            <a:endParaRPr lang="en-US" altLang="en-US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5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5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55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55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65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1000"/>
                                        <p:tgtEl>
                                          <p:spTgt spid="65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000"/>
                                        <p:tgtEl>
                                          <p:spTgt spid="65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1000"/>
                                        <p:tgtEl>
                                          <p:spTgt spid="65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55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55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55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55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65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1000"/>
                                        <p:tgtEl>
                                          <p:spTgt spid="65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6" grpId="0" autoUpdateAnimBg="0"/>
      <p:bldP spid="65547" grpId="0" autoUpdateAnimBg="0"/>
      <p:bldP spid="65548" grpId="0" autoUpdateAnimBg="0"/>
      <p:bldP spid="65549" grpId="0" autoUpdateAnimBg="0"/>
      <p:bldP spid="65550" grpId="0" autoUpdateAnimBg="0"/>
      <p:bldP spid="65551" grpId="0" autoUpdateAnimBg="0"/>
      <p:bldP spid="65552" grpId="0" autoUpdateAnimBg="0"/>
      <p:bldP spid="65553" grpId="0" autoUpdateAnimBg="0"/>
      <p:bldP spid="65545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82" name="AutoShape 14">
            <a:extLst>
              <a:ext uri="{FF2B5EF4-FFF2-40B4-BE49-F238E27FC236}">
                <a16:creationId xmlns:a16="http://schemas.microsoft.com/office/drawing/2014/main" id="{14BFA5E9-E83A-FCBF-55E4-CDACF8C507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173" y="2014537"/>
            <a:ext cx="3048000" cy="4191000"/>
          </a:xfrm>
          <a:prstGeom prst="wedgeRoundRectCallout">
            <a:avLst>
              <a:gd name="adj1" fmla="val -20000"/>
              <a:gd name="adj2" fmla="val -50521"/>
              <a:gd name="adj3" fmla="val 16667"/>
            </a:avLst>
          </a:prstGeom>
          <a:solidFill>
            <a:srgbClr val="FFEECD"/>
          </a:solidFill>
          <a:ln>
            <a:noFill/>
          </a:ln>
          <a:effectLst/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es-CO" alt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¿Pablo de verdad movió su montaña con un plan como este</a:t>
            </a:r>
            <a:r>
              <a:rPr lang="en-US" alt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 </a:t>
            </a:r>
            <a:r>
              <a:rPr lang="es-CO" alt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¡No lo creo</a:t>
            </a:r>
            <a:r>
              <a:rPr lang="en-US" alt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</a:t>
            </a:r>
          </a:p>
          <a:p>
            <a:pPr algn="ctr">
              <a:lnSpc>
                <a:spcPct val="90000"/>
              </a:lnSpc>
            </a:pPr>
            <a:r>
              <a:rPr lang="es-CO" alt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Echémosle un vistazo a su plan real</a:t>
            </a:r>
            <a:r>
              <a:rPr lang="en-US" alt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ctr">
              <a:lnSpc>
                <a:spcPct val="90000"/>
              </a:lnSpc>
            </a:pPr>
            <a:endParaRPr lang="en-US" altLang="en-US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Picture 20">
            <a:extLst>
              <a:ext uri="{FF2B5EF4-FFF2-40B4-BE49-F238E27FC236}">
                <a16:creationId xmlns:a16="http://schemas.microsoft.com/office/drawing/2014/main" id="{E8D59E4C-5D9C-4CDB-E205-60190F7383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0920" y="261937"/>
            <a:ext cx="8610600" cy="6596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10">
            <a:extLst>
              <a:ext uri="{FF2B5EF4-FFF2-40B4-BE49-F238E27FC236}">
                <a16:creationId xmlns:a16="http://schemas.microsoft.com/office/drawing/2014/main" id="{1D2944E7-968A-B1FE-94CC-46E36A578E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0520" y="566736"/>
            <a:ext cx="6477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s-CO" alt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Plan Para Mover Montañas</a:t>
            </a:r>
            <a:endParaRPr lang="en-US" altLang="en-US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 Box 11">
            <a:extLst>
              <a:ext uri="{FF2B5EF4-FFF2-40B4-BE49-F238E27FC236}">
                <a16:creationId xmlns:a16="http://schemas.microsoft.com/office/drawing/2014/main" id="{F7241F18-C23A-8680-1BCE-7BB1372C90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6720" y="1404936"/>
            <a:ext cx="7162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</a:t>
            </a:r>
            <a:r>
              <a:rPr lang="es-CO" alt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Reclutar 2000 hombres para ayudarme</a:t>
            </a:r>
            <a:endParaRPr lang="en-US" altLang="en-US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 Box 12">
            <a:extLst>
              <a:ext uri="{FF2B5EF4-FFF2-40B4-BE49-F238E27FC236}">
                <a16:creationId xmlns:a16="http://schemas.microsoft.com/office/drawing/2014/main" id="{D76C62A9-061A-80B7-1F23-5CF0721533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6719" y="2014537"/>
            <a:ext cx="7069777" cy="720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</a:pPr>
            <a:r>
              <a:rPr lang="en-US" altLang="en-US" sz="2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</a:t>
            </a:r>
            <a:r>
              <a:rPr lang="es-CO" altLang="en-US" sz="2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Por un año entrenarlos en los mejores</a:t>
            </a:r>
          </a:p>
          <a:p>
            <a:pPr>
              <a:lnSpc>
                <a:spcPct val="85000"/>
              </a:lnSpc>
            </a:pPr>
            <a:r>
              <a:rPr lang="es-CO" altLang="en-US" sz="2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métodos de la evangelización</a:t>
            </a:r>
            <a:endParaRPr lang="en-US" altLang="en-US" sz="2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 Box 13">
            <a:extLst>
              <a:ext uri="{FF2B5EF4-FFF2-40B4-BE49-F238E27FC236}">
                <a16:creationId xmlns:a16="http://schemas.microsoft.com/office/drawing/2014/main" id="{3A5B079A-D61B-8535-2CAD-A61B3FC7DE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6719" y="2776537"/>
            <a:ext cx="7255823" cy="406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</a:pPr>
            <a:r>
              <a:rPr lang="en-US" alt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</a:t>
            </a:r>
            <a:r>
              <a:rPr lang="es-CO" alt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Asignarles ciudades por todo el mundo</a:t>
            </a:r>
            <a:endParaRPr lang="en-US" altLang="en-US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Text Box 14">
            <a:extLst>
              <a:ext uri="{FF2B5EF4-FFF2-40B4-BE49-F238E27FC236}">
                <a16:creationId xmlns:a16="http://schemas.microsoft.com/office/drawing/2014/main" id="{A2373682-269C-B486-B8EB-D65FB3CBE8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1479" y="3272236"/>
            <a:ext cx="7255823" cy="720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</a:pPr>
            <a:r>
              <a:rPr lang="en-US" alt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 </a:t>
            </a:r>
            <a:r>
              <a:rPr lang="en-US" alt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Organiz</a:t>
            </a:r>
            <a:r>
              <a:rPr lang="es-CO" alt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</a:t>
            </a:r>
            <a:r>
              <a:rPr lang="en-US" alt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CO" alt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una campaña para recolectar </a:t>
            </a:r>
          </a:p>
          <a:p>
            <a:pPr algn="ctr">
              <a:lnSpc>
                <a:spcPct val="85000"/>
              </a:lnSpc>
            </a:pPr>
            <a:r>
              <a:rPr lang="es-CO" alt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dinero para ayudarlos a ir a todas partes</a:t>
            </a:r>
            <a:endParaRPr lang="en-US" altLang="en-US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Text Box 15">
            <a:extLst>
              <a:ext uri="{FF2B5EF4-FFF2-40B4-BE49-F238E27FC236}">
                <a16:creationId xmlns:a16="http://schemas.microsoft.com/office/drawing/2014/main" id="{51C32C93-2584-9573-8EE8-E8254BD74C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1479" y="4034236"/>
            <a:ext cx="7255823" cy="720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</a:pPr>
            <a:r>
              <a:rPr lang="en-US" alt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 </a:t>
            </a:r>
            <a:r>
              <a:rPr lang="en-US" alt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Establece</a:t>
            </a:r>
            <a:r>
              <a:rPr lang="es-CO" alt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 mi sede:</a:t>
            </a:r>
            <a:r>
              <a:rPr lang="en-US" alt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“</a:t>
            </a:r>
            <a:r>
              <a:rPr lang="es-CO" alt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entrando por todo el </a:t>
            </a:r>
          </a:p>
          <a:p>
            <a:pPr>
              <a:lnSpc>
                <a:spcPct val="85000"/>
              </a:lnSpc>
            </a:pPr>
            <a:r>
              <a:rPr lang="es-CO" alt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mundo por Cristo</a:t>
            </a:r>
            <a:r>
              <a:rPr lang="en-US" alt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 </a:t>
            </a:r>
            <a:r>
              <a:rPr lang="es-CO" alt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 Damasco</a:t>
            </a:r>
            <a:endParaRPr lang="en-US" altLang="en-US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Text Box 16">
            <a:extLst>
              <a:ext uri="{FF2B5EF4-FFF2-40B4-BE49-F238E27FC236}">
                <a16:creationId xmlns:a16="http://schemas.microsoft.com/office/drawing/2014/main" id="{51AC7BD1-D057-6B10-7682-C11A9EBC57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1479" y="4720036"/>
            <a:ext cx="7255823" cy="720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</a:pPr>
            <a:r>
              <a:rPr lang="en-US" alt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6. </a:t>
            </a:r>
            <a:r>
              <a:rPr lang="es-CO" alt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Pídeles que me informen cada mes para ver </a:t>
            </a:r>
          </a:p>
          <a:p>
            <a:pPr>
              <a:lnSpc>
                <a:spcPct val="85000"/>
              </a:lnSpc>
            </a:pPr>
            <a:r>
              <a:rPr lang="es-CO" alt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si necesito más organización</a:t>
            </a:r>
            <a:endParaRPr lang="en-US" altLang="en-US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Text Box 17">
            <a:extLst>
              <a:ext uri="{FF2B5EF4-FFF2-40B4-BE49-F238E27FC236}">
                <a16:creationId xmlns:a16="http://schemas.microsoft.com/office/drawing/2014/main" id="{C2F8DF5E-C2FD-2B22-D91D-B383008ACD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1479" y="5405836"/>
            <a:ext cx="7255823" cy="406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</a:pPr>
            <a:r>
              <a:rPr lang="en-US" altLang="en-US" sz="2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7. </a:t>
            </a:r>
            <a:r>
              <a:rPr lang="es-CO" altLang="en-US" sz="2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¿Jm</a:t>
            </a:r>
            <a:r>
              <a:rPr lang="en-US" altLang="en-US" sz="2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m…</a:t>
            </a:r>
            <a:r>
              <a:rPr lang="es-CO" altLang="en-US" sz="2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 más</a:t>
            </a:r>
            <a:r>
              <a:rPr lang="en-US" altLang="en-US" sz="2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4187</TotalTime>
  <Words>2187</Words>
  <Application>Microsoft Office PowerPoint</Application>
  <PresentationFormat>Widescreen</PresentationFormat>
  <Paragraphs>264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3" baseType="lpstr">
      <vt:lpstr>Arial</vt:lpstr>
      <vt:lpstr>Calibri</vt:lpstr>
      <vt:lpstr>Calibri Light</vt:lpstr>
      <vt:lpstr>Tahoma</vt:lpstr>
      <vt:lpstr>Tempus Sans ITC</vt:lpstr>
      <vt:lpstr>Times New Roman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Florida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FL Camp</dc:creator>
  <cp:lastModifiedBy>ROYCE CHANDLER</cp:lastModifiedBy>
  <cp:revision>680</cp:revision>
  <dcterms:created xsi:type="dcterms:W3CDTF">2003-05-02T19:09:15Z</dcterms:created>
  <dcterms:modified xsi:type="dcterms:W3CDTF">2023-08-25T20:16:31Z</dcterms:modified>
</cp:coreProperties>
</file>