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35" r:id="rId2"/>
    <p:sldId id="271" r:id="rId3"/>
    <p:sldId id="328" r:id="rId4"/>
    <p:sldId id="329" r:id="rId5"/>
    <p:sldId id="330" r:id="rId6"/>
    <p:sldId id="331" r:id="rId7"/>
    <p:sldId id="332" r:id="rId8"/>
    <p:sldId id="317" r:id="rId9"/>
    <p:sldId id="318" r:id="rId10"/>
    <p:sldId id="314" r:id="rId11"/>
    <p:sldId id="333" r:id="rId12"/>
    <p:sldId id="334" r:id="rId13"/>
    <p:sldId id="293" r:id="rId14"/>
    <p:sldId id="297" r:id="rId15"/>
    <p:sldId id="299" r:id="rId16"/>
    <p:sldId id="300" r:id="rId17"/>
    <p:sldId id="324" r:id="rId18"/>
    <p:sldId id="323" r:id="rId19"/>
    <p:sldId id="303" r:id="rId20"/>
    <p:sldId id="304" r:id="rId21"/>
    <p:sldId id="305" r:id="rId22"/>
    <p:sldId id="307" r:id="rId23"/>
    <p:sldId id="312" r:id="rId24"/>
    <p:sldId id="33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E1"/>
    <a:srgbClr val="FFCC66"/>
    <a:srgbClr val="993300"/>
    <a:srgbClr val="0033CC"/>
    <a:srgbClr val="FF0000"/>
    <a:srgbClr val="FF9966"/>
    <a:srgbClr val="FF33CC"/>
    <a:srgbClr val="00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3" autoAdjust="0"/>
  </p:normalViewPr>
  <p:slideViewPr>
    <p:cSldViewPr>
      <p:cViewPr varScale="1">
        <p:scale>
          <a:sx n="111" d="100"/>
          <a:sy n="111" d="100"/>
        </p:scale>
        <p:origin x="594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A62EA8C-5DFC-D4E3-4FED-54515C39FC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DD88876-C631-3713-EE58-399E72BAA3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DD3D581C-6120-AC05-6307-3312FC291B8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F0F08FC5-B069-2EA8-7CBB-C13C0EA1D1D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56F8E723-B44E-79A4-0D0F-AFCA45A6C7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22804DC4-48BF-720B-A0B6-3EC43EFBBE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FD6DC0-1330-4835-85D5-D3F3BEEBBD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25185-F7BE-487F-82B5-59112E4771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48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0859-2014-4BD8-94AF-D84AE9EF3E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9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7A07-6775-4A08-AEA1-01FB8785118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78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A321-4201-4DE1-BC31-05B14D24A0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03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CC0B-770A-4F6C-895B-35D2719F891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30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0D538-A536-4D42-8014-AB80B8F491F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088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D586-2C3A-44CB-BF1F-F1C366ECCF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78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A4C1-DB9E-46C8-959D-FBAA1E974B8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25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57CF-91B0-4803-8912-38CD2BC209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94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12D96-8C5C-40F9-A639-1DECC0C3FD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69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73E8-D3DA-4A38-8CD1-4C7FCD7E45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90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9E40B-C197-487F-9B78-BE7E4CF80B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62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009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>
            <a:extLst>
              <a:ext uri="{FF2B5EF4-FFF2-40B4-BE49-F238E27FC236}">
                <a16:creationId xmlns:a16="http://schemas.microsoft.com/office/drawing/2014/main" id="{E31301CF-F4DE-F4E4-AE32-502FD3F7B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819400" y="0"/>
            <a:ext cx="77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6" name="Text Box 4">
            <a:extLst>
              <a:ext uri="{FF2B5EF4-FFF2-40B4-BE49-F238E27FC236}">
                <a16:creationId xmlns:a16="http://schemas.microsoft.com/office/drawing/2014/main" id="{7AB8E466-0A79-3FF3-0FB8-88208D9FD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1257327"/>
            <a:ext cx="6934200" cy="5562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Planear como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explicar a todo mi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ejército el plan de Dios.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  Persuadir a los 31,700 que no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    los necesitamos para vencer el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innumerable ejército de las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madianitas.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Recoger 300 antorchas, cántaros,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y trompetas.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Descubrir si o no alguno de los madianitas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recibió un sueño de un pan de cebada.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Determinar si o no tal sueño ha dado temor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al ejército madianita.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Animar a mi pequeño ejército a hacer con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confianza lo que Dios nos instruyó.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Dividir a mi ejercito en tres grupos de 100.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Estacionar a los tres grupos en áreas estratégicas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alrededor el campamento de los madianitas.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Dar una señal para empezar el ataque contra ellos. </a:t>
            </a:r>
          </a:p>
        </p:txBody>
      </p:sp>
      <p:sp>
        <p:nvSpPr>
          <p:cNvPr id="69639" name="AutoShape 7">
            <a:extLst>
              <a:ext uri="{FF2B5EF4-FFF2-40B4-BE49-F238E27FC236}">
                <a16:creationId xmlns:a16="http://schemas.microsoft.com/office/drawing/2014/main" id="{8F39EF3C-29D9-905E-1218-44BA8F997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52528"/>
            <a:ext cx="4267200" cy="1981200"/>
          </a:xfrm>
          <a:prstGeom prst="wedgeRoundRectCallout">
            <a:avLst>
              <a:gd name="adj1" fmla="val -2868"/>
              <a:gd name="adj2" fmla="val 71048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s-CO" altLang="en-US" sz="26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OK, si de verdad tengo que hacerlo, es mejor hacer una lista de las mayores tareas y organizar el proyecto.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 descr="Gideon">
            <a:extLst>
              <a:ext uri="{FF2B5EF4-FFF2-40B4-BE49-F238E27FC236}">
                <a16:creationId xmlns:a16="http://schemas.microsoft.com/office/drawing/2014/main" id="{04AF1D51-D5A3-ECDA-DDDC-013EFC9EBC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1143000" y="2886255"/>
            <a:ext cx="23622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  <p:bldP spid="6963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>
            <a:extLst>
              <a:ext uri="{FF2B5EF4-FFF2-40B4-BE49-F238E27FC236}">
                <a16:creationId xmlns:a16="http://schemas.microsoft.com/office/drawing/2014/main" id="{B0B16269-FFA0-238D-5B98-6F6ED2DDC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819400" y="0"/>
            <a:ext cx="77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4D6CCD23-A457-5A17-B574-2E7EA10A2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1257327"/>
            <a:ext cx="6934200" cy="5562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Planear como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explicar a todo mi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ejército el plan de Dios.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  Persuadir a los 31,700 que no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    los necesitamos para vencer el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innumerable ejército de las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madianitas.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Recoger 300 antorchas, cántaros,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y trompetas.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Descubrir si o no alguno de los madianitas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recibió un sueño de un pan de cebada.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Determinar si o no tal sueño ha dado temor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al ejército madianita.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Animar a mi pequeño ejército a hacer con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confianza lo que Dios nos instruyó.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Dividir a mi ejercito en tres grupos de 100.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Estacionar a los tres grupos en áreas estratégicas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alrededor el campamento de los madianitas.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Dar una señal para empezar el ataque contra ellos. </a:t>
            </a:r>
          </a:p>
        </p:txBody>
      </p:sp>
      <p:pic>
        <p:nvPicPr>
          <p:cNvPr id="4" name="Picture 3" descr="Gideon">
            <a:extLst>
              <a:ext uri="{FF2B5EF4-FFF2-40B4-BE49-F238E27FC236}">
                <a16:creationId xmlns:a16="http://schemas.microsoft.com/office/drawing/2014/main" id="{8301CF6D-7113-1B0C-8092-D75C541656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1600200" y="3650853"/>
            <a:ext cx="1905000" cy="322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21" name="AutoShape 9">
            <a:extLst>
              <a:ext uri="{FF2B5EF4-FFF2-40B4-BE49-F238E27FC236}">
                <a16:creationId xmlns:a16="http://schemas.microsoft.com/office/drawing/2014/main" id="{EF093EAE-1246-3A06-BC37-2D2A582A9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648200" cy="3505200"/>
          </a:xfrm>
          <a:prstGeom prst="wedgeRoundRectCallout">
            <a:avLst>
              <a:gd name="adj1" fmla="val -2888"/>
              <a:gd name="adj2" fmla="val 64386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CO" altLang="en-US" sz="26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puedo mover esta montaña con solo 300 hombres armados con trompetas, cántaros, antorchas,  y un sueño?  Por todos los estándares normales, es imposible.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9012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>
            <a:extLst>
              <a:ext uri="{FF2B5EF4-FFF2-40B4-BE49-F238E27FC236}">
                <a16:creationId xmlns:a16="http://schemas.microsoft.com/office/drawing/2014/main" id="{2DDCB1C3-7963-975E-F25D-34B04A151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819400" y="0"/>
            <a:ext cx="77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A37D6FF1-90C5-641E-192D-338B61CC5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1257327"/>
            <a:ext cx="6934200" cy="5562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Planear como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explicar a todo mi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ejército el plan de Dios.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  Persuadir a los 31,700 que no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    los necesitamos para vencer el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innumerable ejército de las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madianitas.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 Recoger 300 antorchas, cántaros,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y trompetas.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Descubrir si o no alguno de los madianitas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recibió un sueño de un pan de cebada.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Determinar si o no tal sueño ha dado temor 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al ejército madianita.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Animar a mi pequeño ejército a hacer con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confianza lo que Dios nos instruyó.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   Dividir a mi ejercito en tres grupos de 100.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Estacionar a los tres grupos en áreas estratégicas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alrededor el campamento de los madianitas.</a:t>
            </a:r>
          </a:p>
          <a:p>
            <a:pPr algn="ctr">
              <a:lnSpc>
                <a:spcPct val="85000"/>
              </a:lnSpc>
            </a:pPr>
            <a:r>
              <a:rPr lang="es-CO" altLang="en-US" sz="2200" b="1" dirty="0">
                <a:solidFill>
                  <a:schemeClr val="bg1"/>
                </a:solidFill>
                <a:latin typeface="Slimbach Medium" pitchFamily="18" charset="0"/>
              </a:rPr>
              <a:t>Dar una señal para empezar el ataque contra ellos. </a:t>
            </a:r>
          </a:p>
        </p:txBody>
      </p:sp>
      <p:pic>
        <p:nvPicPr>
          <p:cNvPr id="4" name="Picture 3" descr="Gideon">
            <a:extLst>
              <a:ext uri="{FF2B5EF4-FFF2-40B4-BE49-F238E27FC236}">
                <a16:creationId xmlns:a16="http://schemas.microsoft.com/office/drawing/2014/main" id="{84A9BF0E-01D7-B9BC-A7FD-E63E370035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1600200" y="3650853"/>
            <a:ext cx="1905000" cy="322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147" name="AutoShape 11">
            <a:extLst>
              <a:ext uri="{FF2B5EF4-FFF2-40B4-BE49-F238E27FC236}">
                <a16:creationId xmlns:a16="http://schemas.microsoft.com/office/drawing/2014/main" id="{33D8171E-CDC0-8C08-D73E-8D54A486F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267200" cy="3429000"/>
          </a:xfrm>
          <a:prstGeom prst="wedgeRectCallout">
            <a:avLst>
              <a:gd name="adj1" fmla="val -2718"/>
              <a:gd name="adj2" fmla="val 48120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CO" altLang="en-US" sz="2400" b="1" dirty="0">
                <a:latin typeface="Eras Demi ITC" panose="020B0805030504020804" pitchFamily="34" charset="0"/>
              </a:rPr>
              <a:t>Pero vino el día cuando todas las tareas fueron </a:t>
            </a:r>
            <a:r>
              <a:rPr lang="es-CO" altLang="en-US" sz="2400" b="1" dirty="0" err="1">
                <a:latin typeface="Eras Demi ITC" panose="020B0805030504020804" pitchFamily="34" charset="0"/>
              </a:rPr>
              <a:t>termidadas</a:t>
            </a:r>
            <a:r>
              <a:rPr lang="es-CO" altLang="en-US" sz="2400" b="1" dirty="0">
                <a:latin typeface="Eras Demi ITC" panose="020B0805030504020804" pitchFamily="34" charset="0"/>
              </a:rPr>
              <a:t>...todas las preguntas contestadas.  Dios le permitió a Gedeón hacer todo lo que tenía que hacer y cumplir todo lo que tenía en su horario de trabajo.</a:t>
            </a:r>
            <a:endParaRPr lang="en-US" altLang="en-US" sz="2400" b="1" dirty="0">
              <a:latin typeface="Eras Demi ITC" panose="020B0805030504020804" pitchFamily="34" charset="0"/>
            </a:endParaRPr>
          </a:p>
        </p:txBody>
      </p:sp>
      <p:sp>
        <p:nvSpPr>
          <p:cNvPr id="91148" name="Line 12">
            <a:extLst>
              <a:ext uri="{FF2B5EF4-FFF2-40B4-BE49-F238E27FC236}">
                <a16:creationId xmlns:a16="http://schemas.microsoft.com/office/drawing/2014/main" id="{26437B1C-5B4C-CDF0-5DCF-B2828EBBB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143000"/>
            <a:ext cx="3733800" cy="5410200"/>
          </a:xfrm>
          <a:prstGeom prst="line">
            <a:avLst/>
          </a:prstGeom>
          <a:noFill/>
          <a:ln w="152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9" name="Line 13">
            <a:extLst>
              <a:ext uri="{FF2B5EF4-FFF2-40B4-BE49-F238E27FC236}">
                <a16:creationId xmlns:a16="http://schemas.microsoft.com/office/drawing/2014/main" id="{7E806980-2A90-B93E-A065-AC109E26CF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1676399"/>
            <a:ext cx="4572000" cy="4991127"/>
          </a:xfrm>
          <a:prstGeom prst="line">
            <a:avLst/>
          </a:prstGeom>
          <a:noFill/>
          <a:ln w="152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91147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>
            <a:extLst>
              <a:ext uri="{FF2B5EF4-FFF2-40B4-BE49-F238E27FC236}">
                <a16:creationId xmlns:a16="http://schemas.microsoft.com/office/drawing/2014/main" id="{36788969-6E3F-9F78-49CE-1D451229E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406920"/>
            <a:ext cx="3733800" cy="428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3200" b="1" dirty="0">
                <a:solidFill>
                  <a:schemeClr val="bg1"/>
                </a:solidFill>
                <a:latin typeface="Slimbach Medium" pitchFamily="18" charset="0"/>
              </a:rPr>
              <a:t>Dios, </a:t>
            </a:r>
            <a:endParaRPr lang="es-CO" altLang="en-US" sz="3200" b="1" dirty="0">
              <a:solidFill>
                <a:schemeClr val="bg1"/>
              </a:solidFill>
              <a:latin typeface="Slimbach Medium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n-US" altLang="en-US" sz="3200" b="1" dirty="0" err="1">
                <a:solidFill>
                  <a:schemeClr val="bg1"/>
                </a:solidFill>
                <a:latin typeface="Slimbach Medium" pitchFamily="18" charset="0"/>
              </a:rPr>
              <a:t>por</a:t>
            </a:r>
            <a:r>
              <a:rPr lang="en-US" altLang="en-US" sz="3200" b="1" dirty="0">
                <a:solidFill>
                  <a:schemeClr val="bg1"/>
                </a:solidFill>
                <a:latin typeface="Slimbach Medium" pitchFamily="18" charset="0"/>
              </a:rPr>
              <a:t> medio de </a:t>
            </a:r>
            <a:endParaRPr lang="es-CO" altLang="en-US" sz="3200" b="1" dirty="0">
              <a:solidFill>
                <a:schemeClr val="bg1"/>
              </a:solidFill>
              <a:latin typeface="Slimbach Medium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n-US" altLang="en-US" sz="3200" b="1" dirty="0" err="1">
                <a:solidFill>
                  <a:schemeClr val="bg1"/>
                </a:solidFill>
                <a:latin typeface="Slimbach Medium" pitchFamily="18" charset="0"/>
              </a:rPr>
              <a:t>su</a:t>
            </a:r>
            <a:r>
              <a:rPr lang="en-US" altLang="en-US" sz="3200" b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Slimbach Medium" pitchFamily="18" charset="0"/>
              </a:rPr>
              <a:t>maravilloso</a:t>
            </a:r>
            <a:r>
              <a:rPr lang="en-US" altLang="en-US" sz="3200" b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Slimbach Medium" pitchFamily="18" charset="0"/>
              </a:rPr>
              <a:t>poder</a:t>
            </a:r>
            <a:r>
              <a:rPr lang="en-US" altLang="en-US" sz="3200" b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Slimbach Medium" pitchFamily="18" charset="0"/>
              </a:rPr>
              <a:t>removi</a:t>
            </a:r>
            <a:r>
              <a:rPr lang="es-CO" altLang="en-US" sz="3200" b="1" dirty="0" err="1">
                <a:solidFill>
                  <a:schemeClr val="bg1"/>
                </a:solidFill>
                <a:latin typeface="Slimbach Medium" pitchFamily="18" charset="0"/>
              </a:rPr>
              <a:t>ó</a:t>
            </a:r>
            <a:r>
              <a:rPr lang="es-CO" altLang="en-US" sz="3200" b="1" dirty="0">
                <a:solidFill>
                  <a:schemeClr val="bg1"/>
                </a:solidFill>
                <a:latin typeface="Slimbach Medium" pitchFamily="18" charset="0"/>
              </a:rPr>
              <a:t> todas las dudas y hizo exactamente </a:t>
            </a:r>
          </a:p>
          <a:p>
            <a:pPr algn="ctr">
              <a:lnSpc>
                <a:spcPct val="85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Slimbach Medium" pitchFamily="18" charset="0"/>
              </a:rPr>
              <a:t>lo que había prometido a Gedeón y a su ejército de 300 hombres.</a:t>
            </a:r>
            <a:endParaRPr lang="en-US" altLang="en-US" sz="3200" b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sp>
        <p:nvSpPr>
          <p:cNvPr id="48143" name="Text Box 15">
            <a:extLst>
              <a:ext uri="{FF2B5EF4-FFF2-40B4-BE49-F238E27FC236}">
                <a16:creationId xmlns:a16="http://schemas.microsoft.com/office/drawing/2014/main" id="{9E0E4AC1-202C-327D-EC4B-78F8A31820A4}"/>
              </a:ext>
            </a:extLst>
          </p:cNvPr>
          <p:cNvSpPr txBox="1">
            <a:spLocks noChangeArrowheads="1"/>
          </p:cNvSpPr>
          <p:nvPr/>
        </p:nvSpPr>
        <p:spPr bwMode="auto">
          <a:xfrm rot="-683661">
            <a:off x="5568321" y="2718859"/>
            <a:ext cx="4628809" cy="3288593"/>
          </a:xfrm>
          <a:prstGeom prst="rect">
            <a:avLst/>
          </a:prstGeom>
          <a:solidFill>
            <a:srgbClr val="FFF5E1"/>
          </a:solidFill>
          <a:ln w="1270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800" b="1" dirty="0">
                <a:latin typeface="Slimbach Medium" pitchFamily="18" charset="0"/>
              </a:rPr>
              <a:t>El </a:t>
            </a:r>
            <a:r>
              <a:rPr lang="es-CO" altLang="en-US" sz="2800" b="1" dirty="0" err="1">
                <a:latin typeface="Slimbach Medium" pitchFamily="18" charset="0"/>
              </a:rPr>
              <a:t>innumeroso</a:t>
            </a:r>
            <a:r>
              <a:rPr lang="es-CO" altLang="en-US" sz="2800" b="1" dirty="0">
                <a:latin typeface="Slimbach Medium" pitchFamily="18" charset="0"/>
              </a:rPr>
              <a:t> ejército de los madianitas fue completamente </a:t>
            </a:r>
          </a:p>
          <a:p>
            <a:pPr algn="ctr">
              <a:lnSpc>
                <a:spcPct val="85000"/>
              </a:lnSpc>
            </a:pPr>
            <a:r>
              <a:rPr lang="es-CO" altLang="en-US" sz="4000" b="1" dirty="0">
                <a:latin typeface="Slimbach Medium" pitchFamily="18" charset="0"/>
              </a:rPr>
              <a:t>VENCIDO...</a:t>
            </a:r>
          </a:p>
          <a:p>
            <a:pPr algn="ctr">
              <a:lnSpc>
                <a:spcPct val="85000"/>
              </a:lnSpc>
            </a:pPr>
            <a:r>
              <a:rPr lang="es-CO" altLang="en-US" sz="4000" b="1" dirty="0">
                <a:latin typeface="Slimbach Medium" pitchFamily="18" charset="0"/>
              </a:rPr>
              <a:t>y por no más de 300 ISRAELITAS</a:t>
            </a:r>
          </a:p>
          <a:p>
            <a:pPr algn="ctr">
              <a:lnSpc>
                <a:spcPct val="85000"/>
              </a:lnSpc>
            </a:pPr>
            <a:r>
              <a:rPr lang="es-CO" altLang="en-US" sz="4000" b="1" dirty="0">
                <a:latin typeface="Slimbach Medium" pitchFamily="18" charset="0"/>
              </a:rPr>
              <a:t>con un plan ridículo</a:t>
            </a:r>
            <a:r>
              <a:rPr lang="en-US" altLang="en-US" sz="4000" b="1" dirty="0">
                <a:latin typeface="Slimbach Medium" pitchFamily="18" charset="0"/>
              </a:rPr>
              <a:t>!</a:t>
            </a:r>
          </a:p>
        </p:txBody>
      </p:sp>
      <p:sp>
        <p:nvSpPr>
          <p:cNvPr id="48144" name="WordArt 16">
            <a:extLst>
              <a:ext uri="{FF2B5EF4-FFF2-40B4-BE49-F238E27FC236}">
                <a16:creationId xmlns:a16="http://schemas.microsoft.com/office/drawing/2014/main" id="{2A06C3E0-A341-2AA8-DC9C-069A6E4C0DE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237404" y="575094"/>
            <a:ext cx="4910137" cy="1447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cs typeface="Times New Roman" panose="02020603050405020304" pitchFamily="18" charset="0"/>
              </a:rPr>
              <a:t>¡Taa-dah!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20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utoUpdateAnimBg="0"/>
      <p:bldP spid="4814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Text Box 6">
            <a:extLst>
              <a:ext uri="{FF2B5EF4-FFF2-40B4-BE49-F238E27FC236}">
                <a16:creationId xmlns:a16="http://schemas.microsoft.com/office/drawing/2014/main" id="{1D8B52E2-CB81-4F58-7AD7-FD5940123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667000"/>
            <a:ext cx="3292475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Eras Demi ITC" panose="020B0805030504020804" pitchFamily="34" charset="0"/>
              </a:rPr>
              <a:t>Dios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Eras Demi ITC" panose="020B0805030504020804" pitchFamily="34" charset="0"/>
              </a:rPr>
              <a:t>se apoderó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Eras Demi ITC" panose="020B0805030504020804" pitchFamily="34" charset="0"/>
              </a:rPr>
              <a:t>de la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Eras Demi ITC" panose="020B0805030504020804" pitchFamily="34" charset="0"/>
              </a:rPr>
              <a:t>montaña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Eras Demi ITC" panose="020B0805030504020804" pitchFamily="34" charset="0"/>
              </a:rPr>
              <a:t>de Gedeón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Eras Demi ITC" panose="020B0805030504020804" pitchFamily="34" charset="0"/>
              </a:rPr>
              <a:t>y la movió completamente</a:t>
            </a:r>
            <a:endParaRPr lang="en-US" altLang="en-US" sz="3200" b="1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  <p:pic>
        <p:nvPicPr>
          <p:cNvPr id="2" name="Picture 9">
            <a:extLst>
              <a:ext uri="{FF2B5EF4-FFF2-40B4-BE49-F238E27FC236}">
                <a16:creationId xmlns:a16="http://schemas.microsoft.com/office/drawing/2014/main" id="{CC9BA256-B8CC-79AF-79D9-7C236546A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6" b="3534"/>
          <a:stretch>
            <a:fillRect/>
          </a:stretch>
        </p:blipFill>
        <p:spPr bwMode="auto">
          <a:xfrm>
            <a:off x="4173807" y="613374"/>
            <a:ext cx="5715000" cy="6238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54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9" name="AutoShape 7">
            <a:extLst>
              <a:ext uri="{FF2B5EF4-FFF2-40B4-BE49-F238E27FC236}">
                <a16:creationId xmlns:a16="http://schemas.microsoft.com/office/drawing/2014/main" id="{C2235BB7-26D0-5585-E5AD-D6E96D5F8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371600"/>
            <a:ext cx="3429000" cy="4191000"/>
          </a:xfrm>
          <a:prstGeom prst="wedgeRoundRectCallout">
            <a:avLst>
              <a:gd name="adj1" fmla="val 93889"/>
              <a:gd name="adj2" fmla="val -21218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10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que parecía imposible, </a:t>
            </a:r>
          </a:p>
          <a:p>
            <a:pPr algn="ctr">
              <a:lnSpc>
                <a:spcPct val="110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 sucedió. 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sucedió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algn="ctr">
              <a:lnSpc>
                <a:spcPct val="110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hizo mover </a:t>
            </a:r>
          </a:p>
          <a:p>
            <a:pPr algn="ctr">
              <a:lnSpc>
                <a:spcPct val="110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aquella 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montaña”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2" name="Picture 1" descr="Gideon">
            <a:extLst>
              <a:ext uri="{FF2B5EF4-FFF2-40B4-BE49-F238E27FC236}">
                <a16:creationId xmlns:a16="http://schemas.microsoft.com/office/drawing/2014/main" id="{A5FEEB0B-238F-BA67-D3E8-56F50D2D77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6248400" y="1254369"/>
            <a:ext cx="3329577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AutoShape 8">
            <a:extLst>
              <a:ext uri="{FF2B5EF4-FFF2-40B4-BE49-F238E27FC236}">
                <a16:creationId xmlns:a16="http://schemas.microsoft.com/office/drawing/2014/main" id="{CF61247C-CFBD-63FD-2F84-CD0B5A0FE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289539"/>
            <a:ext cx="3352800" cy="1371600"/>
          </a:xfrm>
          <a:prstGeom prst="wedgeRoundRectCallout">
            <a:avLst>
              <a:gd name="adj1" fmla="val -78800"/>
              <a:gd name="adj2" fmla="val 78036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5000"/>
              </a:lnSpc>
            </a:pPr>
            <a:r>
              <a:rPr lang="es-CO" altLang="en-US" sz="3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</a:t>
            </a:r>
          </a:p>
          <a:p>
            <a:pPr algn="ctr">
              <a:lnSpc>
                <a:spcPct val="105000"/>
              </a:lnSpc>
            </a:pPr>
            <a:r>
              <a:rPr lang="es-CO" altLang="en-US" sz="3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creen</a:t>
            </a:r>
            <a:r>
              <a:rPr lang="en-US" altLang="en-US" sz="3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55305" name="Text Box 9">
            <a:extLst>
              <a:ext uri="{FF2B5EF4-FFF2-40B4-BE49-F238E27FC236}">
                <a16:creationId xmlns:a16="http://schemas.microsoft.com/office/drawing/2014/main" id="{4A793E29-CF87-B30B-ABCE-D28E5E012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027485"/>
            <a:ext cx="5562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¿Fue porque Gedeón y su ejército lucharon muy duro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55306" name="Text Box 10">
            <a:extLst>
              <a:ext uri="{FF2B5EF4-FFF2-40B4-BE49-F238E27FC236}">
                <a16:creationId xmlns:a16="http://schemas.microsoft.com/office/drawing/2014/main" id="{2926D58B-0965-1D25-7CA5-1C9D4A0F1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191000"/>
            <a:ext cx="55022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¿Fue porque Gedeón planeó para que pasara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55307" name="Text Box 11">
            <a:extLst>
              <a:ext uri="{FF2B5EF4-FFF2-40B4-BE49-F238E27FC236}">
                <a16:creationId xmlns:a16="http://schemas.microsoft.com/office/drawing/2014/main" id="{8ADBB29A-D46A-61D0-090D-840E86CFD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1" y="5334000"/>
            <a:ext cx="5715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¿Fue porque Dios tomó control e hizo lo que Gedeón y su ejército no podían hacer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4" name="Picture 3" descr="A cartoon of a book with arms and legs&#10;&#10;Description automatically generated">
            <a:extLst>
              <a:ext uri="{FF2B5EF4-FFF2-40B4-BE49-F238E27FC236}">
                <a16:creationId xmlns:a16="http://schemas.microsoft.com/office/drawing/2014/main" id="{5BA47ABA-B5AB-8F72-1CFA-A96CD5EFE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921977"/>
            <a:ext cx="4073521" cy="39624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C936C6B-CA24-466C-9529-F50D296C6EDE}"/>
              </a:ext>
            </a:extLst>
          </p:cNvPr>
          <p:cNvSpPr/>
          <p:nvPr/>
        </p:nvSpPr>
        <p:spPr>
          <a:xfrm>
            <a:off x="1981200" y="3607777"/>
            <a:ext cx="533400" cy="8382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8E6C67-B7B0-38C5-756F-CA8E1664C655}"/>
              </a:ext>
            </a:extLst>
          </p:cNvPr>
          <p:cNvSpPr/>
          <p:nvPr/>
        </p:nvSpPr>
        <p:spPr>
          <a:xfrm rot="20823830">
            <a:off x="1895163" y="3604405"/>
            <a:ext cx="318467" cy="8382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CAF4E6-BA28-A524-AAB6-54F3AA3012ED}"/>
              </a:ext>
            </a:extLst>
          </p:cNvPr>
          <p:cNvSpPr/>
          <p:nvPr/>
        </p:nvSpPr>
        <p:spPr>
          <a:xfrm rot="15426394">
            <a:off x="1747795" y="3694160"/>
            <a:ext cx="838200" cy="685915"/>
          </a:xfrm>
          <a:prstGeom prst="roundRect">
            <a:avLst>
              <a:gd name="adj" fmla="val 33504"/>
            </a:avLst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EE04EF-1D13-0050-E5AE-DFB1D059DBA7}"/>
              </a:ext>
            </a:extLst>
          </p:cNvPr>
          <p:cNvSpPr txBox="1"/>
          <p:nvPr/>
        </p:nvSpPr>
        <p:spPr>
          <a:xfrm rot="21025514">
            <a:off x="1829363" y="3374069"/>
            <a:ext cx="706050" cy="1341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s-CO" sz="1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íblia</a:t>
            </a:r>
            <a:endParaRPr lang="es-CO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 animBg="1" autoUpdateAnimBg="0"/>
      <p:bldP spid="55305" grpId="0" autoUpdateAnimBg="0"/>
      <p:bldP spid="55306" grpId="0" autoUpdateAnimBg="0"/>
      <p:bldP spid="5530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1028">
            <a:extLst>
              <a:ext uri="{FF2B5EF4-FFF2-40B4-BE49-F238E27FC236}">
                <a16:creationId xmlns:a16="http://schemas.microsoft.com/office/drawing/2014/main" id="{B571A253-B72F-B80C-1AD9-544CF56B8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6" y="869992"/>
            <a:ext cx="579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800" b="1" i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que Gedeón podía hacer</a:t>
            </a:r>
            <a:r>
              <a:rPr lang="en-US" altLang="en-US" sz="28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879" name="Text Box 1031">
            <a:extLst>
              <a:ext uri="{FF2B5EF4-FFF2-40B4-BE49-F238E27FC236}">
                <a16:creationId xmlns:a16="http://schemas.microsoft.com/office/drawing/2014/main" id="{B5E7142A-4B96-E544-2A67-715E8B191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854" y="885579"/>
            <a:ext cx="594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800" b="1" i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que solo Dios podía hacer</a:t>
            </a:r>
            <a:r>
              <a:rPr lang="en-US" altLang="en-US" sz="28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880" name="Rectangle 1032">
            <a:extLst>
              <a:ext uri="{FF2B5EF4-FFF2-40B4-BE49-F238E27FC236}">
                <a16:creationId xmlns:a16="http://schemas.microsoft.com/office/drawing/2014/main" id="{7F27AFE7-8CE3-6CA6-895B-C921405DD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5791200" cy="50292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79881" name="Rectangle 1033">
            <a:extLst>
              <a:ext uri="{FF2B5EF4-FFF2-40B4-BE49-F238E27FC236}">
                <a16:creationId xmlns:a16="http://schemas.microsoft.com/office/drawing/2014/main" id="{F4828952-B7B9-ECA4-33AB-442137FAD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447800"/>
            <a:ext cx="5791200" cy="50292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79883" name="Text Box 1035">
            <a:extLst>
              <a:ext uri="{FF2B5EF4-FFF2-40B4-BE49-F238E27FC236}">
                <a16:creationId xmlns:a16="http://schemas.microsoft.com/office/drawing/2014/main" id="{6C3BD520-2D9A-302D-84C8-1DA0D83B2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56976"/>
            <a:ext cx="60198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Guiar a su ejército al agua</a:t>
            </a: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Mirar como ellos bebieron el agua</a:t>
            </a: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Separar a los 300 del resto</a:t>
            </a: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Enviar afuera los 31,700</a:t>
            </a: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Arreglar el plan de ataque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Organizar a su ejército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Encontrar trompetas, cántaros, </a:t>
            </a: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antorchas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Dividir a los 300 en 3 grupos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Encender las antorchas</a:t>
            </a: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Animar a su ejército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Señalar el empiezo del ataque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Luchar contra los de Medían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885" name="Text Box 1037">
            <a:extLst>
              <a:ext uri="{FF2B5EF4-FFF2-40B4-BE49-F238E27FC236}">
                <a16:creationId xmlns:a16="http://schemas.microsoft.com/office/drawing/2014/main" id="{7F6F1F14-1867-A095-7BED-8F55BFEB0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777" y="1567396"/>
            <a:ext cx="5638800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Asegurarse de que todo saliera para que Gedeón  tuviera todo lo que necesitaba para hacer su parte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886" name="Text Box 1038">
            <a:extLst>
              <a:ext uri="{FF2B5EF4-FFF2-40B4-BE49-F238E27FC236}">
                <a16:creationId xmlns:a16="http://schemas.microsoft.com/office/drawing/2014/main" id="{1007629A-0992-0EFF-1DAE-1F77B6D9C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8996" y="2727448"/>
            <a:ext cx="5559669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Enviar un sueño de pan de cebada a un madianita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887" name="Text Box 1039">
            <a:extLst>
              <a:ext uri="{FF2B5EF4-FFF2-40B4-BE49-F238E27FC236}">
                <a16:creationId xmlns:a16="http://schemas.microsoft.com/office/drawing/2014/main" id="{FC284626-77A8-79C4-AACE-BE0C134E1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412130"/>
            <a:ext cx="5492262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Guiar y controlar la batalla para asegurar que los de </a:t>
            </a:r>
            <a:r>
              <a:rPr lang="es-CO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Madían</a:t>
            </a: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serían vencidos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888" name="Text Box 1040">
            <a:extLst>
              <a:ext uri="{FF2B5EF4-FFF2-40B4-BE49-F238E27FC236}">
                <a16:creationId xmlns:a16="http://schemas.microsoft.com/office/drawing/2014/main" id="{85396E13-43E1-CA4A-7525-3C13E1837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908" y="4582097"/>
            <a:ext cx="5609492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Causar mucha confusión dentro de los de </a:t>
            </a:r>
            <a:r>
              <a:rPr lang="es-CO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Madían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889" name="Text Box 1041">
            <a:extLst>
              <a:ext uri="{FF2B5EF4-FFF2-40B4-BE49-F238E27FC236}">
                <a16:creationId xmlns:a16="http://schemas.microsoft.com/office/drawing/2014/main" id="{26B1A4C3-1358-2D94-0EDB-D23CB25BE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085" y="3657354"/>
            <a:ext cx="5609492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Causar a los madianitas percibir una mala interpretación del sueño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10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  <p:bldP spid="79879" grpId="0" autoUpdateAnimBg="0"/>
      <p:bldP spid="79880" grpId="0" animBg="1" autoUpdateAnimBg="0"/>
      <p:bldP spid="79881" grpId="0" animBg="1" autoUpdateAnimBg="0"/>
      <p:bldP spid="79883" grpId="0" autoUpdateAnimBg="0"/>
      <p:bldP spid="79885" grpId="0" autoUpdateAnimBg="0"/>
      <p:bldP spid="79886" grpId="0" autoUpdateAnimBg="0"/>
      <p:bldP spid="79887" grpId="0" autoUpdateAnimBg="0"/>
      <p:bldP spid="79888" grpId="0" autoUpdateAnimBg="0"/>
      <p:bldP spid="7988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AutoShape 3">
            <a:extLst>
              <a:ext uri="{FF2B5EF4-FFF2-40B4-BE49-F238E27FC236}">
                <a16:creationId xmlns:a16="http://schemas.microsoft.com/office/drawing/2014/main" id="{FABBCC2B-742F-AAEA-8382-781E3D3E7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990600"/>
            <a:ext cx="6096000" cy="3962400"/>
          </a:xfrm>
          <a:prstGeom prst="wedgeRoundRectCallout">
            <a:avLst>
              <a:gd name="adj1" fmla="val -48213"/>
              <a:gd name="adj2" fmla="val -36907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5000"/>
              </a:lnSpc>
            </a:pPr>
            <a:r>
              <a:rPr lang="es-CO" altLang="en-US" sz="2800" b="1" u="sng" dirty="0">
                <a:latin typeface="Eras Demi ITC" panose="020B0805030504020804" pitchFamily="34" charset="0"/>
              </a:rPr>
              <a:t>Cuando todo estaba terminado</a:t>
            </a:r>
            <a:r>
              <a:rPr lang="en-US" altLang="en-US" sz="2800" b="1" dirty="0">
                <a:latin typeface="Eras Demi ITC" panose="020B0805030504020804" pitchFamily="34" charset="0"/>
              </a:rPr>
              <a:t>: </a:t>
            </a:r>
          </a:p>
          <a:p>
            <a:pPr algn="ctr">
              <a:lnSpc>
                <a:spcPct val="105000"/>
              </a:lnSpc>
            </a:pPr>
            <a:r>
              <a:rPr lang="es-CO" altLang="en-US" sz="2800" b="1" dirty="0">
                <a:latin typeface="Eras Demi ITC" panose="020B0805030504020804" pitchFamily="34" charset="0"/>
              </a:rPr>
              <a:t>la batalla empezó</a:t>
            </a:r>
            <a:r>
              <a:rPr lang="en-US" altLang="en-US" sz="2800" b="1" dirty="0">
                <a:latin typeface="Eras Demi ITC" panose="020B0805030504020804" pitchFamily="34" charset="0"/>
              </a:rPr>
              <a:t>…</a:t>
            </a:r>
          </a:p>
          <a:p>
            <a:pPr algn="ctr">
              <a:lnSpc>
                <a:spcPct val="105000"/>
              </a:lnSpc>
            </a:pPr>
            <a:r>
              <a:rPr lang="es-CO" altLang="en-US" sz="2800" b="1" dirty="0">
                <a:latin typeface="Eras Demi ITC" panose="020B0805030504020804" pitchFamily="34" charset="0"/>
              </a:rPr>
              <a:t>Israel fue victorioso</a:t>
            </a:r>
            <a:r>
              <a:rPr lang="en-US" altLang="en-US" sz="2800" b="1" dirty="0">
                <a:latin typeface="Eras Demi ITC" panose="020B0805030504020804" pitchFamily="34" charset="0"/>
              </a:rPr>
              <a:t>…</a:t>
            </a:r>
            <a:endParaRPr lang="es-CO" altLang="en-US" sz="2800" b="1" dirty="0">
              <a:latin typeface="Eras Demi ITC" panose="020B0805030504020804" pitchFamily="34" charset="0"/>
            </a:endParaRPr>
          </a:p>
          <a:p>
            <a:pPr algn="ctr">
              <a:lnSpc>
                <a:spcPct val="105000"/>
              </a:lnSpc>
            </a:pPr>
            <a:r>
              <a:rPr lang="es-CO" altLang="en-US" sz="2800" b="1" dirty="0">
                <a:latin typeface="Eras Demi ITC" panose="020B0805030504020804" pitchFamily="34" charset="0"/>
              </a:rPr>
              <a:t>120,000 de </a:t>
            </a:r>
            <a:r>
              <a:rPr lang="es-CO" altLang="en-US" sz="2800" b="1" dirty="0" err="1">
                <a:latin typeface="Eras Demi ITC" panose="020B0805030504020804" pitchFamily="34" charset="0"/>
              </a:rPr>
              <a:t>Madían</a:t>
            </a:r>
            <a:r>
              <a:rPr lang="es-CO" altLang="en-US" sz="2800" b="1" dirty="0">
                <a:latin typeface="Eras Demi ITC" panose="020B0805030504020804" pitchFamily="34" charset="0"/>
              </a:rPr>
              <a:t> fueron matados (8:10)</a:t>
            </a:r>
          </a:p>
          <a:p>
            <a:pPr algn="ctr">
              <a:lnSpc>
                <a:spcPct val="105000"/>
              </a:lnSpc>
            </a:pPr>
            <a:r>
              <a:rPr lang="es-CO" altLang="en-US" sz="2800" b="1" dirty="0">
                <a:latin typeface="Eras Demi ITC" panose="020B0805030504020804" pitchFamily="34" charset="0"/>
              </a:rPr>
              <a:t>El ejército de </a:t>
            </a:r>
            <a:r>
              <a:rPr lang="es-CO" altLang="en-US" sz="2800" b="1" dirty="0" err="1">
                <a:latin typeface="Eras Demi ITC" panose="020B0805030504020804" pitchFamily="34" charset="0"/>
              </a:rPr>
              <a:t>Madían</a:t>
            </a:r>
            <a:r>
              <a:rPr lang="es-CO" altLang="en-US" sz="2800" b="1" dirty="0">
                <a:latin typeface="Eras Demi ITC" panose="020B0805030504020804" pitchFamily="34" charset="0"/>
              </a:rPr>
              <a:t> huyó</a:t>
            </a:r>
            <a:endParaRPr lang="en-US" altLang="en-US" sz="2800" b="1" dirty="0">
              <a:latin typeface="Eras Demi ITC" panose="020B0805030504020804" pitchFamily="34" charset="0"/>
            </a:endParaRPr>
          </a:p>
          <a:p>
            <a:pPr algn="ctr">
              <a:lnSpc>
                <a:spcPct val="105000"/>
              </a:lnSpc>
            </a:pPr>
            <a:r>
              <a:rPr lang="es-CO" altLang="en-US" sz="2800" b="1" dirty="0">
                <a:latin typeface="Eras Demi ITC" panose="020B0805030504020804" pitchFamily="34" charset="0"/>
              </a:rPr>
              <a:t>Dios había hecho todo lo que prometió hacer</a:t>
            </a:r>
            <a:endParaRPr lang="en-US" altLang="en-US" sz="2800" b="1" dirty="0">
              <a:latin typeface="Eras Demi ITC" panose="020B0805030504020804" pitchFamily="34" charset="0"/>
            </a:endParaRPr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38EF9846-C5CA-44EE-1A12-7400353B9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21" y="5181600"/>
            <a:ext cx="7356478" cy="1504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s-CO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 la montaña de Gedeón se movió, </a:t>
            </a:r>
          </a:p>
          <a:p>
            <a:pPr algn="ctr">
              <a:lnSpc>
                <a:spcPct val="105000"/>
              </a:lnSpc>
            </a:pPr>
            <a:r>
              <a:rPr lang="es-CO" altLang="en-US" sz="30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s-CO" alt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Cómo lo explicamos?</a:t>
            </a:r>
            <a:endParaRPr lang="en-US" altLang="en-US" sz="3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 descr="A cartoon of a book with arms and legs&#10;&#10;Description automatically generated">
            <a:extLst>
              <a:ext uri="{FF2B5EF4-FFF2-40B4-BE49-F238E27FC236}">
                <a16:creationId xmlns:a16="http://schemas.microsoft.com/office/drawing/2014/main" id="{F5FBA046-728A-C7ED-235F-BD1F34DD7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921977"/>
            <a:ext cx="4073521" cy="39624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F4A11E3-293E-1FFC-DC2B-5B4B917BEFE7}"/>
              </a:ext>
            </a:extLst>
          </p:cNvPr>
          <p:cNvSpPr/>
          <p:nvPr/>
        </p:nvSpPr>
        <p:spPr>
          <a:xfrm>
            <a:off x="1981200" y="3607777"/>
            <a:ext cx="533400" cy="8382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42A9DE-5BE0-8E53-5071-78A9CAD08B13}"/>
              </a:ext>
            </a:extLst>
          </p:cNvPr>
          <p:cNvSpPr/>
          <p:nvPr/>
        </p:nvSpPr>
        <p:spPr>
          <a:xfrm rot="20823830">
            <a:off x="1895163" y="3604405"/>
            <a:ext cx="318467" cy="8382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C3D067B-0A5E-633B-DFEA-AD45DBF15B8A}"/>
              </a:ext>
            </a:extLst>
          </p:cNvPr>
          <p:cNvSpPr/>
          <p:nvPr/>
        </p:nvSpPr>
        <p:spPr>
          <a:xfrm rot="15426394">
            <a:off x="1747795" y="3694160"/>
            <a:ext cx="838200" cy="685915"/>
          </a:xfrm>
          <a:prstGeom prst="roundRect">
            <a:avLst>
              <a:gd name="adj" fmla="val 33504"/>
            </a:avLst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AA3DED-C09B-0922-1720-4487FE38461F}"/>
              </a:ext>
            </a:extLst>
          </p:cNvPr>
          <p:cNvSpPr txBox="1"/>
          <p:nvPr/>
        </p:nvSpPr>
        <p:spPr>
          <a:xfrm rot="21025514">
            <a:off x="1829363" y="3374069"/>
            <a:ext cx="706050" cy="1341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s-CO" sz="1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íblia</a:t>
            </a:r>
            <a:endParaRPr lang="es-CO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nimBg="1" autoUpdateAnimBg="0"/>
      <p:bldP spid="7885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>
            <a:extLst>
              <a:ext uri="{FF2B5EF4-FFF2-40B4-BE49-F238E27FC236}">
                <a16:creationId xmlns:a16="http://schemas.microsoft.com/office/drawing/2014/main" id="{C3A09622-45EA-A625-7582-13A21407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487" y="3962400"/>
            <a:ext cx="7162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cierto que este hombre normal tenía un gran problema.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187F8A5F-AC13-03A0-02B5-400C10703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19" y="5257800"/>
            <a:ext cx="7315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es el mismo problema que 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 nosotros afrontamos a veces.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 descr="Gideon">
            <a:extLst>
              <a:ext uri="{FF2B5EF4-FFF2-40B4-BE49-F238E27FC236}">
                <a16:creationId xmlns:a16="http://schemas.microsoft.com/office/drawing/2014/main" id="{1ADECA87-E172-B481-8DB7-3BBA336B3B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7620000" y="1239715"/>
            <a:ext cx="3329577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>
            <a:extLst>
              <a:ext uri="{FF2B5EF4-FFF2-40B4-BE49-F238E27FC236}">
                <a16:creationId xmlns:a16="http://schemas.microsoft.com/office/drawing/2014/main" id="{0B783303-0BF9-7101-1142-A0A72A4DF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286000"/>
            <a:ext cx="57912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 i="1" dirty="0">
                <a:solidFill>
                  <a:schemeClr val="bg1"/>
                </a:solidFill>
                <a:latin typeface="Slimbach Medium" pitchFamily="18" charset="0"/>
              </a:rPr>
              <a:t>Me </a:t>
            </a:r>
            <a:r>
              <a:rPr lang="en-US" altLang="en-US" sz="4800" b="1" i="1" dirty="0" err="1">
                <a:solidFill>
                  <a:schemeClr val="bg1"/>
                </a:solidFill>
                <a:latin typeface="Slimbach Medium" pitchFamily="18" charset="0"/>
              </a:rPr>
              <a:t>gustar</a:t>
            </a:r>
            <a:r>
              <a:rPr lang="es-CO" altLang="en-US" sz="4800" b="1" i="1" dirty="0" err="1">
                <a:solidFill>
                  <a:schemeClr val="bg1"/>
                </a:solidFill>
                <a:latin typeface="Slimbach Medium" pitchFamily="18" charset="0"/>
              </a:rPr>
              <a:t>ía</a:t>
            </a:r>
            <a:r>
              <a:rPr lang="es-CO" altLang="en-US" sz="4800" b="1" i="1" dirty="0">
                <a:solidFill>
                  <a:schemeClr val="bg1"/>
                </a:solidFill>
                <a:latin typeface="Slimbach Medium" pitchFamily="18" charset="0"/>
              </a:rPr>
              <a:t> que ustedes conozcan a una persona normal...</a:t>
            </a:r>
          </a:p>
          <a:p>
            <a:pPr algn="ctr"/>
            <a:r>
              <a:rPr lang="es-CO" altLang="en-US" sz="4800" b="1" i="1" dirty="0">
                <a:solidFill>
                  <a:schemeClr val="bg1"/>
                </a:solidFill>
                <a:latin typeface="Slimbach Medium" pitchFamily="18" charset="0"/>
              </a:rPr>
              <a:t>un hombre </a:t>
            </a:r>
          </a:p>
          <a:p>
            <a:pPr algn="ctr"/>
            <a:r>
              <a:rPr lang="es-CO" altLang="en-US" sz="4800" b="1" i="1" dirty="0">
                <a:solidFill>
                  <a:schemeClr val="bg1"/>
                </a:solidFill>
                <a:latin typeface="Slimbach Medium" pitchFamily="18" charset="0"/>
              </a:rPr>
              <a:t>exactamente como cada uno de nosotros.</a:t>
            </a:r>
            <a:endParaRPr lang="en-US" altLang="en-US" sz="48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pic>
        <p:nvPicPr>
          <p:cNvPr id="9" name="Picture 8" descr="A cartoon of a book with arms and legs&#10;&#10;Description automatically generated">
            <a:extLst>
              <a:ext uri="{FF2B5EF4-FFF2-40B4-BE49-F238E27FC236}">
                <a16:creationId xmlns:a16="http://schemas.microsoft.com/office/drawing/2014/main" id="{A1778D01-30B5-CB6A-35DA-3297BB58A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828800"/>
            <a:ext cx="4073521" cy="3962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B42FAA9-9D7A-11ED-0264-AF8B7F4914FF}"/>
              </a:ext>
            </a:extLst>
          </p:cNvPr>
          <p:cNvSpPr/>
          <p:nvPr/>
        </p:nvSpPr>
        <p:spPr>
          <a:xfrm>
            <a:off x="1676400" y="2514600"/>
            <a:ext cx="533400" cy="8382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75D05B-D78A-B5E2-DBDE-D12FE7C5EE80}"/>
              </a:ext>
            </a:extLst>
          </p:cNvPr>
          <p:cNvSpPr/>
          <p:nvPr/>
        </p:nvSpPr>
        <p:spPr>
          <a:xfrm rot="20823830">
            <a:off x="1590363" y="2511228"/>
            <a:ext cx="318467" cy="8382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63D3D34-F8F4-AA52-4B3A-9A38DA582BCF}"/>
              </a:ext>
            </a:extLst>
          </p:cNvPr>
          <p:cNvSpPr/>
          <p:nvPr/>
        </p:nvSpPr>
        <p:spPr>
          <a:xfrm rot="15426394">
            <a:off x="1442995" y="2600983"/>
            <a:ext cx="838200" cy="685915"/>
          </a:xfrm>
          <a:prstGeom prst="roundRect">
            <a:avLst>
              <a:gd name="adj" fmla="val 33504"/>
            </a:avLst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A825E3-D4B9-5755-2806-6F237251922A}"/>
              </a:ext>
            </a:extLst>
          </p:cNvPr>
          <p:cNvSpPr txBox="1"/>
          <p:nvPr/>
        </p:nvSpPr>
        <p:spPr>
          <a:xfrm rot="21025514">
            <a:off x="1524563" y="2280892"/>
            <a:ext cx="706050" cy="1341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s-CO" sz="1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íblia</a:t>
            </a:r>
            <a:endParaRPr lang="es-CO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8924B237-4C9D-F093-9964-535C0DB0C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695575" y="720236"/>
            <a:ext cx="7924800" cy="610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7" name="Text Box 5">
            <a:extLst>
              <a:ext uri="{FF2B5EF4-FFF2-40B4-BE49-F238E27FC236}">
                <a16:creationId xmlns:a16="http://schemas.microsoft.com/office/drawing/2014/main" id="{66D3B234-5879-0CA0-7F7D-E95EE9B9C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475" y="1291736"/>
            <a:ext cx="4648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Un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problema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muy serio que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somos 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incapaces de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resolver por 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nosotros mismos.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Parece imposible de superarlo...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por estándares normales, es una situación 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sin solución</a:t>
            </a:r>
            <a:endParaRPr lang="en-US" altLang="en-US" sz="2800" b="1">
              <a:solidFill>
                <a:schemeClr val="bg1"/>
              </a:solidFill>
              <a:latin typeface="SimplicityExtraBold" pitchFamily="2" charset="0"/>
            </a:endParaRPr>
          </a:p>
        </p:txBody>
      </p:sp>
      <p:sp>
        <p:nvSpPr>
          <p:cNvPr id="59398" name="Text Box 6">
            <a:extLst>
              <a:ext uri="{FF2B5EF4-FFF2-40B4-BE49-F238E27FC236}">
                <a16:creationId xmlns:a16="http://schemas.microsoft.com/office/drawing/2014/main" id="{0CFE6D42-22DD-1EDD-310B-F47C3CE9E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215535"/>
            <a:ext cx="464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una 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enfermedad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incurable</a:t>
            </a:r>
            <a:endParaRPr lang="en-US" altLang="en-US" sz="2800" b="1" dirty="0">
              <a:solidFill>
                <a:schemeClr val="bg1"/>
              </a:solidFill>
              <a:latin typeface="SimplicityExtraBold" pitchFamily="2" charset="0"/>
            </a:endParaRPr>
          </a:p>
        </p:txBody>
      </p:sp>
      <p:sp>
        <p:nvSpPr>
          <p:cNvPr id="59399" name="Text Box 7">
            <a:extLst>
              <a:ext uri="{FF2B5EF4-FFF2-40B4-BE49-F238E27FC236}">
                <a16:creationId xmlns:a16="http://schemas.microsoft.com/office/drawing/2014/main" id="{1BDFC86E-CD50-BB3F-0ECC-6BC988DCE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75" y="2587136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un muerto</a:t>
            </a:r>
            <a:endParaRPr lang="en-US" altLang="en-US" sz="2800" b="1">
              <a:solidFill>
                <a:schemeClr val="bg1"/>
              </a:solidFill>
              <a:latin typeface="SimplicityExtraBold" pitchFamily="2" charset="0"/>
            </a:endParaRPr>
          </a:p>
        </p:txBody>
      </p:sp>
      <p:sp>
        <p:nvSpPr>
          <p:cNvPr id="59400" name="Text Box 8">
            <a:extLst>
              <a:ext uri="{FF2B5EF4-FFF2-40B4-BE49-F238E27FC236}">
                <a16:creationId xmlns:a16="http://schemas.microsoft.com/office/drawing/2014/main" id="{711A0D40-AA6D-B882-BEB0-2ED131E9F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475" y="3120535"/>
            <a:ext cx="464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una familia 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disfuncional</a:t>
            </a:r>
            <a:endParaRPr lang="en-US" altLang="en-US" sz="2800" b="1" dirty="0">
              <a:solidFill>
                <a:schemeClr val="bg1"/>
              </a:solidFill>
              <a:latin typeface="SimplicityExtraBold" pitchFamily="2" charset="0"/>
            </a:endParaRPr>
          </a:p>
        </p:txBody>
      </p:sp>
      <p:sp>
        <p:nvSpPr>
          <p:cNvPr id="59401" name="Text Box 9">
            <a:extLst>
              <a:ext uri="{FF2B5EF4-FFF2-40B4-BE49-F238E27FC236}">
                <a16:creationId xmlns:a16="http://schemas.microsoft.com/office/drawing/2014/main" id="{C9E48560-2BB5-0CFE-07AE-01C33D452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275" y="4034935"/>
            <a:ext cx="510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un matrimonio con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muchos problemas</a:t>
            </a:r>
            <a:endParaRPr lang="en-US" altLang="en-US" sz="2800" b="1">
              <a:solidFill>
                <a:schemeClr val="bg1"/>
              </a:solidFill>
              <a:latin typeface="SimplicityExtraBold" pitchFamily="2" charset="0"/>
            </a:endParaRPr>
          </a:p>
        </p:txBody>
      </p:sp>
      <p:sp>
        <p:nvSpPr>
          <p:cNvPr id="59402" name="Text Box 10">
            <a:extLst>
              <a:ext uri="{FF2B5EF4-FFF2-40B4-BE49-F238E27FC236}">
                <a16:creationId xmlns:a16="http://schemas.microsoft.com/office/drawing/2014/main" id="{652F8D63-10CF-7DE8-972E-A8C7F48FC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75" y="5025536"/>
            <a:ext cx="533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una situación que me aflige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emocionalmente y en mi espíritu...cosa muy fuerte</a:t>
            </a:r>
          </a:p>
          <a:p>
            <a:pPr algn="ctr"/>
            <a:r>
              <a:rPr lang="es-CO" altLang="en-US" sz="2800" b="1">
                <a:solidFill>
                  <a:schemeClr val="bg1"/>
                </a:solidFill>
                <a:latin typeface="SimplicityExtraBold" pitchFamily="2" charset="0"/>
              </a:rPr>
              <a:t>y muy dura</a:t>
            </a:r>
            <a:endParaRPr lang="en-US" altLang="en-US" sz="2800" b="1">
              <a:solidFill>
                <a:schemeClr val="bg1"/>
              </a:solidFill>
              <a:latin typeface="SimplicityExtraBold" pitchFamily="2" charset="0"/>
            </a:endParaRP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E3FC7DF5-7C63-2BE3-5564-DEFCC359C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1724" r="3786" b="1724"/>
          <a:stretch>
            <a:fillRect/>
          </a:stretch>
        </p:blipFill>
        <p:spPr bwMode="auto">
          <a:xfrm>
            <a:off x="2209800" y="5243146"/>
            <a:ext cx="9715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973A63F7-BCAF-4873-D5A5-9978685CA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76" y="979792"/>
            <a:ext cx="3276599" cy="3733800"/>
          </a:xfrm>
          <a:prstGeom prst="wedgeRoundRectCallout">
            <a:avLst>
              <a:gd name="adj1" fmla="val 21153"/>
              <a:gd name="adj2" fmla="val 70111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Hay veces cuando nosotros tenemos una gran montaña que necesita ser movida.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vamos a moverla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alt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7" grpId="1"/>
      <p:bldP spid="59398" grpId="0" autoUpdateAnimBg="0"/>
      <p:bldP spid="59399" grpId="0" autoUpdateAnimBg="0"/>
      <p:bldP spid="59400" grpId="0" autoUpdateAnimBg="0"/>
      <p:bldP spid="59401" grpId="0" autoUpdateAnimBg="0"/>
      <p:bldP spid="59402" grpId="0" autoUpdateAnimBg="0"/>
      <p:bldP spid="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AutoShape 4">
            <a:extLst>
              <a:ext uri="{FF2B5EF4-FFF2-40B4-BE49-F238E27FC236}">
                <a16:creationId xmlns:a16="http://schemas.microsoft.com/office/drawing/2014/main" id="{81912A6C-4A0C-922E-74AB-884ABC247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22738"/>
            <a:ext cx="4267200" cy="6629400"/>
          </a:xfrm>
          <a:prstGeom prst="wedgeRoundRectCallout">
            <a:avLst>
              <a:gd name="adj1" fmla="val 6250"/>
              <a:gd name="adj2" fmla="val 25120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es-CO" altLang="en-US" sz="3200" b="1" dirty="0">
                <a:latin typeface="Eras Demi ITC" panose="020B0805030504020804" pitchFamily="34" charset="0"/>
              </a:rPr>
              <a:t>A todos nosotros Jesús dijo</a:t>
            </a:r>
            <a:r>
              <a:rPr lang="en-US" altLang="en-US" sz="3200" b="1" dirty="0">
                <a:latin typeface="Eras Demi ITC" panose="020B0805030504020804" pitchFamily="34" charset="0"/>
              </a:rPr>
              <a:t>:</a:t>
            </a:r>
          </a:p>
          <a:p>
            <a:pPr algn="ctr"/>
            <a:r>
              <a:rPr lang="es-CO" altLang="en-US" sz="3200" b="1" i="1" dirty="0">
                <a:solidFill>
                  <a:srgbClr val="C00000"/>
                </a:solidFill>
                <a:latin typeface="Eras Demi ITC" panose="020B0805030504020804" pitchFamily="34" charset="0"/>
              </a:rPr>
              <a:t>Porque de verdad os digo, que si tenéis fe como un grano de mostaza, diréis a este monte:  </a:t>
            </a:r>
            <a:r>
              <a:rPr lang="en-US" altLang="en-US" sz="3200" b="1" i="1" dirty="0">
                <a:solidFill>
                  <a:srgbClr val="C00000"/>
                </a:solidFill>
                <a:latin typeface="Eras Demi ITC" panose="020B0805030504020804" pitchFamily="34" charset="0"/>
              </a:rPr>
              <a:t>“</a:t>
            </a:r>
            <a:r>
              <a:rPr lang="es-CO" altLang="en-US" sz="3200" b="1" i="1" dirty="0">
                <a:solidFill>
                  <a:srgbClr val="C00000"/>
                </a:solidFill>
                <a:latin typeface="Eras Demi ITC" panose="020B0805030504020804" pitchFamily="34" charset="0"/>
              </a:rPr>
              <a:t>Pásate de aquí allá,” y se pasará; y nada os será imposible</a:t>
            </a:r>
            <a:r>
              <a:rPr lang="en-US" altLang="en-US" sz="3200" b="1" i="1" dirty="0">
                <a:solidFill>
                  <a:srgbClr val="C00000"/>
                </a:solidFill>
                <a:latin typeface="Eras Demi ITC" panose="020B0805030504020804" pitchFamily="34" charset="0"/>
              </a:rPr>
              <a:t>.</a:t>
            </a:r>
          </a:p>
          <a:p>
            <a:pPr algn="ctr"/>
            <a:r>
              <a:rPr lang="en-US" altLang="en-US" sz="3200" b="1" dirty="0">
                <a:latin typeface="Eras Demi ITC" panose="020B0805030504020804" pitchFamily="34" charset="0"/>
              </a:rPr>
              <a:t>Mat</a:t>
            </a:r>
            <a:r>
              <a:rPr lang="es-CO" altLang="en-US" sz="3200" b="1" dirty="0" err="1">
                <a:latin typeface="Eras Demi ITC" panose="020B0805030504020804" pitchFamily="34" charset="0"/>
              </a:rPr>
              <a:t>eo</a:t>
            </a:r>
            <a:r>
              <a:rPr lang="en-US" altLang="en-US" sz="3200" b="1" dirty="0">
                <a:latin typeface="Eras Demi ITC" panose="020B0805030504020804" pitchFamily="34" charset="0"/>
              </a:rPr>
              <a:t> 17:20</a:t>
            </a:r>
          </a:p>
        </p:txBody>
      </p:sp>
      <p:sp>
        <p:nvSpPr>
          <p:cNvPr id="60423" name="Text Box 7">
            <a:extLst>
              <a:ext uri="{FF2B5EF4-FFF2-40B4-BE49-F238E27FC236}">
                <a16:creationId xmlns:a16="http://schemas.microsoft.com/office/drawing/2014/main" id="{7C66B6F6-B497-0966-C154-2402B5D07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537438"/>
            <a:ext cx="6553200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Cualquier montaña que sea, Jesús puede moverla si tenemos la clase de fe que tuvo Gedeón.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426" name="Text Box 10">
            <a:extLst>
              <a:ext uri="{FF2B5EF4-FFF2-40B4-BE49-F238E27FC236}">
                <a16:creationId xmlns:a16="http://schemas.microsoft.com/office/drawing/2014/main" id="{1F94B1A5-ED60-286A-F446-CF36CB583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730" y="4800600"/>
            <a:ext cx="5844540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dirige este mundo y puede hacer lo que desee.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427" name="Text Box 11">
            <a:extLst>
              <a:ext uri="{FF2B5EF4-FFF2-40B4-BE49-F238E27FC236}">
                <a16:creationId xmlns:a16="http://schemas.microsoft.com/office/drawing/2014/main" id="{DBA632AA-8E82-5DC7-B98F-9D73638DF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5208" y="5641732"/>
            <a:ext cx="6477000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 y yo tendremos que traerle y darle nuestra montaña y darle una oportunidad de decir, 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“S</a:t>
            </a: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í!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</p:txBody>
      </p:sp>
      <p:pic>
        <p:nvPicPr>
          <p:cNvPr id="2" name="Picture 13">
            <a:extLst>
              <a:ext uri="{FF2B5EF4-FFF2-40B4-BE49-F238E27FC236}">
                <a16:creationId xmlns:a16="http://schemas.microsoft.com/office/drawing/2014/main" id="{848C40E6-606B-6149-275C-78FAE8B67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03738"/>
            <a:ext cx="2743200" cy="28194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 autoUpdateAnimBg="0"/>
      <p:bldP spid="60423" grpId="0" autoUpdateAnimBg="0"/>
      <p:bldP spid="60426" grpId="0" autoUpdateAnimBg="0"/>
      <p:bldP spid="6042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>
            <a:extLst>
              <a:ext uri="{FF2B5EF4-FFF2-40B4-BE49-F238E27FC236}">
                <a16:creationId xmlns:a16="http://schemas.microsoft.com/office/drawing/2014/main" id="{AB536C8E-CED1-1085-BF63-B6BD4B414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28600"/>
            <a:ext cx="8610600" cy="82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8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nuestra fe es real, solo toma un poquito para traer resultados extraordinarios!</a:t>
            </a:r>
            <a:endParaRPr lang="en-US" altLang="en-US" sz="28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473" name="Rectangle 9">
            <a:extLst>
              <a:ext uri="{FF2B5EF4-FFF2-40B4-BE49-F238E27FC236}">
                <a16:creationId xmlns:a16="http://schemas.microsoft.com/office/drawing/2014/main" id="{BFF2BA5F-1B82-F2B6-AC9B-8D52F8680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379968"/>
            <a:ext cx="8153400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8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Asegurémonos que nuestra fe sea genuina.</a:t>
            </a:r>
            <a:endParaRPr lang="en-US" altLang="en-US" sz="28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474" name="Text Box 10">
            <a:extLst>
              <a:ext uri="{FF2B5EF4-FFF2-40B4-BE49-F238E27FC236}">
                <a16:creationId xmlns:a16="http://schemas.microsoft.com/office/drawing/2014/main" id="{845742C0-7C61-A536-0F2E-38BB8FE47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4955295"/>
            <a:ext cx="8229600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8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Presentemos nuestras montañas al Señor.</a:t>
            </a:r>
            <a:endParaRPr lang="en-US" alt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475" name="Text Box 11">
            <a:extLst>
              <a:ext uri="{FF2B5EF4-FFF2-40B4-BE49-F238E27FC236}">
                <a16:creationId xmlns:a16="http://schemas.microsoft.com/office/drawing/2014/main" id="{C208AF51-59DA-AC0F-FC98-A0056978E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84001"/>
            <a:ext cx="8229600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s-CO" altLang="en-US" sz="28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Recordando a Gedeón, creamos que cuando</a:t>
            </a:r>
          </a:p>
          <a:p>
            <a:pPr>
              <a:lnSpc>
                <a:spcPct val="80000"/>
              </a:lnSpc>
            </a:pPr>
            <a:r>
              <a:rPr lang="es-CO" altLang="en-US" sz="28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nuestra fe nos mueve, el Señor puede </a:t>
            </a:r>
          </a:p>
          <a:p>
            <a:pPr>
              <a:lnSpc>
                <a:spcPct val="80000"/>
              </a:lnSpc>
            </a:pPr>
            <a:r>
              <a:rPr lang="es-CO" altLang="en-US" sz="28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usarnos  para mover aún una montaña.</a:t>
            </a:r>
            <a:endParaRPr lang="en-US" altLang="en-US" sz="28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477" name="Rectangle 13">
            <a:extLst>
              <a:ext uri="{FF2B5EF4-FFF2-40B4-BE49-F238E27FC236}">
                <a16:creationId xmlns:a16="http://schemas.microsoft.com/office/drawing/2014/main" id="{1D094BFF-32AD-8DBB-411B-D985E77D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9823" y="2414563"/>
            <a:ext cx="2286000" cy="82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8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CO" altLang="en-US" sz="28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se moverá</a:t>
            </a:r>
            <a:r>
              <a:rPr lang="en-US" altLang="en-US" sz="28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  <p:sp>
        <p:nvSpPr>
          <p:cNvPr id="62479" name="Rectangle 15">
            <a:extLst>
              <a:ext uri="{FF2B5EF4-FFF2-40B4-BE49-F238E27FC236}">
                <a16:creationId xmlns:a16="http://schemas.microsoft.com/office/drawing/2014/main" id="{1D5FC7B9-3C4A-8C49-0897-D4BC2E475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485" y="2478032"/>
            <a:ext cx="4419600" cy="82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8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 tan pequeña como un grano de mostaza...</a:t>
            </a:r>
            <a:endParaRPr lang="en-US" altLang="en-US" sz="2800" b="1" i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6">
            <a:extLst>
              <a:ext uri="{FF2B5EF4-FFF2-40B4-BE49-F238E27FC236}">
                <a16:creationId xmlns:a16="http://schemas.microsoft.com/office/drawing/2014/main" id="{55061B6C-88BB-7321-229B-2FACE6CE8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1273999"/>
            <a:ext cx="2819400" cy="28956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6993903" algn="ctr" rotWithShape="0">
                    <a:schemeClr val="tx1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.25 -0.3328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autoUpdateAnimBg="0"/>
      <p:bldP spid="62473" grpId="0" autoUpdateAnimBg="0"/>
      <p:bldP spid="62473" grpId="1"/>
      <p:bldP spid="62474" grpId="0" autoUpdateAnimBg="0"/>
      <p:bldP spid="62474" grpId="1"/>
      <p:bldP spid="62475" grpId="0" autoUpdateAnimBg="0"/>
      <p:bldP spid="62475" grpId="1"/>
      <p:bldP spid="62477" grpId="0" autoUpdateAnimBg="0"/>
      <p:bldP spid="62477" grpId="1"/>
      <p:bldP spid="62479" grpId="0" autoUpdateAnimBg="0"/>
      <p:bldP spid="6247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B1D9DC59-E89B-5213-7F24-FECF2EF66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" t="1163" r="851" b="1163"/>
          <a:stretch>
            <a:fillRect/>
          </a:stretch>
        </p:blipFill>
        <p:spPr bwMode="auto">
          <a:xfrm>
            <a:off x="1447800" y="-10357"/>
            <a:ext cx="6400800" cy="6858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4">
            <a:extLst>
              <a:ext uri="{FF2B5EF4-FFF2-40B4-BE49-F238E27FC236}">
                <a16:creationId xmlns:a16="http://schemas.microsoft.com/office/drawing/2014/main" id="{91407F49-1A33-6D60-251B-61E969F5D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18243"/>
            <a:ext cx="2895600" cy="5943600"/>
          </a:xfrm>
          <a:prstGeom prst="wedgeRoundRectCallout">
            <a:avLst>
              <a:gd name="adj1" fmla="val -44736"/>
              <a:gd name="adj2" fmla="val -17176"/>
              <a:gd name="adj3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n-US" altLang="en-US" sz="2800" b="1">
                <a:solidFill>
                  <a:schemeClr val="bg2"/>
                </a:solidFill>
                <a:latin typeface="Slimbach Medium" pitchFamily="18" charset="0"/>
              </a:rPr>
              <a:t>Jes</a:t>
            </a:r>
            <a:r>
              <a:rPr lang="es-CO" altLang="en-US" sz="2800" b="1">
                <a:solidFill>
                  <a:schemeClr val="bg2"/>
                </a:solidFill>
                <a:latin typeface="Slimbach Medium" pitchFamily="18" charset="0"/>
              </a:rPr>
              <a:t>ú</a:t>
            </a:r>
            <a:r>
              <a:rPr lang="en-US" altLang="en-US" sz="2800" b="1">
                <a:solidFill>
                  <a:schemeClr val="bg2"/>
                </a:solidFill>
                <a:latin typeface="Slimbach Medium" pitchFamily="18" charset="0"/>
              </a:rPr>
              <a:t>s </a:t>
            </a:r>
            <a:r>
              <a:rPr lang="es-CO" altLang="en-US" sz="2800" b="1">
                <a:solidFill>
                  <a:schemeClr val="bg2"/>
                </a:solidFill>
                <a:latin typeface="Slimbach Medium" pitchFamily="18" charset="0"/>
              </a:rPr>
              <a:t>dijo</a:t>
            </a:r>
            <a:r>
              <a:rPr lang="en-US" altLang="en-US" sz="2800" b="1">
                <a:solidFill>
                  <a:schemeClr val="bg2"/>
                </a:solidFill>
                <a:latin typeface="Slimbach Medium" pitchFamily="18" charset="0"/>
              </a:rPr>
              <a:t>: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solidFill>
                  <a:schemeClr val="bg2"/>
                </a:solidFill>
                <a:latin typeface="Slimbach Medium" pitchFamily="18" charset="0"/>
              </a:rPr>
              <a:t>Porque 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solidFill>
                  <a:schemeClr val="bg2"/>
                </a:solidFill>
                <a:latin typeface="Slimbach Medium" pitchFamily="18" charset="0"/>
              </a:rPr>
              <a:t>de verdad os digo, que si tenéis fe como un grano de mostaza, diréis a este monte: </a:t>
            </a:r>
            <a:r>
              <a:rPr lang="en-US" altLang="en-US" sz="2800" b="1" i="1">
                <a:solidFill>
                  <a:schemeClr val="bg2"/>
                </a:solidFill>
                <a:latin typeface="Slimbach Medium" pitchFamily="18" charset="0"/>
              </a:rPr>
              <a:t>“</a:t>
            </a:r>
            <a:r>
              <a:rPr lang="es-CO" altLang="en-US" sz="2800" b="1" i="1">
                <a:solidFill>
                  <a:schemeClr val="bg2"/>
                </a:solidFill>
                <a:latin typeface="Slimbach Medium" pitchFamily="18" charset="0"/>
              </a:rPr>
              <a:t>Pásate de aquí allá,”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solidFill>
                  <a:schemeClr val="bg2"/>
                </a:solidFill>
                <a:latin typeface="Slimbach Medium" pitchFamily="18" charset="0"/>
              </a:rPr>
              <a:t>y se pasará; 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solidFill>
                  <a:schemeClr val="bg2"/>
                </a:solidFill>
                <a:latin typeface="Slimbach Medium" pitchFamily="18" charset="0"/>
              </a:rPr>
              <a:t>y nada 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solidFill>
                  <a:schemeClr val="bg2"/>
                </a:solidFill>
                <a:latin typeface="Slimbach Medium" pitchFamily="18" charset="0"/>
              </a:rPr>
              <a:t>os será imposible.</a:t>
            </a:r>
            <a:endParaRPr lang="en-US" altLang="en-US" sz="2800" b="1" i="1">
              <a:solidFill>
                <a:schemeClr val="bg2"/>
              </a:solidFill>
              <a:latin typeface="Slimbach Medium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n-US" altLang="en-US" sz="2800" b="1">
                <a:solidFill>
                  <a:schemeClr val="bg2"/>
                </a:solidFill>
                <a:latin typeface="Slimbach Medium" pitchFamily="18" charset="0"/>
              </a:rPr>
              <a:t>Mat</a:t>
            </a:r>
            <a:r>
              <a:rPr lang="es-CO" altLang="en-US" sz="2800" b="1">
                <a:solidFill>
                  <a:schemeClr val="bg2"/>
                </a:solidFill>
                <a:latin typeface="Slimbach Medium" pitchFamily="18" charset="0"/>
              </a:rPr>
              <a:t>eo</a:t>
            </a:r>
            <a:r>
              <a:rPr lang="en-US" altLang="en-US" sz="2800" b="1">
                <a:solidFill>
                  <a:schemeClr val="bg2"/>
                </a:solidFill>
                <a:latin typeface="Slimbach Medium" pitchFamily="18" charset="0"/>
              </a:rPr>
              <a:t> 17:20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618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AutoShape 4">
            <a:extLst>
              <a:ext uri="{FF2B5EF4-FFF2-40B4-BE49-F238E27FC236}">
                <a16:creationId xmlns:a16="http://schemas.microsoft.com/office/drawing/2014/main" id="{0D5FC6F5-2ED1-67FF-B71E-0B017BEF1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199" y="914400"/>
            <a:ext cx="4267200" cy="5867400"/>
          </a:xfrm>
          <a:prstGeom prst="wedgeRoundRectCallout">
            <a:avLst>
              <a:gd name="adj1" fmla="val -102780"/>
              <a:gd name="adj2" fmla="val -3022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endParaRPr lang="en-US" altLang="en-US" sz="2800" b="1">
              <a:solidFill>
                <a:schemeClr val="tx2"/>
              </a:solidFill>
              <a:latin typeface="Sign Painter" pitchFamily="2" charset="0"/>
            </a:endParaRPr>
          </a:p>
          <a:p>
            <a:pPr algn="ctr"/>
            <a:r>
              <a:rPr lang="en-US" altLang="en-US" sz="4000" b="1" i="1">
                <a:solidFill>
                  <a:schemeClr val="tx2"/>
                </a:solidFill>
                <a:latin typeface="Slimbach Medium" pitchFamily="18" charset="0"/>
              </a:rPr>
              <a:t>H</a:t>
            </a:r>
            <a:r>
              <a:rPr lang="es-CO" altLang="en-US" sz="4000" b="1" i="1">
                <a:solidFill>
                  <a:schemeClr val="tx2"/>
                </a:solidFill>
                <a:latin typeface="Slimbach Medium" pitchFamily="18" charset="0"/>
              </a:rPr>
              <a:t>ola</a:t>
            </a:r>
            <a:r>
              <a:rPr lang="en-US" altLang="en-US" sz="4000" b="1" i="1">
                <a:solidFill>
                  <a:schemeClr val="tx2"/>
                </a:solidFill>
                <a:latin typeface="Slimbach Medium" pitchFamily="18" charset="0"/>
              </a:rPr>
              <a:t>, </a:t>
            </a:r>
            <a:r>
              <a:rPr lang="es-CO" altLang="en-US" sz="4000" b="1" i="1">
                <a:solidFill>
                  <a:schemeClr val="tx2"/>
                </a:solidFill>
                <a:latin typeface="Slimbach Medium" pitchFamily="18" charset="0"/>
              </a:rPr>
              <a:t>soy un hombre completamente normal...me llamo Gedeón.</a:t>
            </a:r>
          </a:p>
          <a:p>
            <a:pPr algn="ctr"/>
            <a:r>
              <a:rPr lang="es-CO" altLang="en-US" sz="4000" b="1" i="1">
                <a:solidFill>
                  <a:schemeClr val="tx2"/>
                </a:solidFill>
                <a:latin typeface="Slimbach Medium" pitchFamily="18" charset="0"/>
              </a:rPr>
              <a:t>Mi historia está escrita en </a:t>
            </a:r>
          </a:p>
          <a:p>
            <a:pPr algn="ctr"/>
            <a:r>
              <a:rPr lang="es-CO" altLang="en-US" sz="4000" b="1" i="1">
                <a:solidFill>
                  <a:schemeClr val="tx2"/>
                </a:solidFill>
                <a:latin typeface="Slimbach Medium" pitchFamily="18" charset="0"/>
              </a:rPr>
              <a:t>Jueces 6-8.</a:t>
            </a:r>
            <a:endParaRPr lang="en-US" altLang="en-US" sz="4000" b="1" i="1">
              <a:solidFill>
                <a:schemeClr val="tx2"/>
              </a:solidFill>
              <a:latin typeface="Slimbach Medium" pitchFamily="18" charset="0"/>
            </a:endParaRPr>
          </a:p>
        </p:txBody>
      </p:sp>
      <p:pic>
        <p:nvPicPr>
          <p:cNvPr id="1026" name="Picture 2" descr="Gideon">
            <a:extLst>
              <a:ext uri="{FF2B5EF4-FFF2-40B4-BE49-F238E27FC236}">
                <a16:creationId xmlns:a16="http://schemas.microsoft.com/office/drawing/2014/main" id="{DD6E5D5F-62CE-A8B3-F7A9-D9748EFD9C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2286000" y="2971800"/>
            <a:ext cx="23622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AutoShape 4">
            <a:extLst>
              <a:ext uri="{FF2B5EF4-FFF2-40B4-BE49-F238E27FC236}">
                <a16:creationId xmlns:a16="http://schemas.microsoft.com/office/drawing/2014/main" id="{4B10FEF3-F1A8-6400-F607-64D6B63C9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143000"/>
            <a:ext cx="4953000" cy="5715000"/>
          </a:xfrm>
          <a:prstGeom prst="wedgeRoundRectCallout">
            <a:avLst>
              <a:gd name="adj1" fmla="val -70736"/>
              <a:gd name="adj2" fmla="val -1648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endParaRPr lang="en-US" altLang="en-US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altLang="en-US" sz="32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tengo un problema</a:t>
            </a:r>
            <a:r>
              <a:rPr lang="en-US" altLang="en-US" sz="32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es-CO" altLang="en-US" sz="60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BIEN</a:t>
            </a:r>
          </a:p>
          <a:p>
            <a:pPr algn="ctr"/>
            <a:r>
              <a:rPr lang="es-CO" altLang="en-US" sz="60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GRANDE</a:t>
            </a:r>
            <a:r>
              <a:rPr lang="es-CO" altLang="en-US" sz="32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</a:t>
            </a:r>
          </a:p>
          <a:p>
            <a:pPr algn="ctr"/>
            <a:r>
              <a:rPr lang="es-CO" altLang="en-US" sz="32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me dijo que </a:t>
            </a:r>
          </a:p>
          <a:p>
            <a:pPr algn="ctr"/>
            <a:r>
              <a:rPr lang="es-CO" altLang="en-US" sz="32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tengo que hacer algo</a:t>
            </a:r>
          </a:p>
          <a:p>
            <a:pPr algn="ctr"/>
            <a:r>
              <a:rPr lang="es-CO" altLang="en-US" sz="32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parece</a:t>
            </a:r>
            <a:r>
              <a:rPr lang="en-US" altLang="en-US" sz="32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en-US" altLang="en-US" sz="40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imposible! </a:t>
            </a:r>
          </a:p>
        </p:txBody>
      </p:sp>
      <p:pic>
        <p:nvPicPr>
          <p:cNvPr id="2" name="Picture 2" descr="Gideon">
            <a:extLst>
              <a:ext uri="{FF2B5EF4-FFF2-40B4-BE49-F238E27FC236}">
                <a16:creationId xmlns:a16="http://schemas.microsoft.com/office/drawing/2014/main" id="{717E678D-AE39-8AB7-18DC-BD3F35F217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2286000" y="2971800"/>
            <a:ext cx="23622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>
            <a:extLst>
              <a:ext uri="{FF2B5EF4-FFF2-40B4-BE49-F238E27FC236}">
                <a16:creationId xmlns:a16="http://schemas.microsoft.com/office/drawing/2014/main" id="{A933F1AD-26D9-18B1-B603-C877BF3D7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819400" y="0"/>
            <a:ext cx="77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AutoShape 6">
            <a:extLst>
              <a:ext uri="{FF2B5EF4-FFF2-40B4-BE49-F238E27FC236}">
                <a16:creationId xmlns:a16="http://schemas.microsoft.com/office/drawing/2014/main" id="{CD49412A-B1F5-3663-EFD4-5E1041DBA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3124200" cy="3505200"/>
          </a:xfrm>
          <a:prstGeom prst="wedgeRoundRectCallout">
            <a:avLst>
              <a:gd name="adj1" fmla="val -456"/>
              <a:gd name="adj2" fmla="val 66203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es-CO" alt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me </a:t>
            </a:r>
            <a:r>
              <a:rPr lang="es-CO" altLang="en-US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dió</a:t>
            </a:r>
            <a:r>
              <a:rPr lang="en-US" alt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 gran montaña y dijo que de veras yo tengo que moverla.</a:t>
            </a:r>
            <a:endParaRPr lang="en-US" alt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047" name="Text Box 7">
            <a:extLst>
              <a:ext uri="{FF2B5EF4-FFF2-40B4-BE49-F238E27FC236}">
                <a16:creationId xmlns:a16="http://schemas.microsoft.com/office/drawing/2014/main" id="{E18C1EFC-F6CD-2554-3F62-D299BA403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588" y="1524000"/>
            <a:ext cx="5943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             Gedeón,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     sus 32,000 hombres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    son demasiados para ir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 contra a la horda inmensa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de los madianitas. </a:t>
            </a:r>
            <a:r>
              <a:rPr lang="es-CO" altLang="en-US" sz="2800" b="1" i="1" dirty="0" err="1">
                <a:solidFill>
                  <a:schemeClr val="bg1"/>
                </a:solidFill>
                <a:latin typeface="Slimbach Medium" pitchFamily="18" charset="0"/>
              </a:rPr>
              <a:t>Redúzca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sus 32,000 a no más de 300. 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Es una ventaja de solo 400-to-1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a favor de ellos, así que vaya a destruir 120,000 de ellos.  Ya tienen una gran superioridad en números, entrenamiento, experiencia, y armas...¡así que vayan y háganlo!</a:t>
            </a:r>
            <a:endParaRPr lang="en-US" altLang="en-US" sz="28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pic>
        <p:nvPicPr>
          <p:cNvPr id="2" name="Picture 2" descr="Gideon">
            <a:extLst>
              <a:ext uri="{FF2B5EF4-FFF2-40B4-BE49-F238E27FC236}">
                <a16:creationId xmlns:a16="http://schemas.microsoft.com/office/drawing/2014/main" id="{AD6FD401-94EB-F18F-E07A-3F03864EB8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1792224" y="4841994"/>
            <a:ext cx="1219200" cy="206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 animBg="1" autoUpdateAnimBg="0"/>
      <p:bldP spid="8704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>
            <a:extLst>
              <a:ext uri="{FF2B5EF4-FFF2-40B4-BE49-F238E27FC236}">
                <a16:creationId xmlns:a16="http://schemas.microsoft.com/office/drawing/2014/main" id="{4EB4B471-DE18-4143-8263-691E00F3A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819400" y="0"/>
            <a:ext cx="77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7">
            <a:extLst>
              <a:ext uri="{FF2B5EF4-FFF2-40B4-BE49-F238E27FC236}">
                <a16:creationId xmlns:a16="http://schemas.microsoft.com/office/drawing/2014/main" id="{526F105F-BA28-C501-1A7D-11579B3FB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588" y="1524000"/>
            <a:ext cx="5943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             Gedeón,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     sus 32,000 hombres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    son demasiados para ir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 contra a la horda inmensa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de los madianitas. </a:t>
            </a:r>
            <a:r>
              <a:rPr lang="es-CO" altLang="en-US" sz="2800" b="1" i="1" dirty="0" err="1">
                <a:solidFill>
                  <a:schemeClr val="bg1"/>
                </a:solidFill>
                <a:latin typeface="Slimbach Medium" pitchFamily="18" charset="0"/>
              </a:rPr>
              <a:t>Redúzca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sus 32,000 a no más de 300. 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Es una ventaja de solo 400-to-1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a favor de ellos, así que vaya a destruir 120,000 de ellos.  Ya tienen una gran superioridad en números, entrenamiento, experiencia, y armas...¡así que vayan y háganlo!</a:t>
            </a:r>
            <a:endParaRPr lang="en-US" altLang="en-US" sz="28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sp>
        <p:nvSpPr>
          <p:cNvPr id="88071" name="AutoShape 7">
            <a:extLst>
              <a:ext uri="{FF2B5EF4-FFF2-40B4-BE49-F238E27FC236}">
                <a16:creationId xmlns:a16="http://schemas.microsoft.com/office/drawing/2014/main" id="{6E3473C8-3151-4083-D2A0-3484DC60C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094" y="2303462"/>
            <a:ext cx="2438400" cy="1828800"/>
          </a:xfrm>
          <a:prstGeom prst="wedgeRoundRectCallout">
            <a:avLst>
              <a:gd name="adj1" fmla="val -7532"/>
              <a:gd name="adj2" fmla="val 88407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s-CO" altLang="en-US" sz="2800" b="1" i="1" dirty="0">
                <a:solidFill>
                  <a:schemeClr val="tx2"/>
                </a:solidFill>
                <a:latin typeface="Eras Demi ITC" panose="020B0805030504020804" pitchFamily="34" charset="0"/>
              </a:rPr>
              <a:t>Yo 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 dirty="0">
                <a:solidFill>
                  <a:schemeClr val="tx2"/>
                </a:solidFill>
                <a:latin typeface="Eras Demi ITC" panose="020B0805030504020804" pitchFamily="34" charset="0"/>
              </a:rPr>
              <a:t>tengo 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 dirty="0">
                <a:solidFill>
                  <a:schemeClr val="tx2"/>
                </a:solidFill>
                <a:latin typeface="Eras Demi ITC" panose="020B0805030504020804" pitchFamily="34" charset="0"/>
              </a:rPr>
              <a:t>una preguntita...</a:t>
            </a:r>
            <a:endParaRPr lang="en-US" altLang="en-US" b="1" i="1" dirty="0">
              <a:latin typeface="Eras Demi ITC" panose="020B0805030504020804" pitchFamily="34" charset="0"/>
            </a:endParaRPr>
          </a:p>
        </p:txBody>
      </p:sp>
      <p:pic>
        <p:nvPicPr>
          <p:cNvPr id="4" name="Picture 2" descr="Gideon">
            <a:extLst>
              <a:ext uri="{FF2B5EF4-FFF2-40B4-BE49-F238E27FC236}">
                <a16:creationId xmlns:a16="http://schemas.microsoft.com/office/drawing/2014/main" id="{416ADA74-9285-3D54-CB6F-BB8C151A93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1792224" y="4841994"/>
            <a:ext cx="1219200" cy="206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8807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AutoShape 4">
            <a:extLst>
              <a:ext uri="{FF2B5EF4-FFF2-40B4-BE49-F238E27FC236}">
                <a16:creationId xmlns:a16="http://schemas.microsoft.com/office/drawing/2014/main" id="{C89CBD13-E182-F88A-69C1-B719A402C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95400"/>
            <a:ext cx="5029200" cy="5562600"/>
          </a:xfrm>
          <a:prstGeom prst="wedgeRoundRectCallout">
            <a:avLst>
              <a:gd name="adj1" fmla="val 66287"/>
              <a:gd name="adj2" fmla="val -12076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CO" altLang="en-US" sz="6600" b="1" i="1">
                <a:solidFill>
                  <a:schemeClr val="tx2"/>
                </a:solidFill>
                <a:latin typeface="Slimbach Medium" pitchFamily="18" charset="0"/>
              </a:rPr>
              <a:t>¡¿Cómo</a:t>
            </a:r>
            <a:endParaRPr lang="en-US" altLang="en-US" sz="6600" b="1" i="1">
              <a:solidFill>
                <a:schemeClr val="tx2"/>
              </a:solidFill>
              <a:latin typeface="Slimbach Medium" pitchFamily="18" charset="0"/>
            </a:endParaRPr>
          </a:p>
          <a:p>
            <a:pPr algn="ctr"/>
            <a:r>
              <a:rPr lang="es-CO" altLang="en-US" sz="6600" b="1" i="1">
                <a:solidFill>
                  <a:schemeClr val="tx2"/>
                </a:solidFill>
                <a:latin typeface="Slimbach Medium" pitchFamily="18" charset="0"/>
              </a:rPr>
              <a:t>se supone que voy a hacer lo imposible</a:t>
            </a:r>
            <a:r>
              <a:rPr lang="en-US" altLang="en-US" sz="6600" b="1" i="1">
                <a:solidFill>
                  <a:schemeClr val="tx2"/>
                </a:solidFill>
                <a:latin typeface="Slimbach Medium" pitchFamily="18" charset="0"/>
              </a:rPr>
              <a:t>?!</a:t>
            </a:r>
            <a:endParaRPr lang="en-US" altLang="en-US" sz="6600" b="1" i="1">
              <a:latin typeface="Slimbach Medium" pitchFamily="18" charset="0"/>
            </a:endParaRPr>
          </a:p>
        </p:txBody>
      </p:sp>
      <p:pic>
        <p:nvPicPr>
          <p:cNvPr id="2" name="Picture 2" descr="Gideon">
            <a:extLst>
              <a:ext uri="{FF2B5EF4-FFF2-40B4-BE49-F238E27FC236}">
                <a16:creationId xmlns:a16="http://schemas.microsoft.com/office/drawing/2014/main" id="{42AD9E41-02CF-83B5-274D-959AB96AA0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7086600" y="2857500"/>
            <a:ext cx="23622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AutoShape 5">
            <a:extLst>
              <a:ext uri="{FF2B5EF4-FFF2-40B4-BE49-F238E27FC236}">
                <a16:creationId xmlns:a16="http://schemas.microsoft.com/office/drawing/2014/main" id="{5801FBD2-C7D0-2D30-B2DD-08D15E501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5105400" cy="3657600"/>
          </a:xfrm>
          <a:prstGeom prst="wedgeRoundRectCallout">
            <a:avLst>
              <a:gd name="adj1" fmla="val 75000"/>
              <a:gd name="adj2" fmla="val -2389"/>
              <a:gd name="adj3" fmla="val 16667"/>
            </a:avLst>
          </a:prstGeom>
          <a:solidFill>
            <a:srgbClr val="FFF5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s-CO" altLang="en-US" sz="3600" b="1" i="1">
                <a:solidFill>
                  <a:schemeClr val="tx2"/>
                </a:solidFill>
                <a:latin typeface="Slimbach Medium" pitchFamily="18" charset="0"/>
              </a:rPr>
              <a:t>Lo que quiero decir es que antes de que pueda empezar a considerar esto, tengo unas cuantas preguntas, ¡y apreciaría algunas respuestas buenas!</a:t>
            </a:r>
            <a:endParaRPr lang="en-US" altLang="en-US" sz="3600" b="1" i="1">
              <a:solidFill>
                <a:schemeClr val="tx2"/>
              </a:solidFill>
              <a:latin typeface="Slimbach Medium" pitchFamily="18" charset="0"/>
            </a:endParaRPr>
          </a:p>
        </p:txBody>
      </p:sp>
      <p:pic>
        <p:nvPicPr>
          <p:cNvPr id="3" name="Picture 2" descr="Gideon">
            <a:extLst>
              <a:ext uri="{FF2B5EF4-FFF2-40B4-BE49-F238E27FC236}">
                <a16:creationId xmlns:a16="http://schemas.microsoft.com/office/drawing/2014/main" id="{5F4D59B5-E85F-00C6-8E1B-5D505B6D93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/>
          <a:stretch/>
        </p:blipFill>
        <p:spPr bwMode="auto">
          <a:xfrm>
            <a:off x="7086600" y="2884932"/>
            <a:ext cx="23622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Text Box 6">
            <a:extLst>
              <a:ext uri="{FF2B5EF4-FFF2-40B4-BE49-F238E27FC236}">
                <a16:creationId xmlns:a16="http://schemas.microsoft.com/office/drawing/2014/main" id="{2E1C7082-5E35-C6A3-B0B3-1642FD94F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5720" y="838335"/>
            <a:ext cx="623124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¡400 a 1!  ¡Ellos tienen una ventaja </a:t>
            </a:r>
            <a:r>
              <a:rPr lang="es-CO" altLang="en-US" sz="24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increible</a:t>
            </a:r>
            <a:r>
              <a:rPr lang="es-CO" altLang="en-U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  ¿No le parece a mi ejército que es una misión suicida?  ¿Imposible?</a:t>
            </a:r>
            <a:endParaRPr lang="en-US" altLang="en-US" sz="24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737" name="Text Box 9">
            <a:extLst>
              <a:ext uri="{FF2B5EF4-FFF2-40B4-BE49-F238E27FC236}">
                <a16:creationId xmlns:a16="http://schemas.microsoft.com/office/drawing/2014/main" id="{B89CD267-6E76-5EF1-AB62-98915CD59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16409" y="2523974"/>
            <a:ext cx="57912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es posible que cada uno de nosotros matará a 400 de ellos?</a:t>
            </a:r>
            <a:endParaRPr lang="en-US" altLang="en-US" sz="24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740" name="Text Box 12">
            <a:extLst>
              <a:ext uri="{FF2B5EF4-FFF2-40B4-BE49-F238E27FC236}">
                <a16:creationId xmlns:a16="http://schemas.microsoft.com/office/drawing/2014/main" id="{8B3DD210-E555-9999-7C48-9D03B562B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048" y="4957874"/>
            <a:ext cx="5443728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como Su ayuda, ¿tenemos que depender de un sueño de pan de cebada para dar temor a ellos </a:t>
            </a:r>
            <a:r>
              <a:rPr lang="en-US" altLang="en-U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43" name="Text Box 15">
            <a:extLst>
              <a:ext uri="{FF2B5EF4-FFF2-40B4-BE49-F238E27FC236}">
                <a16:creationId xmlns:a16="http://schemas.microsoft.com/office/drawing/2014/main" id="{84716DEC-A427-F7F8-1812-3E8E3BFAF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" y="619920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tipo de armas son trompetas, cántaros, y antorchas</a:t>
            </a:r>
            <a:r>
              <a:rPr lang="en-US" altLang="en-U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50" name="Text Box 22">
            <a:extLst>
              <a:ext uri="{FF2B5EF4-FFF2-40B4-BE49-F238E27FC236}">
                <a16:creationId xmlns:a16="http://schemas.microsoft.com/office/drawing/2014/main" id="{82BB96A3-4834-BE43-EEB3-A4AC81726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06371"/>
            <a:ext cx="480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puedo convencer a un grupo do solamente 300 a </a:t>
            </a:r>
          </a:p>
          <a:p>
            <a:pPr algn="ctr"/>
            <a:r>
              <a:rPr lang="es-CO" altLang="en-US" sz="24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aceptar esta propuesta?</a:t>
            </a:r>
            <a:endParaRPr lang="en-US" altLang="en-US" sz="24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1">
            <a:extLst>
              <a:ext uri="{FF2B5EF4-FFF2-40B4-BE49-F238E27FC236}">
                <a16:creationId xmlns:a16="http://schemas.microsoft.com/office/drawing/2014/main" id="{F63636BE-7F39-5102-5F78-82160FF29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6019800" y="76180"/>
            <a:ext cx="6096000" cy="5109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7">
            <a:extLst>
              <a:ext uri="{FF2B5EF4-FFF2-40B4-BE49-F238E27FC236}">
                <a16:creationId xmlns:a16="http://schemas.microsoft.com/office/drawing/2014/main" id="{111428B3-1775-5071-2F28-A78DE2BDB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0318" y="1400411"/>
            <a:ext cx="442856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000" b="1" i="1" dirty="0">
                <a:solidFill>
                  <a:schemeClr val="bg1"/>
                </a:solidFill>
                <a:latin typeface="Slimbach Medium" pitchFamily="18" charset="0"/>
              </a:rPr>
              <a:t>	               Gedeón, </a:t>
            </a:r>
          </a:p>
          <a:p>
            <a:r>
              <a:rPr lang="es-CO" altLang="en-US" sz="2000" b="1" i="1" dirty="0">
                <a:solidFill>
                  <a:schemeClr val="bg1"/>
                </a:solidFill>
                <a:latin typeface="Slimbach Medium" pitchFamily="18" charset="0"/>
              </a:rPr>
              <a:t>	       sus 32,000 hombres</a:t>
            </a:r>
          </a:p>
          <a:p>
            <a:r>
              <a:rPr lang="es-CO" altLang="en-US" sz="2000" b="1" i="1" dirty="0">
                <a:solidFill>
                  <a:schemeClr val="bg1"/>
                </a:solidFill>
                <a:latin typeface="Slimbach Medium" pitchFamily="18" charset="0"/>
              </a:rPr>
              <a:t>          son demasiados para ir</a:t>
            </a:r>
          </a:p>
          <a:p>
            <a:r>
              <a:rPr lang="es-CO" altLang="en-US" sz="2000" b="1" i="1" dirty="0">
                <a:solidFill>
                  <a:schemeClr val="bg1"/>
                </a:solidFill>
                <a:latin typeface="Slimbach Medium" pitchFamily="18" charset="0"/>
              </a:rPr>
              <a:t>       contra a la horda inmensa </a:t>
            </a:r>
          </a:p>
          <a:p>
            <a:r>
              <a:rPr lang="es-CO" altLang="en-US" sz="2000" b="1" i="1" dirty="0">
                <a:solidFill>
                  <a:schemeClr val="bg1"/>
                </a:solidFill>
                <a:latin typeface="Slimbach Medium" pitchFamily="18" charset="0"/>
              </a:rPr>
              <a:t>      de los madianitas. </a:t>
            </a:r>
            <a:r>
              <a:rPr lang="es-CO" altLang="en-US" sz="2000" b="1" i="1" dirty="0" err="1">
                <a:solidFill>
                  <a:schemeClr val="bg1"/>
                </a:solidFill>
                <a:latin typeface="Slimbach Medium" pitchFamily="18" charset="0"/>
              </a:rPr>
              <a:t>Redúzca</a:t>
            </a:r>
            <a:r>
              <a:rPr lang="es-CO" altLang="en-US" sz="20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</a:p>
          <a:p>
            <a:r>
              <a:rPr lang="es-CO" altLang="en-US" sz="2000" b="1" i="1" dirty="0">
                <a:solidFill>
                  <a:schemeClr val="bg1"/>
                </a:solidFill>
                <a:latin typeface="Slimbach Medium" pitchFamily="18" charset="0"/>
              </a:rPr>
              <a:t>     sus 32,000 a no más de 300.  </a:t>
            </a:r>
          </a:p>
          <a:p>
            <a:r>
              <a:rPr lang="es-CO" altLang="en-US" sz="2000" b="1" i="1" dirty="0">
                <a:solidFill>
                  <a:schemeClr val="bg1"/>
                </a:solidFill>
                <a:latin typeface="Slimbach Medium" pitchFamily="18" charset="0"/>
              </a:rPr>
              <a:t>  Es una ventaja de solo 400-to-1 </a:t>
            </a:r>
          </a:p>
          <a:p>
            <a:r>
              <a:rPr lang="es-CO" altLang="en-US" sz="2000" b="1" i="1" dirty="0">
                <a:solidFill>
                  <a:schemeClr val="bg1"/>
                </a:solidFill>
                <a:latin typeface="Slimbach Medium" pitchFamily="18" charset="0"/>
              </a:rPr>
              <a:t>  a favor de ellos, así que vaya a destruir 120,000 de ellos.  Ya tienen una gran superioridad en números, entrenamiento, experiencia, y armas...¡así que vayan y háganlo!</a:t>
            </a:r>
            <a:endParaRPr lang="en-US" altLang="en-US" sz="20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pic>
        <p:nvPicPr>
          <p:cNvPr id="4" name="Picture 2" descr="Gideon">
            <a:extLst>
              <a:ext uri="{FF2B5EF4-FFF2-40B4-BE49-F238E27FC236}">
                <a16:creationId xmlns:a16="http://schemas.microsoft.com/office/drawing/2014/main" id="{E930044B-9B57-DB72-42B2-A92D675766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20000" b="38928"/>
          <a:stretch/>
        </p:blipFill>
        <p:spPr bwMode="auto">
          <a:xfrm>
            <a:off x="6933895" y="177248"/>
            <a:ext cx="1448105" cy="149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4" grpId="0" autoUpdateAnimBg="0"/>
      <p:bldP spid="73737" grpId="0" autoUpdateAnimBg="0"/>
      <p:bldP spid="73740" grpId="0" autoUpdateAnimBg="0"/>
      <p:bldP spid="73743" grpId="0" autoUpdateAnimBg="0"/>
      <p:bldP spid="73750" grpId="0" autoUpdateAnimBg="0"/>
      <p:bldP spid="3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4010</TotalTime>
  <Words>1541</Words>
  <Application>Microsoft Office PowerPoint</Application>
  <PresentationFormat>Widescreen</PresentationFormat>
  <Paragraphs>221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Calibri Light</vt:lpstr>
      <vt:lpstr>Eras Demi ITC</vt:lpstr>
      <vt:lpstr>Sign Painter</vt:lpstr>
      <vt:lpstr>SimplicityExtraBold</vt:lpstr>
      <vt:lpstr>Slimbach Medium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Florida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 Camp</dc:creator>
  <cp:lastModifiedBy>ROYCE CHANDLER</cp:lastModifiedBy>
  <cp:revision>555</cp:revision>
  <dcterms:created xsi:type="dcterms:W3CDTF">2003-05-02T19:09:15Z</dcterms:created>
  <dcterms:modified xsi:type="dcterms:W3CDTF">2023-08-24T21:36:34Z</dcterms:modified>
</cp:coreProperties>
</file>