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58" r:id="rId4"/>
    <p:sldId id="275" r:id="rId5"/>
    <p:sldId id="276" r:id="rId6"/>
    <p:sldId id="274" r:id="rId7"/>
    <p:sldId id="263" r:id="rId8"/>
    <p:sldId id="256" r:id="rId9"/>
    <p:sldId id="267" r:id="rId10"/>
    <p:sldId id="259" r:id="rId11"/>
    <p:sldId id="264" r:id="rId12"/>
    <p:sldId id="271" r:id="rId13"/>
    <p:sldId id="265" r:id="rId14"/>
    <p:sldId id="266" r:id="rId15"/>
    <p:sldId id="268" r:id="rId16"/>
    <p:sldId id="272" r:id="rId17"/>
    <p:sldId id="273" r:id="rId18"/>
    <p:sldId id="26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2DA"/>
    <a:srgbClr val="FFF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1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4CCB-A9B8-4EB5-BA92-F28114C6454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39AF-2FE6-4442-B587-80389FFE9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4CCB-A9B8-4EB5-BA92-F28114C6454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39AF-2FE6-4442-B587-80389FFE9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6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4CCB-A9B8-4EB5-BA92-F28114C6454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39AF-2FE6-4442-B587-80389FFE9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52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4CCB-A9B8-4EB5-BA92-F28114C6454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39AF-2FE6-4442-B587-80389FFE9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7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4CCB-A9B8-4EB5-BA92-F28114C6454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39AF-2FE6-4442-B587-80389FFE9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1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4CCB-A9B8-4EB5-BA92-F28114C6454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39AF-2FE6-4442-B587-80389FFE9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66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4CCB-A9B8-4EB5-BA92-F28114C6454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39AF-2FE6-4442-B587-80389FFE9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5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4CCB-A9B8-4EB5-BA92-F28114C6454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39AF-2FE6-4442-B587-80389FFE9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2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4CCB-A9B8-4EB5-BA92-F28114C6454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39AF-2FE6-4442-B587-80389FFE9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4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4CCB-A9B8-4EB5-BA92-F28114C6454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39AF-2FE6-4442-B587-80389FFE9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739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4CCB-A9B8-4EB5-BA92-F28114C6454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39AF-2FE6-4442-B587-80389FFE9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5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94CCB-A9B8-4EB5-BA92-F28114C64549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39AF-2FE6-4442-B587-80389FFE9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3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0359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5073" y="1177794"/>
            <a:ext cx="1104980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 2:2-12 - 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repente vino del cielo un </a:t>
            </a:r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estruendo como de un viento recio que soplaba,</a:t>
            </a:r>
            <a:r>
              <a:rPr lang="es-E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cual llenó toda la casa donde estaban sentados; y se les aparecieron </a:t>
            </a:r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lenguas</a:t>
            </a:r>
            <a:r>
              <a:rPr lang="es-E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repartidas, </a:t>
            </a:r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de fuego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asentándose sobre cada uno de ellos.  Y fueron todos llenos del Espíritu Santo, y comenzaron a </a:t>
            </a:r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hablar en otras lenguas, 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según el Espíritu les daba que hablasen …Y estaban todos atónitos y perplejos, diciéndose unos a otros:</a:t>
            </a:r>
          </a:p>
          <a:p>
            <a:pPr algn="ctr"/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¿Qué quiere decir esto?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17" y="0"/>
            <a:ext cx="12192000" cy="61978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</a:t>
            </a: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 la </a:t>
            </a:r>
            <a:r>
              <a:rPr 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Bisagra</a:t>
            </a: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B</a:t>
            </a:r>
            <a:r>
              <a:rPr lang="es-CO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íb</a:t>
            </a:r>
            <a:r>
              <a:rPr 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lia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8019" y="5538319"/>
            <a:ext cx="8643911" cy="1015663"/>
          </a:xfrm>
          <a:prstGeom prst="rect">
            <a:avLst/>
          </a:prstGeom>
          <a:solidFill>
            <a:srgbClr val="F6F2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historia ha cambiado! Ha llegado el punto de giro de toda la historia espiritual!</a:t>
            </a:r>
            <a:endParaRPr lang="en-U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628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0874" y="4661095"/>
            <a:ext cx="56738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 2:2-4 – </a:t>
            </a:r>
            <a:r>
              <a:rPr lang="es-ES" sz="3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Pedro dijo:  esto es lo dicho por el profeta Joel: </a:t>
            </a:r>
            <a:r>
              <a:rPr lang="es-E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[ 830 AC ]</a:t>
            </a:r>
            <a:endParaRPr lang="es-E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17" y="0"/>
            <a:ext cx="12192000" cy="61978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</a:t>
            </a: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 la </a:t>
            </a:r>
            <a:r>
              <a:rPr 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Bisagra</a:t>
            </a: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B</a:t>
            </a:r>
            <a:r>
              <a:rPr lang="es-CO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íb</a:t>
            </a:r>
            <a:r>
              <a:rPr 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lia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40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397" y="682223"/>
            <a:ext cx="1180093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en los postreros días, dice Dios, </a:t>
            </a:r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derramaré de mi Espíritu</a:t>
            </a:r>
            <a:r>
              <a:rPr lang="es-ES" sz="3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 toda carne, y vuestros hijos y vuestras hijas profetizarán; vuestros jóvenes verán visiones, y vuestros ancianos soñarán sueños; y de cierto sobre mis siervos y sobre mis siervas en aquellos días </a:t>
            </a:r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derramaré de mi Espíritu, 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profetizarán.  Y daré prodigios arriba en el cielo, y señales abajo en la tierra, sangre y fuego y vapor de humo; el sol se convertirá en tinieblas, y la luna en sangre, antes que venga el día del Señor, grande y manifiesto; y</a:t>
            </a:r>
            <a:r>
              <a:rPr lang="es-E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 aquel que invocare el nombre del Señor, será salvo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7357" y="5574539"/>
            <a:ext cx="10297285" cy="1015663"/>
          </a:xfrm>
          <a:prstGeom prst="rect">
            <a:avLst/>
          </a:prstGeom>
          <a:solidFill>
            <a:srgbClr val="F6F2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Hoy en día, la salvación es una realidad!  Hoy, todo lo que </a:t>
            </a:r>
            <a:r>
              <a:rPr lang="es-ES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ocurri</a:t>
            </a:r>
            <a:r>
              <a:rPr lang="es-CO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antes ha alcanzado su clímax!</a:t>
            </a:r>
            <a:endParaRPr lang="en-U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09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rrow: Right 2">
            <a:extLst>
              <a:ext uri="{FF2B5EF4-FFF2-40B4-BE49-F238E27FC236}">
                <a16:creationId xmlns:a16="http://schemas.microsoft.com/office/drawing/2014/main" id="{91866CCD-F285-6E53-6310-9C0932B1146A}"/>
              </a:ext>
            </a:extLst>
          </p:cNvPr>
          <p:cNvSpPr/>
          <p:nvPr/>
        </p:nvSpPr>
        <p:spPr>
          <a:xfrm rot="13975653">
            <a:off x="9429478" y="4655530"/>
            <a:ext cx="1928305" cy="73026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24287" y="256645"/>
            <a:ext cx="11723298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 2:23-28 - </a:t>
            </a:r>
            <a:r>
              <a:rPr lang="es-ES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s-ES" sz="2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éste</a:t>
            </a:r>
            <a:r>
              <a:rPr lang="es-ES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entregado por el determinado consejo y anticipado conocimiento de Dios, prendisteis y </a:t>
            </a:r>
            <a:r>
              <a:rPr lang="es-E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matasteis</a:t>
            </a:r>
            <a:r>
              <a:rPr lang="es-ES" sz="2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manos de inicuos, crucificándole; </a:t>
            </a:r>
            <a:r>
              <a:rPr lang="es-E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cual Dios levantó,</a:t>
            </a:r>
            <a:r>
              <a:rPr lang="es-ES" sz="2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sueltos los dolores de la muerte, por cuanto era imposible que fuese retenido por ella. Porque</a:t>
            </a:r>
            <a:r>
              <a:rPr lang="es-ES" sz="2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 dice de él:  </a:t>
            </a:r>
            <a:r>
              <a:rPr lang="es-ES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Veía al Señor siempre delante de mí; porque está a mi diestra, no seré conmovido.  Por lo cual mi corazón se alegró, y se gozó mi lengua, y aun mi carne descansará en esperanza; porque</a:t>
            </a:r>
            <a:r>
              <a:rPr lang="es-ES" sz="2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dejarás mi alma en el Hades, ni permitirás que tu Santo vea corrupción.</a:t>
            </a:r>
            <a:r>
              <a:rPr lang="es-ES" sz="2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s-ES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 hiciste conocer los caminos de la vida; me llenarás de gozo con tu presencia.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8740" y="5647248"/>
            <a:ext cx="11033185" cy="954107"/>
          </a:xfrm>
          <a:prstGeom prst="rect">
            <a:avLst/>
          </a:prstGeom>
          <a:solidFill>
            <a:srgbClr val="F6F2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Ustedes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mataron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Jesús,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David,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miren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lo que David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escribió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1000 </a:t>
            </a:r>
            <a:r>
              <a:rPr 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años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Salmo 16.</a:t>
            </a: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99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" y="5304899"/>
            <a:ext cx="12191999" cy="1492716"/>
          </a:xfrm>
          <a:prstGeom prst="rect">
            <a:avLst/>
          </a:prstGeom>
          <a:solidFill>
            <a:srgbClr val="F6F2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 escribió de la resurrección de Él quien ustedes mataron, Jesús</a:t>
            </a:r>
            <a:r>
              <a:rPr lang="es-E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ctr"/>
            <a:endParaRPr lang="es-CO" sz="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deshizo su pecado por </a:t>
            </a:r>
            <a:r>
              <a:rPr lang="es-ES" sz="27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resusitarle</a:t>
            </a:r>
            <a:r>
              <a:rPr lang="es-E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entre los muertos</a:t>
            </a:r>
            <a:r>
              <a:rPr lang="es-CO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ctr"/>
            <a:endParaRPr lang="es-CO" sz="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 subió y ahora gobierna sobre el trono de David en los cielos</a:t>
            </a:r>
            <a:r>
              <a:rPr lang="es-CO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6648" y="81161"/>
            <a:ext cx="11852693" cy="5223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s-ES" sz="27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 2:29-35 - </a:t>
            </a:r>
            <a:r>
              <a:rPr lang="es-E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Varones hermanos, se os puede decir libremente del patriarca </a:t>
            </a:r>
            <a:r>
              <a:rPr lang="es-ES" sz="27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David, </a:t>
            </a:r>
            <a:r>
              <a:rPr lang="es-E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murió y fue sepultado, y su sepulcro está con nosotros hasta el día de hoy.  Pero </a:t>
            </a:r>
            <a:r>
              <a:rPr lang="es-ES" sz="27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siendo profeta, </a:t>
            </a:r>
            <a:r>
              <a:rPr lang="es-E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sabiendo que con juramento Dios le había jurado que de su descendencia, en cuanto a la carne, levantaría al Cristo para que se sentase en su trono, </a:t>
            </a:r>
            <a:r>
              <a:rPr lang="es-ES" sz="27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viéndolo antes, habló de la resurrección de Cristo, </a:t>
            </a:r>
            <a:r>
              <a:rPr lang="es-E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su alma no fue dejada en el Hades, ni su carne vio corrupción.  </a:t>
            </a:r>
            <a:r>
              <a:rPr lang="es-ES" sz="27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este Jesús resucitó Dios, </a:t>
            </a:r>
            <a:r>
              <a:rPr lang="es-E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lo cual todos nosotros somos testigos. Así que, exaltado por la diestra de Dios, y habiendo recibido del Padre la promesa del Espíritu Santo, ha derramado esto que vosotros veis y oís. Porque David no subió a los cielos; pero él mismo dice:  Dijo el Señor a mi Señor:  Siéntate a mi diestra, hasta que ponga a tus enemigos por estrado de tus pies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6AD16B-19D5-4AC4-9D15-D8FA71289781}"/>
              </a:ext>
            </a:extLst>
          </p:cNvPr>
          <p:cNvSpPr/>
          <p:nvPr/>
        </p:nvSpPr>
        <p:spPr>
          <a:xfrm>
            <a:off x="403656" y="5738309"/>
            <a:ext cx="11062634" cy="625896"/>
          </a:xfrm>
          <a:prstGeom prst="rect">
            <a:avLst/>
          </a:prstGeom>
          <a:solidFill>
            <a:srgbClr val="F6F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CC5F4D-DB75-4CC8-A2A3-707E943FFAAB}"/>
              </a:ext>
            </a:extLst>
          </p:cNvPr>
          <p:cNvSpPr/>
          <p:nvPr/>
        </p:nvSpPr>
        <p:spPr>
          <a:xfrm>
            <a:off x="541678" y="6245524"/>
            <a:ext cx="11062634" cy="494929"/>
          </a:xfrm>
          <a:prstGeom prst="rect">
            <a:avLst/>
          </a:prstGeom>
          <a:solidFill>
            <a:srgbClr val="F6F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9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4" grpId="0" animBg="1"/>
      <p:bldP spid="4" grpId="1" animBg="1"/>
      <p:bldP spid="13" grpId="0" animBg="1"/>
      <p:bldP spid="1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60454" y="3802643"/>
            <a:ext cx="70567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 2:36-47 - </a:t>
            </a:r>
            <a:r>
              <a:rPr lang="es-E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…a este </a:t>
            </a:r>
            <a:r>
              <a:rPr lang="es-ES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</a:t>
            </a:r>
            <a:r>
              <a:rPr lang="es-E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quien vosotros crucificasteis, Dios le ha hecho </a:t>
            </a:r>
            <a:r>
              <a:rPr lang="es-ES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 y Cristo</a:t>
            </a:r>
          </a:p>
          <a:p>
            <a:pPr algn="ctr"/>
            <a:r>
              <a:rPr lang="es-ES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Jesús es el gobernante ungido -</a:t>
            </a:r>
          </a:p>
        </p:txBody>
      </p:sp>
    </p:spTree>
    <p:extLst>
      <p:ext uri="{BB962C8B-B14F-4D97-AF65-F5344CB8AC3E}">
        <p14:creationId xmlns:p14="http://schemas.microsoft.com/office/powerpoint/2010/main" val="167929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755" y="224119"/>
            <a:ext cx="11581691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oír esto, se compungieron de corazón, y dijeron a Pedro y a los otros apóstoles: Varones hermanos, ¿qué haremos?  Pedro les dijo: </a:t>
            </a:r>
            <a:r>
              <a:rPr lang="es-E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Arrepentíos, y bautícese cada uno de vosotros en el nombre de Jesucristo para perdón de los pecados</a:t>
            </a:r>
            <a:r>
              <a:rPr lang="es-ES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y recibiréis el don del Espíritu Santo.  Porque</a:t>
            </a:r>
            <a:r>
              <a:rPr lang="es-ES" sz="2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vosotros es la promesa, y para vuestros hijos, y para todos los que están lejos; para cuantos el Señor nuestro Dios llamare…</a:t>
            </a:r>
            <a:r>
              <a:rPr lang="es-ES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Así que, los que recibieron su palabra fueron bautizados; y se añadieron aquel día como tres mil personas…Y </a:t>
            </a:r>
            <a:r>
              <a:rPr lang="es-E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Señor añadía cada día a la iglesia los que habían de ser salvos.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779212"/>
            <a:ext cx="12192000" cy="1938992"/>
          </a:xfrm>
          <a:prstGeom prst="rect">
            <a:avLst/>
          </a:prstGeom>
          <a:solidFill>
            <a:srgbClr val="F6F2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Jesús, como el Señor Ungido, cumplió las Escrituras desde </a:t>
            </a:r>
          </a:p>
          <a:p>
            <a:pPr algn="ctr"/>
            <a:r>
              <a:rPr lang="es-E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es-CO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</a:t>
            </a:r>
            <a:r>
              <a:rPr lang="es-E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 1 a través de Hechos 1</a:t>
            </a:r>
          </a:p>
          <a:p>
            <a:pPr algn="ctr"/>
            <a:endParaRPr lang="es-CO" sz="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salvación de ellos fue la primera demostración de lo que</a:t>
            </a:r>
          </a:p>
          <a:p>
            <a:pPr algn="ctr"/>
            <a:r>
              <a:rPr lang="es-E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pasaría desde ese día hasta el fin del tiempo en </a:t>
            </a:r>
            <a:r>
              <a:rPr lang="es-E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Apoc</a:t>
            </a:r>
            <a:r>
              <a:rPr lang="es-E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22.</a:t>
            </a: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6B6763-8809-4157-B30C-820F852DF498}"/>
              </a:ext>
            </a:extLst>
          </p:cNvPr>
          <p:cNvSpPr/>
          <p:nvPr/>
        </p:nvSpPr>
        <p:spPr>
          <a:xfrm>
            <a:off x="-1" y="5860690"/>
            <a:ext cx="12191999" cy="857514"/>
          </a:xfrm>
          <a:prstGeom prst="rect">
            <a:avLst/>
          </a:prstGeom>
          <a:solidFill>
            <a:srgbClr val="F6F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87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6" grpId="0" animBg="1"/>
      <p:bldP spid="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2" t="5713" r="5422" b="12209"/>
          <a:stretch/>
        </p:blipFill>
        <p:spPr>
          <a:xfrm>
            <a:off x="296883" y="0"/>
            <a:ext cx="11578441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33682" y="3573868"/>
            <a:ext cx="25723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 Black" panose="020B0A04020102020204" pitchFamily="34" charset="0"/>
              </a:rPr>
              <a:t>G</a:t>
            </a:r>
            <a:r>
              <a:rPr lang="es-CO" sz="3200" dirty="0" err="1">
                <a:latin typeface="Arial Black" panose="020B0A04020102020204" pitchFamily="34" charset="0"/>
              </a:rPr>
              <a:t>énesis</a:t>
            </a:r>
            <a:r>
              <a:rPr lang="es-CO" sz="3200" dirty="0">
                <a:latin typeface="Arial Black" panose="020B0A04020102020204" pitchFamily="34" charset="0"/>
              </a:rPr>
              <a:t> 1</a:t>
            </a:r>
          </a:p>
          <a:p>
            <a:pPr algn="ctr"/>
            <a:r>
              <a:rPr lang="es-CO" sz="3200" dirty="0">
                <a:latin typeface="Arial Black" panose="020B0A04020102020204" pitchFamily="34" charset="0"/>
              </a:rPr>
              <a:t>a</a:t>
            </a:r>
          </a:p>
          <a:p>
            <a:pPr algn="ctr"/>
            <a:r>
              <a:rPr lang="es-CO" sz="3200" dirty="0">
                <a:latin typeface="Arial Black" panose="020B0A04020102020204" pitchFamily="34" charset="0"/>
              </a:rPr>
              <a:t>Hechos 1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38239" y="3588033"/>
            <a:ext cx="36625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dirty="0">
                <a:latin typeface="Arial Black" panose="020B0A04020102020204" pitchFamily="34" charset="0"/>
              </a:rPr>
              <a:t>Hechos 3</a:t>
            </a:r>
          </a:p>
          <a:p>
            <a:pPr algn="ctr"/>
            <a:r>
              <a:rPr lang="es-CO" sz="3200" dirty="0">
                <a:latin typeface="Arial Black" panose="020B0A04020102020204" pitchFamily="34" charset="0"/>
              </a:rPr>
              <a:t>a</a:t>
            </a:r>
          </a:p>
          <a:p>
            <a:pPr algn="ctr"/>
            <a:r>
              <a:rPr lang="es-CO" sz="3200" dirty="0">
                <a:latin typeface="Arial Black" panose="020B0A04020102020204" pitchFamily="34" charset="0"/>
              </a:rPr>
              <a:t>Apocalipsis 22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17" y="0"/>
            <a:ext cx="12192000" cy="61978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</a:t>
            </a: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 </a:t>
            </a:r>
            <a:r>
              <a:rPr 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Bisagra</a:t>
            </a: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B</a:t>
            </a:r>
            <a:r>
              <a:rPr lang="es-CO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íb</a:t>
            </a:r>
            <a:r>
              <a:rPr 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lia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ight Arrow 1">
            <a:extLst>
              <a:ext uri="{FF2B5EF4-FFF2-40B4-BE49-F238E27FC236}">
                <a16:creationId xmlns:a16="http://schemas.microsoft.com/office/drawing/2014/main" id="{01E84040-012D-467E-825F-404678C85403}"/>
              </a:ext>
            </a:extLst>
          </p:cNvPr>
          <p:cNvSpPr/>
          <p:nvPr/>
        </p:nvSpPr>
        <p:spPr>
          <a:xfrm>
            <a:off x="3797559" y="3806364"/>
            <a:ext cx="1985107" cy="107144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es-CO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hacia a</a:t>
            </a:r>
          </a:p>
        </p:txBody>
      </p:sp>
      <p:sp>
        <p:nvSpPr>
          <p:cNvPr id="14" name="Right Arrow 10">
            <a:extLst>
              <a:ext uri="{FF2B5EF4-FFF2-40B4-BE49-F238E27FC236}">
                <a16:creationId xmlns:a16="http://schemas.microsoft.com/office/drawing/2014/main" id="{171E25E5-D905-4469-8D48-1C8DC16BDF07}"/>
              </a:ext>
            </a:extLst>
          </p:cNvPr>
          <p:cNvSpPr/>
          <p:nvPr/>
        </p:nvSpPr>
        <p:spPr>
          <a:xfrm rot="10800000">
            <a:off x="6349083" y="3806363"/>
            <a:ext cx="2375038" cy="114749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5AE28E4-ECF3-4D1F-8695-8782708FA41A}"/>
              </a:ext>
            </a:extLst>
          </p:cNvPr>
          <p:cNvSpPr txBox="1"/>
          <p:nvPr/>
        </p:nvSpPr>
        <p:spPr>
          <a:xfrm>
            <a:off x="6531933" y="4160650"/>
            <a:ext cx="2192188" cy="45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s-CO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hacia atrás a</a:t>
            </a:r>
            <a:endParaRPr lang="en-US" sz="2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5EC108-CC34-A20D-52F6-9FF9A8358C16}"/>
              </a:ext>
            </a:extLst>
          </p:cNvPr>
          <p:cNvSpPr txBox="1"/>
          <p:nvPr/>
        </p:nvSpPr>
        <p:spPr>
          <a:xfrm>
            <a:off x="5824847" y="1316291"/>
            <a:ext cx="64697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H</a:t>
            </a:r>
          </a:p>
          <a:p>
            <a:pPr algn="ctr"/>
            <a:r>
              <a:rPr lang="en-US" sz="4800" dirty="0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e</a:t>
            </a:r>
          </a:p>
          <a:p>
            <a:pPr algn="ctr"/>
            <a:r>
              <a:rPr lang="en-US" sz="4800" dirty="0" err="1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ch</a:t>
            </a:r>
            <a:endParaRPr lang="en-US" sz="4800" dirty="0">
              <a:solidFill>
                <a:srgbClr val="C00000"/>
              </a:solidFill>
              <a:effectLst>
                <a:glow rad="228600">
                  <a:schemeClr val="accent5">
                    <a:lumMod val="50000"/>
                    <a:alpha val="40000"/>
                  </a:schemeClr>
                </a:glow>
              </a:effectLst>
              <a:latin typeface="Arial Black" panose="020B0A04020102020204" pitchFamily="34" charset="0"/>
            </a:endParaRPr>
          </a:p>
          <a:p>
            <a:pPr algn="ctr"/>
            <a:r>
              <a:rPr lang="en-US" sz="4800" dirty="0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o</a:t>
            </a:r>
          </a:p>
          <a:p>
            <a:pPr algn="ctr"/>
            <a:r>
              <a:rPr lang="en-US" sz="4800" dirty="0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s</a:t>
            </a:r>
          </a:p>
          <a:p>
            <a:pPr algn="ctr"/>
            <a:endParaRPr lang="en-US" sz="2400" dirty="0">
              <a:solidFill>
                <a:srgbClr val="C00000"/>
              </a:solidFill>
              <a:effectLst>
                <a:glow rad="228600">
                  <a:schemeClr val="accent5">
                    <a:lumMod val="50000"/>
                    <a:alpha val="40000"/>
                  </a:schemeClr>
                </a:glow>
              </a:effectLst>
              <a:latin typeface="Arial Black" panose="020B0A04020102020204" pitchFamily="34" charset="0"/>
            </a:endParaRPr>
          </a:p>
          <a:p>
            <a:pPr algn="ctr"/>
            <a:r>
              <a:rPr lang="en-US" sz="4800" dirty="0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428280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5810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fractur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2" t="5713" r="5422" b="12209"/>
          <a:stretch/>
        </p:blipFill>
        <p:spPr>
          <a:xfrm>
            <a:off x="296883" y="0"/>
            <a:ext cx="11578441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flipH="1">
            <a:off x="5953681" y="1144421"/>
            <a:ext cx="47939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Bisagra</a:t>
            </a:r>
            <a:endParaRPr lang="en-US" sz="44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2957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009" y="1384463"/>
            <a:ext cx="450298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Gén</a:t>
            </a:r>
            <a:r>
              <a:rPr lang="es-CO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1-3:  </a:t>
            </a:r>
            <a:r>
              <a:rPr lang="es-ES" sz="3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pondré enemistad entre</a:t>
            </a:r>
          </a:p>
          <a:p>
            <a:pPr algn="ctr"/>
            <a:r>
              <a:rPr lang="es-ES" sz="3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tú y la mujer, y entre tu simiente y su simiente; él te herirá en la cabeza, y tú lo herirás en el calcañar.  </a:t>
            </a:r>
            <a:r>
              <a:rPr lang="en-US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(3:15)</a:t>
            </a:r>
          </a:p>
          <a:p>
            <a:pPr algn="ctr"/>
            <a:endParaRPr lang="en-US" sz="8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32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Promesa</a:t>
            </a:r>
            <a:r>
              <a:rPr lang="en-US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un Salvador -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86DA48-EAE8-752F-60BA-7CCD60ACEBD0}"/>
              </a:ext>
            </a:extLst>
          </p:cNvPr>
          <p:cNvSpPr txBox="1"/>
          <p:nvPr/>
        </p:nvSpPr>
        <p:spPr>
          <a:xfrm>
            <a:off x="5583580" y="485379"/>
            <a:ext cx="6314536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9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Gál</a:t>
            </a:r>
            <a:r>
              <a:rPr lang="es-CO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4:4-5: </a:t>
            </a:r>
            <a:r>
              <a:rPr lang="es-ES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cuando vino la plenitud del tiempo, </a:t>
            </a:r>
            <a:r>
              <a:rPr lang="es-E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envió a su Hijo, nacido de mujer</a:t>
            </a:r>
            <a:r>
              <a:rPr lang="es-ES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nacido bajo la ley,  a fin de que redimiera a los que estaban balo la ley, </a:t>
            </a:r>
            <a:r>
              <a:rPr lang="es-E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</a:t>
            </a:r>
            <a:r>
              <a:rPr lang="es-ES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recibiéramos </a:t>
            </a:r>
            <a:r>
              <a:rPr lang="es-E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adopción de hijos</a:t>
            </a:r>
            <a:r>
              <a:rPr lang="es-ES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ctr"/>
            <a:endParaRPr lang="en-US" sz="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ctr">
              <a:buFontTx/>
              <a:buChar char="-"/>
            </a:pPr>
            <a:r>
              <a:rPr lang="en-U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Jesús, </a:t>
            </a:r>
            <a:r>
              <a:rPr lang="en-US" sz="29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simiente</a:t>
            </a:r>
            <a:r>
              <a:rPr lang="en-U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</a:t>
            </a:r>
            <a:r>
              <a:rPr lang="en-US" sz="29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mujer</a:t>
            </a:r>
            <a:r>
              <a:rPr lang="en-U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</a:t>
            </a:r>
          </a:p>
          <a:p>
            <a:pPr marL="457200" indent="-457200" algn="ctr">
              <a:buFontTx/>
              <a:buChar char="-"/>
            </a:pPr>
            <a:endParaRPr lang="en-US" sz="29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 16:20: </a:t>
            </a:r>
            <a:r>
              <a:rPr lang="es-ES" sz="2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el Dios de paz aplastará pronto a Satanás debajo de vuestros pies.</a:t>
            </a:r>
          </a:p>
          <a:p>
            <a:pPr algn="ctr"/>
            <a:endParaRPr lang="es-ES" sz="7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Referencia a </a:t>
            </a:r>
            <a:r>
              <a:rPr lang="es-ES" sz="29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Gén</a:t>
            </a:r>
            <a:r>
              <a:rPr lang="es-ES" sz="2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3:15 -</a:t>
            </a:r>
            <a:endParaRPr lang="en-US" sz="29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62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040" y="3010620"/>
            <a:ext cx="56654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Gén</a:t>
            </a:r>
            <a:r>
              <a:rPr lang="es-CO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12-22: </a:t>
            </a:r>
            <a:r>
              <a:rPr lang="es-ES" sz="3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tu simiente  serán bendecidas todas las naciones de la tierra, porque tú has obedecido mi voz.</a:t>
            </a:r>
            <a:endParaRPr lang="en-US" sz="30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(22:18)</a:t>
            </a:r>
          </a:p>
          <a:p>
            <a:pPr algn="ctr"/>
            <a:endParaRPr lang="en-US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la </a:t>
            </a:r>
            <a:r>
              <a:rPr lang="en-U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simiente</a:t>
            </a:r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Abraham -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23B818-6F7E-CA52-B056-B47B96428ABD}"/>
              </a:ext>
            </a:extLst>
          </p:cNvPr>
          <p:cNvSpPr txBox="1"/>
          <p:nvPr/>
        </p:nvSpPr>
        <p:spPr>
          <a:xfrm>
            <a:off x="6154259" y="2067465"/>
            <a:ext cx="59227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Gál</a:t>
            </a:r>
            <a:r>
              <a:rPr lang="es-CO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3:16</a:t>
            </a:r>
            <a:r>
              <a:rPr lang="es-CO" sz="30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s-ES" sz="3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las promesas fueron hechas a Abraham y a su descendencia. No dice: y a las descendencias, como  refiriéndose a muchas, sino  más bien a una: y a tu descendencia,</a:t>
            </a:r>
            <a:r>
              <a:rPr lang="es-ES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3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</a:t>
            </a:r>
            <a:r>
              <a:rPr lang="es-ES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3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decir, Cristo.</a:t>
            </a:r>
          </a:p>
          <a:p>
            <a:pPr algn="ctr"/>
            <a:endParaRPr lang="en-US" b="1" i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Cristo es la </a:t>
            </a:r>
            <a:r>
              <a:rPr lang="en-U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simiente</a:t>
            </a:r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Abraham -</a:t>
            </a:r>
          </a:p>
        </p:txBody>
      </p:sp>
    </p:spTree>
    <p:extLst>
      <p:ext uri="{BB962C8B-B14F-4D97-AF65-F5344CB8AC3E}">
        <p14:creationId xmlns:p14="http://schemas.microsoft.com/office/powerpoint/2010/main" val="405931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279" y="1575022"/>
            <a:ext cx="5922721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Sam 7</a:t>
            </a:r>
            <a:r>
              <a:rPr lang="es-CO" sz="30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s-ES" sz="3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levantaré a tu descendiente después de ti, el cual saldrá de tus entrañas, y estableceré su reino.</a:t>
            </a:r>
            <a:r>
              <a:rPr lang="es-ES" sz="3000" b="1" i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3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edificará casa a mi nombre, y yo estableceré el trono de su reino para siempre. </a:t>
            </a:r>
            <a:endParaRPr lang="en-US" sz="30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(7:12-13)</a:t>
            </a:r>
          </a:p>
          <a:p>
            <a:pPr algn="ctr"/>
            <a:endParaRPr lang="en-US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</a:t>
            </a:r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David -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23B818-6F7E-CA52-B056-B47B96428ABD}"/>
              </a:ext>
            </a:extLst>
          </p:cNvPr>
          <p:cNvSpPr txBox="1"/>
          <p:nvPr/>
        </p:nvSpPr>
        <p:spPr>
          <a:xfrm>
            <a:off x="6410130" y="2067464"/>
            <a:ext cx="560153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</a:t>
            </a:r>
            <a:r>
              <a:rPr lang="es-CO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2:30</a:t>
            </a:r>
            <a:r>
              <a:rPr lang="es-CO" sz="30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s-ES" sz="3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siendo profeta, y sabiendo que </a:t>
            </a:r>
            <a:r>
              <a:rPr lang="es-ES" sz="3000" b="1" cap="sm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le había jurado sentar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3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uno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3000" b="1" cap="sm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sus descendientes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es-ES" sz="3000" b="1" cap="smal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su trono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 miró hacia el futuro y habló de la resurrección de Cristo</a:t>
            </a:r>
            <a:endParaRPr lang="es-ES" sz="300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b="1" i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Cristo es </a:t>
            </a:r>
            <a:r>
              <a:rPr lang="en-U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</a:t>
            </a:r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David-</a:t>
            </a:r>
          </a:p>
        </p:txBody>
      </p:sp>
    </p:spTree>
    <p:extLst>
      <p:ext uri="{BB962C8B-B14F-4D97-AF65-F5344CB8AC3E}">
        <p14:creationId xmlns:p14="http://schemas.microsoft.com/office/powerpoint/2010/main" val="35489728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7148" y="126326"/>
            <a:ext cx="107830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Gén</a:t>
            </a:r>
            <a:r>
              <a:rPr lang="es-CO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1-3:  </a:t>
            </a:r>
            <a:r>
              <a:rPr lang="es-C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pecado y la promesa del Salvador</a:t>
            </a:r>
            <a:endParaRPr lang="en-U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45272" y="706389"/>
            <a:ext cx="94323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Gén</a:t>
            </a:r>
            <a:r>
              <a:rPr lang="es-CO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12-15:  </a:t>
            </a:r>
            <a:r>
              <a:rPr lang="es-C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simiente de Abraham</a:t>
            </a:r>
            <a:endParaRPr lang="en-U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1112" y="1286453"/>
            <a:ext cx="101493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Sam 7:  </a:t>
            </a:r>
            <a:r>
              <a:rPr lang="es-C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hijo de David reinará para siempre</a:t>
            </a:r>
            <a:endParaRPr lang="en-U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7626" y="2031732"/>
            <a:ext cx="91408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2, 110:  </a:t>
            </a:r>
            <a:r>
              <a:rPr lang="es-C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Rey sobre Su reino eterno</a:t>
            </a:r>
            <a:endParaRPr lang="en-U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4676" y="3907732"/>
            <a:ext cx="109031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 2:  </a:t>
            </a:r>
            <a:r>
              <a:rPr lang="es-C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reino vendrá en los días del imperio romano</a:t>
            </a:r>
            <a:endParaRPr lang="en-U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5177" y="4690833"/>
            <a:ext cx="106987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Isa 2, 11:  </a:t>
            </a:r>
            <a:r>
              <a:rPr lang="es-C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salvación será proclamada desde Jerusalén</a:t>
            </a:r>
            <a:endParaRPr lang="en-U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7986" y="5340585"/>
            <a:ext cx="84572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Jer</a:t>
            </a:r>
            <a:r>
              <a:rPr lang="es-CO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31:  </a:t>
            </a:r>
            <a:r>
              <a:rPr lang="es-C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Pacto nuevo vendrá</a:t>
            </a:r>
            <a:endParaRPr lang="en-U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7986" y="6026202"/>
            <a:ext cx="106155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</a:t>
            </a:r>
            <a:r>
              <a:rPr lang="es-CO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24:  </a:t>
            </a:r>
            <a:r>
              <a:rPr lang="es-CO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Jesus</a:t>
            </a:r>
            <a:r>
              <a:rPr lang="es-C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Yo soy el tema de las escrituras del AP</a:t>
            </a:r>
            <a:endParaRPr lang="en-U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0934" y="2689286"/>
            <a:ext cx="98723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16:  </a:t>
            </a:r>
            <a:r>
              <a:rPr lang="es-C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Mesías será resucitado de la muerte</a:t>
            </a:r>
            <a:endParaRPr lang="en-U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45272" y="3311363"/>
            <a:ext cx="89564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Joel 2:  </a:t>
            </a:r>
            <a:r>
              <a:rPr lang="es-C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venida del Espíritu Santo</a:t>
            </a:r>
            <a:endParaRPr lang="en-U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86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52511" y="1043498"/>
            <a:ext cx="9886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Lc</a:t>
            </a:r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24:44 - 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Estas son las palabras que os hablé, estando aún con vosotros: que era necesario que se cumpliese todo lo que está </a:t>
            </a:r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escrito de mí 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la ley de </a:t>
            </a:r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Moisés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en los </a:t>
            </a:r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profetas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en los </a:t>
            </a:r>
            <a:r>
              <a:rPr lang="es-E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salmos</a:t>
            </a:r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812320" y="3429000"/>
            <a:ext cx="1056735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Mateo 1 – </a:t>
            </a:r>
            <a:r>
              <a:rPr lang="en-US" sz="30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</a:t>
            </a:r>
            <a:r>
              <a:rPr lang="en-US" sz="3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Nacimiento de Jesús...ministerio...enseñanzas…</a:t>
            </a:r>
          </a:p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milagros…prueba de su deidad...preparación de los apóstoles…muerte…resurrección… ascensión al padre...</a:t>
            </a:r>
            <a:r>
              <a:rPr lang="es-CO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apóstoles juntos en Jerusalén</a:t>
            </a:r>
            <a:endParaRPr lang="es-E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45548" y="6071711"/>
            <a:ext cx="7871471" cy="553998"/>
          </a:xfrm>
          <a:prstGeom prst="rect">
            <a:avLst/>
          </a:prstGeom>
          <a:solidFill>
            <a:srgbClr val="F6F2DA"/>
          </a:solidFill>
        </p:spPr>
        <p:txBody>
          <a:bodyPr wrap="square">
            <a:spAutoFit/>
          </a:bodyPr>
          <a:lstStyle/>
          <a:p>
            <a:pPr algn="ctr"/>
            <a:r>
              <a:rPr lang="es-E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 está preparado para Hechos 2</a:t>
            </a:r>
          </a:p>
        </p:txBody>
      </p:sp>
    </p:spTree>
    <p:extLst>
      <p:ext uri="{BB962C8B-B14F-4D97-AF65-F5344CB8AC3E}">
        <p14:creationId xmlns:p14="http://schemas.microsoft.com/office/powerpoint/2010/main" val="350852459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2" t="5713" r="5422" b="12209"/>
          <a:stretch/>
        </p:blipFill>
        <p:spPr>
          <a:xfrm>
            <a:off x="296883" y="0"/>
            <a:ext cx="11578441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24847" y="1316291"/>
            <a:ext cx="64697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H</a:t>
            </a:r>
          </a:p>
          <a:p>
            <a:pPr algn="ctr"/>
            <a:r>
              <a:rPr lang="en-US" sz="4800" dirty="0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e</a:t>
            </a:r>
          </a:p>
          <a:p>
            <a:pPr algn="ctr"/>
            <a:r>
              <a:rPr lang="en-US" sz="4800" dirty="0" err="1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ch</a:t>
            </a:r>
            <a:endParaRPr lang="en-US" sz="4800" dirty="0">
              <a:solidFill>
                <a:srgbClr val="C00000"/>
              </a:solidFill>
              <a:effectLst>
                <a:glow rad="228600">
                  <a:schemeClr val="accent5">
                    <a:lumMod val="50000"/>
                    <a:alpha val="40000"/>
                  </a:schemeClr>
                </a:glow>
              </a:effectLst>
              <a:latin typeface="Arial Black" panose="020B0A04020102020204" pitchFamily="34" charset="0"/>
            </a:endParaRPr>
          </a:p>
          <a:p>
            <a:pPr algn="ctr"/>
            <a:r>
              <a:rPr lang="en-US" sz="4800" dirty="0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o</a:t>
            </a:r>
          </a:p>
          <a:p>
            <a:pPr algn="ctr"/>
            <a:r>
              <a:rPr lang="en-US" sz="4800" dirty="0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s</a:t>
            </a:r>
          </a:p>
          <a:p>
            <a:pPr algn="ctr"/>
            <a:endParaRPr lang="en-US" sz="2400" dirty="0">
              <a:solidFill>
                <a:srgbClr val="C00000"/>
              </a:solidFill>
              <a:effectLst>
                <a:glow rad="228600">
                  <a:schemeClr val="accent5">
                    <a:lumMod val="50000"/>
                    <a:alpha val="40000"/>
                  </a:schemeClr>
                </a:glow>
              </a:effectLst>
              <a:latin typeface="Arial Black" panose="020B0A04020102020204" pitchFamily="34" charset="0"/>
            </a:endParaRPr>
          </a:p>
          <a:p>
            <a:pPr algn="ctr"/>
            <a:r>
              <a:rPr lang="en-US" sz="4800" dirty="0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16270" y="3328793"/>
            <a:ext cx="25723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es-CO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énesis</a:t>
            </a:r>
            <a:r>
              <a:rPr lang="es-CO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</a:p>
          <a:p>
            <a:pPr algn="ctr"/>
            <a:r>
              <a:rPr lang="es-CO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  <a:p>
            <a:pPr algn="ctr"/>
            <a:r>
              <a:rPr lang="es-CO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 1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76484" y="3328793"/>
            <a:ext cx="36625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 3</a:t>
            </a:r>
          </a:p>
          <a:p>
            <a:pPr algn="ctr"/>
            <a:r>
              <a:rPr lang="es-CO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  <a:p>
            <a:pPr algn="ctr"/>
            <a:r>
              <a:rPr lang="es-CO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Apocalipsis 22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17" y="0"/>
            <a:ext cx="12192000" cy="61978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</a:t>
            </a: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 la </a:t>
            </a:r>
            <a:r>
              <a:rPr 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Bisagra</a:t>
            </a: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B</a:t>
            </a:r>
            <a:r>
              <a:rPr lang="es-CO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íb</a:t>
            </a:r>
            <a:r>
              <a:rPr 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lia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84476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2" t="5713" r="5422" b="12209"/>
          <a:stretch/>
        </p:blipFill>
        <p:spPr>
          <a:xfrm>
            <a:off x="306779" y="34550"/>
            <a:ext cx="11578441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12110" y="2533733"/>
            <a:ext cx="37066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sz="3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sz="3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historia</a:t>
            </a:r>
            <a:r>
              <a:rPr lang="en-US" sz="3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plan de Dios de </a:t>
            </a:r>
            <a:r>
              <a:rPr lang="en-US" sz="3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proveer</a:t>
            </a:r>
            <a:r>
              <a:rPr lang="en-US" sz="3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 Salvador para </a:t>
            </a:r>
            <a:r>
              <a:rPr lang="en-US" sz="3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redimirnos</a:t>
            </a:r>
            <a:r>
              <a:rPr lang="en-US" sz="3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</a:t>
            </a:r>
            <a:r>
              <a:rPr lang="en-US" sz="3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pena</a:t>
            </a:r>
            <a:r>
              <a:rPr lang="en-US" sz="3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n-US" sz="3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pecado</a:t>
            </a:r>
            <a:r>
              <a:rPr lang="en-US" sz="3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77896" y="2995398"/>
            <a:ext cx="39309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</a:t>
            </a:r>
            <a:r>
              <a:rPr lang="en-US" sz="3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proclamaci</a:t>
            </a:r>
            <a:r>
              <a:rPr lang="es-CO" sz="3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ón</a:t>
            </a:r>
            <a:r>
              <a:rPr lang="es-CO" sz="3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s-CO" sz="3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evangélio</a:t>
            </a:r>
            <a:r>
              <a:rPr lang="es-CO" sz="3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nuestra redención a todo el mundo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17" y="0"/>
            <a:ext cx="12192000" cy="61978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Hechos</a:t>
            </a: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 la </a:t>
            </a:r>
            <a:r>
              <a:rPr 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Bisagra</a:t>
            </a:r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B</a:t>
            </a:r>
            <a:r>
              <a:rPr lang="es-CO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íb</a:t>
            </a:r>
            <a:r>
              <a:rPr 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lia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4189376" y="3343475"/>
            <a:ext cx="1691316" cy="110437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es-CO" sz="3000" dirty="0"/>
              <a:t>hacia a</a:t>
            </a:r>
          </a:p>
        </p:txBody>
      </p:sp>
      <p:sp>
        <p:nvSpPr>
          <p:cNvPr id="11" name="Right Arrow 10"/>
          <p:cNvSpPr/>
          <p:nvPr/>
        </p:nvSpPr>
        <p:spPr>
          <a:xfrm rot="10800000">
            <a:off x="6471819" y="3281137"/>
            <a:ext cx="2248049" cy="122903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629167" y="3651550"/>
            <a:ext cx="2178931" cy="488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s-CO" sz="3000" dirty="0">
                <a:solidFill>
                  <a:schemeClr val="bg1"/>
                </a:solidFill>
              </a:rPr>
              <a:t>hacia atrás a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1135" y="819840"/>
            <a:ext cx="3299301" cy="445635"/>
          </a:xfrm>
          <a:prstGeom prst="rect">
            <a:avLst/>
          </a:prstGeom>
          <a:solidFill>
            <a:srgbClr val="FFFAEB"/>
          </a:solidFill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CO" sz="2800" b="1" dirty="0"/>
              <a:t>Génesis 1 – Hechos 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62825" y="819840"/>
            <a:ext cx="3994363" cy="445635"/>
          </a:xfrm>
          <a:prstGeom prst="rect">
            <a:avLst/>
          </a:prstGeom>
          <a:solidFill>
            <a:srgbClr val="FFFAEB"/>
          </a:solidFill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CO" sz="2800" b="1" dirty="0"/>
              <a:t>Hechos 3 – Apocalipsis 22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FD4EB3-F0CE-54BA-7645-D444B077BFD6}"/>
              </a:ext>
            </a:extLst>
          </p:cNvPr>
          <p:cNvSpPr txBox="1"/>
          <p:nvPr/>
        </p:nvSpPr>
        <p:spPr>
          <a:xfrm>
            <a:off x="5824847" y="1316291"/>
            <a:ext cx="64697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H</a:t>
            </a:r>
          </a:p>
          <a:p>
            <a:pPr algn="ctr"/>
            <a:r>
              <a:rPr lang="en-US" sz="4800" dirty="0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e</a:t>
            </a:r>
          </a:p>
          <a:p>
            <a:pPr algn="ctr"/>
            <a:r>
              <a:rPr lang="en-US" sz="4800" dirty="0" err="1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ch</a:t>
            </a:r>
            <a:endParaRPr lang="en-US" sz="4800" dirty="0">
              <a:solidFill>
                <a:srgbClr val="C00000"/>
              </a:solidFill>
              <a:effectLst>
                <a:glow rad="228600">
                  <a:schemeClr val="accent5">
                    <a:lumMod val="50000"/>
                    <a:alpha val="40000"/>
                  </a:schemeClr>
                </a:glow>
              </a:effectLst>
              <a:latin typeface="Arial Black" panose="020B0A04020102020204" pitchFamily="34" charset="0"/>
            </a:endParaRPr>
          </a:p>
          <a:p>
            <a:pPr algn="ctr"/>
            <a:r>
              <a:rPr lang="en-US" sz="4800" dirty="0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o</a:t>
            </a:r>
          </a:p>
          <a:p>
            <a:pPr algn="ctr"/>
            <a:r>
              <a:rPr lang="en-US" sz="4800" dirty="0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s</a:t>
            </a:r>
          </a:p>
          <a:p>
            <a:pPr algn="ctr"/>
            <a:endParaRPr lang="en-US" sz="2400" dirty="0">
              <a:solidFill>
                <a:srgbClr val="C00000"/>
              </a:solidFill>
              <a:effectLst>
                <a:glow rad="228600">
                  <a:schemeClr val="accent5">
                    <a:lumMod val="50000"/>
                    <a:alpha val="40000"/>
                  </a:schemeClr>
                </a:glow>
              </a:effectLst>
              <a:latin typeface="Arial Black" panose="020B0A04020102020204" pitchFamily="34" charset="0"/>
            </a:endParaRPr>
          </a:p>
          <a:p>
            <a:pPr algn="ctr"/>
            <a:r>
              <a:rPr lang="en-US" sz="4800" dirty="0">
                <a:solidFill>
                  <a:srgbClr val="C00000"/>
                </a:solidFill>
                <a:effectLst>
                  <a:glow rad="228600">
                    <a:schemeClr val="accent5">
                      <a:lumMod val="50000"/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2256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" grpId="0" animBg="1"/>
      <p:bldP spid="11" grpId="0" animBg="1"/>
      <p:bldP spid="3" grpId="0"/>
      <p:bldP spid="4" grpId="0" animBg="1"/>
      <p:bldP spid="12" grpId="0" animBg="1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</TotalTime>
  <Words>1440</Words>
  <Application>Microsoft Office PowerPoint</Application>
  <PresentationFormat>Widescreen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paqueof12</dc:creator>
  <cp:lastModifiedBy>ROYCE CHANDLER</cp:lastModifiedBy>
  <cp:revision>127</cp:revision>
  <dcterms:created xsi:type="dcterms:W3CDTF">2015-02-20T19:32:48Z</dcterms:created>
  <dcterms:modified xsi:type="dcterms:W3CDTF">2023-08-01T19:18:47Z</dcterms:modified>
</cp:coreProperties>
</file>