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5" r:id="rId4"/>
    <p:sldId id="262" r:id="rId5"/>
    <p:sldId id="266" r:id="rId6"/>
    <p:sldId id="260" r:id="rId7"/>
    <p:sldId id="257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5CF"/>
    <a:srgbClr val="FFFFD5"/>
    <a:srgbClr val="993300"/>
    <a:srgbClr val="33CC33"/>
    <a:srgbClr val="0066FF"/>
    <a:srgbClr val="CC3300"/>
    <a:srgbClr val="FF9933"/>
    <a:srgbClr val="FF3300"/>
    <a:srgbClr val="FF33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9" autoAdjust="0"/>
    <p:restoredTop sz="94728" autoAdjust="0"/>
  </p:normalViewPr>
  <p:slideViewPr>
    <p:cSldViewPr>
      <p:cViewPr varScale="1">
        <p:scale>
          <a:sx n="112" d="100"/>
          <a:sy n="112" d="100"/>
        </p:scale>
        <p:origin x="41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CE13-53B7-4D27-B354-59FA8184B30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511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9604-460F-47A4-ACB9-EEEA7EBE45C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8030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81E37-8C50-44BC-8108-A83CF6BF39C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5720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10A8D-11D3-47BC-8392-F1F7BD0BB6D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035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35966-83AE-4328-AD55-1EB014F683B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9970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750F7-FC1A-46C8-ADCF-6EBC5D0631D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7247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B24B-07B6-45D2-9907-C848DA73384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4390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714D-6415-46A6-B4E4-FFAA5B4D9E1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8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567E3-350C-4881-8912-7A7325B0C11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83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5647-4EB4-4AFF-8C4D-F0F77CC34F0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151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46BCE-081B-4459-BEDE-89E3FEAE1A4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91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CB0EF-3C41-45FE-A917-CE791D2782A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6871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AutoShape 6">
            <a:extLst>
              <a:ext uri="{FF2B5EF4-FFF2-40B4-BE49-F238E27FC236}">
                <a16:creationId xmlns:a16="http://schemas.microsoft.com/office/drawing/2014/main" id="{4B2DB6B7-C8E2-8675-B92B-ACB04C8EE8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18" y="3810000"/>
            <a:ext cx="6211612" cy="2845376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4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Si </a:t>
            </a:r>
            <a:r>
              <a:rPr lang="en-US" altLang="en-US" sz="4000" b="1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piensa</a:t>
            </a:r>
            <a:r>
              <a:rPr lang="es-CO" altLang="en-US" sz="4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s</a:t>
            </a:r>
            <a:r>
              <a:rPr lang="en-US" altLang="en-US" sz="4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n-US" altLang="en-US" sz="4000" b="1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en</a:t>
            </a:r>
            <a:r>
              <a:rPr lang="en-US" altLang="en-US" sz="4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n-US" altLang="en-US" sz="4000" b="1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tener</a:t>
            </a:r>
            <a:r>
              <a:rPr lang="en-US" altLang="en-US" sz="4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altLang="en-US" sz="4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US" altLang="en-US" sz="4000" b="1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una</a:t>
            </a:r>
            <a:r>
              <a:rPr lang="en-US" altLang="en-US" sz="4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n-US" altLang="en-US" sz="4000" b="1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familia</a:t>
            </a:r>
            <a:r>
              <a:rPr lang="en-US" altLang="en-US" sz="4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, </a:t>
            </a:r>
            <a:endParaRPr lang="es-CO" altLang="en-US" sz="4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altLang="en-US" sz="4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¿</a:t>
            </a:r>
            <a:r>
              <a:rPr lang="en-US" altLang="en-US" sz="4000" b="1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planea</a:t>
            </a:r>
            <a:r>
              <a:rPr lang="es-CO" altLang="en-US" sz="4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s</a:t>
            </a:r>
            <a:r>
              <a:rPr lang="en-US" altLang="en-US" sz="4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 que </a:t>
            </a:r>
            <a:r>
              <a:rPr lang="en-US" altLang="en-US" sz="4000" b="1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esté</a:t>
            </a:r>
            <a:r>
              <a:rPr lang="en-US" altLang="en-US" sz="4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altLang="en-US" sz="4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US" altLang="en-US" sz="4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c</a:t>
            </a:r>
            <a:r>
              <a:rPr lang="es-CO" altLang="en-US" sz="4000" b="1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entr</a:t>
            </a:r>
            <a:r>
              <a:rPr lang="en-US" altLang="en-US" sz="4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ad</a:t>
            </a:r>
            <a:r>
              <a:rPr lang="es-CO" altLang="en-US" sz="4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a</a:t>
            </a:r>
            <a:r>
              <a:rPr lang="en-US" altLang="en-US" sz="4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n-US" altLang="en-US" sz="4000" b="1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en</a:t>
            </a:r>
            <a:r>
              <a:rPr lang="en-US" altLang="en-US" sz="4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 Cristo?</a:t>
            </a:r>
          </a:p>
        </p:txBody>
      </p:sp>
      <p:sp>
        <p:nvSpPr>
          <p:cNvPr id="2050" name="Text Box 2">
            <a:extLst>
              <a:ext uri="{FF2B5EF4-FFF2-40B4-BE49-F238E27FC236}">
                <a16:creationId xmlns:a16="http://schemas.microsoft.com/office/drawing/2014/main" id="{72930435-F58F-6E14-62B4-82A0AA102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6409" y="4927243"/>
            <a:ext cx="5791200" cy="1729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s-CO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en-US" altLang="en-US" sz="2800" b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pensado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serio</a:t>
            </a:r>
            <a:r>
              <a:rPr lang="es-CO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en el </a:t>
            </a:r>
          </a:p>
          <a:p>
            <a:pPr algn="ctr">
              <a:lnSpc>
                <a:spcPct val="95000"/>
              </a:lnSpc>
            </a:pPr>
            <a:r>
              <a:rPr lang="es-CO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tipo 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persona con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quién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debe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>
              <a:lnSpc>
                <a:spcPct val="95000"/>
              </a:lnSpc>
            </a:pPr>
            <a:r>
              <a:rPr lang="es-CO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casarse 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 ser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fel</a:t>
            </a:r>
            <a:r>
              <a:rPr lang="es-CO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í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 y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seguro</a:t>
            </a:r>
            <a:endParaRPr lang="es-CO" altLang="en-US" sz="28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95000"/>
              </a:lnSpc>
            </a:pPr>
            <a:r>
              <a:rPr lang="es-CO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spiritual</a:t>
            </a:r>
            <a:r>
              <a:rPr lang="es-CO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mente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D4F21B1D-62AA-2958-F321-829E916E4BDF}"/>
              </a:ext>
            </a:extLst>
          </p:cNvPr>
          <p:cNvSpPr txBox="1">
            <a:spLocks noChangeArrowheads="1"/>
          </p:cNvSpPr>
          <p:nvPr/>
        </p:nvSpPr>
        <p:spPr bwMode="auto">
          <a:xfrm rot="924337">
            <a:off x="6020525" y="1223648"/>
            <a:ext cx="5888340" cy="2554545"/>
          </a:xfrm>
          <a:prstGeom prst="rect">
            <a:avLst/>
          </a:prstGeom>
          <a:solidFill>
            <a:schemeClr val="accent2"/>
          </a:solidFill>
          <a:ln w="762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CO" altLang="en-US" sz="4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¿Cuáles son tus expectativas acerca del carácter de tu marido?</a:t>
            </a:r>
            <a:endParaRPr lang="en-US" altLang="en-US" sz="4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9F529421-E0BE-CC4E-DD7A-F485E231E5C0}"/>
              </a:ext>
            </a:extLst>
          </p:cNvPr>
          <p:cNvSpPr txBox="1">
            <a:spLocks noChangeArrowheads="1"/>
          </p:cNvSpPr>
          <p:nvPr/>
        </p:nvSpPr>
        <p:spPr bwMode="auto">
          <a:xfrm rot="20954200">
            <a:off x="279555" y="1218233"/>
            <a:ext cx="4506878" cy="1569660"/>
          </a:xfrm>
          <a:prstGeom prst="rect">
            <a:avLst/>
          </a:prstGeom>
          <a:solidFill>
            <a:srgbClr val="FF33CC"/>
          </a:solidFill>
          <a:ln w="762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CO" altLang="en-US" sz="4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¿Con quién deseas</a:t>
            </a:r>
          </a:p>
          <a:p>
            <a:pPr algn="ctr">
              <a:lnSpc>
                <a:spcPct val="80000"/>
              </a:lnSpc>
            </a:pPr>
            <a:r>
              <a:rPr lang="es-CO" altLang="en-US" sz="4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casarte?</a:t>
            </a:r>
            <a:endParaRPr lang="en-US" altLang="en-US" sz="4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nimBg="1" autoUpdateAnimBg="0"/>
      <p:bldP spid="2050" grpId="0" autoUpdateAnimBg="0"/>
      <p:bldP spid="2053" grpId="0" animBg="1" autoUpdateAnimBg="0"/>
      <p:bldP spid="2052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187FCC9A-7F03-1508-0C02-140FE45B0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08596"/>
            <a:ext cx="10057709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Grandes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Expectativas</a:t>
            </a:r>
            <a:r>
              <a:rPr lang="es-CO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la persona que me gustaría tener como marido:</a:t>
            </a:r>
            <a:endParaRPr lang="en-US" altLang="en-US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85D8BCA7-D624-904B-C4E0-1167AFDF82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12039600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Cristiano fuerte:  gran conocimiento de la </a:t>
            </a:r>
            <a:r>
              <a:rPr lang="es-CO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Bí</a:t>
            </a:r>
            <a:r>
              <a:rPr lang="en-US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blia, calidades de </a:t>
            </a:r>
            <a:r>
              <a:rPr lang="es-CO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</a:t>
            </a:r>
            <a:r>
              <a:rPr lang="en-US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anciano futur</a:t>
            </a:r>
            <a:r>
              <a:rPr lang="es-CO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en-US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Cristo es el centro de su vida </a:t>
            </a:r>
          </a:p>
          <a:p>
            <a:pPr>
              <a:buFontTx/>
              <a:buAutoNum type="arabicPeriod"/>
            </a:pPr>
            <a:r>
              <a:rPr lang="en-US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Inteligente</a:t>
            </a:r>
          </a:p>
          <a:p>
            <a:pPr>
              <a:buFontTx/>
              <a:buAutoNum type="arabicPeriod"/>
            </a:pPr>
            <a:r>
              <a:rPr lang="es-CO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una fuerte f</a:t>
            </a:r>
            <a:r>
              <a:rPr lang="en-US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amilia cristiana </a:t>
            </a:r>
            <a:r>
              <a:rPr lang="es-CO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desde</a:t>
            </a:r>
            <a:r>
              <a:rPr lang="en-US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</a:t>
            </a:r>
            <a:r>
              <a:rPr lang="en-US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niñez </a:t>
            </a:r>
          </a:p>
          <a:p>
            <a:pPr>
              <a:buFontTx/>
              <a:buAutoNum type="arabicPeriod"/>
            </a:pPr>
            <a:r>
              <a:rPr lang="es-CO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en-US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uenas habilidades </a:t>
            </a:r>
            <a:r>
              <a:rPr lang="es-CO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</a:t>
            </a:r>
            <a:r>
              <a:rPr lang="en-US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otros</a:t>
            </a:r>
            <a:r>
              <a:rPr lang="en-US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-- puede </a:t>
            </a:r>
            <a:r>
              <a:rPr lang="es-CO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trat</a:t>
            </a:r>
            <a:r>
              <a:rPr lang="en-US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 </a:t>
            </a:r>
            <a:r>
              <a:rPr lang="es-CO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gente </a:t>
            </a:r>
            <a:r>
              <a:rPr lang="es-CO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situaciones </a:t>
            </a:r>
            <a:r>
              <a:rPr lang="en-US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difícil</a:t>
            </a:r>
            <a:r>
              <a:rPr lang="es-CO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</a:t>
            </a:r>
            <a:r>
              <a:rPr lang="en-US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una manera madura, cortesa, y discreta </a:t>
            </a:r>
          </a:p>
          <a:p>
            <a:pPr>
              <a:buFontTx/>
              <a:buAutoNum type="arabicPeriod"/>
            </a:pPr>
            <a:r>
              <a:rPr lang="en-US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Romántico  </a:t>
            </a:r>
          </a:p>
          <a:p>
            <a:pPr>
              <a:buFontTx/>
              <a:buAutoNum type="arabicPeriod"/>
            </a:pPr>
            <a:r>
              <a:rPr lang="en-US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Perce</a:t>
            </a:r>
            <a:r>
              <a:rPr lang="es-CO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ptivo</a:t>
            </a:r>
            <a:r>
              <a:rPr lang="en-US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sensi</a:t>
            </a:r>
            <a:r>
              <a:rPr lang="es-CO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ble</a:t>
            </a:r>
            <a:r>
              <a:rPr lang="en-US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s-CO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humores y </a:t>
            </a:r>
            <a:r>
              <a:rPr lang="en-US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reacciones </a:t>
            </a:r>
            <a:r>
              <a:rPr lang="es-CO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otros</a:t>
            </a:r>
            <a:endParaRPr lang="en-US" altLang="en-US" sz="25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AutoNum type="arabicPeriod"/>
            </a:pPr>
            <a:r>
              <a:rPr lang="en-US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Dedicado a mí y a </a:t>
            </a:r>
            <a:r>
              <a:rPr lang="es-CO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sus</a:t>
            </a:r>
            <a:r>
              <a:rPr lang="en-US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responsabilidades </a:t>
            </a:r>
          </a:p>
          <a:p>
            <a:pPr>
              <a:buFontTx/>
              <a:buAutoNum type="arabicPeriod"/>
            </a:pPr>
            <a:r>
              <a:rPr lang="en-US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Buen </a:t>
            </a:r>
            <a:r>
              <a:rPr lang="es-CO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mayordomo</a:t>
            </a:r>
            <a:r>
              <a:rPr lang="en-US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 todas </a:t>
            </a:r>
            <a:r>
              <a:rPr lang="es-CO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</a:t>
            </a:r>
            <a:r>
              <a:rPr lang="en-US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p</a:t>
            </a:r>
            <a:r>
              <a:rPr lang="es-CO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osesiones</a:t>
            </a:r>
            <a:r>
              <a:rPr lang="en-US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financieramente responsable</a:t>
            </a:r>
          </a:p>
          <a:p>
            <a:pPr>
              <a:buFontTx/>
              <a:buAutoNum type="arabicPeriod"/>
            </a:pPr>
            <a:r>
              <a:rPr lang="en-US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Flexible/hospita</a:t>
            </a:r>
            <a:r>
              <a:rPr lang="es-CO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lario</a:t>
            </a:r>
            <a:endParaRPr lang="en-US" altLang="en-US" sz="25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AutoNum type="arabicPeriod"/>
            </a:pPr>
            <a:r>
              <a:rPr lang="en-US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Capaz de aceptar el consejo</a:t>
            </a:r>
            <a:endParaRPr lang="es-CO" altLang="en-US" sz="25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AutoNum type="arabicPeriod"/>
            </a:pPr>
            <a:r>
              <a:rPr lang="en-US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Buen</a:t>
            </a:r>
            <a:r>
              <a:rPr lang="es-CO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US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potencial</a:t>
            </a:r>
            <a:r>
              <a:rPr lang="es-CO" altLang="en-US" sz="25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como el padre a nuestros hijos</a:t>
            </a:r>
            <a:endParaRPr lang="en-US" altLang="en-US" sz="25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FBDF6321-3FED-CEFC-3922-60E6CC4420D4}"/>
              </a:ext>
            </a:extLst>
          </p:cNvPr>
          <p:cNvSpPr txBox="1">
            <a:spLocks noChangeArrowheads="1"/>
          </p:cNvSpPr>
          <p:nvPr/>
        </p:nvSpPr>
        <p:spPr bwMode="auto">
          <a:xfrm rot="20954200">
            <a:off x="76246" y="304354"/>
            <a:ext cx="2192119" cy="1015663"/>
          </a:xfrm>
          <a:prstGeom prst="rect">
            <a:avLst/>
          </a:prstGeom>
          <a:solidFill>
            <a:srgbClr val="FF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6000" b="1" dirty="0">
                <a:solidFill>
                  <a:schemeClr val="bg1"/>
                </a:solidFill>
                <a:latin typeface="French Script MT" panose="03020402040607040605" pitchFamily="66" charset="0"/>
              </a:rPr>
              <a:t>Laura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39" grpId="0" autoUpdateAnimBg="0"/>
      <p:bldP spid="14340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Text Box 5">
            <a:extLst>
              <a:ext uri="{FF2B5EF4-FFF2-40B4-BE49-F238E27FC236}">
                <a16:creationId xmlns:a16="http://schemas.microsoft.com/office/drawing/2014/main" id="{C7397629-B855-8D45-591B-882A0B164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261388"/>
            <a:ext cx="10963657" cy="3554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 startAt="12"/>
            </a:pP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No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arrogante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dominante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me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respecta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persona </a:t>
            </a:r>
            <a:endParaRPr lang="es-CO" altLang="en-US" sz="25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AutoNum type="arabicPeriod" startAt="12"/>
            </a:pP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Buena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higiene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personal -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respecto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 uno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mismo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delgado</a:t>
            </a:r>
            <a:endParaRPr lang="es-CO" altLang="en-US" sz="25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AutoNum type="arabicPeriod" startAt="12"/>
            </a:pP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Me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edifica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s-CO" altLang="en-US" sz="25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AutoNum type="arabicPeriod" startAt="12"/>
            </a:pPr>
            <a:r>
              <a:rPr lang="es-CO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Confiable</a:t>
            </a:r>
          </a:p>
          <a:p>
            <a:pPr>
              <a:buFontTx/>
              <a:buAutoNum type="arabicPeriod" startAt="12"/>
            </a:pP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Alguien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</a:t>
            </a:r>
            <a:r>
              <a:rPr lang="es-CO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ién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puedo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hablar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me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responderá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es-CO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comunicativo</a:t>
            </a:r>
            <a:endParaRPr lang="en-US" altLang="en-US" sz="25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AutoNum type="arabicPeriod" startAt="12"/>
            </a:pP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Motivado</a:t>
            </a:r>
            <a:endParaRPr lang="en-US" altLang="en-US" sz="25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AutoNum type="arabicPeriod" startAt="12"/>
            </a:pP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Tiene un </a:t>
            </a:r>
            <a:r>
              <a:rPr lang="es-CO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sed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conocimiento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buFontTx/>
              <a:buAutoNum type="arabicPeriod" startAt="12"/>
            </a:pP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Completo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sus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intereses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/cap</a:t>
            </a:r>
            <a:r>
              <a:rPr lang="es-CO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áz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apreciar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las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cosas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buenas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s-CO" altLang="en-US" sz="25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AutoNum type="arabicPeriod" startAt="12"/>
            </a:pPr>
            <a:r>
              <a:rPr lang="es-CO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líder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nuestr</a:t>
            </a:r>
            <a:r>
              <a:rPr lang="es-CO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relación</a:t>
            </a:r>
            <a:endParaRPr lang="en-US" altLang="en-US" sz="25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270" name="Text Box 6">
            <a:extLst>
              <a:ext uri="{FF2B5EF4-FFF2-40B4-BE49-F238E27FC236}">
                <a16:creationId xmlns:a16="http://schemas.microsoft.com/office/drawing/2014/main" id="{D771B3E9-BB3F-5184-846C-CDD5C7F68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6" y="4816207"/>
            <a:ext cx="12191308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CO" altLang="en-US" sz="25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</a:t>
            </a:r>
            <a:r>
              <a:rPr lang="en-US" altLang="en-US" sz="25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randes</a:t>
            </a:r>
            <a:r>
              <a:rPr lang="en-US" altLang="en-US" sz="25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sz="25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características </a:t>
            </a:r>
            <a:r>
              <a:rPr lang="en-US" altLang="en-US" sz="25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suplement</a:t>
            </a:r>
            <a:r>
              <a:rPr lang="es-CO" altLang="en-US" sz="25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arios</a:t>
            </a:r>
            <a:r>
              <a:rPr lang="es-CO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guapo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s-CO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físicamente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atractivo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musicalmente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talentoso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aseado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 sus posesiones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s-CO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buena y </a:t>
            </a:r>
            <a:r>
              <a:rPr lang="es-CO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felíz</a:t>
            </a:r>
            <a:r>
              <a:rPr lang="es-CO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disposición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amante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animal</a:t>
            </a:r>
            <a:r>
              <a:rPr lang="es-CO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consciente</a:t>
            </a:r>
            <a:r>
              <a:rPr lang="es-CO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la moda buena,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aprecia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belleza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optimista</a:t>
            </a:r>
            <a:r>
              <a:rPr lang="es-CO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tiene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gusto de la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naturalez</a:t>
            </a:r>
            <a:r>
              <a:rPr lang="es-CO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endParaRPr lang="en-US" altLang="en-US" sz="25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06CA3563-E9B1-2A5A-3760-4A547DA05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08596"/>
            <a:ext cx="10057709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Grandes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Expectativas</a:t>
            </a:r>
            <a:r>
              <a:rPr lang="es-CO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la persona que me gustaría tener como marido:</a:t>
            </a:r>
            <a:endParaRPr lang="en-US" altLang="en-US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F3559CA8-60C5-DDD3-47BF-F15AB97BDFCF}"/>
              </a:ext>
            </a:extLst>
          </p:cNvPr>
          <p:cNvSpPr txBox="1">
            <a:spLocks noChangeArrowheads="1"/>
          </p:cNvSpPr>
          <p:nvPr/>
        </p:nvSpPr>
        <p:spPr bwMode="auto">
          <a:xfrm rot="20954200">
            <a:off x="76246" y="304354"/>
            <a:ext cx="2192119" cy="1015663"/>
          </a:xfrm>
          <a:prstGeom prst="rect">
            <a:avLst/>
          </a:prstGeom>
          <a:solidFill>
            <a:srgbClr val="FF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6000" b="1" dirty="0">
                <a:solidFill>
                  <a:schemeClr val="bg1"/>
                </a:solidFill>
                <a:latin typeface="French Script MT" panose="03020402040607040605" pitchFamily="66" charset="0"/>
              </a:rPr>
              <a:t>Laura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utoUpdateAnimBg="0"/>
      <p:bldP spid="11270" grpId="0" autoUpdateAnimBg="0"/>
      <p:bldP spid="4" grpId="0" autoUpdateAnimBg="0"/>
      <p:bldP spid="5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E672FEC4-73EE-5FF1-E57D-41CA7F1AD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8837" y="0"/>
            <a:ext cx="100631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CO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Características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esencial</a:t>
            </a:r>
            <a:r>
              <a:rPr lang="es-CO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hombre </a:t>
            </a:r>
            <a:r>
              <a:rPr lang="es-CO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 quien me gustaría casarme</a:t>
            </a:r>
            <a:endParaRPr lang="en-US" altLang="en-US" sz="28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1B5C39E7-1900-E440-59ED-BADC965518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576"/>
            <a:ext cx="2128837" cy="1006475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6000" b="1" dirty="0">
                <a:solidFill>
                  <a:schemeClr val="bg1"/>
                </a:solidFill>
                <a:latin typeface="French Script MT" panose="03020402040607040605" pitchFamily="66" charset="0"/>
              </a:rPr>
              <a:t>Melanie</a:t>
            </a: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58813E0E-5A13-DC3D-06DB-0F655633BF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23926"/>
            <a:ext cx="121920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s-CO" altLang="en-US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AutoNum type="arabicPeriod"/>
            </a:pP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Cristiano,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líder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enfocado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motiva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do,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capaz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ayudarme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balancear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mis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fuerzas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debilidades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 la gentileza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no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ofende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s-CO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AutoNum type="arabicPeriod"/>
            </a:pP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Hombre que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puedo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ayudar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...ser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una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parte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vida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su buen compañera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s-CO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AutoNum type="arabicPeriod"/>
            </a:pP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 e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scucha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intenta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entender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demuestra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interés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genuino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</a:t>
            </a:r>
            <a:r>
              <a:rPr lang="es-CO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mís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pensamientos y perspectivas</a:t>
            </a:r>
          </a:p>
          <a:p>
            <a:pPr>
              <a:buFontTx/>
              <a:buAutoNum type="arabicPeriod"/>
            </a:pP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Sensible: 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puede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decir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"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sí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cuando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necesito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"no"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cuando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necesito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 uno 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respeto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bastante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para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escuchar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a él</a:t>
            </a:r>
          </a:p>
          <a:p>
            <a:pPr>
              <a:buFontTx/>
              <a:buAutoNum type="arabicPeriod"/>
            </a:pP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Dominante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relación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no 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manera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 me provoca 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una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personalidad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 complementa la mía así que </a:t>
            </a:r>
            <a:r>
              <a:rPr lang="es-CO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animos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 mejor el uno del otro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s-CO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AutoNum type="arabicPeriod"/>
            </a:pP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 padre toma el papel principal en el </a:t>
            </a:r>
            <a:r>
              <a:rPr lang="es-CO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dirijir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la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familia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envuelve mucho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las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vidas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nuestros hijos</a:t>
            </a:r>
          </a:p>
          <a:p>
            <a:pPr>
              <a:buFontTx/>
              <a:buAutoNum type="arabicPeriod"/>
            </a:pP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confía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está acuerdo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conm</a:t>
            </a:r>
            <a:r>
              <a:rPr lang="es-CO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igo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especialmente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 criar a los hijos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así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les dem</a:t>
            </a:r>
            <a:r>
              <a:rPr lang="es-CO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ostramos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ellos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equipo</a:t>
            </a:r>
            <a:endParaRPr lang="en-U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4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animBg="1" autoUpdateAnimBg="0"/>
      <p:bldP spid="819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ext Box 5">
            <a:extLst>
              <a:ext uri="{FF2B5EF4-FFF2-40B4-BE49-F238E27FC236}">
                <a16:creationId xmlns:a16="http://schemas.microsoft.com/office/drawing/2014/main" id="{8898B628-9885-B53D-541E-2D9222C01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219200"/>
            <a:ext cx="121158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 startAt="8"/>
            </a:pP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rienta</a:t>
            </a:r>
            <a:r>
              <a:rPr lang="es-CO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ción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familial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toma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tiempo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hace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planes para 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asegurar que nuestra familia crece juntos, con él como cabeza y líder</a:t>
            </a:r>
          </a:p>
          <a:p>
            <a:pPr>
              <a:buFontTx/>
              <a:buAutoNum type="arabicPeriod" startAt="8"/>
            </a:pP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Confesa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rá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sus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errores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trabaj</a:t>
            </a:r>
            <a:r>
              <a:rPr lang="es-CO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ará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 corregirlos</a:t>
            </a:r>
          </a:p>
          <a:p>
            <a:pPr>
              <a:buFontTx/>
              <a:buAutoNum type="arabicPeriod" startAt="8"/>
            </a:pP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Ve 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mi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más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mi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calidades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talentos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superfici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ales...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 ama p</a:t>
            </a:r>
            <a:r>
              <a:rPr lang="es-CO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</a:p>
          <a:p>
            <a:pPr marL="0" indent="0"/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     causa de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más real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esencia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intern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quién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soy </a:t>
            </a:r>
            <a:endParaRPr lang="es-CO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/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11.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Trabaj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 entenderme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s-CO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/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12. Generoso y sociable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—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</a:t>
            </a:r>
            <a:r>
              <a:rPr lang="es-CO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usta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estar con otros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s-CO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/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13. S</a:t>
            </a:r>
            <a:r>
              <a:rPr lang="es-CO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ensible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puede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mostrar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emociones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siente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apasionad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sobre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algo </a:t>
            </a:r>
            <a:endParaRPr lang="es-CO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/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14. Me h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ace 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sentir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segura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protegid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cuidad</a:t>
            </a: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</a:p>
          <a:p>
            <a:pPr marL="0" indent="0"/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15.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Inteligente</a:t>
            </a:r>
            <a:endParaRPr lang="en-U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294" name="Text Box 6">
            <a:extLst>
              <a:ext uri="{FF2B5EF4-FFF2-40B4-BE49-F238E27FC236}">
                <a16:creationId xmlns:a16="http://schemas.microsoft.com/office/drawing/2014/main" id="{74350904-703E-1544-15FE-FAB9042E1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" y="5410200"/>
            <a:ext cx="121158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CO" altLang="en-US" sz="25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Características </a:t>
            </a:r>
            <a:r>
              <a:rPr lang="en-US" altLang="en-US" sz="25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suplement</a:t>
            </a:r>
            <a:r>
              <a:rPr lang="es-CO" altLang="en-US" sz="25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arios</a:t>
            </a:r>
            <a:r>
              <a:rPr lang="es-CO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comparte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 mi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intereses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s-CO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soporta a 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  <a:r>
              <a:rPr lang="es-CO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 míos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 </a:t>
            </a:r>
            <a:r>
              <a:rPr lang="es-CO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atlético ...tiene un buen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sentido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 humor... </a:t>
            </a:r>
            <a:r>
              <a:rPr lang="es-CO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envuelto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cosa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s/</a:t>
            </a:r>
            <a:r>
              <a:rPr lang="es-CO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tiempo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puede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repar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cosas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s-CO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s,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cosas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casa)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719EAD22-3911-D0E8-A4A9-FB0840701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8837" y="0"/>
            <a:ext cx="100631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CO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Características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esencial</a:t>
            </a:r>
            <a:r>
              <a:rPr lang="es-CO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hombre </a:t>
            </a:r>
            <a:r>
              <a:rPr lang="es-CO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 quien me gustaría casarme</a:t>
            </a:r>
            <a:endParaRPr lang="en-US" altLang="en-US" sz="28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136CA30C-95DD-3B35-3034-A34E8B6A09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576"/>
            <a:ext cx="2128837" cy="1006475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6000" b="1" dirty="0">
                <a:solidFill>
                  <a:schemeClr val="bg1"/>
                </a:solidFill>
                <a:latin typeface="French Script MT" panose="03020402040607040605" pitchFamily="66" charset="0"/>
              </a:rPr>
              <a:t>Melanie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autoUpdateAnimBg="0"/>
      <p:bldP spid="12294" grpId="0" autoUpdateAnimBg="0"/>
      <p:bldP spid="4" grpId="0" autoUpdateAnimBg="0"/>
      <p:bldP spid="5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2D0B064B-622C-EE88-9DD1-B1C2C1E313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91201"/>
            <a:ext cx="10363200" cy="460191"/>
          </a:xfrm>
          <a:prstGeom prst="rect">
            <a:avLst/>
          </a:prstGeom>
          <a:solidFill>
            <a:srgbClr val="FFFFD5"/>
          </a:solidFill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¿P</a:t>
            </a:r>
            <a:r>
              <a:rPr lang="es-CO" alt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qué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deseas é</a:t>
            </a:r>
            <a:r>
              <a:rPr lang="en-US" alt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</a:t>
            </a:r>
            <a:r>
              <a:rPr lang="es-CO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 calidades en tu marido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F4B97D39-FB30-C52C-5251-0006DCA049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820442"/>
            <a:ext cx="10363200" cy="757130"/>
          </a:xfrm>
          <a:prstGeom prst="rect">
            <a:avLst/>
          </a:prstGeom>
          <a:solidFill>
            <a:srgbClr val="FFFFD5"/>
          </a:solidFill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 </a:t>
            </a:r>
            <a:r>
              <a:rPr lang="en-US" alt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esto</a:t>
            </a:r>
            <a:r>
              <a:rPr lang="es-CO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es el tipo de varón que deseas como marido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s-CO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n-US" alt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qué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estás haciendo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para </a:t>
            </a:r>
            <a:r>
              <a:rPr lang="en-US" alt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atraer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US" alt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este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hombre?  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EB3C953B-760C-9168-286F-566F1478E5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686190"/>
            <a:ext cx="10363200" cy="424732"/>
          </a:xfrm>
          <a:prstGeom prst="rect">
            <a:avLst/>
          </a:prstGeom>
          <a:solidFill>
            <a:srgbClr val="FFFFD5"/>
          </a:solidFill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CO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tus conocidos, 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s-CO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hay uno que ahora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tiene éstas calidades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 </a:t>
            </a:r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DCDACECD-C910-FC40-760D-4597239FA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219540"/>
            <a:ext cx="10363200" cy="757130"/>
          </a:xfrm>
          <a:prstGeom prst="rect">
            <a:avLst/>
          </a:prstGeom>
          <a:solidFill>
            <a:srgbClr val="FFFFD5"/>
          </a:solidFill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¿Si </a:t>
            </a:r>
            <a:r>
              <a:rPr lang="en-US" alt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esto</a:t>
            </a:r>
            <a:r>
              <a:rPr lang="es-CO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es lo que deseas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s-CO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n-US" alt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qué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persigue</a:t>
            </a:r>
            <a:r>
              <a:rPr lang="es-CO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US" alt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alguien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no </a:t>
            </a:r>
            <a:r>
              <a:rPr lang="es-CO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posee tales calidades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71BD1519-5888-AF97-97F8-FD40103E1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085288"/>
            <a:ext cx="10363200" cy="757130"/>
          </a:xfrm>
          <a:prstGeom prst="rect">
            <a:avLst/>
          </a:prstGeom>
          <a:solidFill>
            <a:srgbClr val="FFFFD5"/>
          </a:solidFill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CO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</a:t>
            </a:r>
            <a:r>
              <a:rPr lang="es-CO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debes </a:t>
            </a:r>
            <a:r>
              <a:rPr lang="en-US" alt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necesit</a:t>
            </a:r>
            <a:r>
              <a:rPr lang="es-CO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s-CO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hombre </a:t>
            </a:r>
            <a:r>
              <a:rPr lang="es-CO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</a:t>
            </a:r>
            <a:r>
              <a:rPr lang="en-US" alt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vida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 ser confidente o completa.</a:t>
            </a:r>
            <a:endParaRPr lang="en-US" alt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51" name="Text Box 7">
            <a:extLst>
              <a:ext uri="{FF2B5EF4-FFF2-40B4-BE49-F238E27FC236}">
                <a16:creationId xmlns:a16="http://schemas.microsoft.com/office/drawing/2014/main" id="{F9ED6CCD-BDC9-BE2B-2646-585DF6A6B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951036"/>
            <a:ext cx="10363200" cy="1089529"/>
          </a:xfrm>
          <a:prstGeom prst="rect">
            <a:avLst/>
          </a:prstGeom>
          <a:solidFill>
            <a:srgbClr val="FFFFD5"/>
          </a:solidFill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Tenga cuidado de que un conocido casual no se vuelva romántico; tenga en cuenta que puede estar desarrollando sentimientos profundos por usted.</a:t>
            </a:r>
            <a:endParaRPr lang="en-US" alt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52" name="Text Box 8">
            <a:extLst>
              <a:ext uri="{FF2B5EF4-FFF2-40B4-BE49-F238E27FC236}">
                <a16:creationId xmlns:a16="http://schemas.microsoft.com/office/drawing/2014/main" id="{A5C5198B-84BC-98B2-CD25-B74F229A9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171810"/>
            <a:ext cx="10363200" cy="1532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CO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¡Ten cuidado!</a:t>
            </a:r>
          </a:p>
          <a:p>
            <a:pPr algn="ctr">
              <a:lnSpc>
                <a:spcPct val="90000"/>
              </a:lnSpc>
            </a:pPr>
            <a:r>
              <a:rPr lang="es-CO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tienes ningún control sobre cuando cae en amor. </a:t>
            </a:r>
          </a:p>
          <a:p>
            <a:pPr algn="ctr">
              <a:lnSpc>
                <a:spcPct val="90000"/>
              </a:lnSpc>
            </a:pPr>
            <a:r>
              <a:rPr lang="es-CO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 caes en amor con un hombre/mujer de calidades peores, tu vida espiritual pueda estar en gran peligro.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53" name="Text Box 9">
            <a:extLst>
              <a:ext uri="{FF2B5EF4-FFF2-40B4-BE49-F238E27FC236}">
                <a16:creationId xmlns:a16="http://schemas.microsoft.com/office/drawing/2014/main" id="{600118CD-9515-AB95-AD4E-13209EB4EF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2192"/>
            <a:ext cx="762000" cy="4099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CO" altLang="en-US" sz="4800" b="1" dirty="0">
                <a:solidFill>
                  <a:srgbClr val="FFFF00"/>
                </a:solidFill>
              </a:rPr>
              <a:t>P</a:t>
            </a:r>
          </a:p>
          <a:p>
            <a:pPr algn="ctr">
              <a:lnSpc>
                <a:spcPct val="90000"/>
              </a:lnSpc>
            </a:pPr>
            <a:r>
              <a:rPr lang="es-CO" altLang="en-US" sz="4800" b="1" dirty="0">
                <a:solidFill>
                  <a:srgbClr val="FFFF00"/>
                </a:solidFill>
              </a:rPr>
              <a:t>I</a:t>
            </a:r>
          </a:p>
          <a:p>
            <a:pPr algn="ctr">
              <a:lnSpc>
                <a:spcPct val="90000"/>
              </a:lnSpc>
            </a:pPr>
            <a:r>
              <a:rPr lang="es-CO" altLang="en-US" sz="4800" b="1" dirty="0">
                <a:solidFill>
                  <a:srgbClr val="FFFF00"/>
                </a:solidFill>
              </a:rPr>
              <a:t>E</a:t>
            </a:r>
          </a:p>
          <a:p>
            <a:pPr algn="ctr">
              <a:lnSpc>
                <a:spcPct val="90000"/>
              </a:lnSpc>
            </a:pPr>
            <a:r>
              <a:rPr lang="es-CO" altLang="en-US" sz="4800" b="1" dirty="0">
                <a:solidFill>
                  <a:srgbClr val="FFFF00"/>
                </a:solidFill>
              </a:rPr>
              <a:t>N</a:t>
            </a:r>
          </a:p>
          <a:p>
            <a:pPr algn="ctr">
              <a:lnSpc>
                <a:spcPct val="90000"/>
              </a:lnSpc>
            </a:pPr>
            <a:r>
              <a:rPr lang="es-CO" altLang="en-US" sz="4800" b="1" dirty="0">
                <a:solidFill>
                  <a:srgbClr val="FFFF00"/>
                </a:solidFill>
              </a:rPr>
              <a:t>S</a:t>
            </a:r>
          </a:p>
          <a:p>
            <a:pPr algn="ctr">
              <a:lnSpc>
                <a:spcPct val="90000"/>
              </a:lnSpc>
            </a:pPr>
            <a:r>
              <a:rPr lang="es-CO" altLang="en-US" sz="4800" b="1" dirty="0">
                <a:solidFill>
                  <a:srgbClr val="FFFF00"/>
                </a:solidFill>
              </a:rPr>
              <a:t>E</a:t>
            </a:r>
            <a:endParaRPr lang="en-US" altLang="en-US" sz="4800" b="1" dirty="0">
              <a:solidFill>
                <a:srgbClr val="FFFF00"/>
              </a:solidFill>
            </a:endParaRPr>
          </a:p>
        </p:txBody>
      </p:sp>
      <p:sp>
        <p:nvSpPr>
          <p:cNvPr id="6154" name="Text Box 10">
            <a:extLst>
              <a:ext uri="{FF2B5EF4-FFF2-40B4-BE49-F238E27FC236}">
                <a16:creationId xmlns:a16="http://schemas.microsoft.com/office/drawing/2014/main" id="{6AADA131-3535-F7C7-919C-92F0B62B8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35470"/>
            <a:ext cx="685800" cy="609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CO" altLang="en-US" sz="4800" b="1">
                <a:solidFill>
                  <a:srgbClr val="FFFF00"/>
                </a:solidFill>
              </a:rPr>
              <a:t>S</a:t>
            </a:r>
          </a:p>
          <a:p>
            <a:pPr algn="ctr">
              <a:lnSpc>
                <a:spcPct val="90000"/>
              </a:lnSpc>
            </a:pPr>
            <a:r>
              <a:rPr lang="es-CO" altLang="en-US" sz="4800" b="1">
                <a:solidFill>
                  <a:srgbClr val="FFFF00"/>
                </a:solidFill>
              </a:rPr>
              <a:t>A</a:t>
            </a:r>
          </a:p>
          <a:p>
            <a:pPr algn="ctr">
              <a:lnSpc>
                <a:spcPct val="90000"/>
              </a:lnSpc>
            </a:pPr>
            <a:r>
              <a:rPr lang="es-CO" altLang="en-US" sz="4800" b="1">
                <a:solidFill>
                  <a:srgbClr val="FFFF00"/>
                </a:solidFill>
              </a:rPr>
              <a:t>B</a:t>
            </a:r>
          </a:p>
          <a:p>
            <a:pPr algn="ctr">
              <a:lnSpc>
                <a:spcPct val="90000"/>
              </a:lnSpc>
            </a:pPr>
            <a:r>
              <a:rPr lang="es-CO" altLang="en-US" sz="4800" b="1">
                <a:solidFill>
                  <a:srgbClr val="FFFF00"/>
                </a:solidFill>
              </a:rPr>
              <a:t>I</a:t>
            </a:r>
          </a:p>
          <a:p>
            <a:pPr algn="ctr">
              <a:lnSpc>
                <a:spcPct val="90000"/>
              </a:lnSpc>
            </a:pPr>
            <a:r>
              <a:rPr lang="es-CO" altLang="en-US" sz="4800" b="1">
                <a:solidFill>
                  <a:srgbClr val="FFFF00"/>
                </a:solidFill>
              </a:rPr>
              <a:t>D</a:t>
            </a:r>
          </a:p>
          <a:p>
            <a:pPr algn="ctr">
              <a:lnSpc>
                <a:spcPct val="90000"/>
              </a:lnSpc>
            </a:pPr>
            <a:r>
              <a:rPr lang="es-CO" altLang="en-US" sz="4800" b="1">
                <a:solidFill>
                  <a:srgbClr val="FFFF00"/>
                </a:solidFill>
              </a:rPr>
              <a:t>U</a:t>
            </a:r>
          </a:p>
          <a:p>
            <a:pPr algn="ctr">
              <a:lnSpc>
                <a:spcPct val="90000"/>
              </a:lnSpc>
            </a:pPr>
            <a:r>
              <a:rPr lang="es-CO" altLang="en-US" sz="4800" b="1">
                <a:solidFill>
                  <a:srgbClr val="FFFF00"/>
                </a:solidFill>
              </a:rPr>
              <a:t>R</a:t>
            </a:r>
          </a:p>
          <a:p>
            <a:pPr algn="ctr">
              <a:lnSpc>
                <a:spcPct val="90000"/>
              </a:lnSpc>
            </a:pPr>
            <a:r>
              <a:rPr lang="es-CO" altLang="en-US" sz="4800" b="1">
                <a:solidFill>
                  <a:srgbClr val="FFFF00"/>
                </a:solidFill>
              </a:rPr>
              <a:t>I</a:t>
            </a:r>
          </a:p>
          <a:p>
            <a:pPr algn="ctr">
              <a:lnSpc>
                <a:spcPct val="90000"/>
              </a:lnSpc>
            </a:pPr>
            <a:r>
              <a:rPr lang="es-CO" altLang="en-US" sz="4800" b="1">
                <a:solidFill>
                  <a:srgbClr val="FFFF00"/>
                </a:solidFill>
              </a:rPr>
              <a:t>A</a:t>
            </a:r>
            <a:endParaRPr lang="en-US" altLang="en-US" sz="4800" b="1">
              <a:solidFill>
                <a:srgbClr val="FFFF00"/>
              </a:solidFill>
            </a:endParaRPr>
          </a:p>
        </p:txBody>
      </p:sp>
      <p:sp>
        <p:nvSpPr>
          <p:cNvPr id="6155" name="Text Box 11">
            <a:extLst>
              <a:ext uri="{FF2B5EF4-FFF2-40B4-BE49-F238E27FC236}">
                <a16:creationId xmlns:a16="http://schemas.microsoft.com/office/drawing/2014/main" id="{524AAF7E-9859-619A-C6C7-6BF874EBE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67758"/>
            <a:ext cx="762000" cy="2105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CO" altLang="en-US" sz="4800" b="1">
                <a:solidFill>
                  <a:srgbClr val="FFFF00"/>
                </a:solidFill>
              </a:rPr>
              <a:t>C</a:t>
            </a:r>
          </a:p>
          <a:p>
            <a:pPr algn="ctr">
              <a:lnSpc>
                <a:spcPct val="90000"/>
              </a:lnSpc>
            </a:pPr>
            <a:r>
              <a:rPr lang="es-CO" altLang="en-US" sz="4800" b="1">
                <a:solidFill>
                  <a:srgbClr val="FFFF00"/>
                </a:solidFill>
              </a:rPr>
              <a:t>O</a:t>
            </a:r>
          </a:p>
          <a:p>
            <a:pPr algn="ctr">
              <a:lnSpc>
                <a:spcPct val="90000"/>
              </a:lnSpc>
            </a:pPr>
            <a:r>
              <a:rPr lang="es-CO" altLang="en-US" sz="4800" b="1">
                <a:solidFill>
                  <a:srgbClr val="FFFF00"/>
                </a:solidFill>
              </a:rPr>
              <a:t>N</a:t>
            </a:r>
            <a:endParaRPr lang="en-US" altLang="en-US" sz="48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3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 autoUpdateAnimBg="0"/>
      <p:bldP spid="6147" grpId="0" animBg="1" autoUpdateAnimBg="0"/>
      <p:bldP spid="6148" grpId="0" animBg="1" autoUpdateAnimBg="0"/>
      <p:bldP spid="6149" grpId="0" animBg="1" autoUpdateAnimBg="0"/>
      <p:bldP spid="6150" grpId="0" animBg="1" autoUpdateAnimBg="0"/>
      <p:bldP spid="6151" grpId="0" animBg="1" autoUpdateAnimBg="0"/>
      <p:bldP spid="615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38B47DF2-B9C2-9F7C-6C64-1DE0A4036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9632" y="1050621"/>
            <a:ext cx="8605954" cy="840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n-US" altLang="en-US" sz="28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Cómo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puedo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atraer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esa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clase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</a:t>
            </a:r>
            <a:r>
              <a:rPr lang="es-CO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 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hombre…  </a:t>
            </a:r>
          </a:p>
          <a:p>
            <a:pPr>
              <a:lnSpc>
                <a:spcPct val="85000"/>
              </a:lnSpc>
            </a:pP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s-CO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conseguirlo prestarme su atención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 </a:t>
            </a:r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7861130C-07B9-E7B7-7E44-6817B1A4E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9144" y="173091"/>
            <a:ext cx="12153900" cy="53553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CO" altLang="en-US" sz="3200" b="1" dirty="0">
                <a:solidFill>
                  <a:srgbClr val="FFFF00"/>
                </a:solidFill>
              </a:rPr>
              <a:t>P</a:t>
            </a:r>
            <a:r>
              <a:rPr lang="en-US" altLang="en-US" sz="3200" b="1" dirty="0" err="1">
                <a:solidFill>
                  <a:srgbClr val="FFFF00"/>
                </a:solidFill>
              </a:rPr>
              <a:t>reguntas</a:t>
            </a:r>
            <a:r>
              <a:rPr lang="en-US" altLang="en-US" sz="3200" b="1" dirty="0">
                <a:solidFill>
                  <a:srgbClr val="FFFF00"/>
                </a:solidFill>
              </a:rPr>
              <a:t> </a:t>
            </a:r>
            <a:r>
              <a:rPr lang="es-CO" altLang="en-US" sz="3200" b="1" dirty="0">
                <a:solidFill>
                  <a:srgbClr val="FFFF00"/>
                </a:solidFill>
              </a:rPr>
              <a:t>para examinar</a:t>
            </a:r>
            <a:r>
              <a:rPr lang="en-US" altLang="en-US" sz="3200" b="1" dirty="0">
                <a:solidFill>
                  <a:srgbClr val="FFFF00"/>
                </a:solidFill>
              </a:rPr>
              <a:t> </a:t>
            </a:r>
            <a:r>
              <a:rPr lang="es-CO" altLang="en-US" sz="3200" b="1" dirty="0">
                <a:solidFill>
                  <a:srgbClr val="FFFF00"/>
                </a:solidFill>
              </a:rPr>
              <a:t>t</a:t>
            </a:r>
            <a:r>
              <a:rPr lang="en-US" altLang="en-US" sz="3200" b="1" dirty="0">
                <a:solidFill>
                  <a:srgbClr val="FFFF00"/>
                </a:solidFill>
              </a:rPr>
              <a:t>u </a:t>
            </a:r>
            <a:r>
              <a:rPr lang="en-US" altLang="en-US" sz="3200" b="1" dirty="0" err="1">
                <a:solidFill>
                  <a:srgbClr val="FFFF00"/>
                </a:solidFill>
              </a:rPr>
              <a:t>corazón</a:t>
            </a:r>
            <a:r>
              <a:rPr lang="es-CO" altLang="en-US" sz="3200" b="1" dirty="0">
                <a:solidFill>
                  <a:srgbClr val="FFFF00"/>
                </a:solidFill>
              </a:rPr>
              <a:t>, tus valores, y tu comportamiento:</a:t>
            </a:r>
            <a:endParaRPr lang="en-US" altLang="en-US" sz="3200" b="1" dirty="0">
              <a:solidFill>
                <a:srgbClr val="FFFF00"/>
              </a:solidFill>
            </a:endParaRP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FFDED3A5-8E9B-3BFF-30FD-83870BEA8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" y="855598"/>
            <a:ext cx="3390900" cy="5952399"/>
          </a:xfrm>
          <a:prstGeom prst="rect">
            <a:avLst/>
          </a:prstGeom>
          <a:solidFill>
            <a:srgbClr val="FFFFD5"/>
          </a:solidFill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s-CO" altLang="en-US" sz="28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Deseo un Marido</a:t>
            </a:r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>
              <a:lnSpc>
                <a:spcPct val="85000"/>
              </a:lnSpc>
            </a:pPr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Cristiano fuerte</a:t>
            </a:r>
          </a:p>
          <a:p>
            <a:pPr>
              <a:lnSpc>
                <a:spcPct val="85000"/>
              </a:lnSpc>
            </a:pPr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Dedicado</a:t>
            </a:r>
          </a:p>
          <a:p>
            <a:pPr>
              <a:lnSpc>
                <a:spcPct val="85000"/>
              </a:lnSpc>
            </a:pPr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Sabio</a:t>
            </a:r>
          </a:p>
          <a:p>
            <a:pPr>
              <a:lnSpc>
                <a:spcPct val="85000"/>
              </a:lnSpc>
            </a:pPr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Considerado</a:t>
            </a:r>
          </a:p>
          <a:p>
            <a:pPr>
              <a:lnSpc>
                <a:spcPct val="85000"/>
              </a:lnSpc>
            </a:pPr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Inteligente</a:t>
            </a:r>
          </a:p>
          <a:p>
            <a:pPr>
              <a:lnSpc>
                <a:spcPct val="85000"/>
              </a:lnSpc>
            </a:pPr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Comunicativo</a:t>
            </a:r>
          </a:p>
          <a:p>
            <a:pPr>
              <a:lnSpc>
                <a:spcPct val="85000"/>
              </a:lnSpc>
            </a:pPr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Líder </a:t>
            </a:r>
            <a:r>
              <a:rPr lang="es-CO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gentíl</a:t>
            </a:r>
            <a:endParaRPr lang="es-CO" alt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85000"/>
              </a:lnSpc>
            </a:pPr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Confiable</a:t>
            </a:r>
          </a:p>
          <a:p>
            <a:pPr>
              <a:lnSpc>
                <a:spcPct val="85000"/>
              </a:lnSpc>
            </a:pPr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Motivado</a:t>
            </a:r>
          </a:p>
          <a:p>
            <a:pPr>
              <a:lnSpc>
                <a:spcPct val="85000"/>
              </a:lnSpc>
            </a:pPr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Romántico</a:t>
            </a:r>
          </a:p>
          <a:p>
            <a:pPr>
              <a:lnSpc>
                <a:spcPct val="85000"/>
              </a:lnSpc>
            </a:pPr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Responsable</a:t>
            </a:r>
          </a:p>
          <a:p>
            <a:pPr>
              <a:lnSpc>
                <a:spcPct val="85000"/>
              </a:lnSpc>
            </a:pPr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Dado a la familia</a:t>
            </a:r>
          </a:p>
          <a:p>
            <a:pPr>
              <a:lnSpc>
                <a:spcPct val="85000"/>
              </a:lnSpc>
            </a:pPr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Amoroso</a:t>
            </a:r>
          </a:p>
          <a:p>
            <a:pPr>
              <a:lnSpc>
                <a:spcPct val="85000"/>
              </a:lnSpc>
            </a:pPr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Generoso</a:t>
            </a:r>
          </a:p>
          <a:p>
            <a:pPr>
              <a:lnSpc>
                <a:spcPct val="85000"/>
              </a:lnSpc>
            </a:pPr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Sensible</a:t>
            </a:r>
            <a:endParaRPr lang="en-US" alt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id="{1E699EAA-4721-3497-CFA5-D23C0388A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681" y="1974400"/>
            <a:ext cx="779598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s-CO" altLang="en-US" sz="28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Cómo </a:t>
            </a:r>
            <a:r>
              <a:rPr lang="en-US" altLang="en-US" sz="28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acto? </a:t>
            </a:r>
          </a:p>
        </p:txBody>
      </p:sp>
      <p:sp>
        <p:nvSpPr>
          <p:cNvPr id="3078" name="Text Box 6">
            <a:extLst>
              <a:ext uri="{FF2B5EF4-FFF2-40B4-BE49-F238E27FC236}">
                <a16:creationId xmlns:a16="http://schemas.microsoft.com/office/drawing/2014/main" id="{54BA06A0-334F-5DE0-ACF3-CDD44B49D6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0076" y="2507800"/>
            <a:ext cx="820096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s-CO" altLang="en-US" sz="28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Cómo me </a:t>
            </a:r>
            <a:r>
              <a:rPr lang="en-US" altLang="en-US" sz="28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es-CO" altLang="en-US" sz="28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ist</a:t>
            </a:r>
            <a:r>
              <a:rPr lang="en-US" altLang="en-US" sz="28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o? </a:t>
            </a:r>
          </a:p>
        </p:txBody>
      </p:sp>
      <p:sp>
        <p:nvSpPr>
          <p:cNvPr id="3079" name="Text Box 7">
            <a:extLst>
              <a:ext uri="{FF2B5EF4-FFF2-40B4-BE49-F238E27FC236}">
                <a16:creationId xmlns:a16="http://schemas.microsoft.com/office/drawing/2014/main" id="{16F20932-0F84-F99D-B8D6-07939761D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8135" y="3117400"/>
            <a:ext cx="749224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s-CO" altLang="en-US" sz="28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Cómo charlo</a:t>
            </a:r>
            <a:r>
              <a:rPr lang="en-US" altLang="en-US" sz="28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3080" name="Text Box 8">
            <a:extLst>
              <a:ext uri="{FF2B5EF4-FFF2-40B4-BE49-F238E27FC236}">
                <a16:creationId xmlns:a16="http://schemas.microsoft.com/office/drawing/2014/main" id="{25B611E1-59C8-42FA-6C95-136D03B8F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9632" y="3727000"/>
            <a:ext cx="769473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s-CO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 qué clase de gente me asocio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3081" name="Text Box 9">
            <a:extLst>
              <a:ext uri="{FF2B5EF4-FFF2-40B4-BE49-F238E27FC236}">
                <a16:creationId xmlns:a16="http://schemas.microsoft.com/office/drawing/2014/main" id="{09C843E0-E371-1F69-B4DE-F6C17BADAF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5096" y="4453954"/>
            <a:ext cx="8709660" cy="840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s-CO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Cuáles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calidades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 faltan que él necesita 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lnSpc>
                <a:spcPct val="85000"/>
              </a:lnSpc>
            </a:pP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altLang="en-US" sz="28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mí</a:t>
            </a:r>
            <a:r>
              <a:rPr lang="es-CO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para ser </a:t>
            </a:r>
            <a:r>
              <a:rPr lang="es-CO" altLang="en-US" sz="28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atraido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3082" name="Text Box 10">
            <a:extLst>
              <a:ext uri="{FF2B5EF4-FFF2-40B4-BE49-F238E27FC236}">
                <a16:creationId xmlns:a16="http://schemas.microsoft.com/office/drawing/2014/main" id="{621C1071-1C32-6DCE-157B-312755A968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0968" y="5493073"/>
            <a:ext cx="8302214" cy="1148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CO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 deseo atraer tal clase de hombre, ¿s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oy </a:t>
            </a:r>
            <a:r>
              <a:rPr lang="es-CO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 la misma </a:t>
            </a:r>
            <a:r>
              <a:rPr lang="en-US" altLang="en-US" sz="28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clase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altLang="en-US" sz="28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mujer</a:t>
            </a:r>
            <a:r>
              <a:rPr lang="es-CO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 ¿É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 me </a:t>
            </a:r>
            <a:r>
              <a:rPr lang="en-US" altLang="en-US" sz="28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vería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persona con carácter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igual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/>
      <p:bldP spid="3076" grpId="0" animBg="1" autoUpdateAnimBg="0"/>
      <p:bldP spid="3077" grpId="0" autoUpdateAnimBg="0"/>
      <p:bldP spid="3078" grpId="0" autoUpdateAnimBg="0"/>
      <p:bldP spid="3079" grpId="0" autoUpdateAnimBg="0"/>
      <p:bldP spid="3080" grpId="0" autoUpdateAnimBg="0"/>
      <p:bldP spid="3081" grpId="0" autoUpdateAnimBg="0"/>
      <p:bldP spid="308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4BFE8324-B834-74CE-F207-E19A7A69C9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" y="3886201"/>
            <a:ext cx="613867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 </a:t>
            </a:r>
            <a:r>
              <a:rPr lang="en-US" alt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decisiones</a:t>
            </a:r>
            <a:r>
              <a:rPr lang="en-US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imprudentes</a:t>
            </a:r>
            <a:r>
              <a:rPr lang="en-US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pueden</a:t>
            </a:r>
            <a:r>
              <a:rPr lang="en-US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dar</a:t>
            </a:r>
            <a:r>
              <a:rPr lang="en-US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lugar</a:t>
            </a:r>
            <a:r>
              <a:rPr lang="en-US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US" alt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desastre</a:t>
            </a:r>
            <a:r>
              <a:rPr lang="es-CO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r>
              <a:rPr lang="en-US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 eso,</a:t>
            </a:r>
            <a:r>
              <a:rPr lang="en-US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ore a Dios</a:t>
            </a:r>
            <a:r>
              <a:rPr lang="en-US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</a:t>
            </a:r>
            <a:r>
              <a:rPr lang="es-CO" alt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</a:t>
            </a:r>
            <a:r>
              <a:rPr lang="en-US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entend</a:t>
            </a:r>
            <a:r>
              <a:rPr lang="es-CO" alt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imiento</a:t>
            </a:r>
            <a:r>
              <a:rPr lang="es-CO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sabiduría, y control de sí.</a:t>
            </a:r>
            <a:endParaRPr lang="en-US" altLang="en-US" sz="3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C452D429-03D2-74A7-D05D-20FD4F3D7B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3760" y="282843"/>
            <a:ext cx="4919472" cy="2751522"/>
          </a:xfrm>
          <a:prstGeom prst="rect">
            <a:avLst/>
          </a:prstGeom>
          <a:solidFill>
            <a:srgbClr val="F4F5CF"/>
          </a:solidFill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CO" altLang="en-US" sz="3200" b="1" dirty="0">
                <a:solidFill>
                  <a:srgbClr val="99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todo empieza con</a:t>
            </a:r>
          </a:p>
          <a:p>
            <a:pPr algn="ctr">
              <a:lnSpc>
                <a:spcPct val="90000"/>
              </a:lnSpc>
            </a:pPr>
            <a:r>
              <a:rPr lang="es-CO" altLang="en-US" sz="3200" b="1" dirty="0">
                <a:solidFill>
                  <a:srgbClr val="99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 decisiones</a:t>
            </a:r>
          </a:p>
          <a:p>
            <a:pPr algn="ctr">
              <a:lnSpc>
                <a:spcPct val="90000"/>
              </a:lnSpc>
            </a:pPr>
            <a:r>
              <a:rPr lang="es-CO" altLang="en-US" sz="3200" b="1" dirty="0">
                <a:solidFill>
                  <a:srgbClr val="99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 tomamos</a:t>
            </a:r>
          </a:p>
          <a:p>
            <a:pPr algn="ctr">
              <a:lnSpc>
                <a:spcPct val="90000"/>
              </a:lnSpc>
            </a:pPr>
            <a:r>
              <a:rPr lang="es-CO" altLang="en-US" sz="3200" b="1" dirty="0">
                <a:solidFill>
                  <a:srgbClr val="99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el </a:t>
            </a:r>
          </a:p>
          <a:p>
            <a:pPr algn="ctr">
              <a:lnSpc>
                <a:spcPct val="90000"/>
              </a:lnSpc>
            </a:pPr>
            <a:r>
              <a:rPr lang="es-CO" altLang="en-US" sz="3200" b="1" dirty="0">
                <a:solidFill>
                  <a:srgbClr val="99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período maravilloso</a:t>
            </a:r>
          </a:p>
          <a:p>
            <a:pPr algn="ctr">
              <a:lnSpc>
                <a:spcPct val="90000"/>
              </a:lnSpc>
            </a:pPr>
            <a:r>
              <a:rPr lang="es-CO" altLang="en-US" sz="3200" b="1" dirty="0">
                <a:solidFill>
                  <a:srgbClr val="99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 noviazgo.</a:t>
            </a:r>
          </a:p>
        </p:txBody>
      </p:sp>
      <p:sp>
        <p:nvSpPr>
          <p:cNvPr id="13323" name="AutoShape 11">
            <a:extLst>
              <a:ext uri="{FF2B5EF4-FFF2-40B4-BE49-F238E27FC236}">
                <a16:creationId xmlns:a16="http://schemas.microsoft.com/office/drawing/2014/main" id="{5BF20397-11EB-B2EA-E47E-991C7CF8C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" y="381000"/>
            <a:ext cx="4995672" cy="2590799"/>
          </a:xfrm>
          <a:prstGeom prst="foldedCorner">
            <a:avLst>
              <a:gd name="adj" fmla="val 24458"/>
            </a:avLst>
          </a:prstGeom>
          <a:solidFill>
            <a:srgbClr val="F4F5CF"/>
          </a:solidFill>
          <a:ln w="571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endParaRPr lang="es-CO" altLang="en-US" sz="4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s-CO" altLang="en-US" sz="4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matrimonio</a:t>
            </a:r>
          </a:p>
          <a:p>
            <a:pPr algn="ctr">
              <a:lnSpc>
                <a:spcPct val="90000"/>
              </a:lnSpc>
            </a:pPr>
            <a:r>
              <a:rPr lang="es-CO" altLang="en-US" sz="4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 por</a:t>
            </a:r>
          </a:p>
          <a:p>
            <a:pPr algn="ctr">
              <a:lnSpc>
                <a:spcPct val="90000"/>
              </a:lnSpc>
            </a:pPr>
            <a:r>
              <a:rPr lang="es-CO" altLang="en-US" sz="4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toda la vida.</a:t>
            </a:r>
            <a:endParaRPr lang="en-US" altLang="en-US" sz="4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324" name="Text Box 12">
            <a:extLst>
              <a:ext uri="{FF2B5EF4-FFF2-40B4-BE49-F238E27FC236}">
                <a16:creationId xmlns:a16="http://schemas.microsoft.com/office/drawing/2014/main" id="{658BA92A-CBAF-0107-1998-275D73058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932621"/>
            <a:ext cx="5681472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es-CO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Entonces, </a:t>
            </a:r>
            <a:r>
              <a:rPr lang="en-US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viva de </a:t>
            </a:r>
            <a:r>
              <a:rPr lang="en-US" alt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una</a:t>
            </a:r>
            <a:r>
              <a:rPr lang="en-US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manera</a:t>
            </a:r>
            <a:r>
              <a:rPr lang="en-US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</a:t>
            </a:r>
            <a:r>
              <a:rPr lang="es-CO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te</a:t>
            </a:r>
            <a:r>
              <a:rPr lang="en-US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atraiga</a:t>
            </a:r>
            <a:r>
              <a:rPr lang="en-US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</a:t>
            </a:r>
            <a:r>
              <a:rPr lang="es-CO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  <a:r>
              <a:rPr lang="en-US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hombre que </a:t>
            </a:r>
            <a:r>
              <a:rPr lang="es-CO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en-US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</a:t>
            </a:r>
            <a:r>
              <a:rPr lang="en-US" alt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amará</a:t>
            </a:r>
            <a:r>
              <a:rPr lang="en-US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</a:t>
            </a:r>
            <a:r>
              <a:rPr lang="en-US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Jesús ama </a:t>
            </a:r>
            <a:r>
              <a:rPr lang="es-CO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</a:t>
            </a:r>
            <a:r>
              <a:rPr lang="en-US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iglesia</a:t>
            </a:r>
            <a:r>
              <a:rPr lang="en-US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3325" name="AutoShape 13">
            <a:extLst>
              <a:ext uri="{FF2B5EF4-FFF2-40B4-BE49-F238E27FC236}">
                <a16:creationId xmlns:a16="http://schemas.microsoft.com/office/drawing/2014/main" id="{2F8F4448-FB6B-7B4E-9726-9868AE2D29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1181099"/>
            <a:ext cx="2514600" cy="990600"/>
          </a:xfrm>
          <a:custGeom>
            <a:avLst/>
            <a:gdLst>
              <a:gd name="G0" fmla="+- 17936 0 0"/>
              <a:gd name="G1" fmla="+- 4985 0 0"/>
              <a:gd name="G2" fmla="+- 21600 0 4985"/>
              <a:gd name="G3" fmla="+- 10800 0 4985"/>
              <a:gd name="G4" fmla="+- 21600 0 17936"/>
              <a:gd name="G5" fmla="*/ G4 G3 10800"/>
              <a:gd name="G6" fmla="+- 21600 0 G5"/>
              <a:gd name="T0" fmla="*/ 17936 w 21600"/>
              <a:gd name="T1" fmla="*/ 0 h 21600"/>
              <a:gd name="T2" fmla="*/ 0 w 21600"/>
              <a:gd name="T3" fmla="*/ 10800 h 21600"/>
              <a:gd name="T4" fmla="*/ 17936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7936" y="0"/>
                </a:moveTo>
                <a:lnTo>
                  <a:pt x="17936" y="4985"/>
                </a:lnTo>
                <a:lnTo>
                  <a:pt x="3375" y="4985"/>
                </a:lnTo>
                <a:lnTo>
                  <a:pt x="3375" y="16615"/>
                </a:lnTo>
                <a:lnTo>
                  <a:pt x="17936" y="16615"/>
                </a:lnTo>
                <a:lnTo>
                  <a:pt x="1793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4985"/>
                </a:moveTo>
                <a:lnTo>
                  <a:pt x="1350" y="16615"/>
                </a:lnTo>
                <a:lnTo>
                  <a:pt x="2700" y="16615"/>
                </a:lnTo>
                <a:lnTo>
                  <a:pt x="2700" y="4985"/>
                </a:lnTo>
                <a:close/>
              </a:path>
              <a:path w="21600" h="21600">
                <a:moveTo>
                  <a:pt x="0" y="4985"/>
                </a:moveTo>
                <a:lnTo>
                  <a:pt x="0" y="16615"/>
                </a:lnTo>
                <a:lnTo>
                  <a:pt x="675" y="16615"/>
                </a:lnTo>
                <a:lnTo>
                  <a:pt x="675" y="4985"/>
                </a:lnTo>
                <a:close/>
              </a:path>
            </a:pathLst>
          </a:custGeom>
          <a:solidFill>
            <a:srgbClr val="FFFF00"/>
          </a:solidFill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6" grpId="0" animBg="1" autoUpdateAnimBg="0"/>
      <p:bldP spid="13323" grpId="0" animBg="1" autoUpdateAnimBg="0"/>
      <p:bldP spid="13324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1976</TotalTime>
  <Words>1024</Words>
  <Application>Microsoft Office PowerPoint</Application>
  <PresentationFormat>Widescreen</PresentationFormat>
  <Paragraphs>123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Rounded MT Bold</vt:lpstr>
      <vt:lpstr>Calibri</vt:lpstr>
      <vt:lpstr>Calibri Light</vt:lpstr>
      <vt:lpstr>French Script MT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Royce Chandler</dc:creator>
  <cp:lastModifiedBy>ROYCE CHANDLER</cp:lastModifiedBy>
  <cp:revision>84</cp:revision>
  <dcterms:created xsi:type="dcterms:W3CDTF">2004-01-06T19:15:18Z</dcterms:created>
  <dcterms:modified xsi:type="dcterms:W3CDTF">2023-09-11T14:52:11Z</dcterms:modified>
</cp:coreProperties>
</file>