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60" r:id="rId3"/>
    <p:sldId id="269" r:id="rId4"/>
    <p:sldId id="270" r:id="rId5"/>
    <p:sldId id="261" r:id="rId6"/>
    <p:sldId id="262" r:id="rId7"/>
    <p:sldId id="271" r:id="rId8"/>
    <p:sldId id="263" r:id="rId9"/>
    <p:sldId id="272" r:id="rId10"/>
    <p:sldId id="264" r:id="rId11"/>
    <p:sldId id="273" r:id="rId12"/>
    <p:sldId id="265" r:id="rId13"/>
    <p:sldId id="274" r:id="rId14"/>
    <p:sldId id="266" r:id="rId15"/>
    <p:sldId id="275" r:id="rId16"/>
    <p:sldId id="267" r:id="rId17"/>
    <p:sldId id="276"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EF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08" d="100"/>
          <a:sy n="108" d="100"/>
        </p:scale>
        <p:origin x="120" y="1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51DDDDE-224D-4CF3-BC99-469CF13783EA}"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A66D8-ED91-4819-859F-834841E3DC10}" type="slidenum">
              <a:rPr lang="en-US" smtClean="0"/>
              <a:t>‹#›</a:t>
            </a:fld>
            <a:endParaRPr lang="en-US"/>
          </a:p>
        </p:txBody>
      </p:sp>
    </p:spTree>
    <p:extLst>
      <p:ext uri="{BB962C8B-B14F-4D97-AF65-F5344CB8AC3E}">
        <p14:creationId xmlns:p14="http://schemas.microsoft.com/office/powerpoint/2010/main" val="2643051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1DDDDE-224D-4CF3-BC99-469CF13783EA}"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A66D8-ED91-4819-859F-834841E3DC10}" type="slidenum">
              <a:rPr lang="en-US" smtClean="0"/>
              <a:t>‹#›</a:t>
            </a:fld>
            <a:endParaRPr lang="en-US"/>
          </a:p>
        </p:txBody>
      </p:sp>
    </p:spTree>
    <p:extLst>
      <p:ext uri="{BB962C8B-B14F-4D97-AF65-F5344CB8AC3E}">
        <p14:creationId xmlns:p14="http://schemas.microsoft.com/office/powerpoint/2010/main" val="3801137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1DDDDE-224D-4CF3-BC99-469CF13783EA}"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A66D8-ED91-4819-859F-834841E3DC10}" type="slidenum">
              <a:rPr lang="en-US" smtClean="0"/>
              <a:t>‹#›</a:t>
            </a:fld>
            <a:endParaRPr lang="en-US"/>
          </a:p>
        </p:txBody>
      </p:sp>
    </p:spTree>
    <p:extLst>
      <p:ext uri="{BB962C8B-B14F-4D97-AF65-F5344CB8AC3E}">
        <p14:creationId xmlns:p14="http://schemas.microsoft.com/office/powerpoint/2010/main" val="4127863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1DDDDE-224D-4CF3-BC99-469CF13783EA}"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A66D8-ED91-4819-859F-834841E3DC10}" type="slidenum">
              <a:rPr lang="en-US" smtClean="0"/>
              <a:t>‹#›</a:t>
            </a:fld>
            <a:endParaRPr lang="en-US"/>
          </a:p>
        </p:txBody>
      </p:sp>
    </p:spTree>
    <p:extLst>
      <p:ext uri="{BB962C8B-B14F-4D97-AF65-F5344CB8AC3E}">
        <p14:creationId xmlns:p14="http://schemas.microsoft.com/office/powerpoint/2010/main" val="3384742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1DDDDE-224D-4CF3-BC99-469CF13783EA}" type="datetimeFigureOut">
              <a:rPr lang="en-US" smtClean="0"/>
              <a:t>8/11/2023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BA66D8-ED91-4819-859F-834841E3DC10}" type="slidenum">
              <a:rPr lang="en-US" smtClean="0"/>
              <a:t>‹#›</a:t>
            </a:fld>
            <a:endParaRPr lang="en-US"/>
          </a:p>
        </p:txBody>
      </p:sp>
    </p:spTree>
    <p:extLst>
      <p:ext uri="{BB962C8B-B14F-4D97-AF65-F5344CB8AC3E}">
        <p14:creationId xmlns:p14="http://schemas.microsoft.com/office/powerpoint/2010/main" val="4036631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51DDDDE-224D-4CF3-BC99-469CF13783EA}" type="datetimeFigureOut">
              <a:rPr lang="en-US" smtClean="0"/>
              <a:t>8/11/2023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BA66D8-ED91-4819-859F-834841E3DC10}" type="slidenum">
              <a:rPr lang="en-US" smtClean="0"/>
              <a:t>‹#›</a:t>
            </a:fld>
            <a:endParaRPr lang="en-US"/>
          </a:p>
        </p:txBody>
      </p:sp>
    </p:spTree>
    <p:extLst>
      <p:ext uri="{BB962C8B-B14F-4D97-AF65-F5344CB8AC3E}">
        <p14:creationId xmlns:p14="http://schemas.microsoft.com/office/powerpoint/2010/main" val="265946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1DDDDE-224D-4CF3-BC99-469CF13783EA}" type="datetimeFigureOut">
              <a:rPr lang="en-US" smtClean="0"/>
              <a:t>8/11/2023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BA66D8-ED91-4819-859F-834841E3DC10}" type="slidenum">
              <a:rPr lang="en-US" smtClean="0"/>
              <a:t>‹#›</a:t>
            </a:fld>
            <a:endParaRPr lang="en-US"/>
          </a:p>
        </p:txBody>
      </p:sp>
    </p:spTree>
    <p:extLst>
      <p:ext uri="{BB962C8B-B14F-4D97-AF65-F5344CB8AC3E}">
        <p14:creationId xmlns:p14="http://schemas.microsoft.com/office/powerpoint/2010/main" val="1830611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51DDDDE-224D-4CF3-BC99-469CF13783EA}" type="datetimeFigureOut">
              <a:rPr lang="en-US" smtClean="0"/>
              <a:t>8/11/2023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BA66D8-ED91-4819-859F-834841E3DC10}" type="slidenum">
              <a:rPr lang="en-US" smtClean="0"/>
              <a:t>‹#›</a:t>
            </a:fld>
            <a:endParaRPr lang="en-US"/>
          </a:p>
        </p:txBody>
      </p:sp>
    </p:spTree>
    <p:extLst>
      <p:ext uri="{BB962C8B-B14F-4D97-AF65-F5344CB8AC3E}">
        <p14:creationId xmlns:p14="http://schemas.microsoft.com/office/powerpoint/2010/main" val="4049772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1DDDDE-224D-4CF3-BC99-469CF13783EA}" type="datetimeFigureOut">
              <a:rPr lang="en-US" smtClean="0"/>
              <a:t>8/11/2023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BA66D8-ED91-4819-859F-834841E3DC10}" type="slidenum">
              <a:rPr lang="en-US" smtClean="0"/>
              <a:t>‹#›</a:t>
            </a:fld>
            <a:endParaRPr lang="en-US"/>
          </a:p>
        </p:txBody>
      </p:sp>
    </p:spTree>
    <p:extLst>
      <p:ext uri="{BB962C8B-B14F-4D97-AF65-F5344CB8AC3E}">
        <p14:creationId xmlns:p14="http://schemas.microsoft.com/office/powerpoint/2010/main" val="1181380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1DDDDE-224D-4CF3-BC99-469CF13783EA}" type="datetimeFigureOut">
              <a:rPr lang="en-US" smtClean="0"/>
              <a:t>8/11/2023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BA66D8-ED91-4819-859F-834841E3DC10}" type="slidenum">
              <a:rPr lang="en-US" smtClean="0"/>
              <a:t>‹#›</a:t>
            </a:fld>
            <a:endParaRPr lang="en-US"/>
          </a:p>
        </p:txBody>
      </p:sp>
    </p:spTree>
    <p:extLst>
      <p:ext uri="{BB962C8B-B14F-4D97-AF65-F5344CB8AC3E}">
        <p14:creationId xmlns:p14="http://schemas.microsoft.com/office/powerpoint/2010/main" val="2605492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1DDDDE-224D-4CF3-BC99-469CF13783EA}" type="datetimeFigureOut">
              <a:rPr lang="en-US" smtClean="0"/>
              <a:t>8/11/2023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BA66D8-ED91-4819-859F-834841E3DC10}" type="slidenum">
              <a:rPr lang="en-US" smtClean="0"/>
              <a:t>‹#›</a:t>
            </a:fld>
            <a:endParaRPr lang="en-US"/>
          </a:p>
        </p:txBody>
      </p:sp>
    </p:spTree>
    <p:extLst>
      <p:ext uri="{BB962C8B-B14F-4D97-AF65-F5344CB8AC3E}">
        <p14:creationId xmlns:p14="http://schemas.microsoft.com/office/powerpoint/2010/main" val="3955637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1DDDDE-224D-4CF3-BC99-469CF13783EA}" type="datetimeFigureOut">
              <a:rPr lang="en-US" smtClean="0"/>
              <a:t>8/11/2023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A66D8-ED91-4819-859F-834841E3DC10}" type="slidenum">
              <a:rPr lang="en-US" smtClean="0"/>
              <a:t>‹#›</a:t>
            </a:fld>
            <a:endParaRPr lang="en-US"/>
          </a:p>
        </p:txBody>
      </p:sp>
    </p:spTree>
    <p:extLst>
      <p:ext uri="{BB962C8B-B14F-4D97-AF65-F5344CB8AC3E}">
        <p14:creationId xmlns:p14="http://schemas.microsoft.com/office/powerpoint/2010/main" val="1018644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atic.flickr.com/38/95822086_dbf8fcb1bd.jp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24200" y="2819400"/>
            <a:ext cx="6096000" cy="3416320"/>
          </a:xfrm>
          <a:prstGeom prst="rect">
            <a:avLst/>
          </a:prstGeom>
          <a:noFill/>
        </p:spPr>
        <p:txBody>
          <a:bodyPr wrap="square" rtlCol="0">
            <a:spAutoFit/>
          </a:bodyPr>
          <a:lstStyle/>
          <a:p>
            <a:pPr algn="ctr"/>
            <a:r>
              <a:rPr lang="en-US" sz="3600" b="1" dirty="0" err="1">
                <a:solidFill>
                  <a:srgbClr val="FFFF00"/>
                </a:solidFill>
                <a:latin typeface="Tempus Sans ITC" pitchFamily="82" charset="0"/>
              </a:rPr>
              <a:t>Jerem</a:t>
            </a:r>
            <a:r>
              <a:rPr lang="es-CO" sz="3600" b="1" dirty="0" err="1">
                <a:solidFill>
                  <a:srgbClr val="FFFF00"/>
                </a:solidFill>
                <a:latin typeface="Tempus Sans ITC" pitchFamily="82" charset="0"/>
              </a:rPr>
              <a:t>ías</a:t>
            </a:r>
            <a:r>
              <a:rPr lang="es-CO" sz="3600" b="1" dirty="0">
                <a:solidFill>
                  <a:srgbClr val="FFFF00"/>
                </a:solidFill>
                <a:latin typeface="Tempus Sans ITC" pitchFamily="82" charset="0"/>
              </a:rPr>
              <a:t> </a:t>
            </a:r>
            <a:r>
              <a:rPr lang="en-US" sz="3600" b="1" dirty="0">
                <a:solidFill>
                  <a:srgbClr val="FFFF00"/>
                </a:solidFill>
                <a:latin typeface="Tempus Sans ITC" pitchFamily="82" charset="0"/>
              </a:rPr>
              <a:t>29:10-11</a:t>
            </a:r>
          </a:p>
          <a:p>
            <a:pPr algn="ctr"/>
            <a:r>
              <a:rPr lang="es-ES" sz="3600" b="1" dirty="0">
                <a:solidFill>
                  <a:schemeClr val="bg1"/>
                </a:solidFill>
                <a:latin typeface="Tempus Sans ITC" pitchFamily="82" charset="0"/>
              </a:rPr>
              <a:t>Yo sé los pensamientos que tengo acerca de vosotros… pensamientos de paz, y no de mal, para daros el fin que </a:t>
            </a:r>
          </a:p>
          <a:p>
            <a:pPr algn="ctr"/>
            <a:r>
              <a:rPr lang="es-ES" sz="3600" b="1" dirty="0">
                <a:solidFill>
                  <a:schemeClr val="bg1"/>
                </a:solidFill>
                <a:latin typeface="Tempus Sans ITC" pitchFamily="82" charset="0"/>
              </a:rPr>
              <a:t>esperáis.</a:t>
            </a:r>
          </a:p>
        </p:txBody>
      </p:sp>
    </p:spTree>
    <p:extLst>
      <p:ext uri="{BB962C8B-B14F-4D97-AF65-F5344CB8AC3E}">
        <p14:creationId xmlns:p14="http://schemas.microsoft.com/office/powerpoint/2010/main" val="3763328321"/>
      </p:ext>
    </p:extLst>
  </p:cSld>
  <p:clrMapOvr>
    <a:masterClrMapping/>
  </p:clrMapOvr>
  <mc:AlternateContent xmlns:mc="http://schemas.openxmlformats.org/markup-compatibility/2006" xmlns:p14="http://schemas.microsoft.com/office/powerpoint/2010/main">
    <mc:Choice Requires="p14">
      <p:transition spd="slow" p14:dur="1250">
        <p14:prism isContent="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97074" y="1451160"/>
            <a:ext cx="5851325" cy="4401205"/>
          </a:xfrm>
          <a:prstGeom prst="rect">
            <a:avLst/>
          </a:prstGeom>
          <a:noFill/>
        </p:spPr>
        <p:txBody>
          <a:bodyPr wrap="square" rtlCol="0">
            <a:spAutoFit/>
          </a:bodyPr>
          <a:lstStyle/>
          <a:p>
            <a:r>
              <a:rPr lang="en-US" sz="2800" b="1" dirty="0">
                <a:solidFill>
                  <a:srgbClr val="FFFF00"/>
                </a:solidFill>
                <a:latin typeface="Tempus Sans ITC" pitchFamily="82" charset="0"/>
              </a:rPr>
              <a:t>EL PUNTO:</a:t>
            </a:r>
          </a:p>
          <a:p>
            <a:r>
              <a:rPr lang="es-ES" sz="2800" b="1" dirty="0">
                <a:solidFill>
                  <a:schemeClr val="bg1"/>
                </a:solidFill>
                <a:latin typeface="Tempus Sans ITC" pitchFamily="82" charset="0"/>
              </a:rPr>
              <a:t>Podemos hacernos muy desalentados cuando tratamos de hacer cosas en el servicio de Dios.  Nuestros esfuerzos parecen no producir nada, no hacer ninguna diferencia. </a:t>
            </a:r>
          </a:p>
          <a:p>
            <a:endParaRPr lang="es-ES" sz="2800" b="1" dirty="0">
              <a:solidFill>
                <a:schemeClr val="bg1"/>
              </a:solidFill>
              <a:latin typeface="Tempus Sans ITC" pitchFamily="82" charset="0"/>
            </a:endParaRPr>
          </a:p>
          <a:p>
            <a:r>
              <a:rPr lang="es-ES" sz="2800" b="1" dirty="0">
                <a:solidFill>
                  <a:schemeClr val="bg1"/>
                </a:solidFill>
                <a:latin typeface="Tempus Sans ITC" pitchFamily="82" charset="0"/>
              </a:rPr>
              <a:t>Estamos desanimados y comenzamos a dudar de nuestro servicio.  Decimos: “¡todo este esfuerzo! ¿Y para qué?”</a:t>
            </a:r>
            <a:endParaRPr lang="en-US" sz="2800" b="1" dirty="0">
              <a:solidFill>
                <a:schemeClr val="bg1"/>
              </a:solidFill>
              <a:latin typeface="Tempus Sans ITC" pitchFamily="82" charset="0"/>
            </a:endParaRPr>
          </a:p>
        </p:txBody>
      </p:sp>
      <p:pic>
        <p:nvPicPr>
          <p:cNvPr id="2" name="Picture 4" descr="http://static.flickr.com/38/95822086_dbf8fcb1bd.jpg">
            <a:hlinkClick r:id="rId2"/>
            <a:extLst>
              <a:ext uri="{FF2B5EF4-FFF2-40B4-BE49-F238E27FC236}">
                <a16:creationId xmlns:a16="http://schemas.microsoft.com/office/drawing/2014/main" id="{F592E235-2F06-E12A-6F1B-02DA9F8F364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146436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Effect transition="in" filter="dissolve">
                                      <p:cBhvr>
                                        <p:cTn id="7" dur="10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2400" y="1752600"/>
            <a:ext cx="6046433" cy="4247317"/>
          </a:xfrm>
          <a:prstGeom prst="rect">
            <a:avLst/>
          </a:prstGeom>
          <a:noFill/>
        </p:spPr>
        <p:txBody>
          <a:bodyPr wrap="square" rtlCol="0">
            <a:spAutoFit/>
          </a:bodyPr>
          <a:lstStyle/>
          <a:p>
            <a:r>
              <a:rPr lang="en-US" sz="3000" b="1" dirty="0">
                <a:solidFill>
                  <a:srgbClr val="FFFF00"/>
                </a:solidFill>
                <a:latin typeface="Tempus Sans ITC" pitchFamily="82" charset="0"/>
              </a:rPr>
              <a:t>EL PUNTO:</a:t>
            </a:r>
            <a:endParaRPr lang="en-US" sz="3000" b="1" dirty="0">
              <a:solidFill>
                <a:schemeClr val="bg1"/>
              </a:solidFill>
              <a:latin typeface="Tempus Sans ITC" pitchFamily="82" charset="0"/>
            </a:endParaRPr>
          </a:p>
          <a:p>
            <a:r>
              <a:rPr lang="es-ES" sz="3000" b="1" dirty="0">
                <a:solidFill>
                  <a:schemeClr val="bg1"/>
                </a:solidFill>
                <a:latin typeface="Tempus Sans ITC" pitchFamily="82" charset="0"/>
              </a:rPr>
              <a:t>Por mis esfuerzos y los suyos, Dios forma a personas.  Los procesos, tormentas, y </a:t>
            </a:r>
            <a:r>
              <a:rPr lang="es-ES" sz="3000" b="1" dirty="0" err="1">
                <a:solidFill>
                  <a:schemeClr val="bg1"/>
                </a:solidFill>
                <a:latin typeface="Tempus Sans ITC" pitchFamily="82" charset="0"/>
              </a:rPr>
              <a:t>desilusiónes</a:t>
            </a:r>
            <a:r>
              <a:rPr lang="es-ES" sz="3000" b="1" dirty="0">
                <a:solidFill>
                  <a:schemeClr val="bg1"/>
                </a:solidFill>
                <a:latin typeface="Tempus Sans ITC" pitchFamily="82" charset="0"/>
              </a:rPr>
              <a:t> - las rocas enormes - todos son parte del proceso. La verdad es que Dios quizás no trabaja en las piedras que t</a:t>
            </a:r>
            <a:r>
              <a:rPr lang="es-CO" sz="3000" b="1" dirty="0">
                <a:solidFill>
                  <a:schemeClr val="bg1"/>
                </a:solidFill>
                <a:latin typeface="Tempus Sans ITC" pitchFamily="82" charset="0"/>
              </a:rPr>
              <a:t>ú</a:t>
            </a:r>
            <a:r>
              <a:rPr lang="es-ES" sz="3000" b="1" dirty="0">
                <a:solidFill>
                  <a:schemeClr val="bg1"/>
                </a:solidFill>
                <a:latin typeface="Tempus Sans ITC" pitchFamily="82" charset="0"/>
              </a:rPr>
              <a:t> tratas de empujar:  es posible que Él trabaja en </a:t>
            </a:r>
            <a:r>
              <a:rPr lang="es-ES" sz="3000" b="1" dirty="0" err="1">
                <a:solidFill>
                  <a:schemeClr val="bg1"/>
                </a:solidFill>
                <a:latin typeface="Tempus Sans ITC" pitchFamily="82" charset="0"/>
              </a:rPr>
              <a:t>tí</a:t>
            </a:r>
            <a:r>
              <a:rPr lang="es-ES" sz="3000" b="1" dirty="0">
                <a:solidFill>
                  <a:schemeClr val="bg1"/>
                </a:solidFill>
                <a:latin typeface="Tempus Sans ITC" pitchFamily="82" charset="0"/>
              </a:rPr>
              <a:t>.</a:t>
            </a:r>
            <a:endParaRPr lang="en-US" sz="3000" b="1" dirty="0">
              <a:solidFill>
                <a:schemeClr val="bg1"/>
              </a:solidFill>
              <a:latin typeface="Tempus Sans ITC" pitchFamily="82" charset="0"/>
            </a:endParaRPr>
          </a:p>
        </p:txBody>
      </p:sp>
      <p:pic>
        <p:nvPicPr>
          <p:cNvPr id="2" name="Picture 4" descr="http://static.flickr.com/38/95822086_dbf8fcb1bd.jpg">
            <a:hlinkClick r:id="rId2"/>
            <a:extLst>
              <a:ext uri="{FF2B5EF4-FFF2-40B4-BE49-F238E27FC236}">
                <a16:creationId xmlns:a16="http://schemas.microsoft.com/office/drawing/2014/main" id="{A1EE51ED-9E9D-E074-1E81-BF705F87353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0107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514600" y="2057400"/>
            <a:ext cx="7315200" cy="4031873"/>
          </a:xfrm>
          <a:prstGeom prst="rect">
            <a:avLst/>
          </a:prstGeom>
          <a:noFill/>
        </p:spPr>
        <p:txBody>
          <a:bodyPr wrap="square" rtlCol="0">
            <a:spAutoFit/>
          </a:bodyPr>
          <a:lstStyle/>
          <a:p>
            <a:pPr algn="ctr"/>
            <a:r>
              <a:rPr lang="en-US" sz="3200" b="1" dirty="0" err="1">
                <a:solidFill>
                  <a:srgbClr val="FFFF00"/>
                </a:solidFill>
                <a:latin typeface="Tempus Sans ITC" pitchFamily="82" charset="0"/>
              </a:rPr>
              <a:t>Jerem</a:t>
            </a:r>
            <a:r>
              <a:rPr lang="es-CO" sz="3200" b="1" dirty="0" err="1">
                <a:solidFill>
                  <a:srgbClr val="FFFF00"/>
                </a:solidFill>
                <a:latin typeface="Tempus Sans ITC" pitchFamily="82" charset="0"/>
              </a:rPr>
              <a:t>ías</a:t>
            </a:r>
            <a:r>
              <a:rPr lang="es-CO" sz="3200" b="1" dirty="0">
                <a:solidFill>
                  <a:srgbClr val="FFFF00"/>
                </a:solidFill>
                <a:latin typeface="Tempus Sans ITC" pitchFamily="82" charset="0"/>
              </a:rPr>
              <a:t> </a:t>
            </a:r>
            <a:r>
              <a:rPr lang="en-US" sz="3200" b="1" dirty="0">
                <a:solidFill>
                  <a:srgbClr val="FFFF00"/>
                </a:solidFill>
                <a:latin typeface="Tempus Sans ITC" pitchFamily="82" charset="0"/>
              </a:rPr>
              <a:t>29:10-11</a:t>
            </a:r>
          </a:p>
          <a:p>
            <a:r>
              <a:rPr lang="es-ES" sz="3200" b="1" dirty="0">
                <a:solidFill>
                  <a:schemeClr val="bg1"/>
                </a:solidFill>
                <a:latin typeface="Tempus Sans ITC" pitchFamily="82" charset="0"/>
              </a:rPr>
              <a:t>Así dijo Jehová: Cuando en Babilonia se cumplan los setenta años, yo os visitaré, y despertaré sobre vosotros mi buena palabra, para haceros volver a este lugar.  Porque</a:t>
            </a:r>
            <a:r>
              <a:rPr lang="es-ES" sz="3200" b="1" dirty="0">
                <a:solidFill>
                  <a:srgbClr val="FFFF00"/>
                </a:solidFill>
                <a:latin typeface="Tempus Sans ITC" pitchFamily="82" charset="0"/>
              </a:rPr>
              <a:t> yo sé los pensamientos que tengo acerca de vosotros…pensamientos de paz, y no de mal, para daros el fin que esperáis.</a:t>
            </a:r>
          </a:p>
        </p:txBody>
      </p:sp>
    </p:spTree>
    <p:extLst>
      <p:ext uri="{BB962C8B-B14F-4D97-AF65-F5344CB8AC3E}">
        <p14:creationId xmlns:p14="http://schemas.microsoft.com/office/powerpoint/2010/main" val="751951305"/>
      </p:ext>
    </p:extLst>
  </p:cSld>
  <p:clrMapOvr>
    <a:masterClrMapping/>
  </p:clrMapOvr>
  <mc:AlternateContent xmlns:mc="http://schemas.openxmlformats.org/markup-compatibility/2006" xmlns:p14="http://schemas.microsoft.com/office/powerpoint/2010/main">
    <mc:Choice Requires="p14">
      <p:transition spd="slow" p14:dur="1500">
        <p14:ripp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042" y="1371600"/>
            <a:ext cx="6108602" cy="1815882"/>
          </a:xfrm>
          <a:prstGeom prst="rect">
            <a:avLst/>
          </a:prstGeom>
          <a:solidFill>
            <a:srgbClr val="F1EFE7"/>
          </a:solidFill>
        </p:spPr>
        <p:txBody>
          <a:bodyPr wrap="square" rtlCol="0">
            <a:spAutoFit/>
          </a:bodyPr>
          <a:lstStyle/>
          <a:p>
            <a:r>
              <a:rPr lang="es-ES" sz="2800" b="1" u="sng" dirty="0">
                <a:latin typeface="Tempus Sans ITC" pitchFamily="82" charset="0"/>
              </a:rPr>
              <a:t>En Babilonia, atrás quedaron todos los planes para el </a:t>
            </a:r>
            <a:r>
              <a:rPr lang="en-US" sz="2800" b="1" dirty="0" err="1">
                <a:latin typeface="Tempus Sans ITC" pitchFamily="82" charset="0"/>
              </a:rPr>
              <a:t>futuro</a:t>
            </a:r>
            <a:r>
              <a:rPr lang="en-US" sz="2800" b="1" dirty="0">
                <a:latin typeface="Tempus Sans ITC" pitchFamily="82" charset="0"/>
              </a:rPr>
              <a:t> de la </a:t>
            </a:r>
            <a:r>
              <a:rPr lang="en-US" sz="2800" b="1" dirty="0" err="1">
                <a:latin typeface="Tempus Sans ITC" pitchFamily="82" charset="0"/>
              </a:rPr>
              <a:t>familia</a:t>
            </a:r>
            <a:r>
              <a:rPr lang="en-US" sz="2800" b="1" dirty="0">
                <a:latin typeface="Tempus Sans ITC" pitchFamily="82" charset="0"/>
              </a:rPr>
              <a:t>…</a:t>
            </a:r>
            <a:r>
              <a:rPr lang="en-US" sz="2800" b="1" dirty="0" err="1">
                <a:latin typeface="Tempus Sans ITC" pitchFamily="82" charset="0"/>
              </a:rPr>
              <a:t>el</a:t>
            </a:r>
            <a:r>
              <a:rPr lang="en-US" sz="2800" b="1" dirty="0">
                <a:latin typeface="Tempus Sans ITC" pitchFamily="82" charset="0"/>
              </a:rPr>
              <a:t> </a:t>
            </a:r>
            <a:r>
              <a:rPr lang="en-US" sz="2800" b="1" dirty="0" err="1">
                <a:latin typeface="Tempus Sans ITC" pitchFamily="82" charset="0"/>
              </a:rPr>
              <a:t>negocio</a:t>
            </a:r>
            <a:r>
              <a:rPr lang="en-US" sz="2800" b="1" dirty="0">
                <a:latin typeface="Tempus Sans ITC" pitchFamily="82" charset="0"/>
              </a:rPr>
              <a:t>…la </a:t>
            </a:r>
            <a:r>
              <a:rPr lang="en-US" sz="2800" b="1" dirty="0" err="1">
                <a:latin typeface="Tempus Sans ITC" pitchFamily="82" charset="0"/>
              </a:rPr>
              <a:t>educación</a:t>
            </a:r>
            <a:r>
              <a:rPr lang="en-US" sz="2800" b="1" dirty="0">
                <a:latin typeface="Tempus Sans ITC" pitchFamily="82" charset="0"/>
              </a:rPr>
              <a:t>...sus </a:t>
            </a:r>
            <a:r>
              <a:rPr lang="en-US" sz="2800" b="1" dirty="0" err="1">
                <a:latin typeface="Tempus Sans ITC" pitchFamily="82" charset="0"/>
              </a:rPr>
              <a:t>sueños</a:t>
            </a:r>
            <a:r>
              <a:rPr lang="en-US" sz="2800" b="1" dirty="0">
                <a:latin typeface="Tempus Sans ITC" pitchFamily="82" charset="0"/>
              </a:rPr>
              <a:t> y </a:t>
            </a:r>
            <a:r>
              <a:rPr lang="en-US" sz="2800" b="1" dirty="0" err="1">
                <a:latin typeface="Tempus Sans ITC" pitchFamily="82" charset="0"/>
              </a:rPr>
              <a:t>ambiciones</a:t>
            </a:r>
            <a:endParaRPr lang="en-US" sz="2800" b="1" dirty="0">
              <a:latin typeface="Tempus Sans ITC" pitchFamily="82" charset="0"/>
            </a:endParaRPr>
          </a:p>
        </p:txBody>
      </p:sp>
      <p:sp>
        <p:nvSpPr>
          <p:cNvPr id="10" name="TextBox 9"/>
          <p:cNvSpPr txBox="1"/>
          <p:nvPr/>
        </p:nvSpPr>
        <p:spPr>
          <a:xfrm>
            <a:off x="-1581" y="3514125"/>
            <a:ext cx="6077310" cy="954107"/>
          </a:xfrm>
          <a:prstGeom prst="rect">
            <a:avLst/>
          </a:prstGeom>
          <a:solidFill>
            <a:srgbClr val="F1EFE7"/>
          </a:solidFill>
        </p:spPr>
        <p:txBody>
          <a:bodyPr wrap="square" rtlCol="0">
            <a:spAutoFit/>
          </a:bodyPr>
          <a:lstStyle/>
          <a:p>
            <a:r>
              <a:rPr lang="es-ES" sz="2800" b="1" dirty="0">
                <a:latin typeface="Tempus Sans ITC" pitchFamily="82" charset="0"/>
              </a:rPr>
              <a:t>¿Era todo su trabajo para nada? ¿Esfuerzo gastado?  ¿Vida sin objetivo?</a:t>
            </a:r>
            <a:endParaRPr lang="en-US" sz="2800" b="1" dirty="0">
              <a:latin typeface="Tempus Sans ITC" pitchFamily="82" charset="0"/>
            </a:endParaRPr>
          </a:p>
        </p:txBody>
      </p:sp>
      <p:sp>
        <p:nvSpPr>
          <p:cNvPr id="12" name="TextBox 11"/>
          <p:cNvSpPr txBox="1"/>
          <p:nvPr/>
        </p:nvSpPr>
        <p:spPr>
          <a:xfrm>
            <a:off x="14249" y="4887851"/>
            <a:ext cx="6077311" cy="1815882"/>
          </a:xfrm>
          <a:prstGeom prst="rect">
            <a:avLst/>
          </a:prstGeom>
          <a:solidFill>
            <a:srgbClr val="F1EFE7"/>
          </a:solidFill>
        </p:spPr>
        <p:txBody>
          <a:bodyPr wrap="square" rtlCol="0">
            <a:spAutoFit/>
          </a:bodyPr>
          <a:lstStyle/>
          <a:p>
            <a:r>
              <a:rPr lang="en-US" sz="2800" b="1" dirty="0">
                <a:solidFill>
                  <a:srgbClr val="002060"/>
                </a:solidFill>
                <a:latin typeface="Tempus Sans ITC" pitchFamily="82" charset="0"/>
              </a:rPr>
              <a:t>Dios: </a:t>
            </a:r>
            <a:r>
              <a:rPr lang="es-ES" sz="2800" b="1" dirty="0">
                <a:latin typeface="Tempus Sans ITC" pitchFamily="82" charset="0"/>
              </a:rPr>
              <a:t> Yo preparo a ustedes para reconstruir la ciudad, la nación – para servir </a:t>
            </a:r>
            <a:r>
              <a:rPr lang="es-ES" sz="2800" b="1" u="sng" dirty="0">
                <a:latin typeface="Tempus Sans ITC" pitchFamily="82" charset="0"/>
              </a:rPr>
              <a:t>Mi</a:t>
            </a:r>
            <a:r>
              <a:rPr lang="es-ES" sz="2800" b="1" dirty="0">
                <a:latin typeface="Tempus Sans ITC" pitchFamily="82" charset="0"/>
              </a:rPr>
              <a:t> objetivo, no lo suyo; no importa que ustedes no puedan verlo</a:t>
            </a:r>
            <a:endParaRPr lang="en-US" sz="2800" b="1" dirty="0">
              <a:latin typeface="Tempus Sans ITC" pitchFamily="82" charset="0"/>
            </a:endParaRPr>
          </a:p>
        </p:txBody>
      </p:sp>
      <p:pic>
        <p:nvPicPr>
          <p:cNvPr id="2" name="Picture 4" descr="http://static.flickr.com/38/95822086_dbf8fcb1bd.jpg">
            <a:hlinkClick r:id="rId2"/>
            <a:extLst>
              <a:ext uri="{FF2B5EF4-FFF2-40B4-BE49-F238E27FC236}">
                <a16:creationId xmlns:a16="http://schemas.microsoft.com/office/drawing/2014/main" id="{F3946DA9-AF17-30A8-6C6C-F3EE80DEFF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7055041"/>
      </p:ext>
    </p:extLst>
  </p:cSld>
  <p:clrMapOvr>
    <a:masterClrMapping/>
  </p:clrMapOvr>
  <mc:AlternateContent xmlns:mc="http://schemas.openxmlformats.org/markup-compatibility/2006" xmlns:p14="http://schemas.microsoft.com/office/powerpoint/2010/main">
    <mc:Choice Requires="p14">
      <p:transition spd="slow" p14:dur="15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Left)">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strips(downLeft)">
                                      <p:cBhvr>
                                        <p:cTn id="12"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6909" y="3429000"/>
            <a:ext cx="6096000" cy="3108543"/>
          </a:xfrm>
          <a:prstGeom prst="rect">
            <a:avLst/>
          </a:prstGeom>
          <a:solidFill>
            <a:srgbClr val="F1EFE7"/>
          </a:solidFill>
        </p:spPr>
        <p:txBody>
          <a:bodyPr wrap="square" rtlCol="0">
            <a:spAutoFit/>
          </a:bodyPr>
          <a:lstStyle/>
          <a:p>
            <a:pPr algn="ctr"/>
            <a:r>
              <a:rPr lang="es-ES" sz="2800" b="1" dirty="0">
                <a:latin typeface="Tempus Sans ITC" pitchFamily="82" charset="0"/>
              </a:rPr>
              <a:t>Dios no nos da las oportunidades que son inútiles o sin propósito.  Nuestra responsabilidad es </a:t>
            </a:r>
            <a:r>
              <a:rPr lang="es-ES" sz="2800" b="1" dirty="0" err="1">
                <a:latin typeface="Tempus Sans ITC" pitchFamily="82" charset="0"/>
              </a:rPr>
              <a:t>sirvir</a:t>
            </a:r>
            <a:r>
              <a:rPr lang="es-ES" sz="2800" b="1" dirty="0">
                <a:latin typeface="Tempus Sans ITC" pitchFamily="82" charset="0"/>
              </a:rPr>
              <a:t> y trabajar con toda nuestra mente y poder, confiando que Dios producirá el resultado que ÉL quiere, aun si simplemente es hacer de mí lo que Él quiere que yo sea.</a:t>
            </a:r>
            <a:endParaRPr lang="en-US" sz="2800" b="1" dirty="0">
              <a:latin typeface="Tempus Sans ITC" pitchFamily="82" charset="0"/>
            </a:endParaRPr>
          </a:p>
        </p:txBody>
      </p:sp>
      <p:sp>
        <p:nvSpPr>
          <p:cNvPr id="9" name="TextBox 8"/>
          <p:cNvSpPr txBox="1"/>
          <p:nvPr/>
        </p:nvSpPr>
        <p:spPr>
          <a:xfrm>
            <a:off x="265444" y="1371600"/>
            <a:ext cx="5830556" cy="1569660"/>
          </a:xfrm>
          <a:prstGeom prst="rect">
            <a:avLst/>
          </a:prstGeom>
          <a:noFill/>
        </p:spPr>
        <p:txBody>
          <a:bodyPr wrap="square" rtlCol="0">
            <a:spAutoFit/>
          </a:bodyPr>
          <a:lstStyle/>
          <a:p>
            <a:pPr algn="ctr"/>
            <a:r>
              <a:rPr lang="es-ES" sz="3200" b="1" dirty="0">
                <a:solidFill>
                  <a:schemeClr val="bg1"/>
                </a:solidFill>
                <a:latin typeface="Tempus Sans ITC" pitchFamily="82" charset="0"/>
              </a:rPr>
              <a:t>Aunque afligido yo y necesitado, Jehová pensará en mí.</a:t>
            </a:r>
          </a:p>
          <a:p>
            <a:pPr algn="ctr"/>
            <a:r>
              <a:rPr lang="es-ES" sz="3200" b="1" dirty="0">
                <a:solidFill>
                  <a:srgbClr val="FFFF00"/>
                </a:solidFill>
                <a:latin typeface="Tempus Sans ITC" pitchFamily="82" charset="0"/>
              </a:rPr>
              <a:t>Sal 40:17</a:t>
            </a:r>
          </a:p>
        </p:txBody>
      </p:sp>
      <p:pic>
        <p:nvPicPr>
          <p:cNvPr id="4" name="Picture 4" descr="http://static.flickr.com/38/95822086_dbf8fcb1bd.jpg">
            <a:hlinkClick r:id="rId2"/>
            <a:extLst>
              <a:ext uri="{FF2B5EF4-FFF2-40B4-BE49-F238E27FC236}">
                <a16:creationId xmlns:a16="http://schemas.microsoft.com/office/drawing/2014/main" id="{0582D31B-E452-904C-975A-E0024381F39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778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wd">
                                    <p:tmPct val="2000"/>
                                  </p:iterate>
                                  <p:childTnLst>
                                    <p:set>
                                      <p:cBhvr>
                                        <p:cTn id="6" dur="1" fill="hold">
                                          <p:stCondLst>
                                            <p:cond delay="0"/>
                                          </p:stCondLst>
                                        </p:cTn>
                                        <p:tgtEl>
                                          <p:spTgt spid="9"/>
                                        </p:tgtEl>
                                        <p:attrNameLst>
                                          <p:attrName>style.visibility</p:attrName>
                                        </p:attrNameLst>
                                      </p:cBhvr>
                                      <p:to>
                                        <p:strVal val="visible"/>
                                      </p:to>
                                    </p:set>
                                    <p:anim calcmode="lin" valueType="num">
                                      <p:cBhvr additive="base">
                                        <p:cTn id="7" dur="1250" fill="hold"/>
                                        <p:tgtEl>
                                          <p:spTgt spid="9"/>
                                        </p:tgtEl>
                                        <p:attrNameLst>
                                          <p:attrName>ppt_x</p:attrName>
                                        </p:attrNameLst>
                                      </p:cBhvr>
                                      <p:tavLst>
                                        <p:tav tm="0">
                                          <p:val>
                                            <p:strVal val="0-#ppt_w/2"/>
                                          </p:val>
                                        </p:tav>
                                        <p:tav tm="100000">
                                          <p:val>
                                            <p:strVal val="#ppt_x"/>
                                          </p:val>
                                        </p:tav>
                                      </p:tavLst>
                                    </p:anim>
                                    <p:anim calcmode="lin" valueType="num">
                                      <p:cBhvr additive="base">
                                        <p:cTn id="8" dur="125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32"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circle(out)">
                                      <p:cBhvr>
                                        <p:cTn id="13" dur="1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08526" y="1754080"/>
            <a:ext cx="5770117" cy="2677656"/>
          </a:xfrm>
          <a:prstGeom prst="rect">
            <a:avLst/>
          </a:prstGeom>
          <a:solidFill>
            <a:srgbClr val="F1EFE7"/>
          </a:solidFill>
        </p:spPr>
        <p:txBody>
          <a:bodyPr wrap="square" rtlCol="0">
            <a:spAutoFit/>
          </a:bodyPr>
          <a:lstStyle/>
          <a:p>
            <a:r>
              <a:rPr lang="es-ES" sz="2800" b="1" dirty="0">
                <a:latin typeface="Tempus Sans ITC" pitchFamily="82" charset="0"/>
              </a:rPr>
              <a:t>Quizás Dios trabaja en mí, no en las rocas que empujo:  </a:t>
            </a:r>
          </a:p>
          <a:p>
            <a:r>
              <a:rPr lang="es-ES" sz="2800" b="1" dirty="0">
                <a:latin typeface="Tempus Sans ITC" pitchFamily="82" charset="0"/>
              </a:rPr>
              <a:t>otra gente</a:t>
            </a:r>
          </a:p>
          <a:p>
            <a:r>
              <a:rPr lang="es-ES" sz="2800" b="1" dirty="0">
                <a:latin typeface="Tempus Sans ITC" pitchFamily="82" charset="0"/>
              </a:rPr>
              <a:t>mi educación</a:t>
            </a:r>
          </a:p>
          <a:p>
            <a:r>
              <a:rPr lang="es-ES" sz="2800" b="1" dirty="0">
                <a:latin typeface="Tempus Sans ITC" pitchFamily="82" charset="0"/>
              </a:rPr>
              <a:t>mi negocio</a:t>
            </a:r>
          </a:p>
          <a:p>
            <a:r>
              <a:rPr lang="es-ES" sz="2800" b="1" dirty="0">
                <a:latin typeface="Tempus Sans ITC" pitchFamily="82" charset="0"/>
              </a:rPr>
              <a:t>mi proyecto especial</a:t>
            </a:r>
            <a:endParaRPr lang="en-US" sz="2800" b="1" dirty="0">
              <a:latin typeface="Tempus Sans ITC" pitchFamily="82" charset="0"/>
            </a:endParaRPr>
          </a:p>
        </p:txBody>
      </p:sp>
      <p:sp>
        <p:nvSpPr>
          <p:cNvPr id="16" name="Rounded Rectangle 15"/>
          <p:cNvSpPr/>
          <p:nvPr/>
        </p:nvSpPr>
        <p:spPr>
          <a:xfrm>
            <a:off x="108526" y="4800600"/>
            <a:ext cx="5770117" cy="852421"/>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s-ES" sz="2800" b="1" dirty="0">
                <a:solidFill>
                  <a:schemeClr val="tx1"/>
                </a:solidFill>
                <a:latin typeface="Tempus Sans ITC" pitchFamily="82" charset="0"/>
              </a:rPr>
              <a:t>Cuando todo está cumplido, Él decidirá como debería parecer.</a:t>
            </a:r>
            <a:endParaRPr lang="en-US" sz="2800" b="1" dirty="0">
              <a:solidFill>
                <a:schemeClr val="tx1"/>
              </a:solidFill>
              <a:latin typeface="Tempus Sans ITC" pitchFamily="82" charset="0"/>
            </a:endParaRPr>
          </a:p>
        </p:txBody>
      </p:sp>
      <p:pic>
        <p:nvPicPr>
          <p:cNvPr id="2" name="Picture 4" descr="http://static.flickr.com/38/95822086_dbf8fcb1bd.jpg">
            <a:hlinkClick r:id="rId2"/>
            <a:extLst>
              <a:ext uri="{FF2B5EF4-FFF2-40B4-BE49-F238E27FC236}">
                <a16:creationId xmlns:a16="http://schemas.microsoft.com/office/drawing/2014/main" id="{26053B96-66FF-EA03-1B7C-56F781E7E99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402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out)">
                                      <p:cBhvr>
                                        <p:cTn id="7" dur="1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528"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1250" fill="hold"/>
                                        <p:tgtEl>
                                          <p:spTgt spid="16"/>
                                        </p:tgtEl>
                                        <p:attrNameLst>
                                          <p:attrName>ppt_w</p:attrName>
                                        </p:attrNameLst>
                                      </p:cBhvr>
                                      <p:tavLst>
                                        <p:tav tm="0">
                                          <p:val>
                                            <p:fltVal val="0"/>
                                          </p:val>
                                        </p:tav>
                                        <p:tav tm="100000">
                                          <p:val>
                                            <p:strVal val="#ppt_w"/>
                                          </p:val>
                                        </p:tav>
                                      </p:tavLst>
                                    </p:anim>
                                    <p:anim calcmode="lin" valueType="num">
                                      <p:cBhvr>
                                        <p:cTn id="13" dur="1250" fill="hold"/>
                                        <p:tgtEl>
                                          <p:spTgt spid="16"/>
                                        </p:tgtEl>
                                        <p:attrNameLst>
                                          <p:attrName>ppt_h</p:attrName>
                                        </p:attrNameLst>
                                      </p:cBhvr>
                                      <p:tavLst>
                                        <p:tav tm="0">
                                          <p:val>
                                            <p:fltVal val="0"/>
                                          </p:val>
                                        </p:tav>
                                        <p:tav tm="100000">
                                          <p:val>
                                            <p:strVal val="#ppt_h"/>
                                          </p:val>
                                        </p:tav>
                                      </p:tavLst>
                                    </p:anim>
                                    <p:animEffect transition="in" filter="fade">
                                      <p:cBhvr>
                                        <p:cTn id="14" dur="1250"/>
                                        <p:tgtEl>
                                          <p:spTgt spid="16"/>
                                        </p:tgtEl>
                                      </p:cBhvr>
                                    </p:animEffect>
                                    <p:anim calcmode="lin" valueType="num">
                                      <p:cBhvr>
                                        <p:cTn id="15" dur="1250" fill="hold"/>
                                        <p:tgtEl>
                                          <p:spTgt spid="16"/>
                                        </p:tgtEl>
                                        <p:attrNameLst>
                                          <p:attrName>ppt_x</p:attrName>
                                        </p:attrNameLst>
                                      </p:cBhvr>
                                      <p:tavLst>
                                        <p:tav tm="0">
                                          <p:val>
                                            <p:fltVal val="0.5"/>
                                          </p:val>
                                        </p:tav>
                                        <p:tav tm="100000">
                                          <p:val>
                                            <p:strVal val="#ppt_x"/>
                                          </p:val>
                                        </p:tav>
                                      </p:tavLst>
                                    </p:anim>
                                    <p:anim calcmode="lin" valueType="num">
                                      <p:cBhvr>
                                        <p:cTn id="16" dur="1250" fill="hold"/>
                                        <p:tgtEl>
                                          <p:spTgt spid="1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1271" y="2151095"/>
            <a:ext cx="6060929" cy="3843360"/>
          </a:xfrm>
          <a:prstGeom prst="rect">
            <a:avLst/>
          </a:prstGeom>
          <a:noFill/>
        </p:spPr>
        <p:txBody>
          <a:bodyPr wrap="square" rtlCol="0">
            <a:spAutoFit/>
          </a:bodyPr>
          <a:lstStyle/>
          <a:p>
            <a:pPr>
              <a:lnSpc>
                <a:spcPct val="90000"/>
              </a:lnSpc>
            </a:pPr>
            <a:r>
              <a:rPr lang="es-ES" sz="3000" b="1" dirty="0">
                <a:solidFill>
                  <a:schemeClr val="bg1"/>
                </a:solidFill>
                <a:latin typeface="Tempus Sans ITC" pitchFamily="82" charset="0"/>
              </a:rPr>
              <a:t>Dios siempre piensa en nosotros, y Él sabe lo que Él quiere llevar a cabo, si en nosotros o por nosotros.</a:t>
            </a:r>
          </a:p>
          <a:p>
            <a:pPr>
              <a:lnSpc>
                <a:spcPct val="90000"/>
              </a:lnSpc>
            </a:pPr>
            <a:endParaRPr lang="en-US" sz="3000" b="1" dirty="0">
              <a:solidFill>
                <a:schemeClr val="bg1"/>
              </a:solidFill>
              <a:latin typeface="Tempus Sans ITC" pitchFamily="82" charset="0"/>
            </a:endParaRPr>
          </a:p>
          <a:p>
            <a:pPr>
              <a:lnSpc>
                <a:spcPct val="90000"/>
              </a:lnSpc>
            </a:pPr>
            <a:r>
              <a:rPr lang="es-ES" sz="3000" b="1" dirty="0">
                <a:solidFill>
                  <a:srgbClr val="FFFF00"/>
                </a:solidFill>
                <a:latin typeface="Tempus Sans ITC" pitchFamily="82" charset="0"/>
              </a:rPr>
              <a:t>Si te parece que no haces nada más que empujar contra una roca enorme, que siga empujando y dejar a Dios decidir lo que debe ser llevado a cabo y cuando será llevado a cabo.</a:t>
            </a:r>
            <a:endParaRPr lang="en-US" sz="3000" b="1" dirty="0">
              <a:solidFill>
                <a:schemeClr val="bg1"/>
              </a:solidFill>
              <a:latin typeface="Tempus Sans ITC" pitchFamily="82" charset="0"/>
            </a:endParaRPr>
          </a:p>
        </p:txBody>
      </p:sp>
      <p:pic>
        <p:nvPicPr>
          <p:cNvPr id="2" name="Picture 4" descr="http://static.flickr.com/38/95822086_dbf8fcb1bd.jpg">
            <a:hlinkClick r:id="rId2"/>
            <a:extLst>
              <a:ext uri="{FF2B5EF4-FFF2-40B4-BE49-F238E27FC236}">
                <a16:creationId xmlns:a16="http://schemas.microsoft.com/office/drawing/2014/main" id="{F35300E4-867C-B25E-1743-FDF387007B3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228660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iterate type="wd">
                                    <p:tmPct val="2000"/>
                                  </p:iterate>
                                  <p:childTnLst>
                                    <p:set>
                                      <p:cBhvr>
                                        <p:cTn id="6" dur="1" fill="hold">
                                          <p:stCondLst>
                                            <p:cond delay="0"/>
                                          </p:stCondLst>
                                        </p:cTn>
                                        <p:tgtEl>
                                          <p:spTgt spid="9">
                                            <p:txEl>
                                              <p:pRg st="2" end="2"/>
                                            </p:txEl>
                                          </p:spTgt>
                                        </p:tgtEl>
                                        <p:attrNameLst>
                                          <p:attrName>style.visibility</p:attrName>
                                        </p:attrNameLst>
                                      </p:cBhvr>
                                      <p:to>
                                        <p:strVal val="visible"/>
                                      </p:to>
                                    </p:set>
                                    <p:animEffect transition="in" filter="wheel(1)">
                                      <p:cBhvr>
                                        <p:cTn id="7" dur="1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1828800"/>
            <a:ext cx="6313358" cy="4585486"/>
          </a:xfrm>
          <a:prstGeom prst="rect">
            <a:avLst/>
          </a:prstGeom>
          <a:noFill/>
        </p:spPr>
        <p:txBody>
          <a:bodyPr wrap="square" rtlCol="0">
            <a:spAutoFit/>
          </a:bodyPr>
          <a:lstStyle/>
          <a:p>
            <a:pPr>
              <a:lnSpc>
                <a:spcPct val="90000"/>
              </a:lnSpc>
            </a:pPr>
            <a:r>
              <a:rPr lang="es-ES" sz="3000" b="1" dirty="0">
                <a:solidFill>
                  <a:schemeClr val="bg1"/>
                </a:solidFill>
                <a:latin typeface="Tempus Sans ITC" pitchFamily="82" charset="0"/>
              </a:rPr>
              <a:t>No pregunte</a:t>
            </a:r>
            <a:r>
              <a:rPr lang="es-ES" sz="3000" b="1" dirty="0">
                <a:solidFill>
                  <a:srgbClr val="FFFF00"/>
                </a:solidFill>
                <a:latin typeface="Tempus Sans ITC" pitchFamily="82" charset="0"/>
              </a:rPr>
              <a:t>:  ¿“por qué su roca es más pequeña que la m</a:t>
            </a:r>
            <a:r>
              <a:rPr lang="es-CO" sz="3000" b="1" dirty="0" err="1">
                <a:solidFill>
                  <a:srgbClr val="FFFF00"/>
                </a:solidFill>
                <a:latin typeface="Tempus Sans ITC" pitchFamily="82" charset="0"/>
              </a:rPr>
              <a:t>ía</a:t>
            </a:r>
            <a:r>
              <a:rPr lang="es-ES" sz="3000" b="1" dirty="0">
                <a:solidFill>
                  <a:srgbClr val="FFFF00"/>
                </a:solidFill>
                <a:latin typeface="Tempus Sans ITC" pitchFamily="82" charset="0"/>
              </a:rPr>
              <a:t>?”</a:t>
            </a:r>
          </a:p>
          <a:p>
            <a:pPr>
              <a:lnSpc>
                <a:spcPct val="90000"/>
              </a:lnSpc>
            </a:pPr>
            <a:endParaRPr lang="es-ES" sz="2000" b="1" dirty="0">
              <a:solidFill>
                <a:schemeClr val="bg1"/>
              </a:solidFill>
              <a:latin typeface="Tempus Sans ITC" pitchFamily="82" charset="0"/>
            </a:endParaRPr>
          </a:p>
          <a:p>
            <a:pPr>
              <a:lnSpc>
                <a:spcPct val="90000"/>
              </a:lnSpc>
            </a:pPr>
            <a:r>
              <a:rPr lang="es-ES" sz="3000" b="1" dirty="0">
                <a:solidFill>
                  <a:schemeClr val="bg1"/>
                </a:solidFill>
                <a:latin typeface="Tempus Sans ITC" pitchFamily="82" charset="0"/>
              </a:rPr>
              <a:t>Ni </a:t>
            </a:r>
            <a:r>
              <a:rPr lang="es-ES" sz="3000" b="1" dirty="0">
                <a:solidFill>
                  <a:srgbClr val="FFFF00"/>
                </a:solidFill>
                <a:latin typeface="Tempus Sans ITC" pitchFamily="82" charset="0"/>
              </a:rPr>
              <a:t>: ¿“por qué su roca es más grande?”</a:t>
            </a:r>
          </a:p>
          <a:p>
            <a:pPr>
              <a:lnSpc>
                <a:spcPct val="90000"/>
              </a:lnSpc>
            </a:pPr>
            <a:endParaRPr lang="en-US" b="1" dirty="0">
              <a:solidFill>
                <a:srgbClr val="FFFF00"/>
              </a:solidFill>
              <a:latin typeface="Tempus Sans ITC" pitchFamily="82" charset="0"/>
            </a:endParaRPr>
          </a:p>
          <a:p>
            <a:pPr algn="ctr">
              <a:lnSpc>
                <a:spcPct val="95000"/>
              </a:lnSpc>
            </a:pPr>
            <a:r>
              <a:rPr lang="es-ES" sz="3000" b="1" dirty="0">
                <a:solidFill>
                  <a:schemeClr val="bg1"/>
                </a:solidFill>
                <a:latin typeface="Tempus Sans ITC" pitchFamily="82" charset="0"/>
              </a:rPr>
              <a:t>Empuje la roca que Dios te da, y dejarle a El hacer de ti lo que Él desea. No deje el desaliento, la duda, ni su inhabilidad de entender causarte dejar de empujar. Su desarrollo es el tesoro, no lo que está bajo la roca.</a:t>
            </a:r>
            <a:endParaRPr lang="en-US" sz="3000" b="1" dirty="0">
              <a:solidFill>
                <a:schemeClr val="bg1"/>
              </a:solidFill>
              <a:latin typeface="Tempus Sans ITC" pitchFamily="82" charset="0"/>
            </a:endParaRPr>
          </a:p>
        </p:txBody>
      </p:sp>
      <p:pic>
        <p:nvPicPr>
          <p:cNvPr id="2" name="Picture 4" descr="http://static.flickr.com/38/95822086_dbf8fcb1bd.jpg">
            <a:hlinkClick r:id="rId2"/>
            <a:extLst>
              <a:ext uri="{FF2B5EF4-FFF2-40B4-BE49-F238E27FC236}">
                <a16:creationId xmlns:a16="http://schemas.microsoft.com/office/drawing/2014/main" id="{17B9A19D-0A92-06E3-F2CF-9EAB271FA5A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8906388"/>
      </p:ext>
    </p:extLst>
  </p:cSld>
  <p:clrMapOvr>
    <a:masterClrMapping/>
  </p:clrMapOvr>
  <mc:AlternateContent xmlns:mc="http://schemas.openxmlformats.org/markup-compatibility/2006" xmlns:p14="http://schemas.microsoft.com/office/powerpoint/2010/main">
    <mc:Choice Requires="p14">
      <p:transition spd="slow" p14:dur="20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diamond(out)">
                                      <p:cBhvr>
                                        <p:cTn id="7" dur="125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nodeType="clickEffect">
                                  <p:stCondLst>
                                    <p:cond delay="0"/>
                                  </p:stCondLst>
                                  <p:iterate type="wd">
                                    <p:tmPct val="1000"/>
                                  </p:iterate>
                                  <p:childTnLst>
                                    <p:set>
                                      <p:cBhvr>
                                        <p:cTn id="11" dur="1" fill="hold">
                                          <p:stCondLst>
                                            <p:cond delay="0"/>
                                          </p:stCondLst>
                                        </p:cTn>
                                        <p:tgtEl>
                                          <p:spTgt spid="9">
                                            <p:txEl>
                                              <p:pRg st="4" end="4"/>
                                            </p:txEl>
                                          </p:spTgt>
                                        </p:tgtEl>
                                        <p:attrNameLst>
                                          <p:attrName>style.visibility</p:attrName>
                                        </p:attrNameLst>
                                      </p:cBhvr>
                                      <p:to>
                                        <p:strVal val="visible"/>
                                      </p:to>
                                    </p:set>
                                    <p:animEffect transition="in" filter="barn(outVertical)">
                                      <p:cBhvr>
                                        <p:cTn id="12" dur="10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2286000"/>
            <a:ext cx="4719288" cy="3539430"/>
          </a:xfrm>
          <a:prstGeom prst="rect">
            <a:avLst/>
          </a:prstGeom>
          <a:noFill/>
        </p:spPr>
        <p:txBody>
          <a:bodyPr wrap="square" rtlCol="0">
            <a:spAutoFit/>
          </a:bodyPr>
          <a:lstStyle/>
          <a:p>
            <a:pPr algn="ctr"/>
            <a:r>
              <a:rPr lang="en-US" sz="3200" b="1" dirty="0" err="1">
                <a:solidFill>
                  <a:srgbClr val="FFFF00"/>
                </a:solidFill>
                <a:latin typeface="Tempus Sans ITC" pitchFamily="82" charset="0"/>
              </a:rPr>
              <a:t>Jerem</a:t>
            </a:r>
            <a:r>
              <a:rPr lang="es-CO" sz="3200" b="1" dirty="0" err="1">
                <a:solidFill>
                  <a:srgbClr val="FFFF00"/>
                </a:solidFill>
                <a:latin typeface="Tempus Sans ITC" pitchFamily="82" charset="0"/>
              </a:rPr>
              <a:t>ías</a:t>
            </a:r>
            <a:r>
              <a:rPr lang="es-CO" sz="3200" b="1" dirty="0">
                <a:solidFill>
                  <a:srgbClr val="FFFF00"/>
                </a:solidFill>
                <a:latin typeface="Tempus Sans ITC" pitchFamily="82" charset="0"/>
              </a:rPr>
              <a:t> </a:t>
            </a:r>
            <a:r>
              <a:rPr lang="en-US" sz="3200" b="1" dirty="0">
                <a:solidFill>
                  <a:srgbClr val="FFFF00"/>
                </a:solidFill>
                <a:latin typeface="Tempus Sans ITC" pitchFamily="82" charset="0"/>
              </a:rPr>
              <a:t>29:10-11</a:t>
            </a:r>
          </a:p>
          <a:p>
            <a:pPr algn="ctr"/>
            <a:r>
              <a:rPr lang="es-ES" sz="3200" b="1" dirty="0">
                <a:solidFill>
                  <a:schemeClr val="bg1"/>
                </a:solidFill>
                <a:latin typeface="Tempus Sans ITC" pitchFamily="82" charset="0"/>
              </a:rPr>
              <a:t>Yo sé los pensamientos que tengo acerca de vosotros… pensamientos de paz, y no de mal, para daros el fin que </a:t>
            </a:r>
          </a:p>
          <a:p>
            <a:pPr algn="ctr"/>
            <a:r>
              <a:rPr lang="es-ES" sz="3200" b="1" dirty="0">
                <a:solidFill>
                  <a:schemeClr val="bg1"/>
                </a:solidFill>
                <a:latin typeface="Tempus Sans ITC" pitchFamily="82" charset="0"/>
              </a:rPr>
              <a:t>esperáis.</a:t>
            </a:r>
          </a:p>
        </p:txBody>
      </p:sp>
      <p:pic>
        <p:nvPicPr>
          <p:cNvPr id="2" name="Picture 4" descr="http://static.flickr.com/38/95822086_dbf8fcb1bd.jpg">
            <a:hlinkClick r:id="rId2"/>
            <a:extLst>
              <a:ext uri="{FF2B5EF4-FFF2-40B4-BE49-F238E27FC236}">
                <a16:creationId xmlns:a16="http://schemas.microsoft.com/office/drawing/2014/main" id="{09871BFA-D31D-760F-F4B8-1469681D354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3107733"/>
      </p:ext>
    </p:extLst>
  </p:cSld>
  <p:clrMapOvr>
    <a:masterClrMapping/>
  </p:clrMapOvr>
  <mc:AlternateContent xmlns:mc="http://schemas.openxmlformats.org/markup-compatibility/2006" xmlns:p14="http://schemas.microsoft.com/office/powerpoint/2010/main">
    <mc:Choice Requires="p14">
      <p:transition spd="slow" p14:dur="1250">
        <p14:prism isContent="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tatic.flickr.com/38/95822086_dbf8fcb1bd.jpg">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2057399" y="914400"/>
            <a:ext cx="8113541" cy="591696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95436" y="4044401"/>
            <a:ext cx="2138039" cy="2308324"/>
          </a:xfrm>
          <a:prstGeom prst="rect">
            <a:avLst/>
          </a:prstGeom>
          <a:noFill/>
        </p:spPr>
        <p:txBody>
          <a:bodyPr wrap="square" rtlCol="0">
            <a:spAutoFit/>
          </a:bodyPr>
          <a:lstStyle/>
          <a:p>
            <a:pPr algn="ctr"/>
            <a:r>
              <a:rPr lang="es-ES" sz="3600" b="1" dirty="0">
                <a:solidFill>
                  <a:schemeClr val="bg1"/>
                </a:solidFill>
                <a:latin typeface="Tempus Sans ITC" pitchFamily="82" charset="0"/>
              </a:rPr>
              <a:t>La Parábola</a:t>
            </a:r>
          </a:p>
          <a:p>
            <a:pPr algn="ctr"/>
            <a:r>
              <a:rPr lang="es-ES" sz="3600" b="1" dirty="0">
                <a:solidFill>
                  <a:schemeClr val="bg1"/>
                </a:solidFill>
                <a:latin typeface="Tempus Sans ITC" pitchFamily="82" charset="0"/>
              </a:rPr>
              <a:t>de la</a:t>
            </a:r>
          </a:p>
          <a:p>
            <a:pPr algn="ctr"/>
            <a:r>
              <a:rPr lang="es-ES" sz="3600" b="1" dirty="0">
                <a:solidFill>
                  <a:schemeClr val="bg1"/>
                </a:solidFill>
                <a:latin typeface="Tempus Sans ITC" pitchFamily="82" charset="0"/>
              </a:rPr>
              <a:t>Roca</a:t>
            </a:r>
            <a:endParaRPr lang="en-US" sz="3600" b="1" dirty="0">
              <a:solidFill>
                <a:schemeClr val="bg1"/>
              </a:solidFill>
              <a:latin typeface="Tempus Sans ITC" pitchFamily="82" charset="0"/>
            </a:endParaRPr>
          </a:p>
        </p:txBody>
      </p:sp>
    </p:spTree>
    <p:extLst>
      <p:ext uri="{BB962C8B-B14F-4D97-AF65-F5344CB8AC3E}">
        <p14:creationId xmlns:p14="http://schemas.microsoft.com/office/powerpoint/2010/main" val="39643008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tatic.flickr.com/38/95822086_dbf8fcb1bd.jpg">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09600" y="1371600"/>
            <a:ext cx="5575476" cy="5262979"/>
          </a:xfrm>
          <a:prstGeom prst="rect">
            <a:avLst/>
          </a:prstGeom>
          <a:noFill/>
        </p:spPr>
        <p:txBody>
          <a:bodyPr wrap="square" rtlCol="0">
            <a:spAutoFit/>
          </a:bodyPr>
          <a:lstStyle/>
          <a:p>
            <a:r>
              <a:rPr lang="es-ES" sz="2800" b="1" dirty="0">
                <a:solidFill>
                  <a:schemeClr val="bg1"/>
                </a:solidFill>
                <a:latin typeface="Tempus Sans ITC" pitchFamily="82" charset="0"/>
              </a:rPr>
              <a:t>Hay una historia de un hombre que </a:t>
            </a:r>
          </a:p>
          <a:p>
            <a:r>
              <a:rPr lang="es-ES" sz="2800" b="1" dirty="0">
                <a:solidFill>
                  <a:schemeClr val="bg1"/>
                </a:solidFill>
                <a:latin typeface="Tempus Sans ITC" pitchFamily="82" charset="0"/>
              </a:rPr>
              <a:t>vivía en una cabina en el bosque, quién era enfermizo y débil. Aunque estuviera muy enfermo, por pobreza él no podía ir al médico en la ciudad, y su condición se puso peor. </a:t>
            </a:r>
          </a:p>
          <a:p>
            <a:endParaRPr lang="es-ES" sz="2800" b="1" dirty="0">
              <a:solidFill>
                <a:schemeClr val="bg1"/>
              </a:solidFill>
              <a:latin typeface="Tempus Sans ITC" pitchFamily="82" charset="0"/>
            </a:endParaRPr>
          </a:p>
          <a:p>
            <a:r>
              <a:rPr lang="es-ES" sz="2800" b="1" dirty="0">
                <a:solidFill>
                  <a:schemeClr val="bg1"/>
                </a:solidFill>
                <a:latin typeface="Tempus Sans ITC" pitchFamily="82" charset="0"/>
              </a:rPr>
              <a:t>Delante de su cabina era una roca muy grande. Una noche, en una visión, Dios le dijo empujar aquella roca enorme todo el día, cada día.</a:t>
            </a:r>
            <a:endParaRPr lang="en-US" sz="2800" b="1" dirty="0">
              <a:solidFill>
                <a:schemeClr val="bg1"/>
              </a:solidFill>
              <a:latin typeface="Tempus Sans ITC" pitchFamily="82" charset="0"/>
            </a:endParaRPr>
          </a:p>
        </p:txBody>
      </p:sp>
    </p:spTree>
    <p:extLst>
      <p:ext uri="{BB962C8B-B14F-4D97-AF65-F5344CB8AC3E}">
        <p14:creationId xmlns:p14="http://schemas.microsoft.com/office/powerpoint/2010/main" val="14211806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Effect transition="in" filter="dissolve">
                                      <p:cBhvr>
                                        <p:cTn id="7" dur="10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17358" y="1600200"/>
            <a:ext cx="6096000" cy="3000821"/>
          </a:xfrm>
          <a:prstGeom prst="rect">
            <a:avLst/>
          </a:prstGeom>
          <a:noFill/>
        </p:spPr>
        <p:txBody>
          <a:bodyPr wrap="square" rtlCol="0">
            <a:spAutoFit/>
          </a:bodyPr>
          <a:lstStyle/>
          <a:p>
            <a:r>
              <a:rPr lang="es-ES" sz="2700" b="1" dirty="0">
                <a:solidFill>
                  <a:schemeClr val="bg1"/>
                </a:solidFill>
                <a:latin typeface="Tempus Sans ITC" pitchFamily="82" charset="0"/>
              </a:rPr>
              <a:t>El hombre comenzó de madrugada, y con gran entusiasmo empujó la roca hasta el almuerzo, entonces él descansó un rato y empujó la roca hasta la cena. Cada día él empujó.  Fielmente él empujaba contra la roca durante días, durante semanas, durante meses.</a:t>
            </a:r>
            <a:endParaRPr lang="en-US" sz="2700" b="1" dirty="0">
              <a:solidFill>
                <a:schemeClr val="bg1"/>
              </a:solidFill>
              <a:latin typeface="Tempus Sans ITC" pitchFamily="82" charset="0"/>
            </a:endParaRPr>
          </a:p>
        </p:txBody>
      </p:sp>
      <p:sp>
        <p:nvSpPr>
          <p:cNvPr id="2" name="Rectangle 1"/>
          <p:cNvSpPr/>
          <p:nvPr/>
        </p:nvSpPr>
        <p:spPr>
          <a:xfrm>
            <a:off x="152397" y="4776252"/>
            <a:ext cx="6096000" cy="1338828"/>
          </a:xfrm>
          <a:prstGeom prst="rect">
            <a:avLst/>
          </a:prstGeom>
        </p:spPr>
        <p:txBody>
          <a:bodyPr wrap="square">
            <a:spAutoFit/>
          </a:bodyPr>
          <a:lstStyle/>
          <a:p>
            <a:r>
              <a:rPr lang="es-ES" sz="2700" b="1" dirty="0">
                <a:solidFill>
                  <a:schemeClr val="bg1"/>
                </a:solidFill>
                <a:latin typeface="Tempus Sans ITC" pitchFamily="82" charset="0"/>
              </a:rPr>
              <a:t>Después de 8 meses de empujar la roca, el hombre se hacía cansado de empujarla tanto. Él comenzó a dudar de su sueño. </a:t>
            </a:r>
            <a:endParaRPr lang="en-US" sz="2700" dirty="0"/>
          </a:p>
        </p:txBody>
      </p:sp>
      <p:pic>
        <p:nvPicPr>
          <p:cNvPr id="3" name="Picture 4" descr="http://static.flickr.com/38/95822086_dbf8fcb1bd.jpg">
            <a:hlinkClick r:id="rId2"/>
            <a:extLst>
              <a:ext uri="{FF2B5EF4-FFF2-40B4-BE49-F238E27FC236}">
                <a16:creationId xmlns:a16="http://schemas.microsoft.com/office/drawing/2014/main" id="{13555822-D5DC-A9BE-EBD2-DF5AD853DB9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5691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randombar(vertical)">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4885" y="685800"/>
            <a:ext cx="6264548" cy="6093976"/>
          </a:xfrm>
          <a:prstGeom prst="rect">
            <a:avLst/>
          </a:prstGeom>
          <a:noFill/>
        </p:spPr>
        <p:txBody>
          <a:bodyPr wrap="square" rtlCol="0">
            <a:spAutoFit/>
          </a:bodyPr>
          <a:lstStyle/>
          <a:p>
            <a:r>
              <a:rPr lang="es-ES" sz="2700" b="1" dirty="0">
                <a:solidFill>
                  <a:schemeClr val="bg1"/>
                </a:solidFill>
                <a:latin typeface="Tempus Sans ITC" pitchFamily="82" charset="0"/>
              </a:rPr>
              <a:t>Un día él midió de su pórtico a la roca, y después de empujar la roca diariamente, él mediría para ver cuánto él la había movido. Después de dos semanas de empujar y medir, se dio cuenta que no había movido la roca en absoluto; no hasta una fracción de una pulgada. </a:t>
            </a:r>
          </a:p>
          <a:p>
            <a:endParaRPr lang="es-ES" sz="1200" b="1" dirty="0">
              <a:solidFill>
                <a:schemeClr val="bg1"/>
              </a:solidFill>
              <a:latin typeface="Tempus Sans ITC" pitchFamily="82" charset="0"/>
            </a:endParaRPr>
          </a:p>
          <a:p>
            <a:r>
              <a:rPr lang="es-ES" sz="2700" b="1" dirty="0">
                <a:solidFill>
                  <a:schemeClr val="bg1"/>
                </a:solidFill>
                <a:latin typeface="Tempus Sans ITC" pitchFamily="82" charset="0"/>
              </a:rPr>
              <a:t>Él</a:t>
            </a:r>
            <a:r>
              <a:rPr lang="es-ES" sz="2000" b="1" dirty="0">
                <a:solidFill>
                  <a:schemeClr val="bg1"/>
                </a:solidFill>
                <a:latin typeface="Tempus Sans ITC" pitchFamily="82" charset="0"/>
              </a:rPr>
              <a:t> </a:t>
            </a:r>
            <a:r>
              <a:rPr lang="es-ES" sz="2700" b="1" dirty="0">
                <a:solidFill>
                  <a:schemeClr val="bg1"/>
                </a:solidFill>
                <a:latin typeface="Tempus Sans ITC" pitchFamily="82" charset="0"/>
              </a:rPr>
              <a:t>estuvo</a:t>
            </a:r>
            <a:r>
              <a:rPr lang="es-ES" sz="2400" b="1" dirty="0">
                <a:solidFill>
                  <a:schemeClr val="bg1"/>
                </a:solidFill>
                <a:latin typeface="Tempus Sans ITC" pitchFamily="82" charset="0"/>
              </a:rPr>
              <a:t> </a:t>
            </a:r>
            <a:r>
              <a:rPr lang="es-ES" sz="2700" b="1" dirty="0">
                <a:solidFill>
                  <a:schemeClr val="bg1"/>
                </a:solidFill>
                <a:latin typeface="Tempus Sans ITC" pitchFamily="82" charset="0"/>
              </a:rPr>
              <a:t>muy desanimado. Él pensaba que el sueño era tan especial, pero ahora, después de 9 meses, él vio que todo su trabajo no había llevado a cabo nada. Él estuvo cansado y desalentado; su sueño pareció no significar nada; tal vez él sólo lo había imaginado.</a:t>
            </a:r>
            <a:endParaRPr lang="en-US" sz="2700" b="1" dirty="0">
              <a:solidFill>
                <a:schemeClr val="bg1"/>
              </a:solidFill>
              <a:latin typeface="Tempus Sans ITC" pitchFamily="82" charset="0"/>
            </a:endParaRPr>
          </a:p>
        </p:txBody>
      </p:sp>
      <p:pic>
        <p:nvPicPr>
          <p:cNvPr id="2" name="Picture 4" descr="http://static.flickr.com/38/95822086_dbf8fcb1bd.jpg">
            <a:hlinkClick r:id="rId2"/>
            <a:extLst>
              <a:ext uri="{FF2B5EF4-FFF2-40B4-BE49-F238E27FC236}">
                <a16:creationId xmlns:a16="http://schemas.microsoft.com/office/drawing/2014/main" id="{63B465D8-F396-D661-7236-075881DB389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7916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iterate type="wd">
                                    <p:tmPct val="1000"/>
                                  </p:iterate>
                                  <p:childTnLst>
                                    <p:set>
                                      <p:cBhvr>
                                        <p:cTn id="6" dur="1" fill="hold">
                                          <p:stCondLst>
                                            <p:cond delay="0"/>
                                          </p:stCondLst>
                                        </p:cTn>
                                        <p:tgtEl>
                                          <p:spTgt spid="9">
                                            <p:txEl>
                                              <p:pRg st="0" end="0"/>
                                            </p:txEl>
                                          </p:spTgt>
                                        </p:tgtEl>
                                        <p:attrNameLst>
                                          <p:attrName>style.visibility</p:attrName>
                                        </p:attrNameLst>
                                      </p:cBhvr>
                                      <p:to>
                                        <p:strVal val="visible"/>
                                      </p:to>
                                    </p:set>
                                    <p:animEffect transition="in" filter="barn(outVertical)">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iterate type="wd">
                                    <p:tmPct val="1000"/>
                                  </p:iterate>
                                  <p:childTnLst>
                                    <p:set>
                                      <p:cBhvr>
                                        <p:cTn id="11" dur="1" fill="hold">
                                          <p:stCondLst>
                                            <p:cond delay="0"/>
                                          </p:stCondLst>
                                        </p:cTn>
                                        <p:tgtEl>
                                          <p:spTgt spid="9">
                                            <p:txEl>
                                              <p:pRg st="2" end="2"/>
                                            </p:txEl>
                                          </p:spTgt>
                                        </p:tgtEl>
                                        <p:attrNameLst>
                                          <p:attrName>style.visibility</p:attrName>
                                        </p:attrNameLst>
                                      </p:cBhvr>
                                      <p:to>
                                        <p:strVal val="visible"/>
                                      </p:to>
                                    </p:set>
                                    <p:animEffect transition="in" filter="diamond(out)">
                                      <p:cBhvr>
                                        <p:cTn id="12" dur="1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4690" y="1981200"/>
            <a:ext cx="6141868" cy="4493538"/>
          </a:xfrm>
          <a:prstGeom prst="rect">
            <a:avLst/>
          </a:prstGeom>
          <a:noFill/>
        </p:spPr>
        <p:txBody>
          <a:bodyPr wrap="square" rtlCol="0">
            <a:spAutoFit/>
          </a:bodyPr>
          <a:lstStyle/>
          <a:p>
            <a:r>
              <a:rPr lang="es-ES" sz="2700" b="1" dirty="0">
                <a:solidFill>
                  <a:schemeClr val="bg1"/>
                </a:solidFill>
                <a:latin typeface="Tempus Sans ITC" pitchFamily="82" charset="0"/>
              </a:rPr>
              <a:t>El hombre se sentó en su pórtico y gritó.  Él había invertido cientos de horas en nada. ¡No era nada!  Entonces Jesús vino al hombre y preguntó, '</a:t>
            </a:r>
            <a:r>
              <a:rPr lang="es-CO" sz="2700" b="1" dirty="0">
                <a:solidFill>
                  <a:schemeClr val="bg1"/>
                </a:solidFill>
                <a:latin typeface="Tempus Sans ITC" pitchFamily="82" charset="0"/>
              </a:rPr>
              <a:t>¿</a:t>
            </a:r>
            <a:r>
              <a:rPr lang="es-ES" sz="2700" b="1" dirty="0">
                <a:solidFill>
                  <a:schemeClr val="bg1"/>
                </a:solidFill>
                <a:latin typeface="Tempus Sans ITC" pitchFamily="82" charset="0"/>
              </a:rPr>
              <a:t>Por qué gritas?'  </a:t>
            </a:r>
          </a:p>
          <a:p>
            <a:endParaRPr lang="es-ES" sz="1600" b="1" dirty="0">
              <a:solidFill>
                <a:schemeClr val="bg1"/>
              </a:solidFill>
              <a:latin typeface="Tempus Sans ITC" pitchFamily="82" charset="0"/>
            </a:endParaRPr>
          </a:p>
          <a:p>
            <a:r>
              <a:rPr lang="es-ES" sz="2700" b="1" dirty="0">
                <a:solidFill>
                  <a:schemeClr val="bg1"/>
                </a:solidFill>
                <a:latin typeface="Tempus Sans ITC" pitchFamily="82" charset="0"/>
              </a:rPr>
              <a:t>El hombre contestó,</a:t>
            </a:r>
            <a:r>
              <a:rPr lang="es-ES" sz="2000" b="1" dirty="0">
                <a:solidFill>
                  <a:schemeClr val="bg1"/>
                </a:solidFill>
                <a:latin typeface="Tempus Sans ITC" pitchFamily="82" charset="0"/>
              </a:rPr>
              <a:t> </a:t>
            </a:r>
            <a:r>
              <a:rPr lang="es-ES" sz="2700" b="1" dirty="0">
                <a:solidFill>
                  <a:schemeClr val="bg1"/>
                </a:solidFill>
                <a:latin typeface="Tempus Sans ITC" pitchFamily="82" charset="0"/>
              </a:rPr>
              <a:t>'Señor, sabe que soy enfermo y débil, y es que este sueño me dio una esperanza falsa. He empujado con toda mi fuerza por más de 9 meses, y aquella roca está exactamente donde era cuando comencé. “.’ </a:t>
            </a:r>
            <a:endParaRPr lang="en-US" sz="2700" b="1" dirty="0">
              <a:solidFill>
                <a:schemeClr val="bg1"/>
              </a:solidFill>
              <a:latin typeface="Tempus Sans ITC" pitchFamily="82" charset="0"/>
            </a:endParaRPr>
          </a:p>
        </p:txBody>
      </p:sp>
      <p:pic>
        <p:nvPicPr>
          <p:cNvPr id="2" name="Picture 4" descr="http://static.flickr.com/38/95822086_dbf8fcb1bd.jpg">
            <a:hlinkClick r:id="rId2"/>
            <a:extLst>
              <a:ext uri="{FF2B5EF4-FFF2-40B4-BE49-F238E27FC236}">
                <a16:creationId xmlns:a16="http://schemas.microsoft.com/office/drawing/2014/main" id="{9ECE01AF-5778-C8F3-8280-2E40A07455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194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dissolve">
                                      <p:cBhvr>
                                        <p:cTn id="12" dur="1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295401" y="2385789"/>
            <a:ext cx="4583242" cy="3539430"/>
          </a:xfrm>
          <a:prstGeom prst="rect">
            <a:avLst/>
          </a:prstGeom>
          <a:noFill/>
        </p:spPr>
        <p:txBody>
          <a:bodyPr wrap="square" rtlCol="0">
            <a:spAutoFit/>
          </a:bodyPr>
          <a:lstStyle/>
          <a:p>
            <a:pPr algn="ctr"/>
            <a:r>
              <a:rPr lang="es-ES" sz="3200" b="1" dirty="0">
                <a:solidFill>
                  <a:schemeClr val="bg1"/>
                </a:solidFill>
                <a:latin typeface="Tempus Sans ITC" pitchFamily="82" charset="0"/>
              </a:rPr>
              <a:t>Jesús amablemente le dijo, 'nunca te dije mover la roca, sólo te dije empujar contra ella.' El hombre contestó, 'Sí, Señor, es lo que usted me dijo hacer.'</a:t>
            </a:r>
            <a:endParaRPr lang="en-US" sz="3200" b="1" dirty="0">
              <a:solidFill>
                <a:schemeClr val="bg1"/>
              </a:solidFill>
              <a:latin typeface="Tempus Sans ITC" pitchFamily="82" charset="0"/>
            </a:endParaRPr>
          </a:p>
        </p:txBody>
      </p:sp>
      <p:pic>
        <p:nvPicPr>
          <p:cNvPr id="2" name="Picture 4" descr="http://static.flickr.com/38/95822086_dbf8fcb1bd.jpg">
            <a:hlinkClick r:id="rId2"/>
            <a:extLst>
              <a:ext uri="{FF2B5EF4-FFF2-40B4-BE49-F238E27FC236}">
                <a16:creationId xmlns:a16="http://schemas.microsoft.com/office/drawing/2014/main" id="{F23FE78E-208F-D83A-2431-2374C9B037C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7112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7317" y="1295400"/>
            <a:ext cx="6165373" cy="5386090"/>
          </a:xfrm>
          <a:prstGeom prst="rect">
            <a:avLst/>
          </a:prstGeom>
          <a:noFill/>
        </p:spPr>
        <p:txBody>
          <a:bodyPr wrap="square" rtlCol="0">
            <a:spAutoFit/>
          </a:bodyPr>
          <a:lstStyle/>
          <a:p>
            <a:pPr algn="ctr"/>
            <a:r>
              <a:rPr lang="es-ES" sz="2700" b="1" dirty="0">
                <a:solidFill>
                  <a:schemeClr val="bg1"/>
                </a:solidFill>
                <a:latin typeface="Tempus Sans ITC" pitchFamily="82" charset="0"/>
              </a:rPr>
              <a:t>Jesús dijo al hombre ir al espejo y mirar a él mismo. </a:t>
            </a:r>
          </a:p>
          <a:p>
            <a:pPr algn="ctr"/>
            <a:endParaRPr lang="es-ES" sz="2000" b="1" dirty="0">
              <a:solidFill>
                <a:schemeClr val="bg1"/>
              </a:solidFill>
              <a:latin typeface="Tempus Sans ITC" pitchFamily="82" charset="0"/>
            </a:endParaRPr>
          </a:p>
          <a:p>
            <a:pPr algn="ctr"/>
            <a:r>
              <a:rPr lang="es-ES" sz="2700" b="1" dirty="0">
                <a:solidFill>
                  <a:schemeClr val="bg1"/>
                </a:solidFill>
                <a:latin typeface="Tempus Sans ITC" pitchFamily="82" charset="0"/>
              </a:rPr>
              <a:t>Obedeciendo, el hombre estuvo delante del espejo.  ¡Él estuvo asombrado!  Él estaba tan enfermizo y débil, pero lo que él vio en el espejo fue un hombre muscular y fuerte.  Entonces él se dio cuenta que un rato él no tosía toda la noche.</a:t>
            </a:r>
            <a:r>
              <a:rPr lang="en-US" sz="2700" b="1" dirty="0">
                <a:solidFill>
                  <a:schemeClr val="bg1"/>
                </a:solidFill>
                <a:latin typeface="Tempus Sans ITC" pitchFamily="82" charset="0"/>
              </a:rPr>
              <a:t> </a:t>
            </a:r>
            <a:r>
              <a:rPr lang="es-ES" sz="2700" b="1" dirty="0">
                <a:solidFill>
                  <a:schemeClr val="bg1"/>
                </a:solidFill>
                <a:latin typeface="Tempus Sans ITC" pitchFamily="82" charset="0"/>
              </a:rPr>
              <a:t>De hecho, él sentía bien durante varios meses, y él se dio cuenta de la fuerza que él había ganado por empujarse contra la roca.</a:t>
            </a:r>
            <a:endParaRPr lang="en-US" sz="2700" b="1" dirty="0">
              <a:solidFill>
                <a:schemeClr val="bg1"/>
              </a:solidFill>
              <a:latin typeface="Tempus Sans ITC" pitchFamily="82" charset="0"/>
            </a:endParaRPr>
          </a:p>
        </p:txBody>
      </p:sp>
      <p:pic>
        <p:nvPicPr>
          <p:cNvPr id="2" name="Picture 4" descr="http://static.flickr.com/38/95822086_dbf8fcb1bd.jpg">
            <a:hlinkClick r:id="rId2"/>
            <a:extLst>
              <a:ext uri="{FF2B5EF4-FFF2-40B4-BE49-F238E27FC236}">
                <a16:creationId xmlns:a16="http://schemas.microsoft.com/office/drawing/2014/main" id="{A990C912-9C7A-409C-7058-A392221E27C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601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checkerboard(down)">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checkerboard(across)">
                                      <p:cBhvr>
                                        <p:cTn id="12" dur="1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00200" y="2743200"/>
            <a:ext cx="4114800" cy="2062103"/>
          </a:xfrm>
          <a:prstGeom prst="rect">
            <a:avLst/>
          </a:prstGeom>
          <a:noFill/>
        </p:spPr>
        <p:txBody>
          <a:bodyPr wrap="square" rtlCol="0">
            <a:spAutoFit/>
          </a:bodyPr>
          <a:lstStyle/>
          <a:p>
            <a:r>
              <a:rPr lang="es-ES" sz="3200" b="1" dirty="0">
                <a:solidFill>
                  <a:schemeClr val="bg1"/>
                </a:solidFill>
                <a:latin typeface="Tempus Sans ITC" pitchFamily="82" charset="0"/>
              </a:rPr>
              <a:t>En aquel momento el hombre entendió que el plan de Dios no era para la roca, era para él.</a:t>
            </a:r>
            <a:endParaRPr lang="en-US" sz="3200" b="1" dirty="0">
              <a:solidFill>
                <a:schemeClr val="bg1"/>
              </a:solidFill>
              <a:latin typeface="Tempus Sans ITC" pitchFamily="82" charset="0"/>
            </a:endParaRPr>
          </a:p>
        </p:txBody>
      </p:sp>
      <p:pic>
        <p:nvPicPr>
          <p:cNvPr id="2" name="Picture 4" descr="http://static.flickr.com/38/95822086_dbf8fcb1bd.jpg">
            <a:hlinkClick r:id="rId2"/>
            <a:extLst>
              <a:ext uri="{FF2B5EF4-FFF2-40B4-BE49-F238E27FC236}">
                <a16:creationId xmlns:a16="http://schemas.microsoft.com/office/drawing/2014/main" id="{D4884141-111B-2B91-F35F-7F0EA9B954C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28" t="10058" r="6058" b="4305"/>
          <a:stretch/>
        </p:blipFill>
        <p:spPr bwMode="auto">
          <a:xfrm>
            <a:off x="6313358" y="1752600"/>
            <a:ext cx="585132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927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randombar(horizontal)">
                                      <p:cBhvr>
                                        <p:cTn id="7"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582</TotalTime>
  <Words>1044</Words>
  <Application>Microsoft Office PowerPoint</Application>
  <PresentationFormat>Widescreen</PresentationFormat>
  <Paragraphs>54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Tempus Sans ITC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paqueof11</dc:creator>
  <cp:lastModifiedBy>ROYCE CHANDLER</cp:lastModifiedBy>
  <cp:revision>109</cp:revision>
  <dcterms:created xsi:type="dcterms:W3CDTF">2012-04-21T16:52:30Z</dcterms:created>
  <dcterms:modified xsi:type="dcterms:W3CDTF">2023-08-11T16:30:46Z</dcterms:modified>
</cp:coreProperties>
</file>