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6D9"/>
    <a:srgbClr val="FFFBEF"/>
    <a:srgbClr val="66FF33"/>
    <a:srgbClr val="FFFF00"/>
    <a:srgbClr val="66CCFF"/>
    <a:srgbClr val="FF3300"/>
    <a:srgbClr val="D60093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3" autoAdjust="0"/>
    <p:restoredTop sz="90929"/>
  </p:normalViewPr>
  <p:slideViewPr>
    <p:cSldViewPr>
      <p:cViewPr varScale="1">
        <p:scale>
          <a:sx n="111" d="100"/>
          <a:sy n="111" d="100"/>
        </p:scale>
        <p:origin x="21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BEA09-6D13-417F-9485-4D91366B358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663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04E90-CA10-451D-8DBF-ED55F476816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21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E498B-2695-41CF-819F-6ACCF9BEE63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626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DC821-D647-4761-9003-DB3E11C47F5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079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87DB9-D414-4BDA-9498-12900A3D1D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49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234A5-89F5-460D-98A1-B4D9487D60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575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EDD5E-A3F9-4002-9C9A-A3F9D4A3DD0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31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6219F-55C1-4F78-A7FF-BC0CDDFF41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53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1CAC49-CA4D-4C55-A4FE-E0C8BEA4201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956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C06E2-DDA2-4CA3-AE5F-7D7B0F433E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695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87316-8289-490A-8171-E7D57354DFC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277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89EFC-CD2B-4D58-BC36-73C69D5CA2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344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red heart with black background&#10;&#10;Description automatically generated">
            <a:extLst>
              <a:ext uri="{FF2B5EF4-FFF2-40B4-BE49-F238E27FC236}">
                <a16:creationId xmlns:a16="http://schemas.microsoft.com/office/drawing/2014/main" id="{172C125E-8923-EAE9-B5E9-EB1BC8C0D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3000" y="39004"/>
            <a:ext cx="3429000" cy="3543300"/>
          </a:xfrm>
          <a:prstGeom prst="rect">
            <a:avLst/>
          </a:prstGeom>
        </p:spPr>
      </p:pic>
      <p:sp>
        <p:nvSpPr>
          <p:cNvPr id="2051" name="Text Box 3">
            <a:extLst>
              <a:ext uri="{FF2B5EF4-FFF2-40B4-BE49-F238E27FC236}">
                <a16:creationId xmlns:a16="http://schemas.microsoft.com/office/drawing/2014/main" id="{196ABBCA-5B2A-2339-F8CC-EB6638606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6321"/>
            <a:ext cx="8382000" cy="89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Romance</a:t>
            </a: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.....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Noviazgo</a:t>
            </a:r>
            <a:endParaRPr lang="en-US" altLang="en-US" sz="3200" b="1" dirty="0">
              <a:solidFill>
                <a:srgbClr val="FFFF00"/>
              </a:solidFill>
              <a:latin typeface="Alleycat ICG" pitchFamily="2" charset="0"/>
            </a:endParaRPr>
          </a:p>
          <a:p>
            <a:pPr algn="ctr">
              <a:lnSpc>
                <a:spcPct val="80000"/>
              </a:lnSpc>
            </a:pP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¡y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todas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esas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c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osas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buenas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!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4BD9B88B-F83B-26FD-A7D4-15D6AD7C9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47" y="990600"/>
            <a:ext cx="83058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(Comprometidos a conservarlo bueno, limpio, divertido...y santo)</a:t>
            </a:r>
            <a:endParaRPr lang="en-US" altLang="en-US" sz="2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397C6009-B655-27CE-88B5-B414451F0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0" y="1729343"/>
            <a:ext cx="12039600" cy="208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noviazgo es una parte fascinante y divertida de </a:t>
            </a:r>
          </a:p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nuestra cultura. En muchos países, no hay tal cosa </a:t>
            </a:r>
          </a:p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el noviazgo tal como lo conocemos hoy, así que </a:t>
            </a:r>
          </a:p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te ennovias, tomas parte en una actividad social </a:t>
            </a:r>
          </a:p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única y romántica.  El período del noviazgo puede ser divertido, </a:t>
            </a:r>
          </a:p>
          <a:p>
            <a:pPr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excitante, maravilloso, misterioso – y a la vez, peligroso.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54BB217B-B77B-45CA-E15A-8F7864838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0" y="3937920"/>
            <a:ext cx="120396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vista de que el noviazgo usualmente envuelve muchos aspectos de nuestras vidas como siervos del Señor, necesitamos discutir el tema desde un punto de vista espiritual.  Actualmente, a Dios le interesan profundamente todas las facetas de tu vida, incluyendo tus relaciones de noviazgo.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1E34F726-25BD-E097-9729-20D4C8767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0" y="5726646"/>
            <a:ext cx="12039600" cy="1089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 la sabiduría de Dios es seguida, éstas actividades pueden ser una parte maravillosa de tu vida:  si es ignorada, puede haber varias consecuencias problemáticas.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Text Box 6">
            <a:extLst>
              <a:ext uri="{FF2B5EF4-FFF2-40B4-BE49-F238E27FC236}">
                <a16:creationId xmlns:a16="http://schemas.microsoft.com/office/drawing/2014/main" id="{6444F891-8784-67BC-A280-41433EAF7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174" y="4343400"/>
            <a:ext cx="7239000" cy="2246769"/>
          </a:xfrm>
          <a:prstGeom prst="rect">
            <a:avLst/>
          </a:prstGeom>
          <a:solidFill>
            <a:srgbClr val="FFFBEF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Sabiendo que esta actividad puede afectar a nuestra vida espiritual, vamos a considerar a varios principios para el noviazgo que nos vienen del libro del Señor.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FA8D17E-B165-736B-6564-DC9E079F5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1895121"/>
            <a:ext cx="8382000" cy="978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Romance</a:t>
            </a: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.....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Noviazgo</a:t>
            </a:r>
            <a:endParaRPr lang="en-US" altLang="en-US" sz="3200" b="1" dirty="0">
              <a:solidFill>
                <a:srgbClr val="FFFF00"/>
              </a:solidFill>
              <a:latin typeface="Alleycat ICG" pitchFamily="2" charset="0"/>
            </a:endParaRPr>
          </a:p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¡y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todas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esas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s-CO" altLang="en-US" sz="3200" b="1" dirty="0">
                <a:solidFill>
                  <a:srgbClr val="FFFF00"/>
                </a:solidFill>
                <a:latin typeface="Alleycat ICG" pitchFamily="2" charset="0"/>
              </a:rPr>
              <a:t>c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osas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 </a:t>
            </a:r>
            <a:r>
              <a:rPr lang="en-US" altLang="en-US" sz="3200" b="1" dirty="0" err="1">
                <a:solidFill>
                  <a:srgbClr val="FFFF00"/>
                </a:solidFill>
                <a:latin typeface="Alleycat ICG" pitchFamily="2" charset="0"/>
              </a:rPr>
              <a:t>buenas</a:t>
            </a:r>
            <a:r>
              <a:rPr lang="en-US" altLang="en-US" sz="3200" b="1" dirty="0">
                <a:solidFill>
                  <a:srgbClr val="FFFF00"/>
                </a:solidFill>
                <a:latin typeface="Alleycat ICG" pitchFamily="2" charset="0"/>
              </a:rPr>
              <a:t>!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D6847F56-27BD-64DC-5F3F-9A00A3F4B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200400"/>
            <a:ext cx="8305800" cy="70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2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(Comprometidos a conservarlo bueno, limpio, divertido...y santo)</a:t>
            </a:r>
            <a:endParaRPr lang="en-US" altLang="en-US" sz="22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 descr="A cartoon of a person and person&#10;&#10;Description automatically generated">
            <a:extLst>
              <a:ext uri="{FF2B5EF4-FFF2-40B4-BE49-F238E27FC236}">
                <a16:creationId xmlns:a16="http://schemas.microsoft.com/office/drawing/2014/main" id="{B1220610-EB41-3667-1874-171F586E2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147" y="0"/>
            <a:ext cx="3818042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>
            <a:extLst>
              <a:ext uri="{FF2B5EF4-FFF2-40B4-BE49-F238E27FC236}">
                <a16:creationId xmlns:a16="http://schemas.microsoft.com/office/drawing/2014/main" id="{3DD1E66E-CB41-FD1B-7A20-F41DB97CD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7694" y="1473445"/>
            <a:ext cx="7474306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u="sng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Alguien dijo</a:t>
            </a:r>
            <a:r>
              <a:rPr lang="es-CO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sólida, duradera relación puede ser disfrutada si tú inicias una relación de noviazgo por construir una fuerte relación como hermano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hermana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69" name="Text Box 5">
            <a:extLst>
              <a:ext uri="{FF2B5EF4-FFF2-40B4-BE49-F238E27FC236}">
                <a16:creationId xmlns:a16="http://schemas.microsoft.com/office/drawing/2014/main" id="{B9258714-564B-041F-5914-99B650F22B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202712"/>
            <a:ext cx="12192000" cy="1384995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reprendas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anciano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exhórtale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padre; a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jóvenes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a las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ancianas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madres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a las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jovencitas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hermanas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con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pureza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1 Timoteo 5:1-2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1" name="Text Box 7">
            <a:extLst>
              <a:ext uri="{FF2B5EF4-FFF2-40B4-BE49-F238E27FC236}">
                <a16:creationId xmlns:a16="http://schemas.microsoft.com/office/drawing/2014/main" id="{B76818EE-DE84-0B44-B0BB-178E4FBA3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3278984"/>
            <a:ext cx="6629400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piensas de ésta observación?</a:t>
            </a:r>
            <a:endParaRPr lang="en-US" altLang="en-US" sz="26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2" name="Text Box 8">
            <a:extLst>
              <a:ext uri="{FF2B5EF4-FFF2-40B4-BE49-F238E27FC236}">
                <a16:creationId xmlns:a16="http://schemas.microsoft.com/office/drawing/2014/main" id="{C979C3A6-F3B3-5397-8535-7830F43352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07116"/>
            <a:ext cx="7924800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implica este texto acerca del </a:t>
            </a:r>
          </a:p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tratamiento de un joven hacia a las jóvenes.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1274" name="Picture 10">
            <a:extLst>
              <a:ext uri="{FF2B5EF4-FFF2-40B4-BE49-F238E27FC236}">
                <a16:creationId xmlns:a16="http://schemas.microsoft.com/office/drawing/2014/main" id="{004621B0-57BB-7E87-6FFF-25358F6164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t="2643" r="7272" b="4846"/>
          <a:stretch>
            <a:fillRect/>
          </a:stretch>
        </p:blipFill>
        <p:spPr bwMode="auto">
          <a:xfrm flipH="1">
            <a:off x="0" y="0"/>
            <a:ext cx="4644847" cy="3505200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67" name="Text Box 3">
            <a:extLst>
              <a:ext uri="{FF2B5EF4-FFF2-40B4-BE49-F238E27FC236}">
                <a16:creationId xmlns:a16="http://schemas.microsoft.com/office/drawing/2014/main" id="{48346BEE-4F10-6073-64C9-6B4468045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4847" y="748201"/>
            <a:ext cx="7620000" cy="452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AutoNum type="alphaUcPeriod"/>
            </a:pPr>
            <a:r>
              <a:rPr lang="es-CO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Construye Una Base Fuerte de la Amistad</a:t>
            </a:r>
            <a:endParaRPr lang="en-US" altLang="en-US" sz="2600" b="1" u="sng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1" grpId="0"/>
      <p:bldP spid="112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99E4BDE2-530C-3A07-1FBC-B6DC986AD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32" y="609581"/>
            <a:ext cx="7195868" cy="480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B. Planea citas agradables y divertidas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2386AD65-643D-95FF-299E-964181D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51" y="1313196"/>
            <a:ext cx="6896100" cy="153272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 poco de imaginación y creatividad, las citas pueden ser siempre agradables, divertidas, y no necesariamente costosas.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F327EA37-0FEC-062F-7EA2-CDC641586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0921" y="3011711"/>
            <a:ext cx="9214449" cy="2893100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 citas creativas y no costosas a menudo son más divertidas que las costosas que algunos sienten que deben tener. Al planear una cita, pregúntate:</a:t>
            </a:r>
          </a:p>
          <a:p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¿Mejorará nuestra relación?</a:t>
            </a:r>
          </a:p>
          <a:p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¿Nos ayudará a aprender más acerca del otro?</a:t>
            </a:r>
          </a:p>
          <a:p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¿Cómo otros cristianos, estaremos cómodos con la   </a:t>
            </a:r>
          </a:p>
          <a:p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	actividad y el costo?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1441CB60-F373-9F59-7B36-51C3F662E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0155" y="6015278"/>
            <a:ext cx="7467600" cy="812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es cierto que algunas de las citas mejores</a:t>
            </a:r>
          </a:p>
          <a:p>
            <a:pPr algn="ctr">
              <a:lnSpc>
                <a:spcPct val="90000"/>
              </a:lnSpc>
            </a:pPr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ocurren con otra pareja o en grupo.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 descr="A cartoon of a person with question marks&#10;&#10;Description automatically generated">
            <a:extLst>
              <a:ext uri="{FF2B5EF4-FFF2-40B4-BE49-F238E27FC236}">
                <a16:creationId xmlns:a16="http://schemas.microsoft.com/office/drawing/2014/main" id="{461D41DA-2B58-CBA3-D4BB-09D00D9D8B8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55"/>
          <a:stretch/>
        </p:blipFill>
        <p:spPr>
          <a:xfrm>
            <a:off x="64698" y="2928557"/>
            <a:ext cx="2590800" cy="3086721"/>
          </a:xfrm>
          <a:prstGeom prst="rect">
            <a:avLst/>
          </a:prstGeom>
          <a:ln>
            <a:noFill/>
          </a:ln>
        </p:spPr>
      </p:pic>
      <p:pic>
        <p:nvPicPr>
          <p:cNvPr id="12300" name="Picture 12" descr="170+ Bad Date Illustrations, Royalty-Free Vector Graphics &amp; Clip Art -  iStock | Woman on bad date, Phone bad date, Couple having bad date">
            <a:extLst>
              <a:ext uri="{FF2B5EF4-FFF2-40B4-BE49-F238E27FC236}">
                <a16:creationId xmlns:a16="http://schemas.microsoft.com/office/drawing/2014/main" id="{FFFFDEC0-8357-D7B0-3F2B-AD1CFDB99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30192"/>
            <a:ext cx="4922808" cy="303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46F6865-1140-7286-200E-CC1B4C1FF3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900368"/>
            <a:ext cx="569918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C. Escoge cuidadosamente con quién sales:</a:t>
            </a:r>
            <a:endParaRPr lang="en-US" altLang="en-US" sz="28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04E25F05-5359-3C5E-CBC7-4ED46E210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0" y="1786557"/>
            <a:ext cx="7493479" cy="1384995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tipo de persona con quien sales tendrá una influencia directa en el tipo de persona en la que te </a:t>
            </a:r>
            <a:r>
              <a:rPr lang="es-CO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conviertás</a:t>
            </a:r>
            <a:r>
              <a:rPr lang="es-CO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9" name="Text Box 7">
            <a:extLst>
              <a:ext uri="{FF2B5EF4-FFF2-40B4-BE49-F238E27FC236}">
                <a16:creationId xmlns:a16="http://schemas.microsoft.com/office/drawing/2014/main" id="{9E68ECB6-7D8A-EACB-2492-4AD8D29C8E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954" y="3447504"/>
            <a:ext cx="1071544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¿Cuáles son </a:t>
            </a:r>
            <a:r>
              <a:rPr lang="es-CO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alugnas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cualidades de una persona con 	quien te gustaría salir?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3320" name="Picture 8">
            <a:extLst>
              <a:ext uri="{FF2B5EF4-FFF2-40B4-BE49-F238E27FC236}">
                <a16:creationId xmlns:a16="http://schemas.microsoft.com/office/drawing/2014/main" id="{319A334E-F020-8031-6D5C-807F37572F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63"/>
          <a:stretch>
            <a:fillRect/>
          </a:stretch>
        </p:blipFill>
        <p:spPr bwMode="auto">
          <a:xfrm>
            <a:off x="7848600" y="76200"/>
            <a:ext cx="4267200" cy="2819400"/>
          </a:xfrm>
          <a:prstGeom prst="rect">
            <a:avLst/>
          </a:prstGeom>
          <a:noFill/>
          <a:ln w="57150">
            <a:solidFill>
              <a:srgbClr val="D60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1" name="Text Box 9">
            <a:extLst>
              <a:ext uri="{FF2B5EF4-FFF2-40B4-BE49-F238E27FC236}">
                <a16:creationId xmlns:a16="http://schemas.microsoft.com/office/drawing/2014/main" id="{74EF365D-F012-8E35-C4F4-B46EB2959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954" y="4572000"/>
            <a:ext cx="11020245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¿Cuáles son </a:t>
            </a:r>
            <a:r>
              <a:rPr lang="es-CO" altLang="en-US" sz="28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alugnas</a:t>
            </a: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cualidades de una persona con quien 	nunca desearías salir?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22" name="Text Box 10">
            <a:extLst>
              <a:ext uri="{FF2B5EF4-FFF2-40B4-BE49-F238E27FC236}">
                <a16:creationId xmlns:a16="http://schemas.microsoft.com/office/drawing/2014/main" id="{09641855-9662-57E0-B4FC-500B2E808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388" y="5662034"/>
            <a:ext cx="10813211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CO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¿Qué piensas acerca de los cristianos teniendo 	relaciones románticas con los no-cristianos?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256BDE41-4788-971C-000B-7298A46BC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0"/>
            <a:ext cx="8305800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Evita el comportamiento sexual en una relación de noviazgo:</a:t>
            </a:r>
            <a:endParaRPr lang="en-US" altLang="en-US" sz="24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4AB12295-5A3C-D4F4-F848-D73B1AB87C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762001"/>
            <a:ext cx="8229600" cy="1569660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CO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de las peores cosas que una pareja de novios puede hacer es involucrarse demasiado físicamente.  Esto puede estropear lo que pudiera haber sido un maravilloso tiempo y una gran amistad.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4347" name="Picture 11">
            <a:extLst>
              <a:ext uri="{FF2B5EF4-FFF2-40B4-BE49-F238E27FC236}">
                <a16:creationId xmlns:a16="http://schemas.microsoft.com/office/drawing/2014/main" id="{BAE9CC29-5ACC-36C1-A7EB-17C491497B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t="5963" r="25250" b="4596"/>
          <a:stretch>
            <a:fillRect/>
          </a:stretch>
        </p:blipFill>
        <p:spPr bwMode="auto">
          <a:xfrm>
            <a:off x="76200" y="76200"/>
            <a:ext cx="3733800" cy="2970213"/>
          </a:xfrm>
          <a:prstGeom prst="rect">
            <a:avLst/>
          </a:prstGeom>
          <a:noFill/>
          <a:ln w="57150">
            <a:solidFill>
              <a:srgbClr val="D60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6" name="Text Box 10">
            <a:extLst>
              <a:ext uri="{FF2B5EF4-FFF2-40B4-BE49-F238E27FC236}">
                <a16:creationId xmlns:a16="http://schemas.microsoft.com/office/drawing/2014/main" id="{E6DD692E-2114-F348-669C-061DE570B2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67000"/>
            <a:ext cx="12192000" cy="4081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                 			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lo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demás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rogamos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exhortamos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						 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Jesús, que de la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manera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aprendisteis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cómo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conviene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conduciros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agradar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abundéis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más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sabéis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qué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instrucciones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dimos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Jesús;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voluntad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es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santificación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apartéis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fornicación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uno de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vosotros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tener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propia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esposa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santidad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honor; no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pasión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concupiscencia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gentiles que no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conocen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Dios;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ninguno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agravie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engañe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 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hermano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vengador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hemos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dicho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s-CO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testi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ficado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Pues no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llamado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Dios 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inmundicia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santi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fica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ción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desecha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no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desecha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hombre,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Dios, que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también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Santo.</a:t>
            </a:r>
            <a:endParaRPr lang="es-CO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Thess</a:t>
            </a:r>
            <a:r>
              <a:rPr lang="en-US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4:1-8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>
            <a:extLst>
              <a:ext uri="{FF2B5EF4-FFF2-40B4-BE49-F238E27FC236}">
                <a16:creationId xmlns:a16="http://schemas.microsoft.com/office/drawing/2014/main" id="{F717DE22-74EA-0EC4-0A57-9D6A9D0FB1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09204" y="980872"/>
            <a:ext cx="8229600" cy="3554819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Huid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fornicación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Cualquier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pecado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hombre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cometa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fuera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mas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fornica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contra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propio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peca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¿O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ignoráis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Santo,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vosotros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tenéis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Dios, y que no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sois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habéis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sido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comprados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precio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glorificad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 Dios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vuestro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cuales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de Dios.</a:t>
            </a:r>
            <a:r>
              <a:rPr lang="es-CO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-- </a:t>
            </a:r>
            <a:r>
              <a:rPr lang="en-U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6:18-20</a:t>
            </a:r>
          </a:p>
        </p:txBody>
      </p:sp>
      <p:sp>
        <p:nvSpPr>
          <p:cNvPr id="15366" name="Text Box 6">
            <a:extLst>
              <a:ext uri="{FF2B5EF4-FFF2-40B4-BE49-F238E27FC236}">
                <a16:creationId xmlns:a16="http://schemas.microsoft.com/office/drawing/2014/main" id="{9B5399FC-E575-0435-6700-3C45F2BAF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186" y="4715918"/>
            <a:ext cx="7234238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s-CO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afecta al cuerpo la inmoralidad?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1" name="Text Box 11">
            <a:extLst>
              <a:ext uri="{FF2B5EF4-FFF2-40B4-BE49-F238E27FC236}">
                <a16:creationId xmlns:a16="http://schemas.microsoft.com/office/drawing/2014/main" id="{4E39B3B1-8D22-4110-F3E3-94C72A1BB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499" y="5336692"/>
            <a:ext cx="118872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se relaciona el v. 19 con el comportamiento inmoral?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72" name="Text Box 12">
            <a:extLst>
              <a:ext uri="{FF2B5EF4-FFF2-40B4-BE49-F238E27FC236}">
                <a16:creationId xmlns:a16="http://schemas.microsoft.com/office/drawing/2014/main" id="{D731B2FC-451A-0451-B4C5-08D0F7B20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6051684"/>
            <a:ext cx="11811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CO" altLang="en-US" sz="24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se relaciona el v. 20 con la intimidad en una relación de noviazgo?</a:t>
            </a:r>
            <a:endParaRPr lang="en-US" altLang="en-US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9DAA167B-D007-F3B0-07B4-BF0F59C6F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5" t="5963" r="25250" b="4596"/>
          <a:stretch>
            <a:fillRect/>
          </a:stretch>
        </p:blipFill>
        <p:spPr bwMode="auto">
          <a:xfrm>
            <a:off x="76200" y="76200"/>
            <a:ext cx="3733800" cy="2970213"/>
          </a:xfrm>
          <a:prstGeom prst="rect">
            <a:avLst/>
          </a:prstGeom>
          <a:noFill/>
          <a:ln w="57150">
            <a:solidFill>
              <a:srgbClr val="D60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2">
            <a:extLst>
              <a:ext uri="{FF2B5EF4-FFF2-40B4-BE49-F238E27FC236}">
                <a16:creationId xmlns:a16="http://schemas.microsoft.com/office/drawing/2014/main" id="{29AD8670-1157-4D30-01E3-9D83DEA43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0"/>
            <a:ext cx="83058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25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 Evita el comportamiento sexual en una relación de noviazgo:</a:t>
            </a:r>
            <a:endParaRPr lang="en-US" altLang="en-US" sz="2500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  <p:bldP spid="15371" grpId="0"/>
      <p:bldP spid="153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DBC68705-7980-9B3B-3D90-9EC151062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35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3200" b="1" dirty="0">
                <a:solidFill>
                  <a:srgbClr val="FFFF00"/>
                </a:solidFill>
                <a:latin typeface="Eras Demi ITC" panose="020B0805030504020804" pitchFamily="34" charset="0"/>
              </a:rPr>
              <a:t>El gobierno de la relación por la Sabiduría del Señor</a:t>
            </a:r>
            <a:endParaRPr lang="en-US" altLang="en-US" sz="3200" b="1" dirty="0">
              <a:solidFill>
                <a:srgbClr val="FFFF00"/>
              </a:solidFill>
              <a:latin typeface="Eras Demi ITC" panose="020B0805030504020804" pitchFamily="34" charset="0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606B8DC4-1147-4AB4-382A-3A595789C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9070"/>
            <a:ext cx="4572000" cy="2092881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buscad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primeramente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reino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 y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justicia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todas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cosas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añadidas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 6:33</a:t>
            </a:r>
          </a:p>
        </p:txBody>
      </p:sp>
      <p:sp>
        <p:nvSpPr>
          <p:cNvPr id="16394" name="Text Box 10">
            <a:extLst>
              <a:ext uri="{FF2B5EF4-FFF2-40B4-BE49-F238E27FC236}">
                <a16:creationId xmlns:a16="http://schemas.microsoft.com/office/drawing/2014/main" id="{80BD2B82-9BE0-71B4-D5D0-7CC085702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76200" y="3460754"/>
            <a:ext cx="74676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CO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Después de leer estos pasajes, ¿cómo podrías	aplicarlos al noviazgo?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395" name="Text Box 11">
            <a:extLst>
              <a:ext uri="{FF2B5EF4-FFF2-40B4-BE49-F238E27FC236}">
                <a16:creationId xmlns:a16="http://schemas.microsoft.com/office/drawing/2014/main" id="{4712B00F-89D2-F78D-43BC-9033E6A6CA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97310"/>
            <a:ext cx="4800600" cy="3293209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amor sea sin </a:t>
            </a:r>
            <a:endParaRPr lang="es-CO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fingimiento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Aborreced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s-CO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seguid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bueno.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Amaos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amor fraternal;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cuanto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honra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prefiriéndoos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otros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s-CO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12:9-10</a:t>
            </a:r>
          </a:p>
        </p:txBody>
      </p:sp>
      <p:pic>
        <p:nvPicPr>
          <p:cNvPr id="16396" name="Picture 12">
            <a:extLst>
              <a:ext uri="{FF2B5EF4-FFF2-40B4-BE49-F238E27FC236}">
                <a16:creationId xmlns:a16="http://schemas.microsoft.com/office/drawing/2014/main" id="{8D277D07-0A30-FDD8-3C8C-E5B7033CA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r="2538" b="1346"/>
          <a:stretch>
            <a:fillRect/>
          </a:stretch>
        </p:blipFill>
        <p:spPr bwMode="auto">
          <a:xfrm>
            <a:off x="4572000" y="649069"/>
            <a:ext cx="2819400" cy="2725420"/>
          </a:xfrm>
          <a:prstGeom prst="rect">
            <a:avLst/>
          </a:prstGeom>
          <a:noFill/>
          <a:ln w="57150">
            <a:solidFill>
              <a:srgbClr val="D60093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01E3253A-98EF-22E2-C026-5A46D23EF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7116" y="355037"/>
            <a:ext cx="9954884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CO" altLang="en-US" sz="3000" b="1" dirty="0">
                <a:solidFill>
                  <a:srgbClr val="FFFF00"/>
                </a:solidFill>
                <a:latin typeface="Eras Demi ITC" panose="020B0805030504020804" pitchFamily="34" charset="0"/>
              </a:rPr>
              <a:t>El gobierno de la relación por el Libro del Señor</a:t>
            </a:r>
            <a:endParaRPr lang="en-US" altLang="en-US" sz="3000" b="1" dirty="0">
              <a:solidFill>
                <a:srgbClr val="FFFF00"/>
              </a:solidFill>
              <a:latin typeface="Eras Demi ITC" panose="020B0805030504020804" pitchFamily="34" charset="0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53E05C2-A80F-FEC8-7F1B-E2E8899C57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09601"/>
            <a:ext cx="937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s-CO" altLang="en-US" sz="2000" b="1">
                <a:latin typeface="Century Schoolbook" panose="02040604050505020304" pitchFamily="18" charset="0"/>
              </a:rPr>
              <a:t>Después de leer cada uno			     de estos pasajes, escribe cómo piensas que podrías			     aplicarlos al noviazgo.</a:t>
            </a:r>
            <a:endParaRPr lang="en-US" altLang="en-US" sz="2000" b="1">
              <a:latin typeface="Century Schoolbook" panose="02040604050505020304" pitchFamily="18" charset="0"/>
            </a:endParaRPr>
          </a:p>
        </p:txBody>
      </p:sp>
      <p:sp>
        <p:nvSpPr>
          <p:cNvPr id="17415" name="Text Box 7">
            <a:extLst>
              <a:ext uri="{FF2B5EF4-FFF2-40B4-BE49-F238E27FC236}">
                <a16:creationId xmlns:a16="http://schemas.microsoft.com/office/drawing/2014/main" id="{479C9213-7AED-B4AC-4AE9-E95736C19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2995" y="1097476"/>
            <a:ext cx="9929005" cy="5693866"/>
          </a:xfrm>
          <a:prstGeom prst="rect">
            <a:avLst/>
          </a:prstGeom>
          <a:solidFill>
            <a:srgbClr val="FFF6D9"/>
          </a:solidFill>
          <a:ln w="571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Century Schoolbook" panose="02040604050505020304" pitchFamily="18" charset="0"/>
              </a:rPr>
              <a:t>Y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manifiestas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son las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obras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de la carne, que son: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adulterio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fornicación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inmundicia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lascivia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</a:t>
            </a:r>
          </a:p>
          <a:p>
            <a:pPr algn="ctr"/>
            <a:r>
              <a:rPr lang="en-US" altLang="en-US" sz="2800" b="1" dirty="0" err="1">
                <a:latin typeface="Century Schoolbook" panose="02040604050505020304" pitchFamily="18" charset="0"/>
              </a:rPr>
              <a:t>idolatría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hechicerías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enemistades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pleitos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celos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iras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contiendas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disensiones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herejías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envidias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homicidios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borracheras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orgías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y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cosas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semejantes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a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estas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;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acerca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de las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cuales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amonesto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como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ya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lo he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dicho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antes, que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los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que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practican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tales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cosas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no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heredarán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el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reino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de Dios. Mas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el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fruto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del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Espíritu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es amor,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gozo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paz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paciencia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benignidad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bondad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fe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mansedumbre</a:t>
            </a:r>
            <a:r>
              <a:rPr lang="en-US" altLang="en-US" sz="2800" b="1" dirty="0">
                <a:latin typeface="Century Schoolbook" panose="02040604050505020304" pitchFamily="18" charset="0"/>
              </a:rPr>
              <a:t>,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templanza</a:t>
            </a:r>
            <a:r>
              <a:rPr lang="en-US" altLang="en-US" sz="2800" b="1" dirty="0">
                <a:latin typeface="Century Schoolbook" panose="02040604050505020304" pitchFamily="18" charset="0"/>
              </a:rPr>
              <a:t>; contra tales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cosas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no hay ley. Pero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los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que son de Cristo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han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crucificado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la carne con sus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pasiones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 y </a:t>
            </a:r>
            <a:r>
              <a:rPr lang="en-US" altLang="en-US" sz="2800" b="1" dirty="0" err="1">
                <a:latin typeface="Century Schoolbook" panose="02040604050505020304" pitchFamily="18" charset="0"/>
              </a:rPr>
              <a:t>deseos</a:t>
            </a:r>
            <a:r>
              <a:rPr lang="en-US" altLang="en-US" sz="2800" b="1" dirty="0">
                <a:latin typeface="Century Schoolbook" panose="02040604050505020304" pitchFamily="18" charset="0"/>
              </a:rPr>
              <a:t>.</a:t>
            </a:r>
            <a:endParaRPr lang="es-CO" altLang="en-US" sz="2800" b="1" dirty="0">
              <a:latin typeface="Century Schoolbook" panose="02040604050505020304" pitchFamily="18" charset="0"/>
            </a:endParaRPr>
          </a:p>
          <a:p>
            <a:pPr algn="ctr"/>
            <a:r>
              <a:rPr lang="es-CO" altLang="en-US" sz="2800" b="1" dirty="0">
                <a:latin typeface="Century Schoolbook" panose="02040604050505020304" pitchFamily="18" charset="0"/>
              </a:rPr>
              <a:t>- </a:t>
            </a:r>
            <a:r>
              <a:rPr lang="en-US" altLang="en-US" sz="2800" b="1" dirty="0">
                <a:latin typeface="Century Schoolbook" panose="02040604050505020304" pitchFamily="18" charset="0"/>
              </a:rPr>
              <a:t>Gal 5:19-24</a:t>
            </a:r>
          </a:p>
        </p:txBody>
      </p:sp>
      <p:pic>
        <p:nvPicPr>
          <p:cNvPr id="17416" name="Picture 8">
            <a:extLst>
              <a:ext uri="{FF2B5EF4-FFF2-40B4-BE49-F238E27FC236}">
                <a16:creationId xmlns:a16="http://schemas.microsoft.com/office/drawing/2014/main" id="{BF97B989-0E13-A946-5866-F5D45CB528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46" r="2538" b="1346"/>
          <a:stretch>
            <a:fillRect/>
          </a:stretch>
        </p:blipFill>
        <p:spPr bwMode="auto">
          <a:xfrm>
            <a:off x="51758" y="76200"/>
            <a:ext cx="2133600" cy="2209800"/>
          </a:xfrm>
          <a:prstGeom prst="rect">
            <a:avLst/>
          </a:prstGeom>
          <a:noFill/>
          <a:ln w="5715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7" name="Text Box 9">
            <a:extLst>
              <a:ext uri="{FF2B5EF4-FFF2-40B4-BE49-F238E27FC236}">
                <a16:creationId xmlns:a16="http://schemas.microsoft.com/office/drawing/2014/main" id="{DC62B083-2215-7BC3-377F-2106AD2C4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9" y="2338312"/>
            <a:ext cx="2185358" cy="4467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66FF33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CO" altLang="en-US" sz="2500" b="1" dirty="0">
                <a:solidFill>
                  <a:schemeClr val="bg1"/>
                </a:solidFill>
                <a:latin typeface="Eras Demi ITC" panose="020B0805030504020804" pitchFamily="34" charset="0"/>
              </a:rPr>
              <a:t>Para concluir, ¿cuál es la cosa más importante y útil </a:t>
            </a:r>
          </a:p>
          <a:p>
            <a:pPr algn="ctr">
              <a:lnSpc>
                <a:spcPct val="110000"/>
              </a:lnSpc>
            </a:pPr>
            <a:r>
              <a:rPr lang="es-CO" altLang="en-US" sz="2500" b="1" dirty="0">
                <a:solidFill>
                  <a:schemeClr val="bg1"/>
                </a:solidFill>
                <a:latin typeface="Eras Demi ITC" panose="020B0805030504020804" pitchFamily="34" charset="0"/>
              </a:rPr>
              <a:t>que has aprendido acerca del noviazgo?</a:t>
            </a:r>
            <a:endParaRPr lang="en-US" altLang="en-US" sz="2500" b="1" dirty="0">
              <a:solidFill>
                <a:schemeClr val="bg1"/>
              </a:solidFill>
              <a:latin typeface="Eras Demi ITC" panose="020B08050305040208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1507</TotalTime>
  <Words>1152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Alleycat ICG</vt:lpstr>
      <vt:lpstr>Century Schoolbook</vt:lpstr>
      <vt:lpstr>Eras Demi ITC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Royce Chandler</dc:creator>
  <cp:lastModifiedBy>ROYCE CHANDLER</cp:lastModifiedBy>
  <cp:revision>74</cp:revision>
  <dcterms:created xsi:type="dcterms:W3CDTF">2004-01-06T02:31:47Z</dcterms:created>
  <dcterms:modified xsi:type="dcterms:W3CDTF">2023-08-19T14:04:51Z</dcterms:modified>
</cp:coreProperties>
</file>