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474" r:id="rId3"/>
    <p:sldId id="502" r:id="rId4"/>
    <p:sldId id="503" r:id="rId5"/>
    <p:sldId id="490" r:id="rId6"/>
    <p:sldId id="491" r:id="rId7"/>
    <p:sldId id="492" r:id="rId8"/>
    <p:sldId id="493" r:id="rId9"/>
    <p:sldId id="504" r:id="rId10"/>
    <p:sldId id="495" r:id="rId11"/>
    <p:sldId id="496" r:id="rId12"/>
    <p:sldId id="311" r:id="rId13"/>
    <p:sldId id="506" r:id="rId14"/>
    <p:sldId id="497" r:id="rId15"/>
    <p:sldId id="498" r:id="rId16"/>
    <p:sldId id="499" r:id="rId17"/>
    <p:sldId id="505" r:id="rId18"/>
    <p:sldId id="488" r:id="rId19"/>
    <p:sldId id="50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E2E3B5"/>
    <a:srgbClr val="FFFF99"/>
    <a:srgbClr val="A50021"/>
    <a:srgbClr val="009900"/>
    <a:srgbClr val="E5E3B3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27" autoAdjust="0"/>
  </p:normalViewPr>
  <p:slideViewPr>
    <p:cSldViewPr>
      <p:cViewPr>
        <p:scale>
          <a:sx n="108" d="100"/>
          <a:sy n="108" d="100"/>
        </p:scale>
        <p:origin x="714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2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0AE0C-6869-4510-A8E5-88B6A33BA9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05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43A4B-40E5-42D3-9854-2956D806C4C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32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345B4-57BB-4CB2-8ECC-BE4CB86BFB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6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B794D-C84C-4316-AFF4-334E9484BD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45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9C2EB-8DD4-43BE-97D8-1AE2FDD99D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96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00260-9020-441D-9770-9DBB1C921E1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0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9EB44-7B73-4AA3-9C93-7367209B2F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670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1136-B205-46E6-8B31-17D5E4BFCD7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88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DFA0B-99CD-4C98-BC85-4A74C77E6C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50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F1BFDC-4BCF-4B4D-96C8-84B41F8776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91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FFE80-230A-4ACB-99CE-BD393DA71B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94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859967-5535-43C1-B3EE-BD930FBD3A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6" name="Rectangle 10">
            <a:extLst>
              <a:ext uri="{FF2B5EF4-FFF2-40B4-BE49-F238E27FC236}">
                <a16:creationId xmlns:a16="http://schemas.microsoft.com/office/drawing/2014/main" id="{36882851-E437-FE73-FCCE-E6624710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80" y="762000"/>
            <a:ext cx="12192000" cy="954107"/>
          </a:xfrm>
          <a:prstGeom prst="rect">
            <a:avLst/>
          </a:prstGeom>
          <a:solidFill>
            <a:srgbClr val="E5E3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ese Ser interactúa conmigo, puede ser en manera muy pequeña que sólo me afecta a mí, o también puede afectar a otros</a:t>
            </a: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668" name="Text Box 12">
            <a:extLst>
              <a:ext uri="{FF2B5EF4-FFF2-40B4-BE49-F238E27FC236}">
                <a16:creationId xmlns:a16="http://schemas.microsoft.com/office/drawing/2014/main" id="{EE507666-7764-10F9-ADDB-A4B62FD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981200"/>
            <a:ext cx="11353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confianza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mi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interacción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tienen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potencial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alterar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mi </a:t>
            </a:r>
            <a:r>
              <a:rPr lang="en-US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 sea que el curso que aparece estar fijo, cambia – quizás dramáticamente – y mi vida toma un rumbo muy distinto.</a:t>
            </a:r>
          </a:p>
          <a:p>
            <a:pPr algn="ctr" eaLnBrk="1" hangingPunct="1"/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-Pero, Su interacción en mi vida también puede resultar en alterar las vidas de otros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669" name="Rectangle 13">
            <a:extLst>
              <a:ext uri="{FF2B5EF4-FFF2-40B4-BE49-F238E27FC236}">
                <a16:creationId xmlns:a16="http://schemas.microsoft.com/office/drawing/2014/main" id="{19A4B7AC-5952-C486-505D-3AC9FDE1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37" y="5701881"/>
            <a:ext cx="12191999" cy="954107"/>
          </a:xfrm>
          <a:prstGeom prst="rect">
            <a:avLst/>
          </a:prstGeom>
          <a:solidFill>
            <a:srgbClr val="E1E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Abraham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interactuó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Dios, ¿</a:t>
            </a:r>
            <a:r>
              <a:rPr lang="es-CO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alterado el rumbo de su vida?  Fue sólo su vida que fue alterada?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6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6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26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6" grpId="0" animBg="1"/>
      <p:bldP spid="3266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92E0BAAF-F3B8-DA07-3F1E-A05CA599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" y="533400"/>
            <a:ext cx="12192000" cy="923330"/>
          </a:xfrm>
          <a:prstGeom prst="rect">
            <a:avLst/>
          </a:prstGeom>
          <a:solidFill>
            <a:srgbClr val="E5E3B3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 46 anos, ¿qué pasó</a:t>
            </a:r>
          </a:p>
          <a:p>
            <a:pPr algn="ctr" eaLnBrk="1" hangingPunct="1">
              <a:lnSpc>
                <a:spcPct val="90000"/>
              </a:lnSpc>
            </a:pPr>
            <a:r>
              <a:rPr lang="es-CO" altLang="en-US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Carlos Restrepo interactuó con Jesús?</a:t>
            </a:r>
            <a:endParaRPr lang="en-US" altLang="en-US" sz="3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D0C33B3A-7B83-9E3C-D815-EE40D162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95035"/>
            <a:ext cx="91210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¿Recuerdan ustedes la expresión de su fe cuando él pidió visitas para aprender mejor la Biblia?</a:t>
            </a:r>
            <a:endParaRPr lang="en-US" alt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arlos R 12-77 #2">
            <a:extLst>
              <a:ext uri="{FF2B5EF4-FFF2-40B4-BE49-F238E27FC236}">
                <a16:creationId xmlns:a16="http://schemas.microsoft.com/office/drawing/2014/main" id="{E1CE938D-0E21-4DC8-A607-E21AC011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3" b="43750"/>
          <a:stretch>
            <a:fillRect/>
          </a:stretch>
        </p:blipFill>
        <p:spPr bwMode="auto">
          <a:xfrm>
            <a:off x="8434305" y="2209800"/>
            <a:ext cx="3621388" cy="464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arlos letter 2">
            <a:extLst>
              <a:ext uri="{FF2B5EF4-FFF2-40B4-BE49-F238E27FC236}">
                <a16:creationId xmlns:a16="http://schemas.microsoft.com/office/drawing/2014/main" id="{2028F0E7-1CC2-4BCB-98B7-1065E9157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30" y="0"/>
            <a:ext cx="5743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B945AC-DF7C-CFCE-7E83-3E547ED9A6F2}"/>
              </a:ext>
            </a:extLst>
          </p:cNvPr>
          <p:cNvSpPr/>
          <p:nvPr/>
        </p:nvSpPr>
        <p:spPr>
          <a:xfrm>
            <a:off x="3505200" y="5181600"/>
            <a:ext cx="4929105" cy="99060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68ADB-BAD3-ACFC-1B65-A6E274ADB972}"/>
              </a:ext>
            </a:extLst>
          </p:cNvPr>
          <p:cNvSpPr txBox="1"/>
          <p:nvPr/>
        </p:nvSpPr>
        <p:spPr>
          <a:xfrm>
            <a:off x="228600" y="2209800"/>
            <a:ext cx="23859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 tengo fe en que muchas cosas buenas le sucederán a mi pueblo se conocen la palabra de Dios.</a:t>
            </a:r>
            <a:endParaRPr lang="en-US" sz="28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ext Box 2">
            <a:extLst>
              <a:ext uri="{FF2B5EF4-FFF2-40B4-BE49-F238E27FC236}">
                <a16:creationId xmlns:a16="http://schemas.microsoft.com/office/drawing/2014/main" id="{92E0BAAF-F3B8-DA07-3F1E-A05CA599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" y="533400"/>
            <a:ext cx="12192000" cy="923330"/>
          </a:xfrm>
          <a:prstGeom prst="rect">
            <a:avLst/>
          </a:prstGeom>
          <a:solidFill>
            <a:srgbClr val="E5E3B3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Hace 46 anos, ¿qué pasó</a:t>
            </a:r>
          </a:p>
          <a:p>
            <a:pPr algn="ctr" eaLnBrk="1" hangingPunct="1">
              <a:lnSpc>
                <a:spcPct val="90000"/>
              </a:lnSpc>
            </a:pPr>
            <a:r>
              <a:rPr lang="es-CO" altLang="en-US" sz="3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Carlos Restrepo interactuó con Jesús?</a:t>
            </a:r>
            <a:endParaRPr lang="en-US" altLang="en-US" sz="3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689" name="Text Box 9">
            <a:extLst>
              <a:ext uri="{FF2B5EF4-FFF2-40B4-BE49-F238E27FC236}">
                <a16:creationId xmlns:a16="http://schemas.microsoft.com/office/drawing/2014/main" id="{D0C33B3A-7B83-9E3C-D815-EE40D1628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4" y="1668886"/>
            <a:ext cx="12115800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Fue alterado el curso de su vida?</a:t>
            </a:r>
          </a:p>
          <a:p>
            <a:pPr eaLnBrk="1" hangingPunct="1">
              <a:lnSpc>
                <a:spcPct val="90000"/>
              </a:lnSpc>
            </a:pPr>
            <a:endParaRPr lang="es-CO" alt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¿Fue su vida la única alterada?</a:t>
            </a:r>
          </a:p>
          <a:p>
            <a:pPr eaLnBrk="1" hangingPunct="1">
              <a:lnSpc>
                <a:spcPct val="90000"/>
              </a:lnSpc>
            </a:pPr>
            <a:endParaRPr lang="es-CO" alt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su vida fue alterada, también fueron las vidas de otros: 	</a:t>
            </a:r>
            <a:r>
              <a:rPr lang="es-CO" alt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Nestor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Carlos, Jaime, y muchos otros</a:t>
            </a:r>
          </a:p>
          <a:p>
            <a:pPr eaLnBrk="1" hangingPunct="1">
              <a:lnSpc>
                <a:spcPct val="90000"/>
              </a:lnSpc>
            </a:pPr>
            <a:endParaRPr lang="es-CO" alt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el rumbo de sus vidas fue alterado, también fueron 	alteradas las vidas de sus padres y abuelos</a:t>
            </a:r>
          </a:p>
          <a:p>
            <a:pPr eaLnBrk="1" hangingPunct="1">
              <a:lnSpc>
                <a:spcPct val="90000"/>
              </a:lnSpc>
            </a:pPr>
            <a:endParaRPr lang="es-CO" alt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la fe de Carlos alteró su vida, la vida tuya ha sido alterada</a:t>
            </a:r>
          </a:p>
          <a:p>
            <a:pPr eaLnBrk="1" hangingPunct="1">
              <a:lnSpc>
                <a:spcPct val="90000"/>
              </a:lnSpc>
            </a:pPr>
            <a:endParaRPr lang="es-CO" alt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Porque Carlos, por fe, interactuó con ese Ser a quien no podía 	ver, tocar, por, oler, ni  probar – cada uno de nosotros está aquí 	en este campamento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27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27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27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750"/>
                                        <p:tgtEl>
                                          <p:spTgt spid="327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750"/>
                                        <p:tgtEl>
                                          <p:spTgt spid="327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3276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1" name="Text Box 7">
            <a:extLst>
              <a:ext uri="{FF2B5EF4-FFF2-40B4-BE49-F238E27FC236}">
                <a16:creationId xmlns:a16="http://schemas.microsoft.com/office/drawing/2014/main" id="{EF446115-A9F3-E6B2-F286-1E06001AA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12192000" cy="867930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hubiera pasado si todo comenzó, </a:t>
            </a:r>
            <a:r>
              <a:rPr lang="es-CO" altLang="en-US" sz="2800" u="sng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  <a:r>
              <a:rPr lang="es-CO" altLang="en-US" sz="2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Carlos Restrepo,</a:t>
            </a:r>
          </a:p>
          <a:p>
            <a:pPr algn="ctr"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sino con otra persona de otra región de Colombia?</a:t>
            </a:r>
            <a:endParaRPr lang="en-US" altLang="en-US" sz="28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712" name="Text Box 8">
            <a:extLst>
              <a:ext uri="{FF2B5EF4-FFF2-40B4-BE49-F238E27FC236}">
                <a16:creationId xmlns:a16="http://schemas.microsoft.com/office/drawing/2014/main" id="{26A020E7-23E6-62BF-6B9E-52DE5271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43200"/>
            <a:ext cx="10820400" cy="377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 es la probabilidad que esa otra persona hubiera 	afectado la vida de alguien que tu conoces?</a:t>
            </a:r>
          </a:p>
          <a:p>
            <a:pPr eaLnBrk="1" hangingPunct="1">
              <a:lnSpc>
                <a:spcPct val="95000"/>
              </a:lnSpc>
            </a:pP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¿Sería usted un cristiano?</a:t>
            </a:r>
            <a:r>
              <a:rPr lang="en-U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95000"/>
              </a:lnSpc>
            </a:pP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hubiera pasado si Carlos recibió un estudio Bíblico de 	una iglesia en Nueva York en lugar de una en Kentucky?</a:t>
            </a:r>
          </a:p>
          <a:p>
            <a:pPr eaLnBrk="1" hangingPunct="1">
              <a:lnSpc>
                <a:spcPct val="95000"/>
              </a:lnSpc>
            </a:pP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¿Alguno de nosotros estaría aquí hoy?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2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8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87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8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87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5" name="Text Box 7">
            <a:extLst>
              <a:ext uri="{FF2B5EF4-FFF2-40B4-BE49-F238E27FC236}">
                <a16:creationId xmlns:a16="http://schemas.microsoft.com/office/drawing/2014/main" id="{A3BFB1A9-4B1C-2D9F-6FF4-910D1CAFB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590800"/>
            <a:ext cx="11506200" cy="40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PUNTO:</a:t>
            </a:r>
            <a:r>
              <a:rPr lang="en-US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CO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 en ese </a:t>
            </a:r>
            <a:r>
              <a:rPr lang="es-CO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</a:t>
            </a:r>
            <a:r>
              <a:rPr lang="es-CO" altLang="en-US" sz="3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extra-terrestre</a:t>
            </a:r>
            <a:r>
              <a:rPr lang="es-CO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causa cambios; causa que cosas pasen. Esos cambios pueden guiar a cambios profundos en las vidas de otros y aún en el rumbo de la historia humana.</a:t>
            </a:r>
            <a:r>
              <a:rPr lang="es-CO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95000"/>
              </a:lnSpc>
            </a:pPr>
            <a:endParaRPr lang="es-CO" alt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95000"/>
              </a:lnSpc>
            </a:pPr>
            <a:r>
              <a:rPr lang="es-CO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Biblia es un récord de lo que pasa cuando los hombres creen en este </a:t>
            </a:r>
            <a:r>
              <a:rPr lang="es-CO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Ser,</a:t>
            </a:r>
            <a:r>
              <a:rPr lang="es-CO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con confianza absoluta interactúan con </a:t>
            </a:r>
            <a:r>
              <a:rPr lang="es-CO" altLang="en-US" sz="3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</a:t>
            </a:r>
            <a:r>
              <a:rPr lang="es-CO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medio de pedirle y hacer cosas que no tienen sentido desde el punto de vista humano</a:t>
            </a:r>
            <a:r>
              <a:rPr lang="en-US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1DAA255-D9E3-B57E-78D3-F199F90BD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5D4DE16-B084-DD1E-70C2-98780B191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07B7F62B-9129-EF3A-3FE5-7F786A9D84E2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911F54-D26C-1811-CB21-9D8817978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9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9" name="Text Box 7">
            <a:extLst>
              <a:ext uri="{FF2B5EF4-FFF2-40B4-BE49-F238E27FC236}">
                <a16:creationId xmlns:a16="http://schemas.microsoft.com/office/drawing/2014/main" id="{42E90CC9-AC43-7C47-9505-DBBDFFAE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88543"/>
            <a:ext cx="11582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confianza inquebrantable en que Dios es, en que Él añora tener una relación personal conmigo, y que mi relación con Él significa que Él y yo nos afectamos el uno al otro.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deseo tener confianza pero no la tengo, no vivo por la fe que </a:t>
            </a:r>
            <a:r>
              <a:rPr lang="es-CO" altLang="en-US" sz="28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Hebreos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describe…no estoy interactuando con Dios, y los efectos de ésa relación que son capaces de elevar mi vida por encima de los límites de este mundo, no sucederán.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025A4DF-2837-88D4-CF43-119DE9295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E9620FD-2495-C49B-44FF-B96E1D0B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67BA0E2-3645-F8FF-F479-C7308C7317E6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EE0332-D151-E0AE-B615-06F4566DD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30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307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71" name="Text Box 7">
            <a:extLst>
              <a:ext uri="{FF2B5EF4-FFF2-40B4-BE49-F238E27FC236}">
                <a16:creationId xmlns:a16="http://schemas.microsoft.com/office/drawing/2014/main" id="{14BDC396-CF0F-5516-CEC9-F88CA9FA8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80175"/>
            <a:ext cx="86106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 si yo tengo una confianza inquebrantable que Él es, y si yo interactúo con Él basado en esta confianza, nunca debiera estar sorprendido por lo que pase en mi vida.</a:t>
            </a:r>
            <a:endParaRPr lang="en-US" alt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BF99731-AFE4-99F9-E335-8690CF70A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3C94D90-9B5C-7782-A176-D1FBEEE0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25EBB4C0-5139-3E53-39A5-FBAB57F24B19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5ECC35-984C-2371-FF10-8C6B5498A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4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9" name="Text Box 11">
            <a:extLst>
              <a:ext uri="{FF2B5EF4-FFF2-40B4-BE49-F238E27FC236}">
                <a16:creationId xmlns:a16="http://schemas.microsoft.com/office/drawing/2014/main" id="{34D1D487-50D2-4624-83BF-E4759ACEF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056" y="3185854"/>
            <a:ext cx="6428544" cy="295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 actúa al contrario de:</a:t>
            </a:r>
            <a:endParaRPr lang="es-E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*lo que parece razonable</a:t>
            </a:r>
          </a:p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*lo que parece obvio</a:t>
            </a:r>
          </a:p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*lo que es visible</a:t>
            </a:r>
          </a:p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*las probabilidades</a:t>
            </a:r>
          </a:p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*lo que está aceptado por otros</a:t>
            </a:r>
          </a:p>
          <a:p>
            <a:pPr eaLnBrk="1" hangingPunct="1">
              <a:lnSpc>
                <a:spcPct val="95000"/>
              </a:lnSpc>
            </a:pP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*lo que parece ser imposible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500" name="Rectangle 12">
            <a:extLst>
              <a:ext uri="{FF2B5EF4-FFF2-40B4-BE49-F238E27FC236}">
                <a16:creationId xmlns:a16="http://schemas.microsoft.com/office/drawing/2014/main" id="{61E2880F-5845-5CE2-316E-48E80605D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6" y="6280126"/>
            <a:ext cx="12192000" cy="501676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5000"/>
              </a:lnSpc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la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andamos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 </a:t>
            </a:r>
            <a:r>
              <a:rPr lang="en-US" alt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vista.</a:t>
            </a:r>
            <a:r>
              <a:rPr lang="en-US" altLang="en-US" sz="2800" dirty="0">
                <a:solidFill>
                  <a:srgbClr val="FF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 Cor. 5:7 -</a:t>
            </a:r>
          </a:p>
        </p:txBody>
      </p:sp>
      <p:sp>
        <p:nvSpPr>
          <p:cNvPr id="319502" name="Rectangle 14">
            <a:extLst>
              <a:ext uri="{FF2B5EF4-FFF2-40B4-BE49-F238E27FC236}">
                <a16:creationId xmlns:a16="http://schemas.microsoft.com/office/drawing/2014/main" id="{9B9DA56A-5F0F-C8F1-9C67-390F4C7BE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317" y="1913252"/>
            <a:ext cx="11010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11:1 –</a:t>
            </a: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Es…la fe la </a:t>
            </a:r>
            <a:r>
              <a:rPr lang="es-ES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certeza</a:t>
            </a: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 que se espera, la </a:t>
            </a:r>
            <a:r>
              <a:rPr lang="es-ES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convicción</a:t>
            </a:r>
            <a:r>
              <a:rPr lang="es-ES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lo que no se ve.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3681674-5846-D57C-0BC3-5A7C3F8B0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2353E0-5413-90B1-EFF3-CE49B6A1D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8524F01-49B3-A1E0-0C22-FF178883AD9D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A0238FE-76F5-EC13-2601-32BBC7EA6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19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19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319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319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319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19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319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2000"/>
                                        <p:tgtEl>
                                          <p:spTgt spid="3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00" grpId="0" animBg="1"/>
      <p:bldP spid="3195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22" name="Picture 18">
            <a:extLst>
              <a:ext uri="{FF2B5EF4-FFF2-40B4-BE49-F238E27FC236}">
                <a16:creationId xmlns:a16="http://schemas.microsoft.com/office/drawing/2014/main" id="{8D6CBCEC-5358-45DF-4DA6-3181D3BA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1389" r="6108" b="1389"/>
          <a:stretch>
            <a:fillRect/>
          </a:stretch>
        </p:blipFill>
        <p:spPr bwMode="auto">
          <a:xfrm>
            <a:off x="-3464" y="0"/>
            <a:ext cx="49000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07" name="Text Box 3">
            <a:extLst>
              <a:ext uri="{FF2B5EF4-FFF2-40B4-BE49-F238E27FC236}">
                <a16:creationId xmlns:a16="http://schemas.microsoft.com/office/drawing/2014/main" id="{E504F9BF-573D-1DC7-F8CE-6A60D9D12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657600"/>
            <a:ext cx="6172200" cy="20596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s-CO" alt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LA FE ANDEMOS, </a:t>
            </a:r>
          </a:p>
          <a:p>
            <a:pPr algn="ctr" eaLnBrk="1" hangingPunct="1">
              <a:lnSpc>
                <a:spcPct val="110000"/>
              </a:lnSpc>
            </a:pPr>
            <a:r>
              <a:rPr lang="es-CO" alt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POR VISTA </a:t>
            </a:r>
          </a:p>
          <a:p>
            <a:pPr algn="ctr" eaLnBrk="1" hangingPunct="1">
              <a:lnSpc>
                <a:spcPct val="110000"/>
              </a:lnSpc>
            </a:pPr>
            <a:r>
              <a:rPr lang="es-CO" alt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es-CO" altLang="en-US" sz="40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</a:t>
            </a:r>
            <a:r>
              <a:rPr lang="es-CO" alt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5:7</a:t>
            </a:r>
            <a:endParaRPr lang="en-US" altLang="en-US" sz="40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7D1DC27-F45B-6AE8-463D-DE30E02A4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6DEE3F9-031A-C506-B221-1A62A685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CC1DF2BC-DDB3-A07C-64B8-D147DC00AD02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99787-C2A4-65F5-891B-D7943CD3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>
            <a:extLst>
              <a:ext uri="{FF2B5EF4-FFF2-40B4-BE49-F238E27FC236}">
                <a16:creationId xmlns:a16="http://schemas.microsoft.com/office/drawing/2014/main" id="{623797E9-3B47-DE7C-BDBD-3F00FD0E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E328EB1-C48E-7A28-DACC-4946953E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">
            <a:extLst>
              <a:ext uri="{FF2B5EF4-FFF2-40B4-BE49-F238E27FC236}">
                <a16:creationId xmlns:a16="http://schemas.microsoft.com/office/drawing/2014/main" id="{2425D5CB-F932-FD67-2C3F-FB964D81C71C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08B91DD-8585-5163-B26E-39A50F90D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  <p:sp>
        <p:nvSpPr>
          <p:cNvPr id="333832" name="Text Box 8">
            <a:extLst>
              <a:ext uri="{FF2B5EF4-FFF2-40B4-BE49-F238E27FC236}">
                <a16:creationId xmlns:a16="http://schemas.microsoft.com/office/drawing/2014/main" id="{31A7ACF2-84B2-6B3C-2C2D-9CF89BFDF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24" y="2906446"/>
            <a:ext cx="10744200" cy="319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fe no es un sueño, un pensamiento imaginario, un deseo, ni una experiencia emocional.  La fe es confianza completa en algo que no podemos ver, oler, oír, probar, ni tocar – pero a pesar de nuestra  inhabilidad de probarlo por algo físico o tangible, estamos absolutamente convencidos que es verdad o que existe.</a:t>
            </a:r>
            <a:endParaRPr lang="en-US" alt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0" name="Text Box 8">
            <a:extLst>
              <a:ext uri="{FF2B5EF4-FFF2-40B4-BE49-F238E27FC236}">
                <a16:creationId xmlns:a16="http://schemas.microsoft.com/office/drawing/2014/main" id="{E1AD96CC-2065-C864-77B7-520129E19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10602080" cy="39703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Tenemos fe en la gente; esta basada en nuestras experiencias con ellos. Debido a lo que conocemos de ellos–las cosas que hemos visto y oído –por causa de estas pruebas físicas decimos que </a:t>
            </a:r>
            <a:r>
              <a:rPr lang="es-CO" altLang="en-US" sz="36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creemos </a:t>
            </a:r>
            <a:r>
              <a:rPr lang="es-CO" alt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ellos, que confiamos en ellos.  Pero con Dios es diferente.</a:t>
            </a:r>
            <a:endParaRPr lang="en-US" altLang="en-US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9BF62810-8763-DBDD-B27C-BB323CE8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5B79D565-CAB8-B461-8D8E-5E2DB111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06A3034-132C-8742-6015-75C7CF7A8E02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A37EAE-7FBB-AAB1-AC65-D31F1C95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5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35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5" name="Text Box 9">
            <a:extLst>
              <a:ext uri="{FF2B5EF4-FFF2-40B4-BE49-F238E27FC236}">
                <a16:creationId xmlns:a16="http://schemas.microsoft.com/office/drawing/2014/main" id="{B2F49B92-FB3A-5CC2-0642-F87E46AB4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11323"/>
            <a:ext cx="11430000" cy="145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CO" altLang="en-US" sz="26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 fe en Dios está basada en nuestra relación con una vida </a:t>
            </a:r>
            <a:r>
              <a:rPr lang="es-CO" altLang="en-US" sz="2600" dirty="0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extra-terrestre</a:t>
            </a:r>
            <a:r>
              <a:rPr lang="es-CO" altLang="en-US" sz="26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una vida que no podemos probar con ninguna evidencia física, una vida con la cuál no podemos interactuar por medios normales y terrestres.</a:t>
            </a:r>
            <a:r>
              <a:rPr lang="es-CO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CO" altLang="en-US" sz="2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547" name="Text Box 11">
            <a:extLst>
              <a:ext uri="{FF2B5EF4-FFF2-40B4-BE49-F238E27FC236}">
                <a16:creationId xmlns:a16="http://schemas.microsoft.com/office/drawing/2014/main" id="{942D3E2C-3416-044C-F304-748D24FAE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11277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Pero, a causa de la evidencia de si mismo que Dios ha puesto en este mundo que El creo, creemos que Él es. </a:t>
            </a:r>
          </a:p>
        </p:txBody>
      </p:sp>
      <p:sp>
        <p:nvSpPr>
          <p:cNvPr id="321549" name="Text Box 13">
            <a:extLst>
              <a:ext uri="{FF2B5EF4-FFF2-40B4-BE49-F238E27FC236}">
                <a16:creationId xmlns:a16="http://schemas.microsoft.com/office/drawing/2014/main" id="{A5FC6A04-F1B8-7C9F-0ACB-79B7CB631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0" y="4606860"/>
            <a:ext cx="12068600" cy="20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 relación con Él no esta basada en nuestra habilidad para ver, oír, tocar, oler, o probarlo…sino en nuestra confianza completa  que Él es  y que podemos comunicarnos con Él por medio de medios no-naturales.  </a:t>
            </a:r>
          </a:p>
          <a:p>
            <a:pPr algn="ctr" eaLnBrk="1" hangingPunct="1">
              <a:lnSpc>
                <a:spcPct val="90000"/>
              </a:lnSpc>
            </a:pPr>
            <a:endParaRPr lang="es-CO" alt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CO" altLang="en-US" sz="2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 relación con El existe sólo por la fe.</a:t>
            </a:r>
            <a:r>
              <a:rPr lang="en-US" altLang="en-US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D26C944C-43DD-E964-8CE7-F7C37F09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5D971E2-F217-CF0B-44BC-40B14D0B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988CEA10-420E-D96C-8239-D968AF385E42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CBCE63-5692-80BB-1192-668952EF4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1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21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5" grpId="0"/>
      <p:bldP spid="321547" grpId="0"/>
      <p:bldP spid="32154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7" name="Rectangle 7">
            <a:extLst>
              <a:ext uri="{FF2B5EF4-FFF2-40B4-BE49-F238E27FC236}">
                <a16:creationId xmlns:a16="http://schemas.microsoft.com/office/drawing/2014/main" id="{7A96D281-CBB0-70E9-D760-49EFFA4A7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67823"/>
            <a:ext cx="36576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O" altLang="en-US" sz="28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Creemos que hay</a:t>
            </a: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</a:t>
            </a: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Inteligencia</a:t>
            </a: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Poder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Voluntad </a:t>
            </a: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Personalidad</a:t>
            </a: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568" name="Rectangle 8">
            <a:extLst>
              <a:ext uri="{FF2B5EF4-FFF2-40B4-BE49-F238E27FC236}">
                <a16:creationId xmlns:a16="http://schemas.microsoft.com/office/drawing/2014/main" id="{CC660F89-EA84-2302-C03A-EB32AB621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203775"/>
            <a:ext cx="3009899" cy="1255728"/>
          </a:xfrm>
          <a:prstGeom prst="rect">
            <a:avLst/>
          </a:prstGeom>
          <a:solidFill>
            <a:srgbClr val="EBE8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más allá </a:t>
            </a:r>
          </a:p>
          <a:p>
            <a:pPr algn="ctr" eaLnBrk="1" hangingPunct="1">
              <a:lnSpc>
                <a:spcPct val="90000"/>
              </a:lnSpc>
            </a:pPr>
            <a:r>
              <a:rPr lang="es-CO" alt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hombre y de este mundo.</a:t>
            </a:r>
            <a:endParaRPr lang="en-US" altLang="en-US" sz="28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571" name="AutoShape 11">
            <a:extLst>
              <a:ext uri="{FF2B5EF4-FFF2-40B4-BE49-F238E27FC236}">
                <a16:creationId xmlns:a16="http://schemas.microsoft.com/office/drawing/2014/main" id="{BA3E6ACA-B8F8-3D5D-4687-DDE50D660DAD}"/>
              </a:ext>
            </a:extLst>
          </p:cNvPr>
          <p:cNvSpPr>
            <a:spLocks/>
          </p:cNvSpPr>
          <p:nvPr/>
        </p:nvSpPr>
        <p:spPr bwMode="auto">
          <a:xfrm flipH="1">
            <a:off x="5715000" y="720070"/>
            <a:ext cx="533400" cy="2480329"/>
          </a:xfrm>
          <a:prstGeom prst="rightBrace">
            <a:avLst>
              <a:gd name="adj1" fmla="val 34524"/>
              <a:gd name="adj2" fmla="val 50000"/>
            </a:avLst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endParaRPr lang="en-US" altLang="en-US" sz="2600">
              <a:solidFill>
                <a:srgbClr val="FF3300"/>
              </a:solidFill>
            </a:endParaRPr>
          </a:p>
        </p:txBody>
      </p:sp>
      <p:sp>
        <p:nvSpPr>
          <p:cNvPr id="322573" name="Text Box 13">
            <a:extLst>
              <a:ext uri="{FF2B5EF4-FFF2-40B4-BE49-F238E27FC236}">
                <a16:creationId xmlns:a16="http://schemas.microsoft.com/office/drawing/2014/main" id="{898C1A43-7E9A-5753-EBB3-7841FAD28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83256"/>
            <a:ext cx="10972800" cy="280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El añora relacionarse con nosotros:  comunicar y responder el uno con el otro.  </a:t>
            </a:r>
          </a:p>
          <a:p>
            <a:pPr algn="ctr" eaLnBrk="1" hangingPunct="1">
              <a:lnSpc>
                <a:spcPct val="90000"/>
              </a:lnSpc>
            </a:pP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resultado, podemos influenciar el uno al otro en maneras que moldean nuestras vidas, las vidas de otros, el mundo, la historia humana, y nuestro destino más allá de este mundo.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750"/>
                                        <p:tgtEl>
                                          <p:spTgt spid="32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750"/>
                                        <p:tgtEl>
                                          <p:spTgt spid="32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750"/>
                                        <p:tgtEl>
                                          <p:spTgt spid="32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750"/>
                                        <p:tgtEl>
                                          <p:spTgt spid="322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750"/>
                                        <p:tgtEl>
                                          <p:spTgt spid="322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750"/>
                                        <p:tgtEl>
                                          <p:spTgt spid="322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2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32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8" grpId="0" animBg="1"/>
      <p:bldP spid="3225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93" name="Text Box 9">
            <a:extLst>
              <a:ext uri="{FF2B5EF4-FFF2-40B4-BE49-F238E27FC236}">
                <a16:creationId xmlns:a16="http://schemas.microsoft.com/office/drawing/2014/main" id="{824D54B4-E125-176C-847E-FC08516FA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066800"/>
            <a:ext cx="105918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podemos ver este Ser, pero creemos que existe y que:</a:t>
            </a: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8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transciende las limitaciones de nuestro planeta;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Podemos interactuar con Él en cualquier momento y esperar que Él nos responda en maneras muy especificas:  pequeñas o inmensas</a:t>
            </a:r>
          </a:p>
          <a:p>
            <a:pPr eaLnBrk="1" hangingPunct="1"/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puede causar eventos y resultados que no pueden ser explicados por causas “naturales”.</a:t>
            </a:r>
            <a:r>
              <a:rPr lang="es-CO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en-US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 nos pide que creamos en Él y confiemos en Él; que le pidamos que dirija nuestras vidas e influencie cada aspecto de nuestras vidas.</a:t>
            </a:r>
            <a:r>
              <a:rPr lang="es-CO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23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323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235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3235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235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ext Box 2">
            <a:extLst>
              <a:ext uri="{FF2B5EF4-FFF2-40B4-BE49-F238E27FC236}">
                <a16:creationId xmlns:a16="http://schemas.microsoft.com/office/drawing/2014/main" id="{D146BA9B-BD00-016C-74B9-D923DE2D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12192000" cy="867930"/>
          </a:xfrm>
          <a:prstGeom prst="rect">
            <a:avLst/>
          </a:prstGeom>
          <a:solidFill>
            <a:srgbClr val="E2E3B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Cuando estamos convencidos de estas cosas que no podemos probar…</a:t>
            </a:r>
            <a:endParaRPr lang="en-US" altLang="en-US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616" name="Text Box 8">
            <a:extLst>
              <a:ext uri="{FF2B5EF4-FFF2-40B4-BE49-F238E27FC236}">
                <a16:creationId xmlns:a16="http://schemas.microsoft.com/office/drawing/2014/main" id="{26EF19A1-0599-12DC-5195-B104BE8AC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41246"/>
            <a:ext cx="12192000" cy="458587"/>
          </a:xfrm>
          <a:prstGeom prst="rect">
            <a:avLst/>
          </a:prstGeom>
          <a:solidFill>
            <a:srgbClr val="E2E3B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es-CO" alt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Eso es FE!</a:t>
            </a:r>
            <a:r>
              <a:rPr lang="en-US" altLang="en-US" sz="2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</a:p>
        </p:txBody>
      </p:sp>
      <p:sp>
        <p:nvSpPr>
          <p:cNvPr id="324619" name="Text Box 11">
            <a:extLst>
              <a:ext uri="{FF2B5EF4-FFF2-40B4-BE49-F238E27FC236}">
                <a16:creationId xmlns:a16="http://schemas.microsoft.com/office/drawing/2014/main" id="{8385A59A-5DF5-66AB-F7D9-796ABBFC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905000"/>
            <a:ext cx="11963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pedimos a este </a:t>
            </a: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 interactúe con nosotros</a:t>
            </a:r>
          </a:p>
          <a:p>
            <a:pPr eaLnBrk="1" hangingPunct="1">
              <a:lnSpc>
                <a:spcPct val="90000"/>
              </a:lnSpc>
            </a:pP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estamos convencidos que El no sólo nos va a responder sino que también nos responderá sólo por nuestro bien;</a:t>
            </a:r>
          </a:p>
          <a:p>
            <a:pPr eaLnBrk="1" hangingPunct="1">
              <a:lnSpc>
                <a:spcPct val="90000"/>
              </a:lnSpc>
            </a:pP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dedicamos a aceptar los resultados de interactuar con ese </a:t>
            </a: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 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quien no podemos probar por medio de ningún sentido físico</a:t>
            </a:r>
          </a:p>
          <a:p>
            <a:pPr eaLnBrk="1" hangingPunct="1">
              <a:lnSpc>
                <a:spcPct val="90000"/>
              </a:lnSpc>
            </a:pPr>
            <a:endParaRPr lang="es-CO" alt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nuestra confianza en nuestra libre interacción con ese </a:t>
            </a:r>
            <a:r>
              <a:rPr lang="es-CO" altLang="en-US" sz="28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</a:t>
            </a:r>
            <a:r>
              <a:rPr lang="es-CO" alt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influencia y dirige cada aspecto de nuestra vida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4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4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24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24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 animBg="1"/>
      <p:bldP spid="3246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8">
            <a:extLst>
              <a:ext uri="{FF2B5EF4-FFF2-40B4-BE49-F238E27FC236}">
                <a16:creationId xmlns:a16="http://schemas.microsoft.com/office/drawing/2014/main" id="{A850B958-801B-0E93-5C66-FA18ACC49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838" y="3324251"/>
            <a:ext cx="10591800" cy="2677656"/>
          </a:xfrm>
          <a:prstGeom prst="rect">
            <a:avLst/>
          </a:prstGeom>
          <a:solidFill>
            <a:srgbClr val="E1E2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3000" u="sng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Hebreos 11:1,6 es muy conciso</a:t>
            </a:r>
            <a:r>
              <a:rPr lang="es-CO" altLang="en-US" sz="3000" dirty="0">
                <a:solidFill>
                  <a:srgbClr val="A5002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s-CO" altLang="en-US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fe la certeza de lo que se espera, la convicción de lo que no se ve … </a:t>
            </a:r>
          </a:p>
          <a:p>
            <a:pPr eaLnBrk="1" hangingPunct="1">
              <a:lnSpc>
                <a:spcPct val="150000"/>
              </a:lnSpc>
            </a:pPr>
            <a:endParaRPr lang="es-CO" altLang="en-US" sz="12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es-CO" altLang="en-US" sz="3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fe es imposible agradar a Dios; porque es necesario que el que se acerca a Dios crea que le hay, y que es galardonador de los que le buscan</a:t>
            </a:r>
            <a:r>
              <a:rPr lang="es-CO" alt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3645F70-5006-6112-2D1C-5198AD901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196" y="763760"/>
            <a:ext cx="6569104" cy="830997"/>
          </a:xfrm>
          <a:prstGeom prst="rect">
            <a:avLst/>
          </a:prstGeom>
          <a:solidFill>
            <a:srgbClr val="E2E3B5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ES" altLang="en-US" sz="48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¿QUÉ ES LA FE?</a:t>
            </a:r>
            <a:endParaRPr lang="en-US" altLang="en-US" sz="4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34D51AC-65B3-1A13-9EB6-678A2F01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r="23035" b="52917"/>
          <a:stretch>
            <a:fillRect/>
          </a:stretch>
        </p:blipFill>
        <p:spPr bwMode="auto">
          <a:xfrm>
            <a:off x="-1" y="76198"/>
            <a:ext cx="5514221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1C95C09C-AB3F-6109-345A-311CD7FA326C}"/>
              </a:ext>
            </a:extLst>
          </p:cNvPr>
          <p:cNvSpPr>
            <a:spLocks noChangeArrowheads="1"/>
          </p:cNvSpPr>
          <p:nvPr/>
        </p:nvSpPr>
        <p:spPr bwMode="auto">
          <a:xfrm rot="-877516">
            <a:off x="109850" y="772994"/>
            <a:ext cx="1201149" cy="5355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CC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Arial Black" panose="020B0A04020102020204" pitchFamily="34" charset="0"/>
              </a:rPr>
              <a:t>POR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223C91-886B-4E00-6601-2A4BDB1DE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0612"/>
            <a:ext cx="4038600" cy="990880"/>
          </a:xfrm>
          <a:prstGeom prst="rect">
            <a:avLst/>
          </a:prstGeom>
          <a:solidFill>
            <a:srgbClr val="FFCC00"/>
          </a:solidFill>
          <a:ln w="762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algn="ctr" eaLnBrk="1" hangingPunct="1"/>
            <a:r>
              <a:rPr lang="es-CO" altLang="en-US" sz="8000" dirty="0">
                <a:latin typeface="Cooper Black" panose="0208090404030B020404" pitchFamily="18" charset="0"/>
              </a:rPr>
              <a:t>LA FE</a:t>
            </a:r>
            <a:endParaRPr lang="en-US" altLang="en-US" sz="8000" dirty="0">
              <a:latin typeface="Cooper Black" panose="0208090404030B020404" pitchFamily="18" charset="0"/>
            </a:endParaRPr>
          </a:p>
        </p:txBody>
      </p:sp>
      <p:sp>
        <p:nvSpPr>
          <p:cNvPr id="341002" name="Rectangle 10">
            <a:extLst>
              <a:ext uri="{FF2B5EF4-FFF2-40B4-BE49-F238E27FC236}">
                <a16:creationId xmlns:a16="http://schemas.microsoft.com/office/drawing/2014/main" id="{1A257A32-C5ED-41A3-3E2F-EF2A0AC2C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24" y="4419600"/>
            <a:ext cx="10746738" cy="180837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empus Sans ITC" panose="04020404030D07020202" pitchFamily="82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14031</TotalTime>
  <Words>1270</Words>
  <Application>Microsoft Office PowerPoint</Application>
  <PresentationFormat>Widescreen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Cooper Black</vt:lpstr>
      <vt:lpstr>Tahoma</vt:lpstr>
      <vt:lpstr>Tempus Sans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Florida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 Camp</dc:creator>
  <cp:lastModifiedBy>ROYCE CHANDLER</cp:lastModifiedBy>
  <cp:revision>989</cp:revision>
  <dcterms:created xsi:type="dcterms:W3CDTF">2003-05-10T19:49:26Z</dcterms:created>
  <dcterms:modified xsi:type="dcterms:W3CDTF">2023-09-12T18:50:31Z</dcterms:modified>
</cp:coreProperties>
</file>