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334" r:id="rId3"/>
    <p:sldId id="446" r:id="rId4"/>
    <p:sldId id="448" r:id="rId5"/>
    <p:sldId id="462" r:id="rId6"/>
    <p:sldId id="330" r:id="rId7"/>
    <p:sldId id="444" r:id="rId8"/>
    <p:sldId id="429" r:id="rId9"/>
    <p:sldId id="430" r:id="rId10"/>
    <p:sldId id="431" r:id="rId11"/>
    <p:sldId id="432" r:id="rId12"/>
    <p:sldId id="433" r:id="rId13"/>
    <p:sldId id="435" r:id="rId14"/>
    <p:sldId id="436" r:id="rId15"/>
    <p:sldId id="437" r:id="rId16"/>
    <p:sldId id="440" r:id="rId17"/>
    <p:sldId id="441" r:id="rId18"/>
    <p:sldId id="442" r:id="rId19"/>
    <p:sldId id="417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427" r:id="rId28"/>
    <p:sldId id="452" r:id="rId29"/>
    <p:sldId id="454" r:id="rId30"/>
    <p:sldId id="455" r:id="rId31"/>
    <p:sldId id="456" r:id="rId32"/>
    <p:sldId id="457" r:id="rId33"/>
    <p:sldId id="459" r:id="rId34"/>
    <p:sldId id="460" r:id="rId35"/>
    <p:sldId id="461" r:id="rId36"/>
    <p:sldId id="463" r:id="rId37"/>
    <p:sldId id="466" r:id="rId38"/>
    <p:sldId id="467" r:id="rId39"/>
    <p:sldId id="465" r:id="rId40"/>
    <p:sldId id="468" r:id="rId41"/>
    <p:sldId id="469" r:id="rId42"/>
    <p:sldId id="428" r:id="rId43"/>
    <p:sldId id="409" r:id="rId44"/>
    <p:sldId id="451" r:id="rId45"/>
    <p:sldId id="470" r:id="rId46"/>
    <p:sldId id="464" r:id="rId47"/>
    <p:sldId id="350" r:id="rId4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1D7"/>
    <a:srgbClr val="F1F4E0"/>
    <a:srgbClr val="EAEFD1"/>
    <a:srgbClr val="F0F0AE"/>
    <a:srgbClr val="D2DD9B"/>
    <a:srgbClr val="CC3300"/>
    <a:srgbClr val="800000"/>
    <a:srgbClr val="FFFF00"/>
    <a:srgbClr val="66FF33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0" autoAdjust="0"/>
    <p:restoredTop sz="99810" autoAdjust="0"/>
  </p:normalViewPr>
  <p:slideViewPr>
    <p:cSldViewPr>
      <p:cViewPr varScale="1">
        <p:scale>
          <a:sx n="101" d="100"/>
          <a:sy n="101" d="100"/>
        </p:scale>
        <p:origin x="900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0507-3315-C2AF-5276-739CAEDB3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48FA3-45EA-DECD-CFBC-86132634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04D81-8E9F-9C63-4DBA-6361EF544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4225B-43D6-4ED5-A52C-9EF47F36D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49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33CBE-DBDE-0714-502A-D4CFA1DA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DB979-9E20-A04D-DE11-F1215A28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3F730-3BF6-24A5-638F-81B72FD0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EE11B-7BE8-4EB9-8AD0-64A42DBE8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47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2D3D6-5728-CF70-F647-35042DE23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58DA5-5202-121D-6263-48066F45A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7F631-6275-4D80-A851-78BE5CFC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F14D-0FBD-4EA5-81DE-5D21AFDF3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79986-6B5A-C056-BC24-2C22F4AC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D4407-B76E-81D6-388E-E75A365E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DEB0B-CA51-F10B-F987-3D786CDB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90562-25A5-49F1-AEA8-CC88A64DBD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31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971BB-25F5-D4C0-7C51-B62BCD8D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262B4-0829-5405-67EB-1FF2C4E9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8208B-D75B-DDB6-4B87-EB08D7CDF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597C4-6986-44E7-8EBA-1E0ECFED12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97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1D373F-0D64-EA26-9F27-56F5EDE5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BB6560-39D3-8DD2-17FC-4DB8E9A77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7FE90A-9D0F-179B-0759-F8BDC452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4FD4-50D0-487A-9EB0-70E25D1F8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09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CCD794-FA99-3DDB-B055-EB192C6D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CC63C9-2099-056F-A245-FFCA78BC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20E2312-4B8F-542E-945A-162F7E8A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D6271-05FB-4EB0-B865-97C0A2C56C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53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D970D8F-16AE-49C2-9C53-14C6785C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B6850F5-2B9F-6FF6-3188-663AED3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3BD1DD0-9554-FC91-DE4E-74DEC605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1DBD8-03B0-4666-897A-CE8C33C06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90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C69697-47A6-427D-273C-8C5B55E4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A12BF5B-9A72-3274-99CA-2AF18CAE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7CA40F-EDDA-773D-FBCE-477B2300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CE6BB-7274-4B88-81C9-660DAD0AE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86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9D0454-284A-7024-1376-719D85DE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564C2A-89B6-68A6-740B-E1358607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8703A5-A2CC-F26E-E036-2DA60B16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92F1-79DA-43B4-8854-4B6ED4611E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23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59C558-06FF-17A0-A878-13F6E9BC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546541-48A6-4F47-A876-E40E0313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CD34D5-E15E-4DB6-C593-1FD80E0D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24B66-2D92-4BD2-9390-1A6886462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90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3CA7D58-D125-C734-9631-508F4270A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B157E85-3948-17EB-7CA7-1F7FEA9A4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B4D7-DC59-C8F2-D1F7-5ABA83454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0FAEB-49EE-0BF6-F9C5-1245AAB55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EBD28-4592-5E11-6FE8-C8D65D9D0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7351D3-99C5-4A9A-A197-758FFD7B1D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A677AAD9-87A6-24A2-04EE-6BF00BB15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4" y="1066800"/>
            <a:ext cx="9654396" cy="593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 31:9-12 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ha quitado el ganado a vuestro padre y me </a:t>
            </a:r>
            <a:r>
              <a:rPr lang="es-E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ha dado a mí. 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sucedió que por el tiempo cuando el rebaño estaba en celo, alcé los ojos y vi en sueños; y he aquí, los machos cabríos que cubrían las hembras </a:t>
            </a:r>
            <a:r>
              <a:rPr lang="es-E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eran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rayados, moteados y abigarrados. 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Dios me dijo en el sueño: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«Jacob»; y yo respondí: «Heme aquí». 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él dijo: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«Levanta ahora los ojos y ve que todos los machos cabríos que están cubriendo las hembras son rayados, moteados y abigarrados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2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31:55-32:2 -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Labán se levantó muy de mañana, besó a sus hijos y a sus hijas, y los bendijo 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cuando Jacob siguió su camino,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ángeles de Dios le salieron al encuentro. </a:t>
            </a:r>
            <a:r>
              <a:rPr lang="es-ES" sz="26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 verlos, Jacob dijo: Este es el campamento de Dios; por eso le puso a aquel lugar el nombre de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Mahanaim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8052" name="Text Box 4">
            <a:extLst>
              <a:ext uri="{FF2B5EF4-FFF2-40B4-BE49-F238E27FC236}">
                <a16:creationId xmlns:a16="http://schemas.microsoft.com/office/drawing/2014/main" id="{5691ADC3-ADD5-80FA-7A94-AA15573E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2209800"/>
            <a:ext cx="2485845" cy="169277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¡Ayuda angelical con la cría de animales!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8053" name="Text Box 5">
            <a:extLst>
              <a:ext uri="{FF2B5EF4-FFF2-40B4-BE49-F238E27FC236}">
                <a16:creationId xmlns:a16="http://schemas.microsoft.com/office/drawing/2014/main" id="{28E716DF-1EC9-84CF-38B2-837CF7174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6604" y="5520173"/>
            <a:ext cx="2415396" cy="88582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¿Y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hicieron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18322D8-6BB3-B771-C93F-B29F352C8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2" grpId="0" animBg="1"/>
      <p:bldP spid="258053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85CF687B-CD03-B9E7-750F-CF6952CD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945622"/>
            <a:ext cx="8077200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 32:23-29 -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 se quedó solo, y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hombre luchó con él hasta rayar el alba.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vio que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había prevalecido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contra Jacob, lo tocó en la coyuntura del muslo, y se dislocó la coyuntura del muslo de Jacob mientras luchaba con </a:t>
            </a:r>
            <a:r>
              <a:rPr lang="es-CO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él.  Entonces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hombre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dijo: Suéltame porque raya el alba. 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</a:t>
            </a:r>
            <a:r>
              <a:rPr lang="es-ES" sz="25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respondió: No te soltaré si no me bendices. Y él le dijo: ¿Cómo te llamas?  Y él respondió: Jacob.  Y </a:t>
            </a:r>
            <a:r>
              <a:rPr lang="es-ES" sz="25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hombre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dijo: Ya no será tu nombre Jacob, sino Israel, porque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luchado con Dios y con los hombres, y has prevalecido. 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Jacob le preguntó, y dijo: Dame a conocer ahora tu nombre. Pero él respondió: ¿Para qué preguntas por mi nombre?  Y lo bendijo allí.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9076" name="Text Box 4">
            <a:extLst>
              <a:ext uri="{FF2B5EF4-FFF2-40B4-BE49-F238E27FC236}">
                <a16:creationId xmlns:a16="http://schemas.microsoft.com/office/drawing/2014/main" id="{1E7B505B-4CF0-D405-AFE8-F4EAFBC79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936" y="1045774"/>
            <a:ext cx="3810000" cy="461963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“hombre”</a:t>
            </a:r>
          </a:p>
        </p:txBody>
      </p:sp>
      <p:sp>
        <p:nvSpPr>
          <p:cNvPr id="259077" name="Text Box 5">
            <a:extLst>
              <a:ext uri="{FF2B5EF4-FFF2-40B4-BE49-F238E27FC236}">
                <a16:creationId xmlns:a16="http://schemas.microsoft.com/office/drawing/2014/main" id="{F8B77A42-1104-D789-0F62-A06E8A5CB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12908"/>
            <a:ext cx="3810000" cy="461665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pudo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prevalecer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59078" name="Text Box 6">
            <a:extLst>
              <a:ext uri="{FF2B5EF4-FFF2-40B4-BE49-F238E27FC236}">
                <a16:creationId xmlns:a16="http://schemas.microsoft.com/office/drawing/2014/main" id="{952E4453-EE7F-06E3-DC3A-304273439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936" y="2179744"/>
            <a:ext cx="3810000" cy="830997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tuvo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suéltame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9079" name="Text Box 7">
            <a:extLst>
              <a:ext uri="{FF2B5EF4-FFF2-40B4-BE49-F238E27FC236}">
                <a16:creationId xmlns:a16="http://schemas.microsoft.com/office/drawing/2014/main" id="{DF38CB48-FE36-EEC2-050F-29FEF8367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4875" y="3115768"/>
            <a:ext cx="3810000" cy="860425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admitió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Jacob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prevaleció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59080" name="Text Box 8">
            <a:extLst>
              <a:ext uri="{FF2B5EF4-FFF2-40B4-BE49-F238E27FC236}">
                <a16:creationId xmlns:a16="http://schemas.microsoft.com/office/drawing/2014/main" id="{7FA01BE8-3C1A-A43B-DE43-C9382E44B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936" y="4081364"/>
            <a:ext cx="3810000" cy="461665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no diría su nombre 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9081" name="Text Box 9">
            <a:extLst>
              <a:ext uri="{FF2B5EF4-FFF2-40B4-BE49-F238E27FC236}">
                <a16:creationId xmlns:a16="http://schemas.microsoft.com/office/drawing/2014/main" id="{AACE14D2-6EAE-DD82-E39D-71B4EF16B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936" y="4648200"/>
            <a:ext cx="3810000" cy="1200329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tenía autoridad para darle a Jacob un nombre nuevo</a:t>
            </a:r>
          </a:p>
        </p:txBody>
      </p:sp>
      <p:sp>
        <p:nvSpPr>
          <p:cNvPr id="259083" name="Text Box 11">
            <a:extLst>
              <a:ext uri="{FF2B5EF4-FFF2-40B4-BE49-F238E27FC236}">
                <a16:creationId xmlns:a16="http://schemas.microsoft.com/office/drawing/2014/main" id="{BF7AAA6C-6966-9DC0-8C8C-372567DD7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953700"/>
            <a:ext cx="3810000" cy="830997"/>
          </a:xfrm>
          <a:prstGeom prst="rect">
            <a:avLst/>
          </a:prstGeom>
          <a:solidFill>
            <a:srgbClr val="F1F4E0"/>
          </a:solidFill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¿Quién era el “hombre”?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C3E3A9F-2F1F-E2A8-2BFF-3273289A6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25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2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6" grpId="0" animBg="1"/>
      <p:bldP spid="259077" grpId="0" animBg="1"/>
      <p:bldP spid="259078" grpId="0" animBg="1"/>
      <p:bldP spid="259079" grpId="0" animBg="1"/>
      <p:bldP spid="259080" grpId="0" animBg="1"/>
      <p:bldP spid="259081" grpId="0" animBg="1"/>
      <p:bldP spid="259083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35E0200D-B810-F0DC-1668-BDEFA465D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33354"/>
            <a:ext cx="7467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 48:15-16 -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bendijo a José, y dijo:  El Dios delante de quien anduvieron mis padres Abraham e Isaac, </a:t>
            </a:r>
            <a:r>
              <a:rPr lang="es-E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Dios que ha sido mi pastor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toda mi vida hasta este día,</a:t>
            </a:r>
            <a:r>
              <a:rPr lang="es-ES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que me ha rescatado de todo mal, bendiga a estos muchachos; 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y crezcan para ser multitud en medio de la tierra.</a:t>
            </a:r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12CB084C-28DD-CA43-6729-39A23B933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581400"/>
            <a:ext cx="4191000" cy="231512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Jacob y a sus descendientes Dios proporcionó una vida entera de bendiciones a través de un ángel.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90A1AF7-9D67-1642-F2E7-747F361E6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100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4E779143-D2C1-8277-3ACE-0805A0FD2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72503"/>
            <a:ext cx="7924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3:1-4 -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Moisés apacentaba el rebaño de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Jetro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suegro, sacerdote de Madián; y condujo el rebaño hacia el lado occidental del desierto, y llegó a Horeb, el monte de Dios.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le apareció el ángel del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en una llama de fuego, en medio de una zarza;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Moisés  miró, y he aquí, la zarza ardía en fuego, y la zarza no se consumía.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dijo Moisés: Me acercaré ahora para ver esta maravilla: por qué la zarza no se quema.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el Señor vio que él se acercaba para mirar,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lo llamó de en medio de la zarza,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</a:t>
            </a:r>
          </a:p>
        </p:txBody>
      </p:sp>
      <p:sp>
        <p:nvSpPr>
          <p:cNvPr id="262147" name="Text Box 3">
            <a:extLst>
              <a:ext uri="{FF2B5EF4-FFF2-40B4-BE49-F238E27FC236}">
                <a16:creationId xmlns:a16="http://schemas.microsoft.com/office/drawing/2014/main" id="{26F6E626-7CA4-3B1C-123B-45DE49E6A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2148" name="Text Box 4">
            <a:extLst>
              <a:ext uri="{FF2B5EF4-FFF2-40B4-BE49-F238E27FC236}">
                <a16:creationId xmlns:a16="http://schemas.microsoft.com/office/drawing/2014/main" id="{47846AE9-B5E3-0FC7-EF67-EEA86BA8F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81200"/>
            <a:ext cx="3657600" cy="892552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apareció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2149" name="Text Box 5">
            <a:extLst>
              <a:ext uri="{FF2B5EF4-FFF2-40B4-BE49-F238E27FC236}">
                <a16:creationId xmlns:a16="http://schemas.microsoft.com/office/drawing/2014/main" id="{C7972EE3-4750-26CD-4F60-4EB980F80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124200"/>
            <a:ext cx="3657600" cy="2677656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¿Estaban allí tanto el Señor como su ángel?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habló con la autoridad de Dios mismo.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2153" name="Rectangle 9">
            <a:extLst>
              <a:ext uri="{FF2B5EF4-FFF2-40B4-BE49-F238E27FC236}">
                <a16:creationId xmlns:a16="http://schemas.microsoft.com/office/drawing/2014/main" id="{E093C283-3A74-E88B-6FB9-53C27C6D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619336"/>
            <a:ext cx="7741920" cy="89362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62154" name="Rectangle 10">
            <a:extLst>
              <a:ext uri="{FF2B5EF4-FFF2-40B4-BE49-F238E27FC236}">
                <a16:creationId xmlns:a16="http://schemas.microsoft.com/office/drawing/2014/main" id="{346887C8-1037-D04C-5E32-B18A4169A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140669"/>
            <a:ext cx="2057400" cy="533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62155" name="Rectangle 11">
            <a:extLst>
              <a:ext uri="{FF2B5EF4-FFF2-40B4-BE49-F238E27FC236}">
                <a16:creationId xmlns:a16="http://schemas.microsoft.com/office/drawing/2014/main" id="{4D5BC55C-70A2-0B85-4AE3-191E6F5A4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1522" y="4425647"/>
            <a:ext cx="3749040" cy="1447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 dirty="0"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6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26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26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62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62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10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62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  <p:bldP spid="262147" grpId="0" animBg="1"/>
      <p:bldP spid="262148" grpId="0" animBg="1"/>
      <p:bldP spid="2621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9749F6F9-C7B1-10A6-074F-E9AE995B4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9600"/>
            <a:ext cx="8839200" cy="640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5000"/>
              </a:lnSpc>
              <a:spcBef>
                <a:spcPts val="0"/>
              </a:spcBef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14:8-22 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 acercarse Faraón, los hijos de Israel alzaron los ojos, y he aquí los egipcios marchaban tras ellos; entonces los hijos de Israel tuvieron mucho miedo y clamaron al </a:t>
            </a:r>
            <a:r>
              <a:rPr lang="es-ES" sz="24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 Dios que había ido delante del campamento de Israel, se apartó, e iba tras ellos;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la columna de nube que había ido delante de ellos, se apartó, y se les puso detrás. 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vino </a:t>
            </a:r>
            <a:r>
              <a:rPr lang="es-E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colocarse 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 el campamento de Egipto y el campamento de Israel; y estaba la nube junto con las tinieblas; sin embargo, de noche alumbraba </a:t>
            </a:r>
            <a:r>
              <a:rPr lang="es-E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Israel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en toda la noche no se acercaron los unos a los otros.  Extendió Moisés su mano sobre el mar; y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Señor, por medio de un fuerte viento solano </a:t>
            </a:r>
            <a:r>
              <a:rPr lang="es-E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sopló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toda la noche, hizo que el mar retrocediera; y cambió el mar en tierra seca, y fueron divididas las aguas. </a:t>
            </a:r>
            <a:r>
              <a:rPr lang="es-ES" sz="24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los hijos de Israel entraron por en medio del mar, en seco, y las aguas les </a:t>
            </a:r>
            <a:r>
              <a:rPr lang="es-E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eran como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un muro a su derecha y a su izquierda. </a:t>
            </a:r>
          </a:p>
          <a:p>
            <a:pPr algn="ctr" eaLnBrk="1" hangingPunct="1">
              <a:lnSpc>
                <a:spcPct val="95000"/>
              </a:lnSpc>
              <a:spcBef>
                <a:spcPts val="0"/>
              </a:spcBef>
              <a:buFontTx/>
              <a:buNone/>
            </a:pP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4A8EB14A-518A-65F0-E1E9-9CF2816D3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3999" y="1078594"/>
            <a:ext cx="3129643" cy="114492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¿Dios dijo algo sobre este ángel antes de esto?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173" name="Text Box 5">
            <a:extLst>
              <a:ext uri="{FF2B5EF4-FFF2-40B4-BE49-F238E27FC236}">
                <a16:creationId xmlns:a16="http://schemas.microsoft.com/office/drawing/2014/main" id="{33CC7D27-3C41-BA96-479A-2A2AD28F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5232" y="4960596"/>
            <a:ext cx="3129643" cy="114954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¿Fue esto también obra de ese ángel o de otro?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174" name="Text Box 6">
            <a:extLst>
              <a:ext uri="{FF2B5EF4-FFF2-40B4-BE49-F238E27FC236}">
                <a16:creationId xmlns:a16="http://schemas.microsoft.com/office/drawing/2014/main" id="{9A252A1D-4041-34CB-6DF4-E1609782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3999" y="2678794"/>
            <a:ext cx="3129643" cy="184665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¿Un ángel había “caminado” con ellos desde Egipto hasta aquí? ¿Sabían eso?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175" name="Rectangle 7">
            <a:extLst>
              <a:ext uri="{FF2B5EF4-FFF2-40B4-BE49-F238E27FC236}">
                <a16:creationId xmlns:a16="http://schemas.microsoft.com/office/drawing/2014/main" id="{85343D1E-693B-CA62-A699-1220A0B30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6" y="4419600"/>
            <a:ext cx="8763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63176" name="Rectangle 8">
            <a:extLst>
              <a:ext uri="{FF2B5EF4-FFF2-40B4-BE49-F238E27FC236}">
                <a16:creationId xmlns:a16="http://schemas.microsoft.com/office/drawing/2014/main" id="{767B4828-24FE-4BD3-4E8B-45FE35FBC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1981200" cy="533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EE6E7D22-6341-719C-46CF-CA9C33B1E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26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1000"/>
                                        <p:tgtEl>
                                          <p:spTgt spid="26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63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63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1000"/>
                                        <p:tgtEl>
                                          <p:spTgt spid="26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/>
      <p:bldP spid="263172" grpId="0" animBg="1"/>
      <p:bldP spid="263173" grpId="0" animBg="1"/>
      <p:bldP spid="263174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Text Box 3">
            <a:extLst>
              <a:ext uri="{FF2B5EF4-FFF2-40B4-BE49-F238E27FC236}">
                <a16:creationId xmlns:a16="http://schemas.microsoft.com/office/drawing/2014/main" id="{1E2BB7FB-1B29-519B-9438-792500B28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472765"/>
            <a:ext cx="4876800" cy="184665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“servicio” proporcionaría este ángel?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Guardar... Proteger... Instruir... Traerte a Canaán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4196" name="Text Box 4">
            <a:extLst>
              <a:ext uri="{FF2B5EF4-FFF2-40B4-BE49-F238E27FC236}">
                <a16:creationId xmlns:a16="http://schemas.microsoft.com/office/drawing/2014/main" id="{25D6E327-8776-2799-7D66-BF3CCF264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7271" y="3538576"/>
            <a:ext cx="4876800" cy="304698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este ángel se le dio la tarea de asegurar que el éxodo y el viaje a Canaán fuera un éxito: representaba a Dios ante ellos en todo ese tiempo y en todas las situaciones, incluso lidiar con cualquier rebelión de ellos.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4197" name="Rectangle 5">
            <a:extLst>
              <a:ext uri="{FF2B5EF4-FFF2-40B4-BE49-F238E27FC236}">
                <a16:creationId xmlns:a16="http://schemas.microsoft.com/office/drawing/2014/main" id="{765EBED5-B368-27AC-92F0-0A0F8927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" y="1143000"/>
            <a:ext cx="70866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23:20-23 -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aquí,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enviaré un ángel delante de ti,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que te guarde en el camino y te traiga al lugar que yo he preparado.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Sé prudente delante de él y obedece su voz; no seas rebelde contra él, pues no perdonará vuestra rebelión, porque en él está mi nombre.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si en verdad obedeces su voz y haces todo lo que yo digo, entonces seré enemigo de tus enemigos y adversario de tus adversarios.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Pues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ángel irá delante de ti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te llevará a </a:t>
            </a:r>
            <a:r>
              <a:rPr lang="es-ES" sz="25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tierra del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amorreo, del hitita, del ferezeo, del cananeo, del </a:t>
            </a:r>
            <a:r>
              <a:rPr lang="es-E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heveo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del jebuseo; y los destruiré por completo.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4161FEC-F4AB-BEB6-20BB-D68A62375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animBg="1"/>
      <p:bldP spid="264196" grpId="0" animBg="1"/>
      <p:bldP spid="264197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ext Box 2">
            <a:extLst>
              <a:ext uri="{FF2B5EF4-FFF2-40B4-BE49-F238E27FC236}">
                <a16:creationId xmlns:a16="http://schemas.microsoft.com/office/drawing/2014/main" id="{07BCF830-42A3-EE24-B178-A27C9F030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Balaam…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6C21B816-70F8-A5EF-DCAD-B9A1611E1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219200"/>
            <a:ext cx="79248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 22:20-23 -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vino a Balaam de noche,  y le dijo: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los hombres han venido a llamarte, levántate </a:t>
            </a:r>
            <a:r>
              <a:rPr lang="es-ES" sz="25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ve con ellos; pero solo dirás la palabra que yo te hable. Y Balaam se levantó muy de mañana, aparejó su asna y se fue con los jefes de </a:t>
            </a:r>
            <a:r>
              <a:rPr lang="es-E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Moab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Dios se airó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él iba, y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 del </a:t>
            </a:r>
            <a:r>
              <a:rPr lang="es-ES" sz="25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se puso en el camino como un adversario contra él.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Balaam iba montado sobre su asna, y sus dos sirvientes con él.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asna vio al ángel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 </a:t>
            </a:r>
            <a:r>
              <a:rPr lang="es-ES" sz="25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de pie en el camino con la espada desenvainada en la mano, el asna se salió del camino y se fue por medio del campo; pero Balaam golpeó el asna para hacerla volver al camino. </a:t>
            </a:r>
          </a:p>
        </p:txBody>
      </p:sp>
      <p:sp>
        <p:nvSpPr>
          <p:cNvPr id="267269" name="Text Box 5">
            <a:extLst>
              <a:ext uri="{FF2B5EF4-FFF2-40B4-BE49-F238E27FC236}">
                <a16:creationId xmlns:a16="http://schemas.microsoft.com/office/drawing/2014/main" id="{AAC3582D-9B0A-F76B-C1A3-9FD1D3DC3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3962400" cy="2015936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estaba enojado, y Su ángel se paró en el camino para “servir” el propósito de Dios con Balaam.</a:t>
            </a:r>
            <a:endParaRPr lang="en-US" alt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6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animBg="1"/>
      <p:bldP spid="267268" grpId="0"/>
      <p:bldP spid="2672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Text Box 3">
            <a:extLst>
              <a:ext uri="{FF2B5EF4-FFF2-40B4-BE49-F238E27FC236}">
                <a16:creationId xmlns:a16="http://schemas.microsoft.com/office/drawing/2014/main" id="{87FBDA96-07CA-3850-969B-28E342CE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0456" y="2365355"/>
            <a:ext cx="3031544" cy="209288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¿Existe otra ocasión en la que un ángel fue visto por un animal?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8292" name="Rectangle 4">
            <a:extLst>
              <a:ext uri="{FF2B5EF4-FFF2-40B4-BE49-F238E27FC236}">
                <a16:creationId xmlns:a16="http://schemas.microsoft.com/office/drawing/2014/main" id="{71205A4D-9552-87A6-2C1D-463759EE6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528087"/>
            <a:ext cx="8991600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 22:24-28 -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se puso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una senda estrecha de los viñedos,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una pared a un lado y otra pared al otro lado.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ver el asna al ángel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se pegó contra la pared y presionó el pie de Balaam contra la pared; entonces él la golpeó otra vez.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 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se fue más lejos,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se puso en un sitio estrecho donde no había manera de volverse ni a la derecha ni a la izquierda.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viendo el asna al ángel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se echó debajo de Balaam; y Balaam se enojó y golpeó al asna con su palo.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abrió la boca del asna,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cual dijo a Balaam: ¿Qué te he hecho yo que me has golpeado estas tres veces?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8293" name="Text Box 5">
            <a:extLst>
              <a:ext uri="{FF2B5EF4-FFF2-40B4-BE49-F238E27FC236}">
                <a16:creationId xmlns:a16="http://schemas.microsoft.com/office/drawing/2014/main" id="{4593F40A-6E6F-FAA2-3886-0C9C9869D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0456" y="4648200"/>
            <a:ext cx="3031544" cy="209288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el ángel no se apareció directamente a Balaam?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5A38C042-8492-1383-1002-27FA40638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Balaam…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animBg="1"/>
      <p:bldP spid="268292" grpId="0"/>
      <p:bldP spid="268293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Text Box 3">
            <a:extLst>
              <a:ext uri="{FF2B5EF4-FFF2-40B4-BE49-F238E27FC236}">
                <a16:creationId xmlns:a16="http://schemas.microsoft.com/office/drawing/2014/main" id="{C116CC9E-B4F4-9A10-42CE-C5FC27557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1371600"/>
            <a:ext cx="2895600" cy="329320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Dios estaba haciendo lo que se le había asignado, con plena autoridad de Dios para hacerlo.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9316" name="Rectangle 4">
            <a:extLst>
              <a:ext uri="{FF2B5EF4-FFF2-40B4-BE49-F238E27FC236}">
                <a16:creationId xmlns:a16="http://schemas.microsoft.com/office/drawing/2014/main" id="{D5C49F42-ADEE-9621-DD91-57C53AC5D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9144000" cy="4413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22:29-33 -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Balaam respondió al asna: Porque te has burlado de mí. Ojalá tuviera una espada en mi mano, que ahora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mismo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te mataba.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asna dijo a Balaam: ¿No soy yo tu asna, y sobre mí has cabalgado toda tu vida hasta hoy? ¿He tenido la costumbre de portarme así contigo? Y él dijo: No. 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  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abrió los ojos de Balaam, y él vio al ángel del  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pie en el camino, con la espada desenvainada en su mano, e inclinándose, se postró rostro en tierra;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le dijo: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has golpeado a tu asna estas tres veces? Mira, yo he salido como adversario…</a:t>
            </a:r>
          </a:p>
        </p:txBody>
      </p:sp>
      <p:sp>
        <p:nvSpPr>
          <p:cNvPr id="269317" name="Text Box 5">
            <a:extLst>
              <a:ext uri="{FF2B5EF4-FFF2-40B4-BE49-F238E27FC236}">
                <a16:creationId xmlns:a16="http://schemas.microsoft.com/office/drawing/2014/main" id="{37A15FE4-D07A-4F4C-4CCE-6C75F0114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205678"/>
            <a:ext cx="4096871" cy="161274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Eso era literalmente cierto: Dios envió a su ángel para hacer precisamente eso.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9318" name="Rectangle 6">
            <a:extLst>
              <a:ext uri="{FF2B5EF4-FFF2-40B4-BE49-F238E27FC236}">
                <a16:creationId xmlns:a16="http://schemas.microsoft.com/office/drawing/2014/main" id="{1EAE4A93-D32B-C965-CE83-D781AF8F2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9" y="5205677"/>
            <a:ext cx="7942729" cy="161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Jueces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2:1-5 -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subió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Gilgal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Boquim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y dijo: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os saqué de Egipto y os conduje a la tierra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había prometido a vuestros padres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69D0335-A1E4-C1AE-1ABE-6365FA617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Balaam…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6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6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6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10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animBg="1"/>
      <p:bldP spid="269316" grpId="0"/>
      <p:bldP spid="269317" grpId="0" animBg="1"/>
      <p:bldP spid="269318" grpId="0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Text Box 2">
            <a:extLst>
              <a:ext uri="{FF2B5EF4-FFF2-40B4-BE49-F238E27FC236}">
                <a16:creationId xmlns:a16="http://schemas.microsoft.com/office/drawing/2014/main" id="{27A24588-46EF-F26F-A728-11476BB7B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D5C35624-73CE-115F-AE77-00708AACE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8001000" cy="465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–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Señor envió pestilencia sobre Israel,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cayeron setenta mil hombres de Israel.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envió Dios un ángel a Jerusalén para destruirla;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cuando estaba a punto de destruir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miró 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y sintió pesar por la calamidad, y dijo al ángel destructor: Basta, detén ahora tu mano. Y el ángel del Señor  estaba junto a la era de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jebuseo.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alzando David sus ojos, vio al ángel del Señor  que estaba entre la tierra y el cielo, con una espada desenvainada en su mano, extendida sobre Jerusalén.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43716" name="Text Box 4">
            <a:extLst>
              <a:ext uri="{FF2B5EF4-FFF2-40B4-BE49-F238E27FC236}">
                <a16:creationId xmlns:a16="http://schemas.microsoft.com/office/drawing/2014/main" id="{A6D144CE-FE15-8FCA-B9C6-DE7E45BF5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767568"/>
            <a:ext cx="4114800" cy="1823576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diferencia clara entre “el Señor” y el ángel asignado para castigar… el Señor estaba a cargo</a:t>
            </a:r>
            <a:endParaRPr lang="en-US" alt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3717" name="Text Box 5">
            <a:extLst>
              <a:ext uri="{FF2B5EF4-FFF2-40B4-BE49-F238E27FC236}">
                <a16:creationId xmlns:a16="http://schemas.microsoft.com/office/drawing/2014/main" id="{07C65C7E-418F-6A76-5ECD-E773F987D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236" y="3695955"/>
            <a:ext cx="4114800" cy="477054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5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junto a la era de </a:t>
            </a:r>
            <a:r>
              <a:rPr lang="en-US" altLang="en-US" sz="25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endParaRPr lang="en-US" altLang="en-US" sz="25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3718" name="Text Box 6">
            <a:extLst>
              <a:ext uri="{FF2B5EF4-FFF2-40B4-BE49-F238E27FC236}">
                <a16:creationId xmlns:a16="http://schemas.microsoft.com/office/drawing/2014/main" id="{D155CEF1-CD0D-AB75-D174-4776D061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871641"/>
            <a:ext cx="4110318" cy="78483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intención del ángel: destruir la ciudad.</a:t>
            </a:r>
            <a:endParaRPr lang="en-US" alt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3719" name="Text Box 7">
            <a:extLst>
              <a:ext uri="{FF2B5EF4-FFF2-40B4-BE49-F238E27FC236}">
                <a16:creationId xmlns:a16="http://schemas.microsoft.com/office/drawing/2014/main" id="{D6F40F4D-14DC-F341-D1FA-8A3D5F680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236" y="4277820"/>
            <a:ext cx="4119282" cy="88582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¿Se movió el ángel, o es un segundo ángel?</a:t>
            </a:r>
            <a:endParaRPr lang="en-US" alt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F6F2999-46E6-4E94-53EC-1E4DF860C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6317"/>
            <a:ext cx="8077200" cy="465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–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Señor envió pestilencia sobre Israel, y cayeron setenta mil hombres de Israel.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envió Dios un ángel a Jerusalén para destruirla; pero cuando estaba a punto de destruir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miró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sintió pesar por la calamidad, 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 al ángel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destructor: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Basta, detén ahora tu mano.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del Señor  estaba junto a la era de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jebuseo.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alzando David sus ojos, vio al ángel del Señor  que estaba entre la tierra y el cielo, con una espada desenvainada en su mano, extendida sobre Jerusalén.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1361BCD-0B63-BB89-5AA9-475DFC2A1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8077200" cy="465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–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Señor envió pestilencia sobre Israel, y cayeron setenta mil hombres de Israel.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envió Dios un ángel a Jerusalén para destruirla; pero cuando estaba a punto de destruir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miró 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y sintió pesar por la calamidad, y dijo al ángel destructor: Basta, detén ahora tu mano.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del Señor  estaba junto a la era de </a:t>
            </a:r>
            <a:r>
              <a:rPr lang="es-E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jebuseo. </a:t>
            </a:r>
            <a:r>
              <a:rPr lang="es-ES" sz="26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alzando David sus ojos, vio al ángel del Señor  que estaba entre la tierra y el cielo, con una espada desenvainada en su mano, extendida sobre Jerusalén.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0AB6C4D-DBCE-A83D-06EA-19774DCF6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283"/>
            <a:ext cx="8001000" cy="465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–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Señor envió pestilencia sobre Israel, y cayeron setenta mil hombres de Israel.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envió Dios un ángel a Jerusalén para destruirla; pero cuando estaba a punto de destruir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miró 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y sintió pesar por la calamidad, y dijo al ángel destructor: Basta, detén ahora tu mano. Y el ángel del Señor  estaba junto a la era de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jebuseo.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alzando David sus ojos, vio al ángel del Señor  que estaba entre la tierra y el cielo, con una espada desenvainada en su mano, extendida sobre Jerusalén.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10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10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10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nimBg="1"/>
      <p:bldP spid="243715" grpId="0"/>
      <p:bldP spid="243716" grpId="0" animBg="1"/>
      <p:bldP spid="243717" grpId="0" animBg="1"/>
      <p:bldP spid="243718" grpId="0" animBg="1"/>
      <p:bldP spid="243719" grpId="0" animBg="1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>
            <a:extLst>
              <a:ext uri="{FF2B5EF4-FFF2-40B4-BE49-F238E27FC236}">
                <a16:creationId xmlns:a16="http://schemas.microsoft.com/office/drawing/2014/main" id="{DEEC2C14-ABC5-FA36-94A5-A21D392F9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2590800"/>
            <a:ext cx="5154612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E44B757-AA79-134E-EB5F-5CEEB8BEA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63422">
            <a:off x="3962400" y="533400"/>
            <a:ext cx="28432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A1792618-C864-F071-34C4-220AE81F1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0"/>
            <a:ext cx="51054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Oval 4">
            <a:extLst>
              <a:ext uri="{FF2B5EF4-FFF2-40B4-BE49-F238E27FC236}">
                <a16:creationId xmlns:a16="http://schemas.microsoft.com/office/drawing/2014/main" id="{1F6BA83D-277F-BB24-E0A5-6EFD739F0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820" y="-13274"/>
            <a:ext cx="6301380" cy="3886200"/>
          </a:xfrm>
          <a:prstGeom prst="ellipse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alpha val="48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Line 5">
            <a:extLst>
              <a:ext uri="{FF2B5EF4-FFF2-40B4-BE49-F238E27FC236}">
                <a16:creationId xmlns:a16="http://schemas.microsoft.com/office/drawing/2014/main" id="{16501C25-4981-70F6-54D9-76F1A9DA08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486DD2A3-1678-B31D-078F-4C2B61D68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1390F6B2-5A75-CBEA-3858-5631E9E21B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133DF9C9-41BA-F92D-4697-3A2F9D65CC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B0F81F1B-E38E-1BDA-FA4E-A3B6F21790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997CA264-C09A-2399-9DD0-900BDF5716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A1F75CCD-DF67-D474-6D0D-9F8DC0335D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12">
            <a:extLst>
              <a:ext uri="{FF2B5EF4-FFF2-40B4-BE49-F238E27FC236}">
                <a16:creationId xmlns:a16="http://schemas.microsoft.com/office/drawing/2014/main" id="{1E55A5CD-02E6-E8A3-A283-AEC7D747AB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3">
            <a:extLst>
              <a:ext uri="{FF2B5EF4-FFF2-40B4-BE49-F238E27FC236}">
                <a16:creationId xmlns:a16="http://schemas.microsoft.com/office/drawing/2014/main" id="{5D8BE95D-942D-9492-E4D4-848EC46B67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4">
            <a:extLst>
              <a:ext uri="{FF2B5EF4-FFF2-40B4-BE49-F238E27FC236}">
                <a16:creationId xmlns:a16="http://schemas.microsoft.com/office/drawing/2014/main" id="{1EBE7813-CF49-8471-4D56-7AF02B26A4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5">
            <a:extLst>
              <a:ext uri="{FF2B5EF4-FFF2-40B4-BE49-F238E27FC236}">
                <a16:creationId xmlns:a16="http://schemas.microsoft.com/office/drawing/2014/main" id="{C1534645-E399-68B2-FB9F-7C02D36B50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Text Box 17">
            <a:extLst>
              <a:ext uri="{FF2B5EF4-FFF2-40B4-BE49-F238E27FC236}">
                <a16:creationId xmlns:a16="http://schemas.microsoft.com/office/drawing/2014/main" id="{33233AA2-564F-4A84-6961-B73D70EED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3876675"/>
            <a:ext cx="1974850" cy="5524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3000" b="1">
                <a:solidFill>
                  <a:schemeClr val="bg1"/>
                </a:solidFill>
                <a:latin typeface="Ravie" panose="04040805050809020602" pitchFamily="82" charset="0"/>
              </a:rPr>
              <a:t>Textos</a:t>
            </a:r>
          </a:p>
        </p:txBody>
      </p:sp>
      <p:sp>
        <p:nvSpPr>
          <p:cNvPr id="2066" name="Text Box 18">
            <a:extLst>
              <a:ext uri="{FF2B5EF4-FFF2-40B4-BE49-F238E27FC236}">
                <a16:creationId xmlns:a16="http://schemas.microsoft.com/office/drawing/2014/main" id="{AFA21065-BFC8-6FD6-C8A5-D34A25FFD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4305300"/>
            <a:ext cx="4038600" cy="10160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chemeClr val="bg1"/>
                </a:solidFill>
                <a:latin typeface="Ravie" panose="04040805050809020602" pitchFamily="82" charset="0"/>
              </a:rPr>
              <a:t>Claves del</a:t>
            </a:r>
          </a:p>
          <a:p>
            <a:pPr algn="ctr"/>
            <a:r>
              <a:rPr lang="en-US" altLang="en-US" sz="3000" b="1">
                <a:solidFill>
                  <a:schemeClr val="bg1"/>
                </a:solidFill>
                <a:latin typeface="Ravie" panose="04040805050809020602" pitchFamily="82" charset="0"/>
              </a:rPr>
              <a:t>Antiguo</a:t>
            </a:r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ACA583B6-7A07-CEAB-A842-76977E4F5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5197475"/>
            <a:ext cx="3346450" cy="5540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3000" b="1">
                <a:solidFill>
                  <a:schemeClr val="bg1"/>
                </a:solidFill>
                <a:latin typeface="Ravie" panose="04040805050809020602" pitchFamily="82" charset="0"/>
              </a:rPr>
              <a:t>Testamento</a:t>
            </a:r>
          </a:p>
        </p:txBody>
      </p:sp>
      <p:sp>
        <p:nvSpPr>
          <p:cNvPr id="2068" name="Text Box 20">
            <a:extLst>
              <a:ext uri="{FF2B5EF4-FFF2-40B4-BE49-F238E27FC236}">
                <a16:creationId xmlns:a16="http://schemas.microsoft.com/office/drawing/2014/main" id="{048C0970-0B74-B8CF-1AD5-0DBCB46BF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4310" y="603422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600" dirty="0">
                <a:latin typeface="Ravie" panose="04040805050809020602" pitchFamily="82" charset="0"/>
              </a:rPr>
              <a:t>Que </a:t>
            </a:r>
            <a:r>
              <a:rPr lang="en-US" altLang="en-US" sz="3600" dirty="0" err="1">
                <a:latin typeface="Ravie" panose="04040805050809020602" pitchFamily="82" charset="0"/>
              </a:rPr>
              <a:t>Iluminan</a:t>
            </a:r>
            <a:endParaRPr lang="en-US" altLang="en-US" sz="3600" dirty="0">
              <a:latin typeface="Ravie" panose="04040805050809020602" pitchFamily="82" charset="0"/>
            </a:endParaRPr>
          </a:p>
        </p:txBody>
      </p:sp>
      <p:sp>
        <p:nvSpPr>
          <p:cNvPr id="2069" name="Text Box 21">
            <a:extLst>
              <a:ext uri="{FF2B5EF4-FFF2-40B4-BE49-F238E27FC236}">
                <a16:creationId xmlns:a16="http://schemas.microsoft.com/office/drawing/2014/main" id="{6EA22D88-8055-D901-67C0-7427CBB63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053" y="1322274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dirty="0" err="1">
                <a:solidFill>
                  <a:srgbClr val="993300"/>
                </a:solidFill>
                <a:latin typeface="Ravie" panose="04040805050809020602" pitchFamily="82" charset="0"/>
              </a:rPr>
              <a:t>el</a:t>
            </a:r>
            <a:endParaRPr lang="en-US" altLang="en-US" sz="4000" dirty="0">
              <a:solidFill>
                <a:srgbClr val="993300"/>
              </a:solidFill>
              <a:latin typeface="Ravie" panose="04040805050809020602" pitchFamily="82" charset="0"/>
            </a:endParaRPr>
          </a:p>
        </p:txBody>
      </p:sp>
      <p:sp>
        <p:nvSpPr>
          <p:cNvPr id="2070" name="Text Box 22">
            <a:extLst>
              <a:ext uri="{FF2B5EF4-FFF2-40B4-BE49-F238E27FC236}">
                <a16:creationId xmlns:a16="http://schemas.microsoft.com/office/drawing/2014/main" id="{D8CBA995-AFE3-0D7A-76FE-523092F1B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816655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dirty="0">
                <a:solidFill>
                  <a:srgbClr val="993300"/>
                </a:solidFill>
                <a:latin typeface="Ravie" panose="04040805050809020602" pitchFamily="82" charset="0"/>
              </a:rPr>
              <a:t>Nuevo</a:t>
            </a:r>
          </a:p>
        </p:txBody>
      </p:sp>
      <p:sp>
        <p:nvSpPr>
          <p:cNvPr id="2071" name="Text Box 23">
            <a:extLst>
              <a:ext uri="{FF2B5EF4-FFF2-40B4-BE49-F238E27FC236}">
                <a16:creationId xmlns:a16="http://schemas.microsoft.com/office/drawing/2014/main" id="{29ED359C-7671-3EC2-7229-9A321E94D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397234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dirty="0" err="1">
                <a:solidFill>
                  <a:srgbClr val="993300"/>
                </a:solidFill>
                <a:latin typeface="Ravie" panose="04040805050809020602" pitchFamily="82" charset="0"/>
              </a:rPr>
              <a:t>Pacto</a:t>
            </a:r>
            <a:endParaRPr lang="en-US" altLang="en-US" sz="4000" dirty="0">
              <a:solidFill>
                <a:srgbClr val="993300"/>
              </a:solidFill>
              <a:latin typeface="Ravie" panose="04040805050809020602" pitchFamily="82" charset="0"/>
            </a:endParaRP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ED23DD6F-E421-BA9F-1ED8-38BADE4A083D}"/>
              </a:ext>
            </a:extLst>
          </p:cNvPr>
          <p:cNvSpPr>
            <a:spLocks noChangeArrowheads="1"/>
          </p:cNvSpPr>
          <p:nvPr/>
        </p:nvSpPr>
        <p:spPr bwMode="auto">
          <a:xfrm rot="-468939">
            <a:off x="46038" y="288925"/>
            <a:ext cx="469265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n-US" sz="2800" b="1" i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dándonos a conocer el misterio de su voluntad, según su beneplácito, el cual se había propuesto en sí mismo, de reunir todas las cosas en Cristo</a:t>
            </a:r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321C03E4-99D2-0C7E-3748-AF32E786C111}"/>
              </a:ext>
            </a:extLst>
          </p:cNvPr>
          <p:cNvSpPr>
            <a:spLocks noChangeArrowheads="1"/>
          </p:cNvSpPr>
          <p:nvPr/>
        </p:nvSpPr>
        <p:spPr bwMode="auto">
          <a:xfrm rot="-472102">
            <a:off x="6240463" y="3995738"/>
            <a:ext cx="5780087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n-US" sz="2800" b="1" i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 la dispensación del cumplimiento de los tiempos, así las que están en los cielos, como las que están en la tierra. </a:t>
            </a:r>
            <a:endParaRPr lang="en-US" altLang="en-US" sz="2800" b="1" i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Ef 1:9-10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Text Box 2">
            <a:extLst>
              <a:ext uri="{FF2B5EF4-FFF2-40B4-BE49-F238E27FC236}">
                <a16:creationId xmlns:a16="http://schemas.microsoft.com/office/drawing/2014/main" id="{B256138A-8D64-1764-BA54-C8E1BC67B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s-CO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63" name="Text Box 3">
            <a:extLst>
              <a:ext uri="{FF2B5EF4-FFF2-40B4-BE49-F238E27FC236}">
                <a16:creationId xmlns:a16="http://schemas.microsoft.com/office/drawing/2014/main" id="{5A99C84C-962B-87E4-C7C3-7FD9F535B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124200"/>
            <a:ext cx="2971800" cy="138499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trajo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comida.</a:t>
            </a:r>
            <a:endParaRPr lang="en-US" altLang="en-US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64" name="Rectangle 4">
            <a:extLst>
              <a:ext uri="{FF2B5EF4-FFF2-40B4-BE49-F238E27FC236}">
                <a16:creationId xmlns:a16="http://schemas.microsoft.com/office/drawing/2014/main" id="{DB05DFD7-25AE-6F52-1172-69D92BE8D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8153400" cy="427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Rey 19:3-6 -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tuvo miedo, y se levantó y se fue para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su vida; y vino a Beerseba de Judá y dejó allí a su criado.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anduvo por el desierto un día de camino, y vino y se sentó bajo un enebro; pidió morirse y dijo: Basta ya,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toma mi vida porque yo no soy mejor que mis padres.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acostándose bajo el enebro, se durmió; y he aquí,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lo tocó y le dijo: Levántate, come.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miró, y he aquí que a su cabecera había una torta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cocida sobre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piedras calientes y una vasija de agua. 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24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animBg="1"/>
      <p:bldP spid="245763" grpId="0" animBg="1"/>
      <p:bldP spid="24576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Text Box 2">
            <a:extLst>
              <a:ext uri="{FF2B5EF4-FFF2-40B4-BE49-F238E27FC236}">
                <a16:creationId xmlns:a16="http://schemas.microsoft.com/office/drawing/2014/main" id="{349434B5-28DC-A3AC-0ED8-CBF440C35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Ezequías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787" name="Text Box 3">
            <a:extLst>
              <a:ext uri="{FF2B5EF4-FFF2-40B4-BE49-F238E27FC236}">
                <a16:creationId xmlns:a16="http://schemas.microsoft.com/office/drawing/2014/main" id="{855CB600-A665-6504-ACC2-012A1EC8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752600"/>
            <a:ext cx="3276600" cy="1292662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voluntad del Señor: defender Jerusalén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1B59DBE1-F042-356C-5FC1-C53853CA8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76400"/>
            <a:ext cx="6858000" cy="445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Rey 19:34-36 -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defenderé esta ciudad para salvarla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 amor a mí mismo 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amor a mi siervo David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aconteció que aquella misma noche salió el ángel del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 hirió a ciento ochenta y cinco mil en el campamento de los asirios; cuando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demás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se levantaron por la mañana, he aquí, todos eran cadáveres.  Senaquerib, rey de Asiria, partió y regresó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su tierra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habitó en Nínive. 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789" name="Text Box 5">
            <a:extLst>
              <a:ext uri="{FF2B5EF4-FFF2-40B4-BE49-F238E27FC236}">
                <a16:creationId xmlns:a16="http://schemas.microsoft.com/office/drawing/2014/main" id="{98C46E72-2BA7-F8BC-8A80-F4AE0F7E9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241271"/>
            <a:ext cx="3276600" cy="2613023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voluntad fue realizada por un ángel: un ejemplo espectacular de un ángel “sirviendo” a un siervo de Dios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790" name="Rectangle 6">
            <a:extLst>
              <a:ext uri="{FF2B5EF4-FFF2-40B4-BE49-F238E27FC236}">
                <a16:creationId xmlns:a16="http://schemas.microsoft.com/office/drawing/2014/main" id="{0B0691E4-BA3C-8655-A7C0-3DA4D0FC4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1676400"/>
            <a:ext cx="6858001" cy="405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Rey 19:34-36 -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defenderé esta ciudad para salvarla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 amor a mí mismo 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amor a mi siervo David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aconteció que aquella misma noche salió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 </a:t>
            </a:r>
            <a:r>
              <a:rPr lang="es-ES" sz="26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 hirió a ciento ochenta y cinco mil en el campamento de los asirios;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demás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se levantaron por la mañana, he aquí, todos eran cadáveres.  Senaquerib, rey de Asiria, partió y regresó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su tierra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habitó en Nínive.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24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1000"/>
                                        <p:tgtEl>
                                          <p:spTgt spid="24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1000"/>
                                        <p:tgtEl>
                                          <p:spTgt spid="24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/>
      <p:bldP spid="246787" grpId="0" animBg="1"/>
      <p:bldP spid="246788" grpId="0"/>
      <p:bldP spid="246789" grpId="0" animBg="1"/>
      <p:bldP spid="2467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Text Box 3">
            <a:extLst>
              <a:ext uri="{FF2B5EF4-FFF2-40B4-BE49-F238E27FC236}">
                <a16:creationId xmlns:a16="http://schemas.microsoft.com/office/drawing/2014/main" id="{CBBDEFFD-8E53-4A1F-0A3D-D98110696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4118" y="1874675"/>
            <a:ext cx="4191000" cy="892552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versión de 2 Crónicas de esa historia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7812" name="Text Box 4">
            <a:extLst>
              <a:ext uri="{FF2B5EF4-FFF2-40B4-BE49-F238E27FC236}">
                <a16:creationId xmlns:a16="http://schemas.microsoft.com/office/drawing/2014/main" id="{5FF53D3E-CDE6-8C88-F913-B24C4FD7E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895600"/>
            <a:ext cx="4191000" cy="169277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supo el ángel las habilidades y rangos de cada hombre en el campamento de Asiria?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BB78A4F6-217A-FB70-B6EE-EB900F55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41201"/>
            <a:ext cx="7239000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altLang="en-US" sz="27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32:20-22 -</a:t>
            </a:r>
            <a:r>
              <a:rPr lang="en-US" altLang="en-U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7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el rey Ezequías y el profeta Isaías, hijo de </a:t>
            </a:r>
            <a:r>
              <a:rPr lang="es-ES" sz="27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Amoz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oraron sobre esto, y clamaron al cielo. </a:t>
            </a:r>
            <a:r>
              <a:rPr lang="es-ES" sz="27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 </a:t>
            </a:r>
            <a:r>
              <a:rPr lang="es-ES" sz="2700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envió un ángel que destruyó a todo guerrero valiente, comandante y jefe en el campamento del rey de Asiria 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Así salvó el </a:t>
            </a:r>
            <a:r>
              <a:rPr lang="es-ES" sz="27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 Ezequías y a los habitantes de Jerusalén de mano de Senaquerib, rey de Asiria….</a:t>
            </a:r>
            <a:endParaRPr lang="en-US" altLang="en-US" sz="2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7814" name="Text Box 6">
            <a:extLst>
              <a:ext uri="{FF2B5EF4-FFF2-40B4-BE49-F238E27FC236}">
                <a16:creationId xmlns:a16="http://schemas.microsoft.com/office/drawing/2014/main" id="{59BFBE15-5970-8C06-B9E0-9A201A43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716744"/>
            <a:ext cx="4191000" cy="1292662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saben los ángeles sobre cada uno de nosotros?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9B0D3D6-FF27-504D-69C2-AE25E349D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Ezequías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1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24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animBg="1"/>
      <p:bldP spid="247812" grpId="0" animBg="1"/>
      <p:bldP spid="247813" grpId="0"/>
      <p:bldP spid="247814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Text Box 2">
            <a:extLst>
              <a:ext uri="{FF2B5EF4-FFF2-40B4-BE49-F238E27FC236}">
                <a16:creationId xmlns:a16="http://schemas.microsoft.com/office/drawing/2014/main" id="{5D844419-DEA4-84FA-849D-A7154EE73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Percepciones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8835" name="Text Box 3">
            <a:extLst>
              <a:ext uri="{FF2B5EF4-FFF2-40B4-BE49-F238E27FC236}">
                <a16:creationId xmlns:a16="http://schemas.microsoft.com/office/drawing/2014/main" id="{357BD5EA-1E70-CBE8-A111-04D678307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388" y="4419600"/>
            <a:ext cx="4267200" cy="1962076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angelical al pueblo de Dios: presencia constante e intervención activa en sus vidas</a:t>
            </a:r>
            <a:endParaRPr lang="en-US" altLang="en-US" sz="27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8836" name="Rectangle 4">
            <a:extLst>
              <a:ext uri="{FF2B5EF4-FFF2-40B4-BE49-F238E27FC236}">
                <a16:creationId xmlns:a16="http://schemas.microsoft.com/office/drawing/2014/main" id="{277ADAF3-21C3-832D-C27D-DA283BE99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663440"/>
            <a:ext cx="9144000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34:6-7 - </a:t>
            </a:r>
            <a:r>
              <a:rPr lang="es-E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David. Cuando fingió estar loco ante Abimelec quien lo echó, y él se fue.</a:t>
            </a:r>
            <a:endParaRPr lang="es-E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pobre clamó, y el </a:t>
            </a:r>
            <a:r>
              <a:rPr lang="es-ES" b="1" i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le oyó, y lo salvó de todas sus angustias.  </a:t>
            </a:r>
            <a:r>
              <a:rPr lang="es-ES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 </a:t>
            </a:r>
            <a:r>
              <a:rPr lang="es-ES" b="1" i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acampa alrededor </a:t>
            </a:r>
            <a:r>
              <a:rPr lang="es-ES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los que le temen, </a:t>
            </a:r>
            <a:r>
              <a:rPr lang="es-ES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los rescata</a:t>
            </a:r>
            <a:r>
              <a:rPr lang="es-ES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8837" name="Text Box 5">
            <a:extLst>
              <a:ext uri="{FF2B5EF4-FFF2-40B4-BE49-F238E27FC236}">
                <a16:creationId xmlns:a16="http://schemas.microsoft.com/office/drawing/2014/main" id="{8C49D6AE-8A3F-DF31-9F13-4E1EFDFB4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565024"/>
            <a:ext cx="4114800" cy="1671227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 este un ejemplo de cómo Dios asigna a sus ángeles para “servir” a nosotros?</a:t>
            </a:r>
            <a:endParaRPr lang="en-US" altLang="en-US" sz="27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4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4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2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4" grpId="0" animBg="1"/>
      <p:bldP spid="248835" grpId="0" animBg="1"/>
      <p:bldP spid="248836" grpId="0"/>
      <p:bldP spid="2488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Text Box 3">
            <a:extLst>
              <a:ext uri="{FF2B5EF4-FFF2-40B4-BE49-F238E27FC236}">
                <a16:creationId xmlns:a16="http://schemas.microsoft.com/office/drawing/2014/main" id="{FD519566-2CFC-947D-415C-2727C2679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181600"/>
            <a:ext cx="5334000" cy="97872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dice que tuvo la ayuda de los ángeles.</a:t>
            </a:r>
            <a:endParaRPr lang="en-US" altLang="en-US" sz="32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2B7755AF-0A5B-F451-B385-3A2448A18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874728"/>
            <a:ext cx="9144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35:4-6 -</a:t>
            </a:r>
            <a:r>
              <a:rPr lang="en-US" altLang="en-US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Sean avergonzados y confundidos los que buscan mi vida; sean puestos en fuga y humillados los que traman el mal contra mí. Sean como paja delante del viento, </a:t>
            </a:r>
            <a:r>
              <a:rPr lang="es-E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el ángel del  </a:t>
            </a:r>
            <a:r>
              <a:rPr lang="es-ES" b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acosándolos.  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Sea su camino tenebroso y resbaladizo, </a:t>
            </a:r>
            <a:r>
              <a:rPr lang="es-E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el ángel del Señor persiguiéndolos.</a:t>
            </a:r>
            <a:endParaRPr lang="en-US" altLang="en-US" b="1" i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E496DF2A-5279-6AF5-4042-CC82556A8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Percepciones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4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animBg="1"/>
      <p:bldP spid="249860" grpId="0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Text Box 2">
            <a:extLst>
              <a:ext uri="{FF2B5EF4-FFF2-40B4-BE49-F238E27FC236}">
                <a16:creationId xmlns:a16="http://schemas.microsoft.com/office/drawing/2014/main" id="{BC047DA4-D481-D446-A971-6DC277986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5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0883" name="Text Box 3">
            <a:extLst>
              <a:ext uri="{FF2B5EF4-FFF2-40B4-BE49-F238E27FC236}">
                <a16:creationId xmlns:a16="http://schemas.microsoft.com/office/drawing/2014/main" id="{D32F197F-EAAD-0918-C578-D36C6AE11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903413"/>
            <a:ext cx="2743200" cy="128270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entrar al horno, solo eran 3.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0884" name="Rectangle 4">
            <a:extLst>
              <a:ext uri="{FF2B5EF4-FFF2-40B4-BE49-F238E27FC236}">
                <a16:creationId xmlns:a16="http://schemas.microsoft.com/office/drawing/2014/main" id="{742F88DA-0165-CE12-FB1A-BF3053AFC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7848600" cy="4413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3:23-25 - 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Sadrac, </a:t>
            </a:r>
            <a:r>
              <a:rPr lang="es-E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cayeron, atados, en medio del horno de fuego ardiente. </a:t>
            </a:r>
            <a:r>
              <a:rPr lang="es-ES" sz="26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el rey Nabucodonosor se espantó, y levantándose apresuradamente preguntó a sus altos oficiales: ¿No eran tres los hombres que echamos atados en medio del fuego? Ellos respondieron y dijeron al rey: Ciertamente, oh rey.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rey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respondió y dijo: ¡Mirad! Veo a cuatro hombres sueltos que se pasean en medio del fuego sin sufrir daño alguno, y el aspecto del cuarto es semejante al de un hijo de los dioses. </a:t>
            </a:r>
          </a:p>
        </p:txBody>
      </p:sp>
      <p:sp>
        <p:nvSpPr>
          <p:cNvPr id="250885" name="Rectangle 5">
            <a:extLst>
              <a:ext uri="{FF2B5EF4-FFF2-40B4-BE49-F238E27FC236}">
                <a16:creationId xmlns:a16="http://schemas.microsoft.com/office/drawing/2014/main" id="{23CCDA71-34A0-F110-FE00-741537802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7906871" cy="4413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3:23-25 - 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Sadrac,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cayeron, atados, en medio del horno de fuego ardiente. 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el rey Nabucodonosor se espantó, y levantándose apresuradamente preguntó a sus altos oficiales: ¿No eran tres los hombres que echamos atados en medio del fuego? Ellos respondieron y dijeron al rey: Ciertamente, oh rey.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rey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respondió y dijo: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¡Mirad! Veo a cuatro hombres sueltos que se pasean en medio del fuego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sufrir daño alguno,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aspecto del cuarto es semejante al de un hijo de los dioses. </a:t>
            </a:r>
          </a:p>
        </p:txBody>
      </p:sp>
      <p:sp>
        <p:nvSpPr>
          <p:cNvPr id="250886" name="Text Box 6">
            <a:extLst>
              <a:ext uri="{FF2B5EF4-FFF2-40B4-BE49-F238E27FC236}">
                <a16:creationId xmlns:a16="http://schemas.microsoft.com/office/drawing/2014/main" id="{1ECE1D3C-B725-95F8-131F-3FDC2B514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3624263"/>
            <a:ext cx="2743200" cy="492443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¡Luego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eran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4!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0887" name="Text Box 7">
            <a:extLst>
              <a:ext uri="{FF2B5EF4-FFF2-40B4-BE49-F238E27FC236}">
                <a16:creationId xmlns:a16="http://schemas.microsoft.com/office/drawing/2014/main" id="{A990DEE5-43DE-06F0-7879-6F7BC494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4953000"/>
            <a:ext cx="2743200" cy="128270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¡Y 1 de los 4 no era como los demás!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25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1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 animBg="1"/>
      <p:bldP spid="250883" grpId="0" animBg="1"/>
      <p:bldP spid="250884" grpId="0"/>
      <p:bldP spid="250885" grpId="0"/>
      <p:bldP spid="250886" grpId="0" animBg="1"/>
      <p:bldP spid="25088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7" name="Text Box 3">
            <a:extLst>
              <a:ext uri="{FF2B5EF4-FFF2-40B4-BE49-F238E27FC236}">
                <a16:creationId xmlns:a16="http://schemas.microsoft.com/office/drawing/2014/main" id="{C2BCB9D3-9B4F-0F5A-77F3-BA7144BC2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5583" y="2971800"/>
            <a:ext cx="3386417" cy="249299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reacción no inspirada, pero en perfecta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armonía con todos los demás relatos que hemos visto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7DB2BADC-1E9F-82C3-576B-3D3A1FA22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8" y="1219200"/>
            <a:ext cx="8754035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3:26-28 -</a:t>
            </a:r>
            <a:r>
              <a:rPr lang="en-US" altLang="en-U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Nabucodonosor se acercó a la puerta del horno de fuego ardiente y dijo: Sadrac,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siervos del Dios Altísimo, salid y venid acá. Entonces Sadrac, 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salieron de en medio del fuego.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los sátrapas, los prefectos, los gobernadores y los altos oficiales del rey se reunieron para ver a estos hombres, cómo el fuego no había tenido efecto  alguno sobre sus cuerpos, ni el cabello de sus cabezas se había chamuscado, ni sus mantos  habían sufrido daño alguno, ni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aun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olor del fuego había quedado en ellos. Habló Nabucodonosor y dijo: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Bendito sea el Dios de Sadrac, </a:t>
            </a:r>
            <a:r>
              <a:rPr lang="es-E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que ha enviado a su ángel y ha librado a sus siervos.</a:t>
            </a: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18FA4368-07B6-1884-2FB4-CFCDB31DB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562600"/>
            <a:ext cx="7620000" cy="1066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7A5A9BB0-033B-A063-B3DF-2F8185127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5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D17968-53C8-BE31-0CC4-B1A133BD3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985406"/>
            <a:ext cx="7620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" dur="125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000"/>
                                        <p:tgtEl>
                                          <p:spTgt spid="25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animBg="1"/>
      <p:bldP spid="251908" grpId="0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Text Box 3">
            <a:extLst>
              <a:ext uri="{FF2B5EF4-FFF2-40B4-BE49-F238E27FC236}">
                <a16:creationId xmlns:a16="http://schemas.microsoft.com/office/drawing/2014/main" id="{439A6C4C-BB2B-0120-15B6-39AA708AA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4071" y="2133600"/>
            <a:ext cx="3657600" cy="209288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caso de un ángel protegiendo a uno de los de Dios de lo que parecía ser una muerte segura 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3956" name="Rectangle 4">
            <a:extLst>
              <a:ext uri="{FF2B5EF4-FFF2-40B4-BE49-F238E27FC236}">
                <a16:creationId xmlns:a16="http://schemas.microsoft.com/office/drawing/2014/main" id="{494EE927-FCC0-781C-5F90-B7D021CCD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65" y="1900518"/>
            <a:ext cx="7611035" cy="4413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6:19-23 -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el rey se levantó al amanecer, al rayar el alba, y fue a toda prisa al foso de los leones.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acercándose al foso, gritó a Daniel con voz angustiada. El rey habló a Daniel y le dijo: Daniel, siervo del Dios viviente, tu Dios, a quien sirves con perseverancia, ¿te ha podido librar de los leones?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Daniel respondió al rey: Oh rey, vive para siempre. </a:t>
            </a:r>
            <a:r>
              <a:rPr lang="es-ES" sz="26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Dios envió su ángel, que cerró la boca de los leones,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no me han hecho daño alguno porque fui hallado inocente ante Él; 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3957" name="Rectangle 5">
            <a:extLst>
              <a:ext uri="{FF2B5EF4-FFF2-40B4-BE49-F238E27FC236}">
                <a16:creationId xmlns:a16="http://schemas.microsoft.com/office/drawing/2014/main" id="{85BFE875-B4B5-5D36-2D56-FA59F4202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64" y="1896036"/>
            <a:ext cx="7611035" cy="4413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6:19-23 -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el rey se levantó al amanecer, al rayar el alba, y fue a toda prisa al foso de los leones.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acercándose al foso, gritó a Daniel con voz angustiada. El rey habló a Daniel y le dijo: Daniel, siervo del Dios viviente, tu Dios, a quien sirves con perseverancia, ¿te ha podido librar de los leones?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Daniel respondió al rey: Oh rey, vive para siempre.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Dios envió su ángel, que cerró la boca de los leones,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no me han hecho daño alguno porque fui hallado inocente ante Él; 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3958" name="Text Box 6">
            <a:extLst>
              <a:ext uri="{FF2B5EF4-FFF2-40B4-BE49-F238E27FC236}">
                <a16:creationId xmlns:a16="http://schemas.microsoft.com/office/drawing/2014/main" id="{0D783C53-FD50-F0B9-0CB0-E2CFC66B2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0624" y="4677112"/>
            <a:ext cx="3657600" cy="169277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servicio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</a:t>
            </a:r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causa de los que heredarán la salvación</a:t>
            </a:r>
            <a:r>
              <a:rPr lang="en-U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FD09D94-3A19-9247-FFBF-BD8897B37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5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animBg="1"/>
      <p:bldP spid="253956" grpId="0"/>
      <p:bldP spid="253957" grpId="0"/>
      <p:bldP spid="253958" grpId="0" animBg="1"/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>
            <a:extLst>
              <a:ext uri="{FF2B5EF4-FFF2-40B4-BE49-F238E27FC236}">
                <a16:creationId xmlns:a16="http://schemas.microsoft.com/office/drawing/2014/main" id="{687AA8C5-FBA2-801A-F4AD-ACAB52057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4" y="703262"/>
            <a:ext cx="972670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8:15-16 -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yo, Daniel, había visto la visión, y trataba de comprenderla, he aquí, </a:t>
            </a:r>
            <a:r>
              <a:rPr lang="es-E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de pie, ante mí,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uno con apariencia de hombre. </a:t>
            </a:r>
            <a:r>
              <a:rPr lang="es-ES" sz="24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oí una voz de hombre entre </a:t>
            </a:r>
            <a:r>
              <a:rPr lang="es-E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márgenes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del </a:t>
            </a:r>
            <a:r>
              <a:rPr lang="es-E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Ulai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gritaba y decía: Gabriel,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explícale a este la visión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9556" name="Text Box 4">
            <a:extLst>
              <a:ext uri="{FF2B5EF4-FFF2-40B4-BE49-F238E27FC236}">
                <a16:creationId xmlns:a16="http://schemas.microsoft.com/office/drawing/2014/main" id="{46D713B7-0EAD-B2F4-818D-7D1A3C6D3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703262"/>
            <a:ext cx="2675965" cy="208672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“hombre” cerca del </a:t>
            </a:r>
            <a:r>
              <a:rPr lang="es-E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Ulai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y un segundo “hombre”, llamado Gabriel.</a:t>
            </a:r>
            <a:endParaRPr lang="en-US" altLang="en-US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9558" name="Text Box 6">
            <a:extLst>
              <a:ext uri="{FF2B5EF4-FFF2-40B4-BE49-F238E27FC236}">
                <a16:creationId xmlns:a16="http://schemas.microsoft.com/office/drawing/2014/main" id="{124AEC8E-6605-5B5B-3C15-7F46021A8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9676" y="3124200"/>
            <a:ext cx="2902324" cy="75713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es más que un “hombre”</a:t>
            </a:r>
            <a:endParaRPr lang="en-US" altLang="en-US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9559" name="Text Box 7">
            <a:extLst>
              <a:ext uri="{FF2B5EF4-FFF2-40B4-BE49-F238E27FC236}">
                <a16:creationId xmlns:a16="http://schemas.microsoft.com/office/drawing/2014/main" id="{C4C2E209-BA06-119E-779B-7BC55D61D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9676" y="4059049"/>
            <a:ext cx="2895600" cy="254839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Respuesta instantánea a la oración… Fue enviado a responder la oración. ¿De donde vino el?</a:t>
            </a:r>
            <a:endParaRPr lang="en-US" altLang="en-US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49622FF2-7A43-C247-D3C6-CDA8DAC0F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5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4198B0-7E8B-D7C9-4B8C-37463A551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4" y="2743200"/>
            <a:ext cx="8736106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9:20-23 -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Aún estaba yo hablando, orando y confesando mi pecado y el pecado de mi pueblo Israel, y presentando mi súplica delante del Señor mi Dios por el santo monte de mi Dios, 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todavía estaba yo hablando en oración, cuando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Gabriel, el hombre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quien había visto en la visión al principio,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me acercó,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estando yo muy cansado, como a la hora de la ofrenda de la tarde. 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 instruyó, habló conmigo y dijo: Daniel, he salido ahora para darte sabiduría y entendimiento. 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principio de tus súplicas se dio la orden, y he venido para explicártela, porque eres muy estimado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72B25B5-47D2-CE30-F9DB-23D54966D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1" y="2743200"/>
            <a:ext cx="8673353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9:20-23 -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Aún estaba yo hablando, orando y confesando mi pecado y el pecado de mi pueblo Israel, y presentando mi súplica delante del Señor mi Dios por el santo monte de mi Dios, 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todavía estaba yo hablando en oración, cuando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Gabriel, el hombre 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quien había visto en la visión al principio, 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me acercó,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estando yo muy cansado, como a la hora de la ofrenda de la tarde. </a:t>
            </a:r>
            <a:r>
              <a:rPr lang="es-ES" sz="24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 instruyó, habló conmigo y dijo: Daniel, he salido ahora para darte sabiduría y entendimiento.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principio de tus súplicas se dio la orden, y he venido para explicártela, porque eres muy estimado</a:t>
            </a:r>
            <a:endParaRPr lang="en-US" altLang="en-US" sz="2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27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 animBg="1"/>
      <p:bldP spid="279558" grpId="0" animBg="1"/>
      <p:bldP spid="279559" grpId="0" animBg="1"/>
      <p:bldP spid="2" grpId="0" animBg="1"/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>
            <a:extLst>
              <a:ext uri="{FF2B5EF4-FFF2-40B4-BE49-F238E27FC236}">
                <a16:creationId xmlns:a16="http://schemas.microsoft.com/office/drawing/2014/main" id="{B89A5976-9D92-3FCF-C3C9-1F9094A3D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87D3B8E6-6AA4-F56D-9189-8AEC8E177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429000"/>
            <a:ext cx="7826188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1:26-32 -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sexto mes,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Gabriel fue enviado por Dios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una ciudad de Galilea llamada Nazaret, a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María.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entrando el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le dijo: ¡Salve, muy favorecida! El Señor está contigo;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concebirás en tu seno y darás a luz un hijo, y le pondrás por nombre Jesús.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será grande y será llamado Hijo del Altísimo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1604" name="Text Box 4">
            <a:extLst>
              <a:ext uri="{FF2B5EF4-FFF2-40B4-BE49-F238E27FC236}">
                <a16:creationId xmlns:a16="http://schemas.microsoft.com/office/drawing/2014/main" id="{99F236B1-9D01-070C-68BD-8976194D8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81400"/>
            <a:ext cx="3810000" cy="169277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¿Enviado desde dónde?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¿Dónde viven los ángeles?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1605" name="Text Box 5">
            <a:extLst>
              <a:ext uri="{FF2B5EF4-FFF2-40B4-BE49-F238E27FC236}">
                <a16:creationId xmlns:a16="http://schemas.microsoft.com/office/drawing/2014/main" id="{77AB7939-09A4-2CA3-516E-23F0EDD96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334000"/>
            <a:ext cx="3810000" cy="1292662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¡El segundo mayor anuncio que jamás haya hecho un ángel!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1606" name="Rectangle 6">
            <a:extLst>
              <a:ext uri="{FF2B5EF4-FFF2-40B4-BE49-F238E27FC236}">
                <a16:creationId xmlns:a16="http://schemas.microsoft.com/office/drawing/2014/main" id="{99A3DB15-0113-127F-102B-FB3BA868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428999"/>
            <a:ext cx="7826188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1:26-32 -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sexto mes, el ángel Gabriel fue enviado por Dios a una ciudad de Galilea llamada Nazaret, a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María.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entrando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 </a:t>
            </a:r>
            <a:r>
              <a:rPr lang="es-E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le dijo: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¡Salve, muy favorecida! El Señor está contigo;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concebirás en tu seno y darás a luz un hijo, y le pondrás por nombre Jesús. </a:t>
            </a:r>
            <a:r>
              <a:rPr lang="es-ES" sz="26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será grande y será llamado Hijo del Altísimo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10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1000"/>
                                        <p:tgtEl>
                                          <p:spTgt spid="28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 animBg="1"/>
      <p:bldP spid="281603" grpId="0"/>
      <p:bldP spid="281604" grpId="0" animBg="1"/>
      <p:bldP spid="281605" grpId="0" animBg="1"/>
      <p:bldP spid="2816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364A760A-8A7A-0910-ED54-D9C577CD0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96" y="3028859"/>
            <a:ext cx="81311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Col 1:15-17 -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Él todas las cosas permanecen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946923DF-3A73-CF17-EC74-CB84616AF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96" y="3602925"/>
            <a:ext cx="118872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Heb 1:2-3 -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sostiene todas las cosas por la palabra de su poder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5698BB2E-4346-EB84-6DF6-ABDD47737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AE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altLang="en-US" sz="3200" b="1" dirty="0" err="1">
                <a:latin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3200" b="1" dirty="0">
                <a:latin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3200" b="1" dirty="0" err="1">
                <a:latin typeface="Tahoma" panose="020B0604030504040204" pitchFamily="34" charset="0"/>
                <a:cs typeface="Tahoma" panose="020B0604030504040204" pitchFamily="34" charset="0"/>
              </a:rPr>
              <a:t>Poder</a:t>
            </a:r>
            <a:r>
              <a:rPr lang="en-US" altLang="en-US" sz="3200" b="1" dirty="0">
                <a:latin typeface="Tahoma" panose="020B0604030504040204" pitchFamily="34" charset="0"/>
                <a:cs typeface="Tahoma" panose="020B0604030504040204" pitchFamily="34" charset="0"/>
              </a:rPr>
              <a:t> de Jesús</a:t>
            </a:r>
          </a:p>
        </p:txBody>
      </p:sp>
      <p:sp>
        <p:nvSpPr>
          <p:cNvPr id="273415" name="Rectangle 7">
            <a:extLst>
              <a:ext uri="{FF2B5EF4-FFF2-40B4-BE49-F238E27FC236}">
                <a16:creationId xmlns:a16="http://schemas.microsoft.com/office/drawing/2014/main" id="{D7412614-EAC8-10EC-84A9-5358A1B1C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1290900"/>
            <a:ext cx="12169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 28:18 -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 autoridad me ha sido dada en el cielo y en la tierra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3416" name="Rectangle 8">
            <a:extLst>
              <a:ext uri="{FF2B5EF4-FFF2-40B4-BE49-F238E27FC236}">
                <a16:creationId xmlns:a16="http://schemas.microsoft.com/office/drawing/2014/main" id="{1779F5F9-A5BD-618F-96E3-B146B7DD1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96" y="1895384"/>
            <a:ext cx="112553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 Cor 15:25-27 -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…Dios ha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puesto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sujeción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bajo sus pies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3417" name="Rectangle 9">
            <a:extLst>
              <a:ext uri="{FF2B5EF4-FFF2-40B4-BE49-F238E27FC236}">
                <a16:creationId xmlns:a16="http://schemas.microsoft.com/office/drawing/2014/main" id="{1090EB26-84F7-8CAB-93D6-9F846413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96" y="2460534"/>
            <a:ext cx="71405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Ef 1:22 - 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todo sometió bajo sus pies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</p:txBody>
      </p:sp>
      <p:sp>
        <p:nvSpPr>
          <p:cNvPr id="273418" name="Rectangle 10">
            <a:extLst>
              <a:ext uri="{FF2B5EF4-FFF2-40B4-BE49-F238E27FC236}">
                <a16:creationId xmlns:a16="http://schemas.microsoft.com/office/drawing/2014/main" id="{755BA63F-68EC-75C1-062F-5054E724F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227513"/>
            <a:ext cx="11506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 6:25-33 -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os preocupéis, diciendo: «¿Qué comeremos?» o «¿qué beberemos?» o «¿con qué nos vestiremos?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buscad primero su reino y su justicia, y todas estas cosas os serán añadidas.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3419" name="Text Box 11">
            <a:extLst>
              <a:ext uri="{FF2B5EF4-FFF2-40B4-BE49-F238E27FC236}">
                <a16:creationId xmlns:a16="http://schemas.microsoft.com/office/drawing/2014/main" id="{E96BF974-2D12-E524-D3F6-F6151E467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42840"/>
            <a:ext cx="8915400" cy="523875"/>
          </a:xfrm>
          <a:prstGeom prst="rect">
            <a:avLst/>
          </a:prstGeom>
          <a:solidFill>
            <a:srgbClr val="EAE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Promesa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:  “Voy a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suplir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sus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necesidades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.”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27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1000"/>
                                        <p:tgtEl>
                                          <p:spTgt spid="27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/>
      <p:bldP spid="273411" grpId="0"/>
      <p:bldP spid="273415" grpId="0"/>
      <p:bldP spid="273416" grpId="0"/>
      <p:bldP spid="273417" grpId="0"/>
      <p:bldP spid="273418" grpId="0"/>
      <p:bldP spid="2734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7" name="Rectangle 3">
            <a:extLst>
              <a:ext uri="{FF2B5EF4-FFF2-40B4-BE49-F238E27FC236}">
                <a16:creationId xmlns:a16="http://schemas.microsoft.com/office/drawing/2014/main" id="{44CE7BA7-C612-B4CE-1EC3-0290E0000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0"/>
            <a:ext cx="82296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1:19-21 -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José su marido, siendo un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hombre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justo y no queriendo difamarla, quiso abandonarla en secreto.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mientras pensaba en esto, he aquí que se le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apareció en sueños un ángel del 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diciendo: José, hijo de David, no temas recibir a María tu mujer, porque el Niño que se ha engendrado en ella es del Espíritu Santo.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dará a luz un hijo, y le pondrás por nombre Jesús, porque Él salvará a su pueblo de sus pecados.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2628" name="Text Box 4">
            <a:extLst>
              <a:ext uri="{FF2B5EF4-FFF2-40B4-BE49-F238E27FC236}">
                <a16:creationId xmlns:a16="http://schemas.microsoft.com/office/drawing/2014/main" id="{BF28C622-64B0-5D83-BC1E-F7F3193D5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352800"/>
            <a:ext cx="3276600" cy="249299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principio del cumplimiento de todo lo que había venido antes…y fue anunciado por un ángel.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A0FC7CF-DC86-FF4C-013D-D8DA96066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/>
      <p:bldP spid="282628" grpId="0" animBg="1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>
            <a:extLst>
              <a:ext uri="{FF2B5EF4-FFF2-40B4-BE49-F238E27FC236}">
                <a16:creationId xmlns:a16="http://schemas.microsoft.com/office/drawing/2014/main" id="{FE4286F7-D402-12D1-3E37-7A1ACF048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19400"/>
            <a:ext cx="80010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2:12-13 - </a:t>
            </a:r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habiendo sido advertidos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Dios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en sueños que no volvieran a Herodes, partieron para su tierra por otro camino.  Después de haberse marchado ellos,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 ángel del Señor se le apareció a José en sueños,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diciendo: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Levántate, toma al Niño y a su madre y huye a Egipto,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quédate allí hasta que yo te diga; porque Herodes va a buscar al Niño para matarle</a:t>
            </a:r>
            <a:r>
              <a:rPr 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s-E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3652" name="Text Box 4">
            <a:extLst>
              <a:ext uri="{FF2B5EF4-FFF2-40B4-BE49-F238E27FC236}">
                <a16:creationId xmlns:a16="http://schemas.microsoft.com/office/drawing/2014/main" id="{7479253D-B0F2-A6ED-FB07-D7F410014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219509"/>
            <a:ext cx="3276600" cy="289310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guía la huida de su familia a Egipto para evitar la matanza de bebés por parte de Herodes.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E59988E-259D-E4A8-193A-811384725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1000"/>
                                        <p:tgtEl>
                                          <p:spTgt spid="28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/>
      <p:bldP spid="283652" grpId="0" animBg="1"/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5" name="Rectangle 3">
            <a:extLst>
              <a:ext uri="{FF2B5EF4-FFF2-40B4-BE49-F238E27FC236}">
                <a16:creationId xmlns:a16="http://schemas.microsoft.com/office/drawing/2014/main" id="{C8F15E3E-BC7A-EF35-3B8D-EB3D402E6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962400"/>
            <a:ext cx="78486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2:19-22 - 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cuando murió Herodes, he aquí,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del Señor se apareció en sueños a José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Egipto, diciendo:  Levántate, toma al Niño y a su madre y vete a la tierra de Israel, porque los que atentaban contra la vida del Niño han muerto.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id="{02E288DA-6E1D-E5DF-9A2D-BC8EDA53D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4953000"/>
            <a:ext cx="3276600" cy="954107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guía su regreso a Israel.</a:t>
            </a:r>
            <a:endParaRPr lang="en-US" altLang="en-US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BB8383BC-4655-DF27-4E8C-FFE308832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/>
      <p:bldP spid="284676" grpId="0" animBg="1"/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>
            <a:extLst>
              <a:ext uri="{FF2B5EF4-FFF2-40B4-BE49-F238E27FC236}">
                <a16:creationId xmlns:a16="http://schemas.microsoft.com/office/drawing/2014/main" id="{E5656900-0642-B4F0-DEF9-3B12D7843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2514600"/>
            <a:ext cx="80391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 1:12-13 -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Enseguida el Espíritu le impulsó </a:t>
            </a:r>
            <a:r>
              <a:rPr lang="es-E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ir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al desierto.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estuvo en el desierto cuarenta días, siendo tentado por Satanás; y estaba entre las fieras, y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ángeles le servían.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4:10-11 -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Jesús le dijo: ¡Vete, Satanás! Porque escrito está: «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Señor tu Dios adorarás, y solo a Él servirás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diablo entonces le dejó; y he aquí,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 vinieron y le servían.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24" name="Text Box 4">
            <a:extLst>
              <a:ext uri="{FF2B5EF4-FFF2-40B4-BE49-F238E27FC236}">
                <a16:creationId xmlns:a16="http://schemas.microsoft.com/office/drawing/2014/main" id="{CE532E1B-6A42-28C6-A538-0C1D3063F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382559"/>
            <a:ext cx="3200400" cy="169277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 sirviendo por amor a Aquel que trajo la salvación.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25" name="Rectangle 5">
            <a:extLst>
              <a:ext uri="{FF2B5EF4-FFF2-40B4-BE49-F238E27FC236}">
                <a16:creationId xmlns:a16="http://schemas.microsoft.com/office/drawing/2014/main" id="{92F74F96-C1A9-405E-3836-372C58435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46" y="4343400"/>
            <a:ext cx="7949453" cy="2209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D0021C21-1E0A-8507-723F-D413930C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286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/>
      <p:bldP spid="286724" grpId="0" animBg="1"/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7" name="Rectangle 3">
            <a:extLst>
              <a:ext uri="{FF2B5EF4-FFF2-40B4-BE49-F238E27FC236}">
                <a16:creationId xmlns:a16="http://schemas.microsoft.com/office/drawing/2014/main" id="{21644725-B516-4EC6-A588-5CDD01AA8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357282"/>
            <a:ext cx="6858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22:41-43 -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se apartó de ellos como a un tiro de piedra, y poniéndose de rodillas, oraba,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diciendo: Padre, si es tu voluntad, aparta de mí esta copa; pero no se haga mi voluntad, sino la tuya.  Entonces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le apareció un ángel del cielo, fortaleciéndole. 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7748" name="Text Box 4">
            <a:extLst>
              <a:ext uri="{FF2B5EF4-FFF2-40B4-BE49-F238E27FC236}">
                <a16:creationId xmlns:a16="http://schemas.microsoft.com/office/drawing/2014/main" id="{F51A4A8A-60D8-5467-FA69-9A5F37A56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429000"/>
            <a:ext cx="3962400" cy="289310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¿Cuánto tiempo le tomó al ángel llegar allí? ¿Cómo viajó?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¿Vienen ángeles desde el cielo para atendernos?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7749" name="Rectangle 5">
            <a:extLst>
              <a:ext uri="{FF2B5EF4-FFF2-40B4-BE49-F238E27FC236}">
                <a16:creationId xmlns:a16="http://schemas.microsoft.com/office/drawing/2014/main" id="{5C371F32-DFAE-ABEE-31DF-CF991A818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5550"/>
            <a:ext cx="4114800" cy="15252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E98BB808-F85D-A416-2341-25F218E41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8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6" dur="20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/>
      <p:bldP spid="287748" grpId="0" animBg="1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1" name="Rectangle 3">
            <a:extLst>
              <a:ext uri="{FF2B5EF4-FFF2-40B4-BE49-F238E27FC236}">
                <a16:creationId xmlns:a16="http://schemas.microsoft.com/office/drawing/2014/main" id="{2D4E6AA8-4780-1199-FB4B-909E0355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0"/>
            <a:ext cx="82296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28:2-6 -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he aquí, se produjo un gran terremoto, porque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del Señor  descendiendo del cielo, y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acercándose,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removió la piedra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se sentó sobre ella.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aspecto era como un relámpago, y su vestidura blanca como la nieve;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de miedo a él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guardias temblaron y se quedaron como muertos. </a:t>
            </a:r>
            <a:r>
              <a:rPr lang="es-ES" sz="2600" b="1" baseline="30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hablando el ángel, dijo a las mujeres: Vosotras, no temáis; porque yo sé que buscáis a Jesús, el que fue crucificado.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está aquí, porque ha resucitado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8772" name="Text Box 4">
            <a:extLst>
              <a:ext uri="{FF2B5EF4-FFF2-40B4-BE49-F238E27FC236}">
                <a16:creationId xmlns:a16="http://schemas.microsoft.com/office/drawing/2014/main" id="{756DD65A-BF59-764B-D89D-426DD462B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657600"/>
            <a:ext cx="3200400" cy="209288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tarea digna de un ángel... ¡los guardias no lo confundieron con un hombre!</a:t>
            </a:r>
            <a:endParaRPr lang="en-US" altLang="en-US" sz="26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1D61F42-D9F6-1D54-2E81-6598BA7D1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5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8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8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/>
      <p:bldP spid="288772" grpId="0" animBg="1"/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>
            <a:extLst>
              <a:ext uri="{FF2B5EF4-FFF2-40B4-BE49-F238E27FC236}">
                <a16:creationId xmlns:a16="http://schemas.microsoft.com/office/drawing/2014/main" id="{6E08E83F-B71A-7F84-CFE0-DCC3909EC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Apóstoles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3892" name="Text Box 4">
            <a:extLst>
              <a:ext uri="{FF2B5EF4-FFF2-40B4-BE49-F238E27FC236}">
                <a16:creationId xmlns:a16="http://schemas.microsoft.com/office/drawing/2014/main" id="{74275F45-FBBA-5D83-3934-5E7697F97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886200"/>
            <a:ext cx="3200400" cy="2246769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liberó de la prisión y les ordenó que siguieran enseñando.</a:t>
            </a:r>
            <a:endParaRPr lang="en-US" altLang="en-US" sz="2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EEFC1DE-3A30-988F-F346-F189A252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276600"/>
            <a:ext cx="70104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5:18-20 -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echaron mano a los apóstoles y los pusieron en una cárcel pública. </a:t>
            </a:r>
            <a:r>
              <a:rPr lang="es-ES" sz="28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</a:t>
            </a:r>
            <a:r>
              <a:rPr lang="es-E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del Señor, 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durante la noche, </a:t>
            </a:r>
            <a:r>
              <a:rPr lang="es-E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abrió las puertas 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la cárcel, y sacándolos, </a:t>
            </a:r>
            <a:r>
              <a:rPr lang="es-E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dijo: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8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Id, y puestos de pie en el templo, hablad al pueblo todo el mensaje de esta Vida. 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 animBg="1"/>
      <p:bldP spid="293892" grpId="0" animBg="1"/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Text Box 2">
            <a:extLst>
              <a:ext uri="{FF2B5EF4-FFF2-40B4-BE49-F238E27FC236}">
                <a16:creationId xmlns:a16="http://schemas.microsoft.com/office/drawing/2014/main" id="{19244601-9CBC-3C7B-BB35-6D9C8AA0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Felipe: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EA6356EB-35F8-AF1F-F7B3-8832DE21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98" y="2438400"/>
            <a:ext cx="8763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8:26-29 - </a:t>
            </a:r>
            <a:r>
              <a:rPr lang="es-E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del Señor habló a Felipe, 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diciendo: Levántate y ve hacia el sur, al camino que desciende de Jerusalén a Gaza. (Este es un camino  desierto.) </a:t>
            </a:r>
            <a:r>
              <a:rPr lang="es-ES" sz="28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se levantó y fue; y he aquí, había un  eunuco etíope, alto oficial de Candace, reina de los etíopes, el cual estaba encargado de todos sus tesoros, y había venido a Jerusalén para adorar.  Regresaba sentado en su carruaje, y leía al profeta Isaías.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6964" name="Text Box 4">
            <a:extLst>
              <a:ext uri="{FF2B5EF4-FFF2-40B4-BE49-F238E27FC236}">
                <a16:creationId xmlns:a16="http://schemas.microsoft.com/office/drawing/2014/main" id="{83858309-DF6E-ABA7-5253-205284AB4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6502" y="4267200"/>
            <a:ext cx="3200400" cy="1815882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dispuso que un buscador se encontrara con un maestro.</a:t>
            </a:r>
            <a:endParaRPr lang="en-US" altLang="en-US" sz="2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29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9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2" grpId="0" animBg="1"/>
      <p:bldP spid="296963" grpId="0"/>
      <p:bldP spid="29696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Text Box 2">
            <a:extLst>
              <a:ext uri="{FF2B5EF4-FFF2-40B4-BE49-F238E27FC236}">
                <a16:creationId xmlns:a16="http://schemas.microsoft.com/office/drawing/2014/main" id="{F16D7DD6-9E6A-BE27-21B5-A790C00D6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gentil: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DCAFB555-AFA7-4F1E-6E94-F3AA317DD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99394"/>
            <a:ext cx="83058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7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2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10:3-5 - 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a la hora novena del día, </a:t>
            </a:r>
            <a:r>
              <a:rPr lang="es-ES" sz="2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 claramente en una visión a un ángel de Dios que entraba 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 </a:t>
            </a:r>
            <a:r>
              <a:rPr lang="es-ES" sz="27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donde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él </a:t>
            </a:r>
            <a:r>
              <a:rPr lang="es-ES" sz="27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estaba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y le decía: Cornelio. Mirándolo fijamente y atemorizado, </a:t>
            </a:r>
            <a:r>
              <a:rPr lang="es-ES" sz="27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Cornelio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dijo: ¿Qué quieres, Señor? Y él le dijo: Tus oraciones y limosnas  han ascendido como memorial delante de Dios.   Despacha ahora  </a:t>
            </a:r>
            <a:r>
              <a:rPr lang="es-ES" sz="27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algunos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hombres a Jope, y manda traer a un  </a:t>
            </a:r>
            <a:r>
              <a:rPr lang="es-ES" sz="27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hombre llamado</a:t>
            </a:r>
            <a:r>
              <a:rPr lang="es-ES" sz="2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Simón, que también se llama Pedro. </a:t>
            </a:r>
            <a:endParaRPr lang="en-US" altLang="en-US" sz="2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4916" name="Text Box 4">
            <a:extLst>
              <a:ext uri="{FF2B5EF4-FFF2-40B4-BE49-F238E27FC236}">
                <a16:creationId xmlns:a16="http://schemas.microsoft.com/office/drawing/2014/main" id="{4FDDA1DC-1366-81E3-1511-335CC11DA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8139" y="579438"/>
            <a:ext cx="3733800" cy="6278642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“entró”</a:t>
            </a:r>
          </a:p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¿de dónde?</a:t>
            </a:r>
          </a:p>
          <a:p>
            <a:pPr algn="ctr"/>
            <a:endParaRPr lang="es-ES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Hizo arreglos para que se conectara con un maestro del Evangelio.</a:t>
            </a:r>
          </a:p>
          <a:p>
            <a:pPr algn="ctr"/>
            <a:endParaRPr lang="es-ES" alt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¿Cuántas veces los ángeles han hecho lo mismo en nuestra generación sin que sepamos cómo fue arreglado?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4917" name="Rectangle 5">
            <a:extLst>
              <a:ext uri="{FF2B5EF4-FFF2-40B4-BE49-F238E27FC236}">
                <a16:creationId xmlns:a16="http://schemas.microsoft.com/office/drawing/2014/main" id="{0B4B78E2-C371-51BC-BC05-C758805BB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813" y="3429000"/>
            <a:ext cx="3757126" cy="3429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4918" name="Rectangle 6">
            <a:extLst>
              <a:ext uri="{FF2B5EF4-FFF2-40B4-BE49-F238E27FC236}">
                <a16:creationId xmlns:a16="http://schemas.microsoft.com/office/drawing/2014/main" id="{3ED7B7F1-A4DE-6321-4976-7A9673AD7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1919" y="1600199"/>
            <a:ext cx="3740020" cy="19050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9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9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9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94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4" grpId="0" animBg="1"/>
      <p:bldP spid="294915" grpId="0"/>
      <p:bldP spid="2949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Text Box 2">
            <a:extLst>
              <a:ext uri="{FF2B5EF4-FFF2-40B4-BE49-F238E27FC236}">
                <a16:creationId xmlns:a16="http://schemas.microsoft.com/office/drawing/2014/main" id="{F2F974B3-1081-E18A-0D5A-C362A49B2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Herodes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muerto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9F316E7B-BD67-B6C2-6622-23869542D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4585"/>
            <a:ext cx="5425750" cy="513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12:20-23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Herodes estaba muy enojado con los de Tiro y de Sidón; pero ellos, de común acuerdo se presentaron ante él…El día señalado, Herodes, vestido con ropa real, se sentó en la tribuna y les arengaba.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la gente gritaba: ¡Voz de un dios y no de un hombre es esta! 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instante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del Señor lo hirió,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no haber dado la gloria a Dios;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muri</a:t>
            </a:r>
            <a:r>
              <a:rPr lang="es-CO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es-CO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comido de gusanos.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5940" name="Text Box 4">
            <a:extLst>
              <a:ext uri="{FF2B5EF4-FFF2-40B4-BE49-F238E27FC236}">
                <a16:creationId xmlns:a16="http://schemas.microsoft.com/office/drawing/2014/main" id="{287A5DE9-2B54-E2DA-6B08-765F8FD71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775" y="842088"/>
            <a:ext cx="3200400" cy="1384995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lo golpeó y le hizo morir.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95942" name="Picture 6">
            <a:extLst>
              <a:ext uri="{FF2B5EF4-FFF2-40B4-BE49-F238E27FC236}">
                <a16:creationId xmlns:a16="http://schemas.microsoft.com/office/drawing/2014/main" id="{46BF9F50-09F5-9AD3-16EE-4CEAEDA56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607" y="2383370"/>
            <a:ext cx="6690050" cy="446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5943" name="Picture 7">
            <a:extLst>
              <a:ext uri="{FF2B5EF4-FFF2-40B4-BE49-F238E27FC236}">
                <a16:creationId xmlns:a16="http://schemas.microsoft.com/office/drawing/2014/main" id="{B37049D3-8066-FE5B-62D8-C2307416C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950" y="2397967"/>
            <a:ext cx="6690050" cy="446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9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1000"/>
                                        <p:tgtEl>
                                          <p:spTgt spid="29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9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 animBg="1"/>
      <p:bldP spid="295939" grpId="0"/>
      <p:bldP spid="2959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B1BB825C-1E85-1C7A-7345-7D173CBF7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8" y="838200"/>
            <a:ext cx="12039600" cy="2896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7:12 -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¿cuánto más vuestro Padre que está en los cielos dará cosas buenas a los que le piden? </a:t>
            </a:r>
            <a:endParaRPr lang="es-ES" sz="1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21:22 -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lo que pidáis en oración, creyendo, lo recibiréis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 10:13 -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fiel es Dios, que no permitirá que vosotros seáis tentados más allá de lo que podéis soportar, sino que con la tentación proveerá también la vía de escape, a fin de que podáis resistirla.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5461" name="Rectangle 5">
            <a:extLst>
              <a:ext uri="{FF2B5EF4-FFF2-40B4-BE49-F238E27FC236}">
                <a16:creationId xmlns:a16="http://schemas.microsoft.com/office/drawing/2014/main" id="{3C305B31-A8CE-A684-B781-28C0E9ABD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08000"/>
          </a:xfrm>
          <a:prstGeom prst="rect">
            <a:avLst/>
          </a:prstGeom>
          <a:solidFill>
            <a:srgbClr val="EAE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Jes</a:t>
            </a:r>
            <a:r>
              <a:rPr lang="es-CO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prometió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bendiciones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extraordinarias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275462" name="Rectangle 6">
            <a:extLst>
              <a:ext uri="{FF2B5EF4-FFF2-40B4-BE49-F238E27FC236}">
                <a16:creationId xmlns:a16="http://schemas.microsoft.com/office/drawing/2014/main" id="{57435298-44D9-79BE-A475-30D99B76B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0"/>
            <a:ext cx="12039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Cor 9:10 -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que suministra semilla al sembrador y pan para su  alimento, suplirá y multiplicará vuestra sementera y aumentará la siega de vuestra justicia</a:t>
            </a:r>
            <a:r>
              <a:rPr lang="es-ES" dirty="0"/>
              <a:t>;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75463" name="Rectangle 7">
            <a:extLst>
              <a:ext uri="{FF2B5EF4-FFF2-40B4-BE49-F238E27FC236}">
                <a16:creationId xmlns:a16="http://schemas.microsoft.com/office/drawing/2014/main" id="{BDBA951F-E8BF-9560-7690-ACBEC0506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18" y="5213544"/>
            <a:ext cx="12039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Ped 3:12 –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ojos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sus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oídos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atentos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sus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oraciones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ES" altLang="en-US" sz="1050" b="1" cap="sm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n-US" sz="1050" b="1" cap="sm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Ped 2:9 -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Señor, entonces, sabe rescatar de tentación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275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275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275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5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75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/>
      <p:bldP spid="27546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Text Box 2">
            <a:extLst>
              <a:ext uri="{FF2B5EF4-FFF2-40B4-BE49-F238E27FC236}">
                <a16:creationId xmlns:a16="http://schemas.microsoft.com/office/drawing/2014/main" id="{1573C4C7-FA4F-4ED4-0CFB-9E7113CF6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Pablo y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marineros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servidos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EC8D9022-1624-3B03-BFB4-52E5EC9F6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838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27:21-25 -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habían pasado muchos días sin comer, Pablo se puso en pie en medio de ellos y dijo: Amigos, debierais haberme hecho caso y no haber zarpado de Creta, evitando así este perjuicio y pérdida.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ahora os exhorto a tener buen ánimo, porque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habrá pérdida de vida entre vosotros, sino solo del barco. </a:t>
            </a:r>
            <a:endParaRPr lang="es-ES" sz="2500" b="1" baseline="30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endParaRPr lang="es-ES" sz="2500" b="1" baseline="30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esta noche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estuvo en mi presencia un ángel del Dios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quien soy y a quien sirvo,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diciendo: «No temas, Pablo; has de comparecer ante el César; y he aquí, Dios te ha concedido todos los que navegan contigo». </a:t>
            </a:r>
            <a:r>
              <a:rPr lang="es-ES" sz="25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tanto, tened buen ánimo  amigos, porque yo confío en Dios, que acontecerá  exactamente como se me dijo. 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9012" name="Text Box 4">
            <a:extLst>
              <a:ext uri="{FF2B5EF4-FFF2-40B4-BE49-F238E27FC236}">
                <a16:creationId xmlns:a16="http://schemas.microsoft.com/office/drawing/2014/main" id="{274B051D-A473-7E26-82EB-8317DD6A2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600200"/>
            <a:ext cx="3276600" cy="946150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sabía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99015" name="Text Box 7">
            <a:extLst>
              <a:ext uri="{FF2B5EF4-FFF2-40B4-BE49-F238E27FC236}">
                <a16:creationId xmlns:a16="http://schemas.microsoft.com/office/drawing/2014/main" id="{9175B185-9694-F928-F5D0-90D281056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3810000"/>
            <a:ext cx="3200400" cy="2246769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protegió al siervo de Dios de las fuerzas de la naturaleza.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1000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1000"/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0" grpId="0" animBg="1"/>
      <p:bldP spid="299012" grpId="0" animBg="1"/>
      <p:bldP spid="29901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ext Box 2">
            <a:extLst>
              <a:ext uri="{FF2B5EF4-FFF2-40B4-BE49-F238E27FC236}">
                <a16:creationId xmlns:a16="http://schemas.microsoft.com/office/drawing/2014/main" id="{2F0F18AD-3E61-13DB-647A-287818F61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y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servidos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07C548FA-A5AF-C70D-56E5-EC7A550FA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79" y="3505200"/>
            <a:ext cx="636269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13:2 - 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olvidéis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mostrar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hospitalidad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ella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algunos</a:t>
            </a:r>
            <a:r>
              <a:rPr 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sin </a:t>
            </a:r>
            <a:r>
              <a:rPr 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saberlo</a:t>
            </a:r>
            <a:r>
              <a:rPr 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hospedaron</a:t>
            </a:r>
            <a:r>
              <a:rPr 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r>
              <a:rPr 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0036" name="Text Box 4">
            <a:extLst>
              <a:ext uri="{FF2B5EF4-FFF2-40B4-BE49-F238E27FC236}">
                <a16:creationId xmlns:a16="http://schemas.microsoft.com/office/drawing/2014/main" id="{4C09F4FE-C51C-DEDD-E9DE-8897D7759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378" y="3685945"/>
            <a:ext cx="4405943" cy="954107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¿Has hecho esto? ¿Has hospedado a ángeles?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0037" name="Text Box 5">
            <a:extLst>
              <a:ext uri="{FF2B5EF4-FFF2-40B4-BE49-F238E27FC236}">
                <a16:creationId xmlns:a16="http://schemas.microsoft.com/office/drawing/2014/main" id="{DD43D17C-08A4-D9DD-5EA2-4530746A9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378" y="4820796"/>
            <a:ext cx="4405942" cy="1384995"/>
          </a:xfrm>
          <a:prstGeom prst="rect">
            <a:avLst/>
          </a:prstGeom>
          <a:solidFill>
            <a:srgbClr val="EDF1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 vez…</a:t>
            </a:r>
          </a:p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¿cómo podrías estar seguro?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00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00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30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4" grpId="0" animBg="1"/>
      <p:bldP spid="300035" grpId="0"/>
      <p:bldP spid="300036" grpId="0" animBg="1"/>
      <p:bldP spid="30003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D6C75923-D6B4-BD72-1BCB-101432795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317" y="5175683"/>
            <a:ext cx="4432282" cy="1655564"/>
          </a:xfrm>
          <a:prstGeom prst="rect">
            <a:avLst/>
          </a:prstGeom>
          <a:solidFill>
            <a:srgbClr val="F1F4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F5EAEE93-FE9D-01C6-3218-D154646E7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85800"/>
            <a:ext cx="8754035" cy="605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Anunciar embarazos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 a personas en apuros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Instruir a las personas a dónde ir, qué hacer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Prometer 12 naciones que surgirán de un hijo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Evitar que Abraham ofrezca a Isaac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Colocar un carnero en un matorral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Predecir naciones específicas del futuro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 a un siervo encontrar una esposa para un j</a:t>
            </a:r>
            <a:r>
              <a:rPr lang="es-CO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óven</a:t>
            </a:r>
            <a:endParaRPr lang="es-E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Entregar mensajes a los hombres de Dios en sueños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 a criar animales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Proporcionar seguridad personal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Luchar con un hombre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Viajar con Israel en el desierto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Proteger, guiar e instruir al pueblo de Dios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Matar a 185.000 en 1 noche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Trayendo comidas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muchas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otras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acciones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4980" name="Text Box 4">
            <a:extLst>
              <a:ext uri="{FF2B5EF4-FFF2-40B4-BE49-F238E27FC236}">
                <a16:creationId xmlns:a16="http://schemas.microsoft.com/office/drawing/2014/main" id="{80CDA01D-24C7-FCCC-250D-DBDBFF9C4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5399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Hemos visto ángeles sirviendo al pueblo de Dios por:</a:t>
            </a:r>
            <a:endParaRPr lang="en-US" alt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4981" name="Text Box 5">
            <a:extLst>
              <a:ext uri="{FF2B5EF4-FFF2-40B4-BE49-F238E27FC236}">
                <a16:creationId xmlns:a16="http://schemas.microsoft.com/office/drawing/2014/main" id="{0F523072-959F-1026-FFC9-4B2167556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6617" y="762000"/>
            <a:ext cx="3352800" cy="427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¿Cuántas de estas situaciones parecen cosas ordinarias que podríamos describir como resultados de la “buena suerte”, o la “mala suerte”, o de la planificación inteligente?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6130F604-29DB-348B-76BD-2A6633BBC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298520"/>
            <a:ext cx="4343400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¿Cuántas veces podríamos haber sido “angelizados” de manera similar?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/>
      <p:bldP spid="254980" grpId="0" animBg="1"/>
      <p:bldP spid="25498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 Box 2">
            <a:extLst>
              <a:ext uri="{FF2B5EF4-FFF2-40B4-BE49-F238E27FC236}">
                <a16:creationId xmlns:a16="http://schemas.microsoft.com/office/drawing/2014/main" id="{50288727-06B9-83D2-C432-9136F8BB8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746" y="2525262"/>
            <a:ext cx="2667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n-US" sz="30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Historias de</a:t>
            </a: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300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s-CO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nesis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Éxodo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Números</a:t>
            </a: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 2 Reyes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Crónicas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</a:t>
            </a:r>
          </a:p>
        </p:txBody>
      </p:sp>
      <p:sp>
        <p:nvSpPr>
          <p:cNvPr id="203780" name="Text Box 4">
            <a:extLst>
              <a:ext uri="{FF2B5EF4-FFF2-40B4-BE49-F238E27FC236}">
                <a16:creationId xmlns:a16="http://schemas.microsoft.com/office/drawing/2014/main" id="{47480AE5-3625-A8CB-9ED0-90322FEDF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798" y="2581835"/>
            <a:ext cx="28194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Hebreos</a:t>
            </a:r>
            <a:r>
              <a:rPr lang="en-US" altLang="en-US" sz="30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1:4</a:t>
            </a:r>
            <a:endParaRPr lang="en-US" altLang="en-US" sz="30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Mateo 7:12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Marcos 11:25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 10:13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Cor 9:10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Pedro 3:12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Pedro 2:9</a:t>
            </a:r>
          </a:p>
        </p:txBody>
      </p:sp>
      <p:sp>
        <p:nvSpPr>
          <p:cNvPr id="203781" name="AutoShape 5">
            <a:extLst>
              <a:ext uri="{FF2B5EF4-FFF2-40B4-BE49-F238E27FC236}">
                <a16:creationId xmlns:a16="http://schemas.microsoft.com/office/drawing/2014/main" id="{E6E310BA-72F4-9891-6650-EEE31D4AE394}"/>
              </a:ext>
            </a:extLst>
          </p:cNvPr>
          <p:cNvSpPr>
            <a:spLocks/>
          </p:cNvSpPr>
          <p:nvPr/>
        </p:nvSpPr>
        <p:spPr bwMode="auto">
          <a:xfrm>
            <a:off x="7620000" y="2590800"/>
            <a:ext cx="304800" cy="3200400"/>
          </a:xfrm>
          <a:prstGeom prst="leftBracket">
            <a:avLst>
              <a:gd name="adj" fmla="val 64491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782" name="Text Box 6">
            <a:extLst>
              <a:ext uri="{FF2B5EF4-FFF2-40B4-BE49-F238E27FC236}">
                <a16:creationId xmlns:a16="http://schemas.microsoft.com/office/drawing/2014/main" id="{01A17508-5092-7C94-20A2-8852CA676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999" y="2192534"/>
            <a:ext cx="3429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</a:t>
            </a: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endParaRPr lang="en-US" altLang="en-US" sz="3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784" name="Line 8">
            <a:extLst>
              <a:ext uri="{FF2B5EF4-FFF2-40B4-BE49-F238E27FC236}">
                <a16:creationId xmlns:a16="http://schemas.microsoft.com/office/drawing/2014/main" id="{4A1A3102-66FB-3657-4FD0-14647038CB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198" y="2840707"/>
            <a:ext cx="3352802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2000"/>
                                        <p:tgtEl>
                                          <p:spTgt spid="20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  <p:bldP spid="203780" grpId="0"/>
      <p:bldP spid="20378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2" name="Text Box 4">
            <a:extLst>
              <a:ext uri="{FF2B5EF4-FFF2-40B4-BE49-F238E27FC236}">
                <a16:creationId xmlns:a16="http://schemas.microsoft.com/office/drawing/2014/main" id="{D0DADF73-D2A1-4AFB-7A23-737C4EF4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9601200" cy="445198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suplir todas nuestras necesidades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 buenos regalos a aquellos que se lo piden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responder a nuestras oraciones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preservarnos de las tentaciones demasiado fuertes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suministrar y multiplicar nuestra “semilla” para sembrar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 inconmensurablemente más de lo que pedimos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o imaginamos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tener Sus ojos y oídos abiertos para nosotros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rescátarnos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pruebas innecesarias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concedernos lo que le pedimos, conforme a su voluntad</a:t>
            </a:r>
          </a:p>
        </p:txBody>
      </p:sp>
      <p:sp>
        <p:nvSpPr>
          <p:cNvPr id="278534" name="Rectangle 6">
            <a:extLst>
              <a:ext uri="{FF2B5EF4-FFF2-40B4-BE49-F238E27FC236}">
                <a16:creationId xmlns:a16="http://schemas.microsoft.com/office/drawing/2014/main" id="{BB96CDFF-543C-C52E-60AB-0CBE6478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0"/>
            <a:ext cx="2510118" cy="685800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demuestra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Él tiene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 el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 y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los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seres 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angelicales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lo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ayudan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cuidar el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 y a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hombres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viven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s-E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él.</a:t>
            </a:r>
            <a:endParaRPr lang="en-US" altLang="en-US" sz="27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940" name="Rectangle 8">
            <a:extLst>
              <a:ext uri="{FF2B5EF4-FFF2-40B4-BE49-F238E27FC236}">
                <a16:creationId xmlns:a16="http://schemas.microsoft.com/office/drawing/2014/main" id="{3103B0B4-62C0-7965-594C-6FD5AED17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58477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prometió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1000"/>
                                        <p:tgtEl>
                                          <p:spTgt spid="27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/>
      <p:bldP spid="27853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2" name="Text Box 4">
            <a:extLst>
              <a:ext uri="{FF2B5EF4-FFF2-40B4-BE49-F238E27FC236}">
                <a16:creationId xmlns:a16="http://schemas.microsoft.com/office/drawing/2014/main" id="{D0DADF73-D2A1-4AFB-7A23-737C4EF4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14600"/>
            <a:ext cx="9601200" cy="401186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Col. 2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:18 –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Nadie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prive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premio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afectando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humildad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culto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6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6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ángeles, entremetiéndose en lo que no ha visto, vanamente hinchado por su propia mente carnal.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s-CO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decir que tenemos que adorar sólo a Dios, no a los ángeles, ni a los hombres.  Estos textos ilustran como nuestro Señor nos provee Su providencia, utilizando Sus ángeles en los procesos de suplirnos Sus promesas. </a:t>
            </a:r>
            <a:endParaRPr lang="es-E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940" name="Rectangle 8">
            <a:extLst>
              <a:ext uri="{FF2B5EF4-FFF2-40B4-BE49-F238E27FC236}">
                <a16:creationId xmlns:a16="http://schemas.microsoft.com/office/drawing/2014/main" id="{3103B0B4-62C0-7965-594C-6FD5AED17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escuche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66394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78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0" name="Picture 16">
            <a:extLst>
              <a:ext uri="{FF2B5EF4-FFF2-40B4-BE49-F238E27FC236}">
                <a16:creationId xmlns:a16="http://schemas.microsoft.com/office/drawing/2014/main" id="{D0B0DA55-6601-FC02-0A49-4005ADD05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523557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14A91BE9-5F89-8127-2C76-13916AEB7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63422">
            <a:off x="3962400" y="533400"/>
            <a:ext cx="28432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>
            <a:extLst>
              <a:ext uri="{FF2B5EF4-FFF2-40B4-BE49-F238E27FC236}">
                <a16:creationId xmlns:a16="http://schemas.microsoft.com/office/drawing/2014/main" id="{37568F0B-63C9-D87E-65FB-04B1AFB5F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0"/>
            <a:ext cx="51816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4">
            <a:extLst>
              <a:ext uri="{FF2B5EF4-FFF2-40B4-BE49-F238E27FC236}">
                <a16:creationId xmlns:a16="http://schemas.microsoft.com/office/drawing/2014/main" id="{C72008AF-895C-05C3-16AB-9FF421584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4" y="32870"/>
            <a:ext cx="6270625" cy="3886200"/>
          </a:xfrm>
          <a:prstGeom prst="ellipse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alpha val="48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91141" name="Line 5">
            <a:extLst>
              <a:ext uri="{FF2B5EF4-FFF2-40B4-BE49-F238E27FC236}">
                <a16:creationId xmlns:a16="http://schemas.microsoft.com/office/drawing/2014/main" id="{81FCD5FE-E9A7-E8BC-94C5-B23D7ADB8E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2" name="Line 6">
            <a:extLst>
              <a:ext uri="{FF2B5EF4-FFF2-40B4-BE49-F238E27FC236}">
                <a16:creationId xmlns:a16="http://schemas.microsoft.com/office/drawing/2014/main" id="{6E44C4E2-929C-6B6D-6FCD-23A22B125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3" name="Line 7">
            <a:extLst>
              <a:ext uri="{FF2B5EF4-FFF2-40B4-BE49-F238E27FC236}">
                <a16:creationId xmlns:a16="http://schemas.microsoft.com/office/drawing/2014/main" id="{BD3E91E4-83E8-0D49-AAB5-B157BD4399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4" name="Line 8">
            <a:extLst>
              <a:ext uri="{FF2B5EF4-FFF2-40B4-BE49-F238E27FC236}">
                <a16:creationId xmlns:a16="http://schemas.microsoft.com/office/drawing/2014/main" id="{27FC7FE9-3DEE-F119-4ACD-7932337C47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5" name="Line 9">
            <a:extLst>
              <a:ext uri="{FF2B5EF4-FFF2-40B4-BE49-F238E27FC236}">
                <a16:creationId xmlns:a16="http://schemas.microsoft.com/office/drawing/2014/main" id="{E63DA235-EE2D-96D9-EDE6-2F00DB3EAE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6" name="Line 10">
            <a:extLst>
              <a:ext uri="{FF2B5EF4-FFF2-40B4-BE49-F238E27FC236}">
                <a16:creationId xmlns:a16="http://schemas.microsoft.com/office/drawing/2014/main" id="{F4310790-482D-5BE9-B971-9B901F1E5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7" name="Line 11">
            <a:extLst>
              <a:ext uri="{FF2B5EF4-FFF2-40B4-BE49-F238E27FC236}">
                <a16:creationId xmlns:a16="http://schemas.microsoft.com/office/drawing/2014/main" id="{09B3121B-A65A-6790-51C0-CBC5EE77B2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8" name="Line 12">
            <a:extLst>
              <a:ext uri="{FF2B5EF4-FFF2-40B4-BE49-F238E27FC236}">
                <a16:creationId xmlns:a16="http://schemas.microsoft.com/office/drawing/2014/main" id="{1B4AC582-20DE-A04A-BD93-7E1A57EA48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9" name="Line 13">
            <a:extLst>
              <a:ext uri="{FF2B5EF4-FFF2-40B4-BE49-F238E27FC236}">
                <a16:creationId xmlns:a16="http://schemas.microsoft.com/office/drawing/2014/main" id="{C6C44E06-AE16-7369-080A-1BEB8DF43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0" name="Line 14">
            <a:extLst>
              <a:ext uri="{FF2B5EF4-FFF2-40B4-BE49-F238E27FC236}">
                <a16:creationId xmlns:a16="http://schemas.microsoft.com/office/drawing/2014/main" id="{9C2EA9C6-75D0-5191-6FD3-B979DFA60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1" name="Line 15">
            <a:extLst>
              <a:ext uri="{FF2B5EF4-FFF2-40B4-BE49-F238E27FC236}">
                <a16:creationId xmlns:a16="http://schemas.microsoft.com/office/drawing/2014/main" id="{851C8EF9-3753-6C25-4F8E-76C8F3AA43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3" name="Text Box 17">
            <a:extLst>
              <a:ext uri="{FF2B5EF4-FFF2-40B4-BE49-F238E27FC236}">
                <a16:creationId xmlns:a16="http://schemas.microsoft.com/office/drawing/2014/main" id="{B29EB990-32A3-DA3A-73AF-DC2E4D82D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155" y="3908612"/>
            <a:ext cx="3871876" cy="164352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Génesis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Éxodo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Números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 Cron.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1,2 Reyes,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</a:t>
            </a:r>
          </a:p>
        </p:txBody>
      </p:sp>
      <p:sp>
        <p:nvSpPr>
          <p:cNvPr id="91156" name="Text Box 20">
            <a:extLst>
              <a:ext uri="{FF2B5EF4-FFF2-40B4-BE49-F238E27FC236}">
                <a16:creationId xmlns:a16="http://schemas.microsoft.com/office/drawing/2014/main" id="{679ACA86-8A6F-4A41-505F-8F37A7E78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501" y="1600200"/>
            <a:ext cx="3581400" cy="10366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200" b="1" dirty="0">
                <a:latin typeface="Tempus Sans ITC" panose="04020404030D07020202" pitchFamily="82" charset="0"/>
              </a:rPr>
              <a:t>HEB 1:14 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60481ACB-A986-741B-422F-9CC88306602B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-80889" y="331292"/>
            <a:ext cx="469265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n-US" sz="2600" b="1" i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dándonos a conocer el misterio de su voluntad, según su beneplácito, el cual se había propuesto en sí mismo, de reunir todas las cosas en Cristo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E9F6EFC5-B226-37B3-39E4-853DB8F109EE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295867" y="4585081"/>
            <a:ext cx="5780087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n-US" sz="2600" b="1" i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 la dispensación del cumplimiento de los tiempos, así las que están en los cielos, como las que están en la tierra. </a:t>
            </a:r>
            <a:endParaRPr lang="en-US" altLang="en-US" sz="2600" b="1" i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600" b="1" i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Ef 1:9-10</a:t>
            </a:r>
          </a:p>
        </p:txBody>
      </p:sp>
      <p:sp>
        <p:nvSpPr>
          <p:cNvPr id="4" name="Text Box 20">
            <a:extLst>
              <a:ext uri="{FF2B5EF4-FFF2-40B4-BE49-F238E27FC236}">
                <a16:creationId xmlns:a16="http://schemas.microsoft.com/office/drawing/2014/main" id="{161DF3E6-5893-96AB-4629-AE4F070EB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096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600" dirty="0">
                <a:solidFill>
                  <a:srgbClr val="C00000"/>
                </a:solidFill>
                <a:latin typeface="Ravie" panose="04040805050809020602" pitchFamily="82" charset="0"/>
              </a:rPr>
              <a:t>Que </a:t>
            </a:r>
            <a:r>
              <a:rPr lang="en-US" altLang="en-US" sz="3600" dirty="0" err="1">
                <a:solidFill>
                  <a:srgbClr val="C00000"/>
                </a:solidFill>
                <a:latin typeface="Ravie" panose="04040805050809020602" pitchFamily="82" charset="0"/>
              </a:rPr>
              <a:t>Iluminan</a:t>
            </a:r>
            <a:endParaRPr lang="en-US" altLang="en-US" sz="3600" dirty="0">
              <a:solidFill>
                <a:srgbClr val="C0000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353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1" name="Text Box 5">
            <a:extLst>
              <a:ext uri="{FF2B5EF4-FFF2-40B4-BE49-F238E27FC236}">
                <a16:creationId xmlns:a16="http://schemas.microsoft.com/office/drawing/2014/main" id="{C6F26701-CC10-7677-9C71-221CFCE1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12192000" cy="3416705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dará buenos regalos a quienes se lo pidan.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Él responderá a tus oraciones.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Él te preservará de tentaciones demasiado fuertes.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Dios suministrará y multiplicará tu “semilla” para sembrar.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Sus ojos y oídos estarán atentos hacia a ti.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Él te rescatará de pruebas innecesarias.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Él te concederá lo que le pidas, si conviene a Su voluntad.</a:t>
            </a:r>
          </a:p>
        </p:txBody>
      </p:sp>
      <p:sp>
        <p:nvSpPr>
          <p:cNvPr id="290823" name="Text Box 7">
            <a:extLst>
              <a:ext uri="{FF2B5EF4-FFF2-40B4-BE49-F238E27FC236}">
                <a16:creationId xmlns:a16="http://schemas.microsoft.com/office/drawing/2014/main" id="{D0F5F538-7C8E-C7EC-DBF8-D40DCAFF0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12192000" cy="892552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1:14 -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¿No son todos ellos </a:t>
            </a:r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espíritus ministradores, enviados para servir por causa de los que heredarán la salvación?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0824" name="Text Box 8">
            <a:extLst>
              <a:ext uri="{FF2B5EF4-FFF2-40B4-BE49-F238E27FC236}">
                <a16:creationId xmlns:a16="http://schemas.microsoft.com/office/drawing/2014/main" id="{C6103A56-6AC4-3BB6-FE73-73FD1B0BC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30619"/>
            <a:ext cx="7696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BE4A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Pregunta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¿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34800002-63E7-27B0-7729-93CCDDC4F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08000"/>
          </a:xfrm>
          <a:prstGeom prst="rect">
            <a:avLst/>
          </a:prstGeom>
          <a:solidFill>
            <a:srgbClr val="F1F4E0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Jes</a:t>
            </a:r>
            <a:r>
              <a:rPr lang="es-CO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prometió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bendiciones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extraordinarias</a:t>
            </a:r>
            <a:r>
              <a:rPr lang="en-US" altLang="en-US" sz="3000" b="1" dirty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9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9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1" grpId="0"/>
      <p:bldP spid="290823" grpId="0"/>
      <p:bldP spid="29082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0" name="Picture 16">
            <a:extLst>
              <a:ext uri="{FF2B5EF4-FFF2-40B4-BE49-F238E27FC236}">
                <a16:creationId xmlns:a16="http://schemas.microsoft.com/office/drawing/2014/main" id="{D0B0DA55-6601-FC02-0A49-4005ADD05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523557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14A91BE9-5F89-8127-2C76-13916AEB7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63422">
            <a:off x="3962400" y="533400"/>
            <a:ext cx="28432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>
            <a:extLst>
              <a:ext uri="{FF2B5EF4-FFF2-40B4-BE49-F238E27FC236}">
                <a16:creationId xmlns:a16="http://schemas.microsoft.com/office/drawing/2014/main" id="{37568F0B-63C9-D87E-65FB-04B1AFB5F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0"/>
            <a:ext cx="51816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4">
            <a:extLst>
              <a:ext uri="{FF2B5EF4-FFF2-40B4-BE49-F238E27FC236}">
                <a16:creationId xmlns:a16="http://schemas.microsoft.com/office/drawing/2014/main" id="{C72008AF-895C-05C3-16AB-9FF421584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4" y="32870"/>
            <a:ext cx="6270625" cy="3886200"/>
          </a:xfrm>
          <a:prstGeom prst="ellipse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alpha val="48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>
              <a:latin typeface="Tempus Sans ITC" panose="04020404030D07020202" pitchFamily="82" charset="0"/>
            </a:endParaRPr>
          </a:p>
        </p:txBody>
      </p:sp>
      <p:sp>
        <p:nvSpPr>
          <p:cNvPr id="91141" name="Line 5">
            <a:extLst>
              <a:ext uri="{FF2B5EF4-FFF2-40B4-BE49-F238E27FC236}">
                <a16:creationId xmlns:a16="http://schemas.microsoft.com/office/drawing/2014/main" id="{81FCD5FE-E9A7-E8BC-94C5-B23D7ADB8E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2" name="Line 6">
            <a:extLst>
              <a:ext uri="{FF2B5EF4-FFF2-40B4-BE49-F238E27FC236}">
                <a16:creationId xmlns:a16="http://schemas.microsoft.com/office/drawing/2014/main" id="{6E44C4E2-929C-6B6D-6FCD-23A22B125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3" name="Line 7">
            <a:extLst>
              <a:ext uri="{FF2B5EF4-FFF2-40B4-BE49-F238E27FC236}">
                <a16:creationId xmlns:a16="http://schemas.microsoft.com/office/drawing/2014/main" id="{BD3E91E4-83E8-0D49-AAB5-B157BD4399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4" name="Line 8">
            <a:extLst>
              <a:ext uri="{FF2B5EF4-FFF2-40B4-BE49-F238E27FC236}">
                <a16:creationId xmlns:a16="http://schemas.microsoft.com/office/drawing/2014/main" id="{27FC7FE9-3DEE-F119-4ACD-7932337C47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5" name="Line 9">
            <a:extLst>
              <a:ext uri="{FF2B5EF4-FFF2-40B4-BE49-F238E27FC236}">
                <a16:creationId xmlns:a16="http://schemas.microsoft.com/office/drawing/2014/main" id="{E63DA235-EE2D-96D9-EDE6-2F00DB3EAE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6" name="Line 10">
            <a:extLst>
              <a:ext uri="{FF2B5EF4-FFF2-40B4-BE49-F238E27FC236}">
                <a16:creationId xmlns:a16="http://schemas.microsoft.com/office/drawing/2014/main" id="{F4310790-482D-5BE9-B971-9B901F1E5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7" name="Line 11">
            <a:extLst>
              <a:ext uri="{FF2B5EF4-FFF2-40B4-BE49-F238E27FC236}">
                <a16:creationId xmlns:a16="http://schemas.microsoft.com/office/drawing/2014/main" id="{09B3121B-A65A-6790-51C0-CBC5EE77B2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8" name="Line 12">
            <a:extLst>
              <a:ext uri="{FF2B5EF4-FFF2-40B4-BE49-F238E27FC236}">
                <a16:creationId xmlns:a16="http://schemas.microsoft.com/office/drawing/2014/main" id="{1B4AC582-20DE-A04A-BD93-7E1A57EA48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9" name="Line 13">
            <a:extLst>
              <a:ext uri="{FF2B5EF4-FFF2-40B4-BE49-F238E27FC236}">
                <a16:creationId xmlns:a16="http://schemas.microsoft.com/office/drawing/2014/main" id="{C6C44E06-AE16-7369-080A-1BEB8DF43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0" name="Line 14">
            <a:extLst>
              <a:ext uri="{FF2B5EF4-FFF2-40B4-BE49-F238E27FC236}">
                <a16:creationId xmlns:a16="http://schemas.microsoft.com/office/drawing/2014/main" id="{9C2EA9C6-75D0-5191-6FD3-B979DFA60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1" name="Line 15">
            <a:extLst>
              <a:ext uri="{FF2B5EF4-FFF2-40B4-BE49-F238E27FC236}">
                <a16:creationId xmlns:a16="http://schemas.microsoft.com/office/drawing/2014/main" id="{851C8EF9-3753-6C25-4F8E-76C8F3AA43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3" name="Text Box 17">
            <a:extLst>
              <a:ext uri="{FF2B5EF4-FFF2-40B4-BE49-F238E27FC236}">
                <a16:creationId xmlns:a16="http://schemas.microsoft.com/office/drawing/2014/main" id="{B29EB990-32A3-DA3A-73AF-DC2E4D82D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155" y="3908612"/>
            <a:ext cx="3871876" cy="164352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Génesis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Éxodo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Números</a:t>
            </a: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 Cron.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1,2 Reyes, </a:t>
            </a:r>
            <a:r>
              <a:rPr lang="en-US" altLang="en-US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</a:t>
            </a:r>
          </a:p>
        </p:txBody>
      </p:sp>
      <p:sp>
        <p:nvSpPr>
          <p:cNvPr id="91156" name="Text Box 20">
            <a:extLst>
              <a:ext uri="{FF2B5EF4-FFF2-40B4-BE49-F238E27FC236}">
                <a16:creationId xmlns:a16="http://schemas.microsoft.com/office/drawing/2014/main" id="{679ACA86-8A6F-4A41-505F-8F37A7E78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501" y="1600200"/>
            <a:ext cx="3581400" cy="10366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200" b="1" dirty="0">
                <a:latin typeface="Tempus Sans ITC" panose="04020404030D07020202" pitchFamily="82" charset="0"/>
              </a:rPr>
              <a:t>HEB 1:14 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60481ACB-A986-741B-422F-9CC88306602B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-80889" y="331292"/>
            <a:ext cx="469265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dándonos a conocer el misterio de su voluntad, según su beneplácito, el cual se había propuesto en sí mismo, de reunir todas las cosas en Cristo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E9F6EFC5-B226-37B3-39E4-853DB8F109EE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295867" y="4585081"/>
            <a:ext cx="5780087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 la dispensación del cumplimiento de los tiempos, así las que están en los cielos, como las que están en la tierra. 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Ef 1:9-10</a:t>
            </a:r>
          </a:p>
        </p:txBody>
      </p:sp>
      <p:sp>
        <p:nvSpPr>
          <p:cNvPr id="4" name="Text Box 20">
            <a:extLst>
              <a:ext uri="{FF2B5EF4-FFF2-40B4-BE49-F238E27FC236}">
                <a16:creationId xmlns:a16="http://schemas.microsoft.com/office/drawing/2014/main" id="{78ED55CE-CA35-D64C-D595-B58EA804B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24728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600" dirty="0">
                <a:solidFill>
                  <a:srgbClr val="C00000"/>
                </a:solidFill>
                <a:latin typeface="Ravie" panose="04040805050809020602" pitchFamily="82" charset="0"/>
              </a:rPr>
              <a:t>Que </a:t>
            </a:r>
            <a:r>
              <a:rPr lang="en-US" altLang="en-US" sz="3600" dirty="0" err="1">
                <a:solidFill>
                  <a:srgbClr val="C00000"/>
                </a:solidFill>
                <a:latin typeface="Ravie" panose="04040805050809020602" pitchFamily="82" charset="0"/>
              </a:rPr>
              <a:t>Iluminan</a:t>
            </a:r>
            <a:endParaRPr lang="en-US" altLang="en-US" sz="3600" dirty="0">
              <a:solidFill>
                <a:srgbClr val="C00000"/>
              </a:solidFill>
              <a:latin typeface="Ravie" panose="04040805050809020602" pitchFamily="8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91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91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91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91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8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9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72" name="AutoShape 12">
            <a:extLst>
              <a:ext uri="{FF2B5EF4-FFF2-40B4-BE49-F238E27FC236}">
                <a16:creationId xmlns:a16="http://schemas.microsoft.com/office/drawing/2014/main" id="{433CA086-2053-8C70-5F08-5ECC106C831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67200" y="4433194"/>
            <a:ext cx="852488" cy="733425"/>
          </a:xfrm>
          <a:custGeom>
            <a:avLst/>
            <a:gdLst>
              <a:gd name="T0" fmla="*/ 948508894 w 21600"/>
              <a:gd name="T1" fmla="*/ 0 h 21600"/>
              <a:gd name="T2" fmla="*/ 569080101 w 21600"/>
              <a:gd name="T3" fmla="*/ 281863207 h 21600"/>
              <a:gd name="T4" fmla="*/ 0 w 21600"/>
              <a:gd name="T5" fmla="*/ 704696607 h 21600"/>
              <a:gd name="T6" fmla="*/ 569080101 w 21600"/>
              <a:gd name="T7" fmla="*/ 845589587 h 21600"/>
              <a:gd name="T8" fmla="*/ 1138161781 w 21600"/>
              <a:gd name="T9" fmla="*/ 587215096 h 21600"/>
              <a:gd name="T10" fmla="*/ 1327875368 w 21600"/>
              <a:gd name="T11" fmla="*/ 28186320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71" name="AutoShape 11">
            <a:extLst>
              <a:ext uri="{FF2B5EF4-FFF2-40B4-BE49-F238E27FC236}">
                <a16:creationId xmlns:a16="http://schemas.microsoft.com/office/drawing/2014/main" id="{973B4012-0FC9-8D91-C435-C8C05E914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518794"/>
            <a:ext cx="852488" cy="733425"/>
          </a:xfrm>
          <a:custGeom>
            <a:avLst/>
            <a:gdLst>
              <a:gd name="T0" fmla="*/ 948508894 w 21600"/>
              <a:gd name="T1" fmla="*/ 0 h 21600"/>
              <a:gd name="T2" fmla="*/ 569080101 w 21600"/>
              <a:gd name="T3" fmla="*/ 281863207 h 21600"/>
              <a:gd name="T4" fmla="*/ 0 w 21600"/>
              <a:gd name="T5" fmla="*/ 704696607 h 21600"/>
              <a:gd name="T6" fmla="*/ 569080101 w 21600"/>
              <a:gd name="T7" fmla="*/ 845589587 h 21600"/>
              <a:gd name="T8" fmla="*/ 1138161781 w 21600"/>
              <a:gd name="T9" fmla="*/ 587215096 h 21600"/>
              <a:gd name="T10" fmla="*/ 1327875368 w 21600"/>
              <a:gd name="T11" fmla="*/ 28186320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1F918197-5672-C2D5-D859-74A11B059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860"/>
            <a:ext cx="11963400" cy="287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500" b="1" u="sng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Deut</a:t>
            </a:r>
            <a:r>
              <a:rPr lang="en-US" altLang="en-US" sz="25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28:3-13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ciudad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campo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El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fruto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vientre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suelo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ganado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ovejas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canasta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artesa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enemigos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serán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derrotados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bendicido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todo aquello en que pongas tu mano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prosperidad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abundante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abrirá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cielos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prestarás a muchas naciones, pero no tomarás prestado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cabeza y no la cola 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estarás encima y nunca estarás debajo </a:t>
            </a:r>
            <a:r>
              <a:rPr lang="es-E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tu Dios te pondrá en alto sobre todas las naciones de la tierra</a:t>
            </a:r>
            <a:endParaRPr lang="en-US" altLang="en-US" sz="25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1364" name="Rectangle 4">
            <a:extLst>
              <a:ext uri="{FF2B5EF4-FFF2-40B4-BE49-F238E27FC236}">
                <a16:creationId xmlns:a16="http://schemas.microsoft.com/office/drawing/2014/main" id="{99BA4385-F878-30ED-8247-290295C3F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688"/>
          </a:xfrm>
          <a:prstGeom prst="rect">
            <a:avLst/>
          </a:prstGeom>
          <a:solidFill>
            <a:srgbClr val="EAEFD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prometió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Israel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bendiciones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extraordinarias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271365" name="Rectangle 5">
            <a:extLst>
              <a:ext uri="{FF2B5EF4-FFF2-40B4-BE49-F238E27FC236}">
                <a16:creationId xmlns:a16="http://schemas.microsoft.com/office/drawing/2014/main" id="{6E544E69-A562-A240-3952-829E0135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387301"/>
            <a:ext cx="118872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500" b="1" u="sng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Deut</a:t>
            </a:r>
            <a:r>
              <a:rPr lang="en-US" altLang="en-US" sz="25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28:3-13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enviará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 El Señor tu Dios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 bendecirá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 la concederá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el Señor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juró a tus padres que te la daría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abrirá los cielos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el Señor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hará estas cosas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5" name="Text Box 8">
            <a:extLst>
              <a:ext uri="{FF2B5EF4-FFF2-40B4-BE49-F238E27FC236}">
                <a16:creationId xmlns:a16="http://schemas.microsoft.com/office/drawing/2014/main" id="{0AF98240-C410-A077-15A5-72B9C16FD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4076547"/>
            <a:ext cx="2835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200" b="1">
              <a:latin typeface="Tempus Sans ITC" panose="04020404030D07020202" pitchFamily="82" charset="0"/>
            </a:endParaRPr>
          </a:p>
        </p:txBody>
      </p:sp>
      <p:sp>
        <p:nvSpPr>
          <p:cNvPr id="271369" name="Text Box 9">
            <a:extLst>
              <a:ext uri="{FF2B5EF4-FFF2-40B4-BE49-F238E27FC236}">
                <a16:creationId xmlns:a16="http://schemas.microsoft.com/office/drawing/2014/main" id="{AB147488-BE09-39FD-EABA-F2081C236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47394"/>
            <a:ext cx="5715000" cy="954107"/>
          </a:xfrm>
          <a:prstGeom prst="rect">
            <a:avLst/>
          </a:prstGeom>
          <a:solidFill>
            <a:srgbClr val="EAEFD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Observa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alcance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las 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bendiciones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1370" name="Text Box 10">
            <a:extLst>
              <a:ext uri="{FF2B5EF4-FFF2-40B4-BE49-F238E27FC236}">
                <a16:creationId xmlns:a16="http://schemas.microsoft.com/office/drawing/2014/main" id="{2A481ADB-18AD-11CE-0C7B-4915B231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176" y="4393963"/>
            <a:ext cx="5715000" cy="519113"/>
          </a:xfrm>
          <a:prstGeom prst="rect">
            <a:avLst/>
          </a:prstGeom>
          <a:solidFill>
            <a:srgbClr val="EAEFD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US" alt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darían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Israel?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27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27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/>
      <p:bldP spid="271364" grpId="0" animBg="1"/>
      <p:bldP spid="271365" grpId="0"/>
      <p:bldP spid="271369" grpId="0" animBg="1"/>
      <p:bldP spid="2713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238B6D00-4DD4-87D6-F5DF-B54494FFE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2" y="1038764"/>
            <a:ext cx="76200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24:7-8 –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Dios de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mandará su ángel delante de ti,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tomarás de allí mujer para mi hijo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24:12-40 -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Dios de mi señor Abraham, te ruego que me des éxito hoy, y que tengas misericordia de mi señor Abraham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dije a mi señor: «Tal vez la mujer no quiera seguirme». </a:t>
            </a:r>
            <a:r>
              <a:rPr lang="es-ES" sz="2600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él me respondió: «El </a:t>
            </a:r>
            <a:r>
              <a:rPr lang="es-ES" sz="2600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delante de quien he andado, </a:t>
            </a:r>
            <a:r>
              <a:rPr lang="es-E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enviará su ángel contigo para dar éxito a tu viaje</a:t>
            </a:r>
            <a:r>
              <a:rPr lang="es-E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tomarás mujer para mi hijo de entre mis parientes y de la casa de mi padre;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03" name="Text Box 3">
            <a:extLst>
              <a:ext uri="{FF2B5EF4-FFF2-40B4-BE49-F238E27FC236}">
                <a16:creationId xmlns:a16="http://schemas.microsoft.com/office/drawing/2014/main" id="{346718A2-C456-7F6A-123A-CD29E1619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Abraham: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04" name="Text Box 4">
            <a:extLst>
              <a:ext uri="{FF2B5EF4-FFF2-40B4-BE49-F238E27FC236}">
                <a16:creationId xmlns:a16="http://schemas.microsoft.com/office/drawing/2014/main" id="{72A3C133-63C1-C6F1-E59D-0D632B6CB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146188"/>
            <a:ext cx="4419600" cy="117262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Dios “sirvió” ayudando a encontrar una esposa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07" name="Text Box 7">
            <a:extLst>
              <a:ext uri="{FF2B5EF4-FFF2-40B4-BE49-F238E27FC236}">
                <a16:creationId xmlns:a16="http://schemas.microsoft.com/office/drawing/2014/main" id="{86F3F6B5-B65C-50B3-2951-253E0627A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105400"/>
            <a:ext cx="4419600" cy="1542730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¿Dónde estaba el ángel? ¿Alguien lo vio? ¿Cómo hizo que el viaje fuera un éxito?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05" name="Text Box 5">
            <a:extLst>
              <a:ext uri="{FF2B5EF4-FFF2-40B4-BE49-F238E27FC236}">
                <a16:creationId xmlns:a16="http://schemas.microsoft.com/office/drawing/2014/main" id="{5648ED2E-EFEB-E988-BD33-C9EF6A1F3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45548"/>
            <a:ext cx="4419600" cy="1172629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Eliezer tuvo éxito porque un ángel hizo que su viaje fuera un éxito.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5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25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3" grpId="0" animBg="1"/>
      <p:bldP spid="256004" grpId="0" animBg="1"/>
      <p:bldP spid="256007" grpId="0" animBg="1"/>
      <p:bldP spid="256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DD27FC37-0AD2-7559-DF3E-979AAD0F7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52600"/>
            <a:ext cx="73152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 28:12-13 -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tuvo un sueño, y he aquí, había una escalera apoyada en la tierra cuyo extremo superior alcanzaba hasta el cielo; y he aquí, </a:t>
            </a:r>
            <a:r>
              <a:rPr lang="es-E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ángeles de Dios subían y bajaban por ella. </a:t>
            </a:r>
            <a:r>
              <a:rPr lang="es-ES" b="1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he aquí, el </a:t>
            </a:r>
            <a:r>
              <a:rPr lang="es-ES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estaba sobre ella, y dijo: Yo soy el </a:t>
            </a:r>
            <a:r>
              <a:rPr lang="es-ES" b="1" cap="sm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s-E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el Dios de tu padre Abraham y el Dios de Isaac. La tierra en la que estás acostado te la daré a ti y a tu descendencia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7027" name="Text Box 3">
            <a:extLst>
              <a:ext uri="{FF2B5EF4-FFF2-40B4-BE49-F238E27FC236}">
                <a16:creationId xmlns:a16="http://schemas.microsoft.com/office/drawing/2014/main" id="{3B4B63BB-70EF-0140-F60A-601C1261A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asistido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7028" name="Text Box 4">
            <a:extLst>
              <a:ext uri="{FF2B5EF4-FFF2-40B4-BE49-F238E27FC236}">
                <a16:creationId xmlns:a16="http://schemas.microsoft.com/office/drawing/2014/main" id="{9CD37C34-9C42-DD5B-A235-EEB2FE5A2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124200"/>
            <a:ext cx="4419600" cy="1692771"/>
          </a:xfrm>
          <a:prstGeom prst="rect">
            <a:avLst/>
          </a:prstGeom>
          <a:solidFill>
            <a:srgbClr val="F1F4E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¿Estaban subiendo y bajando para “servir” por el bien del pueblo de Dios?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57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25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257027" grpId="0" animBg="1"/>
      <p:bldP spid="2570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9664</TotalTime>
  <Words>6552</Words>
  <Application>Microsoft Office PowerPoint</Application>
  <PresentationFormat>Widescreen</PresentationFormat>
  <Paragraphs>301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Calibri Light</vt:lpstr>
      <vt:lpstr>Ravie</vt:lpstr>
      <vt:lpstr>Tahoma</vt:lpstr>
      <vt:lpstr>Tempus Sans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ROYCE CHANDLER</cp:lastModifiedBy>
  <cp:revision>964</cp:revision>
  <dcterms:created xsi:type="dcterms:W3CDTF">2009-04-27T17:14:05Z</dcterms:created>
  <dcterms:modified xsi:type="dcterms:W3CDTF">2024-05-21T13:50:28Z</dcterms:modified>
</cp:coreProperties>
</file>