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334" r:id="rId3"/>
    <p:sldId id="446" r:id="rId4"/>
    <p:sldId id="464" r:id="rId5"/>
    <p:sldId id="463" r:id="rId6"/>
    <p:sldId id="481" r:id="rId7"/>
    <p:sldId id="444" r:id="rId8"/>
    <p:sldId id="466" r:id="rId9"/>
    <p:sldId id="468" r:id="rId10"/>
    <p:sldId id="467" r:id="rId11"/>
    <p:sldId id="465" r:id="rId12"/>
    <p:sldId id="469" r:id="rId13"/>
    <p:sldId id="470" r:id="rId14"/>
    <p:sldId id="471" r:id="rId15"/>
    <p:sldId id="473" r:id="rId16"/>
    <p:sldId id="472" r:id="rId17"/>
    <p:sldId id="474" r:id="rId18"/>
    <p:sldId id="475" r:id="rId19"/>
    <p:sldId id="476" r:id="rId20"/>
    <p:sldId id="477" r:id="rId21"/>
    <p:sldId id="478" r:id="rId22"/>
    <p:sldId id="479" r:id="rId23"/>
    <p:sldId id="409" r:id="rId24"/>
    <p:sldId id="483" r:id="rId25"/>
    <p:sldId id="35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6E6"/>
    <a:srgbClr val="CC3300"/>
    <a:srgbClr val="800000"/>
    <a:srgbClr val="D2DD9B"/>
    <a:srgbClr val="FFFF00"/>
    <a:srgbClr val="66FF33"/>
    <a:srgbClr val="3333FF"/>
    <a:srgbClr val="00FF00"/>
    <a:srgbClr val="DBE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0" autoAdjust="0"/>
    <p:restoredTop sz="99810" autoAdjust="0"/>
  </p:normalViewPr>
  <p:slideViewPr>
    <p:cSldViewPr>
      <p:cViewPr varScale="1">
        <p:scale>
          <a:sx n="69" d="100"/>
          <a:sy n="69" d="100"/>
        </p:scale>
        <p:origin x="72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FDAD1-8071-437C-9A21-AFCE14F6F1DF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40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CD87-1412-4594-94C3-6309E5E8E54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75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EA999-7D15-4F27-A2CC-6244F43E3905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6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C16A9-01B1-475B-A1A9-AAF8A6213B40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94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7EAC-9AC6-4F2A-86EA-389C7630DE77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77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18F7-4650-4FE8-8E32-A61103543C4F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54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06E9-A3F1-4CCB-BB0E-069C0E39C916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1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8992-6AD8-40BD-A9BD-478BD6EBD156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77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8B7B-B484-4FCD-B0BC-2CC3629A8762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52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2AB14-3B46-426A-B0D7-F097104B17FD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03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76AE0-5305-41F2-B99B-901C44850409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63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F576-FB5A-485E-9C6A-A3B8632458E6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87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7B618AAB-BB29-7ABF-0894-1D320BCE2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14600"/>
            <a:ext cx="3733800" cy="3293209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49:10 -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será quitado el cetro de Judá, ni el legislador de entre sus pies, hasta que venga </a:t>
            </a:r>
            <a:r>
              <a:rPr lang="es-E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Siloh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y a él se congregarán los pueblos.</a:t>
            </a:r>
          </a:p>
        </p:txBody>
      </p:sp>
      <p:sp>
        <p:nvSpPr>
          <p:cNvPr id="306181" name="Rectangle 5">
            <a:extLst>
              <a:ext uri="{FF2B5EF4-FFF2-40B4-BE49-F238E27FC236}">
                <a16:creationId xmlns:a16="http://schemas.microsoft.com/office/drawing/2014/main" id="{17DA914D-4F55-13CD-A26E-188791ED7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514600"/>
            <a:ext cx="5334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reglas vendrían de Judá hasta que venga </a:t>
            </a:r>
            <a:r>
              <a:rPr lang="es-E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Siloh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[él que da el reposo]: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esta es la primera de muchas referencias a Jesús como el hijo de David, León de Judá, Pr</a:t>
            </a: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  <a:r>
              <a:rPr lang="es-E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ncipe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los reyes de la tierra, Rey de reyes y Señor de señores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C5B0A0-465B-8A7A-349A-6DA39D40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Moisés:  Génesis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0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Rectangle 4">
            <a:extLst>
              <a:ext uri="{FF2B5EF4-FFF2-40B4-BE49-F238E27FC236}">
                <a16:creationId xmlns:a16="http://schemas.microsoft.com/office/drawing/2014/main" id="{57BFDE31-3E3C-0570-7A1F-45C26117E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6" y="838200"/>
            <a:ext cx="6705600" cy="615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3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13:21</a:t>
            </a:r>
            <a:r>
              <a:rPr lang="en-U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en-U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Jehová iba delante de ellos de día en una columna de nube para guiarlos por el camino, y de noche en una columna de fuego para alumbrarles a fin de que anduviesen de día y de noche.</a:t>
            </a:r>
            <a:endParaRPr lang="es-ES" alt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3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14:21-22</a:t>
            </a:r>
            <a:r>
              <a:rPr lang="en-U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aguas quedaron divididas. Entonces los hijos de Israel entraron por en medio del mar, en seco, teniendo las aguas como muro a su derecha y a su izquierda</a:t>
            </a:r>
          </a:p>
          <a:p>
            <a:pPr>
              <a:lnSpc>
                <a:spcPct val="90000"/>
              </a:lnSpc>
            </a:pPr>
            <a:r>
              <a:rPr lang="en-US" altLang="en-US" sz="23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16:4</a:t>
            </a:r>
            <a:r>
              <a:rPr lang="en-U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en-U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aquí yo os haré llover pan del cielo</a:t>
            </a:r>
            <a:endParaRPr lang="es-ES" altLang="en-US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3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16:35</a:t>
            </a:r>
            <a:r>
              <a:rPr lang="en-U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en-U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comieron los hijos de Israel maná cuarenta años, hasta que llegaron a tierra habitada; … hasta que llegaron a los límites de la tierra de Canaán.</a:t>
            </a:r>
            <a:endParaRPr lang="es-ES" alt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3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17:6</a:t>
            </a:r>
            <a:r>
              <a:rPr lang="en-US" altLang="en-US" sz="23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en-U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golpearás la peña, y saldrán de ella aguas, y beberá el pueblo</a:t>
            </a:r>
          </a:p>
        </p:txBody>
      </p:sp>
      <p:sp>
        <p:nvSpPr>
          <p:cNvPr id="304136" name="Rectangle 8">
            <a:extLst>
              <a:ext uri="{FF2B5EF4-FFF2-40B4-BE49-F238E27FC236}">
                <a16:creationId xmlns:a16="http://schemas.microsoft.com/office/drawing/2014/main" id="{01FB6DCA-AE7D-D579-2509-9E4A38E23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00" y="1219200"/>
            <a:ext cx="5476900" cy="345479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 10:1-4 - </a:t>
            </a:r>
            <a:r>
              <a:rPr lang="es-E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nuestros padres todos estuvieron bajo la nube, y todos pasaron el mar; y todos en Moisés fueron bautizados en la nube y en el mar, y todos comieron el mismo alimento espiritual, y todos bebieron la misma bebida espiritual; porque bebían de la roca espiritual que los seguía, y la roca era Cristo.</a:t>
            </a:r>
          </a:p>
        </p:txBody>
      </p:sp>
      <p:sp>
        <p:nvSpPr>
          <p:cNvPr id="304137" name="Text Box 9">
            <a:extLst>
              <a:ext uri="{FF2B5EF4-FFF2-40B4-BE49-F238E27FC236}">
                <a16:creationId xmlns:a16="http://schemas.microsoft.com/office/drawing/2014/main" id="{32678447-3067-2FF3-48F5-C02B2AA9E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00" y="4953000"/>
            <a:ext cx="5476900" cy="1685077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 representó nuestra fuga del pecado, bautismo en Jesús, y el dar de comer el alimento espiritual provisto por Él…</a:t>
            </a:r>
            <a:r>
              <a:rPr lang="es-ES" altLang="en-US" sz="23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</a:t>
            </a:r>
            <a:r>
              <a:rPr lang="es-CO" altLang="en-US" sz="23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és</a:t>
            </a:r>
            <a:r>
              <a:rPr lang="es-ES" altLang="en-US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escribió de Jesús, quien estaba allí con ellos.</a:t>
            </a:r>
            <a:endParaRPr lang="en-US" altLang="en-US" sz="2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E9BA9-9BF1-7BA1-D6DD-F5AC4E1E7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CO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Éxodo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0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04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04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04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04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30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30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6" grpId="0" animBg="1"/>
      <p:bldP spid="3041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>
            <a:extLst>
              <a:ext uri="{FF2B5EF4-FFF2-40B4-BE49-F238E27FC236}">
                <a16:creationId xmlns:a16="http://schemas.microsoft.com/office/drawing/2014/main" id="{07B406A7-1B6D-E289-7A7B-51E58EF1B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066800"/>
            <a:ext cx="3380509" cy="193899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Sacerdotes</a:t>
            </a:r>
          </a:p>
          <a:p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Sacrificios</a:t>
            </a:r>
          </a:p>
          <a:p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Ritos</a:t>
            </a:r>
          </a:p>
          <a:p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Purificaciones físicas</a:t>
            </a:r>
          </a:p>
          <a:p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Fiestas</a:t>
            </a:r>
          </a:p>
        </p:txBody>
      </p:sp>
      <p:sp>
        <p:nvSpPr>
          <p:cNvPr id="308228" name="Rectangle 4">
            <a:extLst>
              <a:ext uri="{FF2B5EF4-FFF2-40B4-BE49-F238E27FC236}">
                <a16:creationId xmlns:a16="http://schemas.microsoft.com/office/drawing/2014/main" id="{6D08252E-6D37-B68E-518D-F95949103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6709" y="609600"/>
            <a:ext cx="8659091" cy="325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s-CO" altLang="en-US" sz="24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Todos, figuras/sombras históricas de</a:t>
            </a:r>
            <a:r>
              <a:rPr lang="es-CO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s-CO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*nuestra separación de Dios</a:t>
            </a:r>
          </a:p>
          <a:p>
            <a:pPr>
              <a:lnSpc>
                <a:spcPct val="9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*nuestra incapacidad de acercarnos a El 	  </a:t>
            </a:r>
          </a:p>
          <a:p>
            <a:pPr>
              <a:lnSpc>
                <a:spcPct val="9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personalmente</a:t>
            </a:r>
          </a:p>
          <a:p>
            <a:pPr>
              <a:lnSpc>
                <a:spcPct val="9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*la necesidad de tener un mediador entre a Dios y los</a:t>
            </a:r>
          </a:p>
          <a:p>
            <a:pPr>
              <a:lnSpc>
                <a:spcPct val="9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pecadores</a:t>
            </a:r>
          </a:p>
          <a:p>
            <a:pPr>
              <a:lnSpc>
                <a:spcPct val="9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*la necesidad de ser limpiado en lo interior</a:t>
            </a:r>
          </a:p>
          <a:p>
            <a:pPr>
              <a:lnSpc>
                <a:spcPct val="9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*la liberación, tiempo de estar errantes, y el reposo:</a:t>
            </a:r>
          </a:p>
          <a:p>
            <a:pPr>
              <a:lnSpc>
                <a:spcPct val="95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	  todos físicos e incompletos</a:t>
            </a:r>
          </a:p>
        </p:txBody>
      </p:sp>
      <p:sp>
        <p:nvSpPr>
          <p:cNvPr id="308229" name="Rectangle 5">
            <a:extLst>
              <a:ext uri="{FF2B5EF4-FFF2-40B4-BE49-F238E27FC236}">
                <a16:creationId xmlns:a16="http://schemas.microsoft.com/office/drawing/2014/main" id="{FFCF71C0-7C33-BFDC-5397-1A9600BDB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648200"/>
            <a:ext cx="7772400" cy="2133600"/>
          </a:xfrm>
          <a:prstGeom prst="rect">
            <a:avLst/>
          </a:prstGeom>
          <a:solidFill>
            <a:srgbClr val="F3F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éstos son cumplidos en Jesús como el </a:t>
            </a:r>
          </a:p>
          <a:p>
            <a:pPr algn="ctr"/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Mediador perfecto, que abolió todas las</a:t>
            </a:r>
          </a:p>
          <a:p>
            <a:pPr algn="ctr"/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insuficiencias, nos limpia del pecado, y nos </a:t>
            </a:r>
          </a:p>
          <a:p>
            <a:pPr algn="ctr"/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trae personalmente a la presencia de Dios.</a:t>
            </a:r>
          </a:p>
        </p:txBody>
      </p:sp>
      <p:sp>
        <p:nvSpPr>
          <p:cNvPr id="308230" name="AutoShape 6">
            <a:extLst>
              <a:ext uri="{FF2B5EF4-FFF2-40B4-BE49-F238E27FC236}">
                <a16:creationId xmlns:a16="http://schemas.microsoft.com/office/drawing/2014/main" id="{03A6A7B8-ACB1-7E45-C59D-4075B4B1D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738" y="3733800"/>
            <a:ext cx="976312" cy="1219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997D86-751C-316A-EAEC-CE55360B1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Moisés:  Levítico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1000"/>
                                        <p:tgtEl>
                                          <p:spTgt spid="30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1000"/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  <p:bldP spid="308228" grpId="0"/>
      <p:bldP spid="3082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>
            <a:extLst>
              <a:ext uri="{FF2B5EF4-FFF2-40B4-BE49-F238E27FC236}">
                <a16:creationId xmlns:a16="http://schemas.microsoft.com/office/drawing/2014/main" id="{BAB3AC06-D41A-C5C9-BA95-BF37CAE8B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0"/>
            <a:ext cx="4876800" cy="4893647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18:15-16 -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 de en medio de ti, de tus hermanos, como yo, te levantará Jehová tu Dios; a él oiréis; conforme a todo lo que pediste a Jehová tu Dios en Horeb el día de la asamblea, diciendo:  No vuelva yo a oír la voz de Jehová mi Dios, ni vea yo más este gran fuego, para que no muera.</a:t>
            </a:r>
          </a:p>
        </p:txBody>
      </p:sp>
      <p:sp>
        <p:nvSpPr>
          <p:cNvPr id="309252" name="Rectangle 4">
            <a:extLst>
              <a:ext uri="{FF2B5EF4-FFF2-40B4-BE49-F238E27FC236}">
                <a16:creationId xmlns:a16="http://schemas.microsoft.com/office/drawing/2014/main" id="{A51F097C-9A2D-FEA5-BD1D-AD235080C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295400"/>
            <a:ext cx="7162800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3:19-24 -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arrepentíos y convertíos, para que sean borrados vuestros pecados; para que vengan de la presencia del Señor tiempos de refrigerio, y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envíe a Jesucristo, que os fue antes anunciado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;… de que habló Dios por boca de sus santos profetas que han sido desde tiempo antiguo.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Moisés dijo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los padres: El Señor vuestro Dios os levantará profeta de entre vuestros hermanos, como a mí; a él oiréis en todas las cosas que os hable;…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todos los profetas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desde Samuel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adelante, cuantos han hablado, también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 anunciado estos días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031EF3-5670-F66D-369C-90DB35A6C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Deuteronomio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0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animBg="1"/>
      <p:bldP spid="3092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>
            <a:extLst>
              <a:ext uri="{FF2B5EF4-FFF2-40B4-BE49-F238E27FC236}">
                <a16:creationId xmlns:a16="http://schemas.microsoft.com/office/drawing/2014/main" id="{C273FECB-E03D-986E-2059-FDFDAEF34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70254"/>
            <a:ext cx="6172200" cy="6305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2:29-31 -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Varones hermanos, se os puede decir libremente del patriarca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murió y fue sepultado, y su sepulcro está con nosotros hasta el día de hoy.  Pero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siendo profeta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sabiendo que con juramento Dios le había jurado que de su descendencia, en cuanto a la carne, levantaría al Cristo para que se sentase en su trono,  viéndolo antes,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habló de la resurrección de Cristo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</a:p>
          <a:p>
            <a:pPr algn="ctr">
              <a:lnSpc>
                <a:spcPct val="95000"/>
              </a:lnSpc>
            </a:pP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16:8-11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donde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escribió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dada a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7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0277" name="AutoShape 5">
            <a:extLst>
              <a:ext uri="{FF2B5EF4-FFF2-40B4-BE49-F238E27FC236}">
                <a16:creationId xmlns:a16="http://schemas.microsoft.com/office/drawing/2014/main" id="{7AE3667C-7CB7-F753-EF53-16073817315D}"/>
              </a:ext>
            </a:extLst>
          </p:cNvPr>
          <p:cNvSpPr>
            <a:spLocks noChangeArrowheads="1"/>
          </p:cNvSpPr>
          <p:nvPr/>
        </p:nvSpPr>
        <p:spPr bwMode="auto">
          <a:xfrm rot="201462">
            <a:off x="9745851" y="4599028"/>
            <a:ext cx="959326" cy="1241344"/>
          </a:xfrm>
          <a:prstGeom prst="curvedLeftArrow">
            <a:avLst>
              <a:gd name="adj1" fmla="val 36312"/>
              <a:gd name="adj2" fmla="val 72624"/>
              <a:gd name="adj3" fmla="val 49352"/>
            </a:avLst>
          </a:prstGeom>
          <a:solidFill>
            <a:srgbClr val="80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13CA783D-AEA7-F84E-7705-DC145A448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Samuel:  </a:t>
            </a:r>
            <a:r>
              <a:rPr lang="en-US" altLang="en-US" sz="32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</a:t>
            </a:r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2320DE13-509D-392D-0B62-A4265ED43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5791200" cy="3939540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7:12-14 -</a:t>
            </a:r>
            <a:r>
              <a:rPr lang="en-US" altLang="en-US" sz="25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cuando tus días sean cumplidos, y duermas con tus padres, yo levantaré después de ti a uno de tu linaje, el cual procederá de tus entrañas, y afirmaré su reino. El edificará casa a mi nombre, y yo afirmaré para siempre el trono de su reino. Yo le seré a él padre, y él me será a mí hijo.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310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8" name="Rectangle 8">
            <a:extLst>
              <a:ext uri="{FF2B5EF4-FFF2-40B4-BE49-F238E27FC236}">
                <a16:creationId xmlns:a16="http://schemas.microsoft.com/office/drawing/2014/main" id="{CADD8735-584F-E8C1-2D87-EB8CD1640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824753"/>
            <a:ext cx="61722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2:29-31 -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Varones hermanos, se os puede decir libremente del patriarca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murió y fue sepultado, y su sepulcro está con nosotros hasta el día de hoy.  Pero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siendo profeta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sabiendo que con juramento Dios le había jurado que de su descendencia, en cuanto a la carne, levantaría al Cristo para que se sentase en su trono,  viéndolo antes,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habló de la resurrección de Cristo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</a:p>
          <a:p>
            <a:pPr algn="ctr">
              <a:lnSpc>
                <a:spcPct val="95000"/>
              </a:lnSpc>
            </a:pP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16:8-11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donde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escribió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acerca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dada a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 7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B3439EEA-8831-3713-80A8-1306B64EA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5638800" cy="3939540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16:8-10 -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Jehová he puesto siempre delante de mí; porque está a mi diestra, no seré conmovido. Se alegró por tanto mi corazón, y se gozó mi alma; mi carne también reposará confiadamente;  porque no dejarás mi alma en el </a:t>
            </a:r>
            <a:r>
              <a:rPr lang="es-E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Seol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ni permitirás que tu santo vea corrupción.</a:t>
            </a:r>
          </a:p>
        </p:txBody>
      </p:sp>
      <p:sp>
        <p:nvSpPr>
          <p:cNvPr id="312326" name="AutoShape 6">
            <a:extLst>
              <a:ext uri="{FF2B5EF4-FFF2-40B4-BE49-F238E27FC236}">
                <a16:creationId xmlns:a16="http://schemas.microsoft.com/office/drawing/2014/main" id="{650644B3-A94E-C115-9B27-3BED653B0890}"/>
              </a:ext>
            </a:extLst>
          </p:cNvPr>
          <p:cNvSpPr>
            <a:spLocks noChangeArrowheads="1"/>
          </p:cNvSpPr>
          <p:nvPr/>
        </p:nvSpPr>
        <p:spPr bwMode="auto">
          <a:xfrm rot="7188547">
            <a:off x="4106669" y="3909380"/>
            <a:ext cx="1363663" cy="3157241"/>
          </a:xfrm>
          <a:prstGeom prst="curvedLeftArrow">
            <a:avLst>
              <a:gd name="adj1" fmla="val 36863"/>
              <a:gd name="adj2" fmla="val 51661"/>
              <a:gd name="adj3" fmla="val 27069"/>
            </a:avLst>
          </a:prstGeom>
          <a:solidFill>
            <a:srgbClr val="80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762E224F-0E07-3ECC-4A0C-033F10857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David:  </a:t>
            </a:r>
            <a:r>
              <a:rPr lang="en-US" altLang="en-US" sz="32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Salmos</a:t>
            </a:r>
          </a:p>
        </p:txBody>
      </p:sp>
      <p:sp>
        <p:nvSpPr>
          <p:cNvPr id="312327" name="AutoShape 7">
            <a:extLst>
              <a:ext uri="{FF2B5EF4-FFF2-40B4-BE49-F238E27FC236}">
                <a16:creationId xmlns:a16="http://schemas.microsoft.com/office/drawing/2014/main" id="{A2C36BCB-DCD1-26E0-322B-E656A43FB64C}"/>
              </a:ext>
            </a:extLst>
          </p:cNvPr>
          <p:cNvSpPr>
            <a:spLocks noChangeArrowheads="1"/>
          </p:cNvSpPr>
          <p:nvPr/>
        </p:nvSpPr>
        <p:spPr bwMode="auto">
          <a:xfrm rot="201462">
            <a:off x="7570687" y="4847513"/>
            <a:ext cx="1645629" cy="966387"/>
          </a:xfrm>
          <a:prstGeom prst="curvedLeftArrow">
            <a:avLst>
              <a:gd name="adj1" fmla="val 36312"/>
              <a:gd name="adj2" fmla="val 72624"/>
              <a:gd name="adj3" fmla="val 49352"/>
            </a:avLst>
          </a:prstGeom>
          <a:solidFill>
            <a:srgbClr val="80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>
            <a:extLst>
              <a:ext uri="{FF2B5EF4-FFF2-40B4-BE49-F238E27FC236}">
                <a16:creationId xmlns:a16="http://schemas.microsoft.com/office/drawing/2014/main" id="{EF733D87-C471-BEFA-0D22-84E6AB16F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76835"/>
            <a:ext cx="1676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E4A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 2</a:t>
            </a:r>
          </a:p>
        </p:txBody>
      </p:sp>
      <p:sp>
        <p:nvSpPr>
          <p:cNvPr id="311300" name="Rectangle 4">
            <a:extLst>
              <a:ext uri="{FF2B5EF4-FFF2-40B4-BE49-F238E27FC236}">
                <a16:creationId xmlns:a16="http://schemas.microsoft.com/office/drawing/2014/main" id="{0DB8DD31-A8B9-94DF-9F54-EB3B3B7E0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85800"/>
            <a:ext cx="10439401" cy="2285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Jesús, el Rey ungido por Dios, será asaltado por las naciones, pero subirá al trono de Sion. Pedro lo cita en Hechos 4:27-28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s-ES" altLang="en-US" sz="25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verdaderamente se unieron en esta ciudad contra tu santo Hijo Jesús, a quien ungiste, Herodes y Poncio Pilato, con los gentiles y el pueblo de Israel, para hacer cuanto tu mano y tu consejo habían antes determinado que sucediera.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1302" name="Rectangle 6">
            <a:extLst>
              <a:ext uri="{FF2B5EF4-FFF2-40B4-BE49-F238E27FC236}">
                <a16:creationId xmlns:a16="http://schemas.microsoft.com/office/drawing/2014/main" id="{93553D22-000F-209E-4CA2-441D0C5E1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583201"/>
            <a:ext cx="19812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E4A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 110</a:t>
            </a:r>
          </a:p>
        </p:txBody>
      </p:sp>
      <p:sp>
        <p:nvSpPr>
          <p:cNvPr id="311303" name="Rectangle 7">
            <a:extLst>
              <a:ext uri="{FF2B5EF4-FFF2-40B4-BE49-F238E27FC236}">
                <a16:creationId xmlns:a16="http://schemas.microsoft.com/office/drawing/2014/main" id="{405B9D44-216F-09B8-5B33-0FBFF0E20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83201"/>
            <a:ext cx="9953624" cy="317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</a:t>
            </a:r>
            <a:r>
              <a:rPr lang="es-CO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s, Rey y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Sacerdote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Dios,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Gobierno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las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naciones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endParaRPr lang="en-US" altLang="en-US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Mt. 22:41-46 – 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dice que es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Mesiánico</a:t>
            </a:r>
            <a:endParaRPr lang="en-US" altLang="en-US" sz="25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2:33-36 – 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Pedro lo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usó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Pentecostés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</a:p>
          <a:p>
            <a:pPr>
              <a:lnSpc>
                <a:spcPct val="95000"/>
              </a:lnSpc>
            </a:pP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declarar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principio del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reino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Cristo</a:t>
            </a:r>
          </a:p>
          <a:p>
            <a:pPr>
              <a:lnSpc>
                <a:spcPct val="95000"/>
              </a:lnSpc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1:13 –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citado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confirmar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Jesús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Rey</a:t>
            </a:r>
          </a:p>
          <a:p>
            <a:pPr>
              <a:lnSpc>
                <a:spcPct val="95000"/>
              </a:lnSpc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5:6 –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citado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confirmarle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Sumo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Sacerdote</a:t>
            </a:r>
            <a:endParaRPr lang="en-US" altLang="en-US" sz="25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5000"/>
              </a:lnSpc>
            </a:pP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 15:24-26 –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Pablo lo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cita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consumación de la obra</a:t>
            </a:r>
          </a:p>
          <a:p>
            <a:pPr>
              <a:lnSpc>
                <a:spcPct val="95000"/>
              </a:lnSpc>
            </a:pP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 de Jesús cuando Él vuelva</a:t>
            </a:r>
            <a:endParaRPr lang="en-US" altLang="en-US" sz="25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04A1C3C-853B-AE3C-3E25-E94C191E0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David:  </a:t>
            </a:r>
            <a:r>
              <a:rPr lang="en-US" altLang="en-US" sz="32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Salmos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311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1000"/>
                                        <p:tgtEl>
                                          <p:spTgt spid="3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311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1000"/>
                                        <p:tgtEl>
                                          <p:spTgt spid="311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1000"/>
                                        <p:tgtEl>
                                          <p:spTgt spid="311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1000"/>
                                        <p:tgtEl>
                                          <p:spTgt spid="311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1000"/>
                                        <p:tgtEl>
                                          <p:spTgt spid="311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1000"/>
                                        <p:tgtEl>
                                          <p:spTgt spid="311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1000"/>
                                        <p:tgtEl>
                                          <p:spTgt spid="3113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1000"/>
                                        <p:tgtEl>
                                          <p:spTgt spid="3113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/>
      <p:bldP spid="3113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>
            <a:extLst>
              <a:ext uri="{FF2B5EF4-FFF2-40B4-BE49-F238E27FC236}">
                <a16:creationId xmlns:a16="http://schemas.microsoft.com/office/drawing/2014/main" id="{45BB7864-00B9-606F-3824-A26A6DC71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4876800" cy="2785378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22:7-8 -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los que me ven me escarnecen; estiran la boca, menean la cabeza, diciendo:  Se encomendó a Jehová; líbrele él; sálvele, puesto que en él se complacía.</a:t>
            </a:r>
            <a:endParaRPr lang="en-US" alt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3348" name="Rectangle 4">
            <a:extLst>
              <a:ext uri="{FF2B5EF4-FFF2-40B4-BE49-F238E27FC236}">
                <a16:creationId xmlns:a16="http://schemas.microsoft.com/office/drawing/2014/main" id="{1C1F2B27-D522-E5E7-021A-5824C1870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364" y="685800"/>
            <a:ext cx="7273636" cy="340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Escribió lo que debía pasarle a El:</a:t>
            </a:r>
            <a:endParaRPr lang="en-US" altLang="en-US" sz="25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endParaRPr lang="en-US" altLang="en-US" sz="9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27:41-43 -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principales sacerdotes, escarneciéndole con los escribas y los fariseos y los ancianos, decían:  A otros salvó, a sí mismo no se puede salvar; si es el Rey de Israel, descienda ahora de la cruz, y creeremos en él. Confió en Dios; líbrele ahora si le quiere; porque ha dicho: Soy Hijo de Dios.</a:t>
            </a:r>
          </a:p>
        </p:txBody>
      </p:sp>
      <p:sp>
        <p:nvSpPr>
          <p:cNvPr id="313351" name="Rectangle 7">
            <a:extLst>
              <a:ext uri="{FF2B5EF4-FFF2-40B4-BE49-F238E27FC236}">
                <a16:creationId xmlns:a16="http://schemas.microsoft.com/office/drawing/2014/main" id="{8B7BCD07-98EC-AB3D-D62A-81DF50EAB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636" y="4191000"/>
            <a:ext cx="7273636" cy="2400657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22:16-18 -</a:t>
            </a:r>
            <a:r>
              <a:rPr lang="en-US" altLang="en-US" sz="25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perros me han rodeado; me ha cercado cuadrilla de malignos; horadaron mis manos y mis pies. Contar puedo todos mis huesos; entre tanto, ellos me miran y me observan. Repartieron entre sí mis vestidos, y sobre mi ropa echaron suertes.</a:t>
            </a:r>
          </a:p>
        </p:txBody>
      </p:sp>
      <p:sp>
        <p:nvSpPr>
          <p:cNvPr id="313352" name="Rectangle 8">
            <a:extLst>
              <a:ext uri="{FF2B5EF4-FFF2-40B4-BE49-F238E27FC236}">
                <a16:creationId xmlns:a16="http://schemas.microsoft.com/office/drawing/2014/main" id="{EFB05772-2767-1451-43E1-48E2C1595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572000"/>
            <a:ext cx="48768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Mt 27:35 -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le hubieron crucificado, repartieron entre sí sus vestidos, echando suertes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7D2C30-3A5A-FAC7-F2E6-09E119870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David:  </a:t>
            </a:r>
            <a:r>
              <a:rPr lang="en-US" altLang="en-US" sz="32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Salmos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3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animBg="1"/>
      <p:bldP spid="313348" grpId="0"/>
      <p:bldP spid="313351" grpId="0" animBg="1"/>
      <p:bldP spid="3133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>
            <a:extLst>
              <a:ext uri="{FF2B5EF4-FFF2-40B4-BE49-F238E27FC236}">
                <a16:creationId xmlns:a16="http://schemas.microsoft.com/office/drawing/2014/main" id="{5650E349-5F01-7B8E-FE9E-FDD80267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4800600" cy="3170099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69:8-9 -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Extraño he sido para mis hermanos, y desconocido para los hijos de mi madre. Porque me consumió el celo de tu casa; </a:t>
            </a:r>
          </a:p>
          <a:p>
            <a:pPr algn="ctr"/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los denuestos de los que te vituperaban cayeron sobre mí.</a:t>
            </a:r>
          </a:p>
        </p:txBody>
      </p:sp>
      <p:sp>
        <p:nvSpPr>
          <p:cNvPr id="314372" name="Rectangle 4">
            <a:extLst>
              <a:ext uri="{FF2B5EF4-FFF2-40B4-BE49-F238E27FC236}">
                <a16:creationId xmlns:a16="http://schemas.microsoft.com/office/drawing/2014/main" id="{6DEB83DA-4B4A-FBDB-24FF-36CFD179F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066801"/>
            <a:ext cx="7162800" cy="545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 7:4-5 -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ninguno que procura darse a conocer hace algo en secreto. Si estas cosas haces, manifiéstate al mundo.  Porque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 aun sus hermanos creían en él.</a:t>
            </a:r>
          </a:p>
          <a:p>
            <a:pPr>
              <a:lnSpc>
                <a:spcPct val="95000"/>
              </a:lnSpc>
            </a:pP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Jn 2:15-17 -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haciendo un azote de cuerdas, echó fuera del templo a todos, y las ovejas y los bueyes; y esparció las monedas de los cambistas, y volcó las mesas; y dijo a los que vendían palomas: Quitad de aquí esto, y no hagáis de la casa de mi Padre casa de mercado.  Entonces se acordaron sus discípulos que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 escrito: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celo de tu casa me consume.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9FE1D1-E391-A0BF-0461-25B28E0DE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David:  </a:t>
            </a:r>
            <a:r>
              <a:rPr lang="en-US" altLang="en-US" sz="32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Salmos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314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B89FDB60-BA9C-678D-C322-B3585B616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566309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ISAÍAS</a:t>
            </a:r>
            <a:endParaRPr lang="en-US" altLang="en-US" sz="3200" b="1">
              <a:solidFill>
                <a:srgbClr val="8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BE1523F7-FB7E-9261-FBB5-F87AEDC44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76400"/>
            <a:ext cx="6629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2DD9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2:2-3 -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Acontecerá en lo postrero de los tiempos, que será confirmado el monte de la casa de Jehová como cabeza de los montes, y será exaltado sobre los collados, y correrán a él todas las naciones.  Y vendrán muchos pueblos, y dirán: Venid, y subamos al monte de Jehová, a la casa del Dios de Jacob; y nos enseñará sus caminos, y caminaremos por sus sendas.  Porque de Sion saldrá la ley,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de Jerusalén la palabra de Jehová.</a:t>
            </a:r>
          </a:p>
        </p:txBody>
      </p:sp>
      <p:sp>
        <p:nvSpPr>
          <p:cNvPr id="315396" name="Rectangle 4">
            <a:extLst>
              <a:ext uri="{FF2B5EF4-FFF2-40B4-BE49-F238E27FC236}">
                <a16:creationId xmlns:a16="http://schemas.microsoft.com/office/drawing/2014/main" id="{AEAFFFBA-FBF7-D836-60D2-B8BA10553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048000"/>
            <a:ext cx="54102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Escribió de la venida del reino del Mesías, que fue realizado comenzando en Hechos 2 en Jerusalén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4" grpId="0" animBg="1"/>
      <p:bldP spid="315395" grpId="0"/>
      <p:bldP spid="3153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>
            <a:extLst>
              <a:ext uri="{FF2B5EF4-FFF2-40B4-BE49-F238E27FC236}">
                <a16:creationId xmlns:a16="http://schemas.microsoft.com/office/drawing/2014/main" id="{1156806C-EA68-E8B4-8790-CA2F0502C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6578">
            <a:off x="3962401" y="533400"/>
            <a:ext cx="284321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1" name="Picture 3">
            <a:extLst>
              <a:ext uri="{FF2B5EF4-FFF2-40B4-BE49-F238E27FC236}">
                <a16:creationId xmlns:a16="http://schemas.microsoft.com/office/drawing/2014/main" id="{A7B14AEF-C62C-81F4-F68F-C24D392F1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096000" y="533401"/>
            <a:ext cx="4038600" cy="28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2" name="Oval 4">
            <a:extLst>
              <a:ext uri="{FF2B5EF4-FFF2-40B4-BE49-F238E27FC236}">
                <a16:creationId xmlns:a16="http://schemas.microsoft.com/office/drawing/2014/main" id="{4E132C9D-2EC8-1A7F-7B28-AEE848159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52400"/>
            <a:ext cx="5029200" cy="3886200"/>
          </a:xfrm>
          <a:prstGeom prst="ellipse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alpha val="48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Line 5">
            <a:extLst>
              <a:ext uri="{FF2B5EF4-FFF2-40B4-BE49-F238E27FC236}">
                <a16:creationId xmlns:a16="http://schemas.microsoft.com/office/drawing/2014/main" id="{FF470FA0-DA59-4BCD-9A21-E00A5A6F2F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4" name="Line 6">
            <a:extLst>
              <a:ext uri="{FF2B5EF4-FFF2-40B4-BE49-F238E27FC236}">
                <a16:creationId xmlns:a16="http://schemas.microsoft.com/office/drawing/2014/main" id="{C7B458CF-354B-69D8-3BFC-71C9716086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5" name="Line 7">
            <a:extLst>
              <a:ext uri="{FF2B5EF4-FFF2-40B4-BE49-F238E27FC236}">
                <a16:creationId xmlns:a16="http://schemas.microsoft.com/office/drawing/2014/main" id="{DB7EDCED-0FA7-58B9-D090-553D6C68D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6" name="Line 8">
            <a:extLst>
              <a:ext uri="{FF2B5EF4-FFF2-40B4-BE49-F238E27FC236}">
                <a16:creationId xmlns:a16="http://schemas.microsoft.com/office/drawing/2014/main" id="{C13F0B87-01FC-5FF1-A7B9-E53A530734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7" name="Line 9">
            <a:extLst>
              <a:ext uri="{FF2B5EF4-FFF2-40B4-BE49-F238E27FC236}">
                <a16:creationId xmlns:a16="http://schemas.microsoft.com/office/drawing/2014/main" id="{E2FBBE3B-C728-A8DF-9E5D-1F815FF7CE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8" name="Line 10">
            <a:extLst>
              <a:ext uri="{FF2B5EF4-FFF2-40B4-BE49-F238E27FC236}">
                <a16:creationId xmlns:a16="http://schemas.microsoft.com/office/drawing/2014/main" id="{3C6FEABF-E37E-B0B2-B06E-D805D0BE39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9" name="Line 11">
            <a:extLst>
              <a:ext uri="{FF2B5EF4-FFF2-40B4-BE49-F238E27FC236}">
                <a16:creationId xmlns:a16="http://schemas.microsoft.com/office/drawing/2014/main" id="{B5EA6EC5-3212-DF9A-2445-140A142E5E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0" name="Line 12">
            <a:extLst>
              <a:ext uri="{FF2B5EF4-FFF2-40B4-BE49-F238E27FC236}">
                <a16:creationId xmlns:a16="http://schemas.microsoft.com/office/drawing/2014/main" id="{0A28FF90-C691-ECBA-765B-226C7BC09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1" name="Line 13">
            <a:extLst>
              <a:ext uri="{FF2B5EF4-FFF2-40B4-BE49-F238E27FC236}">
                <a16:creationId xmlns:a16="http://schemas.microsoft.com/office/drawing/2014/main" id="{7E3790A3-5957-0E7B-B13F-4839B57ED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2" name="Line 14">
            <a:extLst>
              <a:ext uri="{FF2B5EF4-FFF2-40B4-BE49-F238E27FC236}">
                <a16:creationId xmlns:a16="http://schemas.microsoft.com/office/drawing/2014/main" id="{4E1591E3-5F37-F838-A1C1-04DEAE244D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43" name="Line 15">
            <a:extLst>
              <a:ext uri="{FF2B5EF4-FFF2-40B4-BE49-F238E27FC236}">
                <a16:creationId xmlns:a16="http://schemas.microsoft.com/office/drawing/2014/main" id="{58F667E1-A2CF-37E6-AFA9-888191ED4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9344" name="Picture 16">
            <a:extLst>
              <a:ext uri="{FF2B5EF4-FFF2-40B4-BE49-F238E27FC236}">
                <a16:creationId xmlns:a16="http://schemas.microsoft.com/office/drawing/2014/main" id="{916E81A0-4319-6C75-0437-95BA1EEC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6" y="2590800"/>
            <a:ext cx="515463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45" name="Text Box 17">
            <a:extLst>
              <a:ext uri="{FF2B5EF4-FFF2-40B4-BE49-F238E27FC236}">
                <a16:creationId xmlns:a16="http://schemas.microsoft.com/office/drawing/2014/main" id="{0D5CAFB8-1FEC-5C95-78DC-42825AA48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206" y="3875901"/>
            <a:ext cx="1975221" cy="55399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000" b="1" dirty="0" err="1">
                <a:solidFill>
                  <a:schemeClr val="bg1"/>
                </a:solidFill>
                <a:latin typeface="Ravie" panose="04040805050809020602" pitchFamily="82" charset="0"/>
              </a:rPr>
              <a:t>Textos</a:t>
            </a:r>
            <a:endParaRPr lang="en-US" altLang="en-US" sz="3000" b="1" dirty="0">
              <a:solidFill>
                <a:schemeClr val="bg1"/>
              </a:solidFill>
              <a:latin typeface="Ravie" panose="04040805050809020602" pitchFamily="82" charset="0"/>
            </a:endParaRPr>
          </a:p>
        </p:txBody>
      </p:sp>
      <p:sp>
        <p:nvSpPr>
          <p:cNvPr id="99346" name="Text Box 18">
            <a:extLst>
              <a:ext uri="{FF2B5EF4-FFF2-40B4-BE49-F238E27FC236}">
                <a16:creationId xmlns:a16="http://schemas.microsoft.com/office/drawing/2014/main" id="{25CBDCE4-1375-D644-C165-40BF5E8CC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63" y="4304917"/>
            <a:ext cx="4038600" cy="101566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000" b="1" dirty="0">
                <a:solidFill>
                  <a:schemeClr val="bg1"/>
                </a:solidFill>
                <a:latin typeface="Ravie" panose="04040805050809020602" pitchFamily="82" charset="0"/>
              </a:rPr>
              <a:t>Claves del</a:t>
            </a:r>
          </a:p>
          <a:p>
            <a:pPr algn="ctr"/>
            <a:r>
              <a:rPr lang="en-US" altLang="en-US" sz="3000" b="1" dirty="0" err="1">
                <a:solidFill>
                  <a:schemeClr val="bg1"/>
                </a:solidFill>
                <a:latin typeface="Ravie" panose="04040805050809020602" pitchFamily="82" charset="0"/>
              </a:rPr>
              <a:t>Antiguo</a:t>
            </a:r>
            <a:endParaRPr lang="en-US" altLang="en-US" sz="3000" b="1" dirty="0">
              <a:solidFill>
                <a:schemeClr val="bg1"/>
              </a:solidFill>
              <a:latin typeface="Ravie" panose="04040805050809020602" pitchFamily="82" charset="0"/>
            </a:endParaRPr>
          </a:p>
        </p:txBody>
      </p:sp>
      <p:sp>
        <p:nvSpPr>
          <p:cNvPr id="99347" name="Text Box 19">
            <a:extLst>
              <a:ext uri="{FF2B5EF4-FFF2-40B4-BE49-F238E27FC236}">
                <a16:creationId xmlns:a16="http://schemas.microsoft.com/office/drawing/2014/main" id="{E20BBCF6-7F32-FECC-5016-F599264D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728" y="5197166"/>
            <a:ext cx="3346668" cy="55399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000" b="1" dirty="0" err="1">
                <a:solidFill>
                  <a:schemeClr val="bg1"/>
                </a:solidFill>
                <a:latin typeface="Ravie" panose="04040805050809020602" pitchFamily="82" charset="0"/>
              </a:rPr>
              <a:t>Testamento</a:t>
            </a:r>
            <a:endParaRPr lang="en-US" altLang="en-US" sz="3000" b="1" dirty="0">
              <a:solidFill>
                <a:schemeClr val="bg1"/>
              </a:solidFill>
              <a:latin typeface="Ravie" panose="04040805050809020602" pitchFamily="82" charset="0"/>
            </a:endParaRPr>
          </a:p>
        </p:txBody>
      </p:sp>
      <p:sp>
        <p:nvSpPr>
          <p:cNvPr id="99348" name="Text Box 20">
            <a:extLst>
              <a:ext uri="{FF2B5EF4-FFF2-40B4-BE49-F238E27FC236}">
                <a16:creationId xmlns:a16="http://schemas.microsoft.com/office/drawing/2014/main" id="{D7DDD9D8-0115-31C4-3D8E-3C28A6305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0"/>
            <a:ext cx="4724400" cy="6413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>
                <a:solidFill>
                  <a:srgbClr val="FFCC00"/>
                </a:solidFill>
                <a:latin typeface="Ravie" panose="04040805050809020602" pitchFamily="82" charset="0"/>
              </a:rPr>
              <a:t>Que </a:t>
            </a:r>
            <a:r>
              <a:rPr lang="en-US" altLang="en-US" sz="3600" dirty="0" err="1">
                <a:solidFill>
                  <a:srgbClr val="FFCC00"/>
                </a:solidFill>
                <a:latin typeface="Ravie" panose="04040805050809020602" pitchFamily="82" charset="0"/>
              </a:rPr>
              <a:t>Iluminan</a:t>
            </a:r>
            <a:endParaRPr lang="en-US" altLang="en-US" sz="3600" dirty="0">
              <a:solidFill>
                <a:srgbClr val="FFCC00"/>
              </a:solidFill>
              <a:latin typeface="Ravie" panose="04040805050809020602" pitchFamily="82" charset="0"/>
            </a:endParaRPr>
          </a:p>
        </p:txBody>
      </p:sp>
      <p:sp>
        <p:nvSpPr>
          <p:cNvPr id="99349" name="Text Box 21">
            <a:extLst>
              <a:ext uri="{FF2B5EF4-FFF2-40B4-BE49-F238E27FC236}">
                <a16:creationId xmlns:a16="http://schemas.microsoft.com/office/drawing/2014/main" id="{26AEAE8F-1EBE-ECC7-5201-F37B40209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762001"/>
            <a:ext cx="4724400" cy="701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993300"/>
                </a:solidFill>
                <a:latin typeface="Ravie" panose="04040805050809020602" pitchFamily="82" charset="0"/>
              </a:rPr>
              <a:t>el</a:t>
            </a:r>
          </a:p>
        </p:txBody>
      </p:sp>
      <p:sp>
        <p:nvSpPr>
          <p:cNvPr id="99350" name="Text Box 22">
            <a:extLst>
              <a:ext uri="{FF2B5EF4-FFF2-40B4-BE49-F238E27FC236}">
                <a16:creationId xmlns:a16="http://schemas.microsoft.com/office/drawing/2014/main" id="{2E192C7F-2C41-EF5D-75AE-7F6D08D2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524001"/>
            <a:ext cx="4724400" cy="701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dirty="0">
                <a:solidFill>
                  <a:srgbClr val="993300"/>
                </a:solidFill>
                <a:latin typeface="Ravie" panose="04040805050809020602" pitchFamily="82" charset="0"/>
              </a:rPr>
              <a:t>Nuevo</a:t>
            </a:r>
          </a:p>
        </p:txBody>
      </p:sp>
      <p:sp>
        <p:nvSpPr>
          <p:cNvPr id="99351" name="Text Box 23">
            <a:extLst>
              <a:ext uri="{FF2B5EF4-FFF2-40B4-BE49-F238E27FC236}">
                <a16:creationId xmlns:a16="http://schemas.microsoft.com/office/drawing/2014/main" id="{920D1CF7-1C21-3965-4E2A-288370F9D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86001"/>
            <a:ext cx="4724400" cy="7016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FFCC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dirty="0" err="1">
                <a:solidFill>
                  <a:srgbClr val="993300"/>
                </a:solidFill>
                <a:latin typeface="Ravie" panose="04040805050809020602" pitchFamily="82" charset="0"/>
              </a:rPr>
              <a:t>Pacto</a:t>
            </a:r>
            <a:endParaRPr lang="en-US" altLang="en-US" sz="4000" dirty="0">
              <a:solidFill>
                <a:srgbClr val="993300"/>
              </a:solidFill>
              <a:latin typeface="Ravie" panose="04040805050809020602" pitchFamily="82" charset="0"/>
            </a:endParaRPr>
          </a:p>
        </p:txBody>
      </p:sp>
      <p:sp>
        <p:nvSpPr>
          <p:cNvPr id="99352" name="Rectangle 24">
            <a:extLst>
              <a:ext uri="{FF2B5EF4-FFF2-40B4-BE49-F238E27FC236}">
                <a16:creationId xmlns:a16="http://schemas.microsoft.com/office/drawing/2014/main" id="{FA9F5E31-70CF-4D0E-5772-5A3A0F607AED}"/>
              </a:ext>
            </a:extLst>
          </p:cNvPr>
          <p:cNvSpPr>
            <a:spLocks noChangeArrowheads="1"/>
          </p:cNvSpPr>
          <p:nvPr/>
        </p:nvSpPr>
        <p:spPr bwMode="auto">
          <a:xfrm rot="21131061">
            <a:off x="45603" y="288845"/>
            <a:ext cx="469339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dándonos a conocer el misterio de su voluntad, según su beneplácito, el cual se había propuesto en sí mismo, de reunir todas las cosas en Cristo</a:t>
            </a:r>
          </a:p>
        </p:txBody>
      </p:sp>
      <p:sp>
        <p:nvSpPr>
          <p:cNvPr id="99353" name="Rectangle 25">
            <a:extLst>
              <a:ext uri="{FF2B5EF4-FFF2-40B4-BE49-F238E27FC236}">
                <a16:creationId xmlns:a16="http://schemas.microsoft.com/office/drawing/2014/main" id="{ABD06FC8-4AC8-9728-9408-DCDB022BE176}"/>
              </a:ext>
            </a:extLst>
          </p:cNvPr>
          <p:cNvSpPr>
            <a:spLocks noChangeArrowheads="1"/>
          </p:cNvSpPr>
          <p:nvPr/>
        </p:nvSpPr>
        <p:spPr bwMode="auto">
          <a:xfrm rot="21127898">
            <a:off x="6241200" y="3996059"/>
            <a:ext cx="57791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la dispensación del cumplimiento de los tiempos, así las que están en los cielos, como las que están en la tierra. 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 1:9-10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>
            <a:extLst>
              <a:ext uri="{FF2B5EF4-FFF2-40B4-BE49-F238E27FC236}">
                <a16:creationId xmlns:a16="http://schemas.microsoft.com/office/drawing/2014/main" id="{11816945-1D47-13CF-3982-CE607F597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965" y="2514600"/>
            <a:ext cx="59436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2DD9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 11 -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Saldrá una vara del tronco de Isaí, y un vástago retoñará de sus raíces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Acontecerá en aquel tiempo que la raíz de Isaí, la cual estará puesta por pendón a los pueblos, será buscada por las gentes; y su habitación será gloriosa. </a:t>
            </a:r>
          </a:p>
        </p:txBody>
      </p:sp>
      <p:sp>
        <p:nvSpPr>
          <p:cNvPr id="316420" name="Rectangle 4">
            <a:extLst>
              <a:ext uri="{FF2B5EF4-FFF2-40B4-BE49-F238E27FC236}">
                <a16:creationId xmlns:a16="http://schemas.microsoft.com/office/drawing/2014/main" id="{30DC7C85-BA23-1DD4-60A9-D0342C49C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3235" y="2286001"/>
            <a:ext cx="60198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Escribió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hijo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David, Jesús</a:t>
            </a:r>
          </a:p>
          <a:p>
            <a:pPr algn="ctr"/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1:31ff; Rom 1:3;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13:21ff;</a:t>
            </a:r>
          </a:p>
          <a:p>
            <a:pPr algn="ctr"/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Apoc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3:7; 5:5; 22:16</a:t>
            </a:r>
          </a:p>
          <a:p>
            <a:pPr algn="ctr"/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Subió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Padre</a:t>
            </a:r>
          </a:p>
          <a:p>
            <a:pPr algn="ctr"/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2:36ff</a:t>
            </a:r>
          </a:p>
          <a:p>
            <a:pPr algn="ctr"/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Reina entre las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naciones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ofrece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ellas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salvación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11:5; 15:8-12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FFF0A76-C7B0-5DA6-95F8-6F779B7A2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566309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ISAÍAS</a:t>
            </a:r>
            <a:endParaRPr lang="en-US" altLang="en-US" sz="3200" b="1">
              <a:solidFill>
                <a:srgbClr val="8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1000"/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3164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>
            <a:extLst>
              <a:ext uri="{FF2B5EF4-FFF2-40B4-BE49-F238E27FC236}">
                <a16:creationId xmlns:a16="http://schemas.microsoft.com/office/drawing/2014/main" id="{20C3C89A-8C27-2094-AB12-B0C35A257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33600"/>
            <a:ext cx="70866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2DD9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 53 -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Subirá cual renuevo delante de él, y como raíz de tierra seca; no hay parecer en él, ni hermosura; le veremos, mas sin atractivo para que le deseemos. Despreciado y desechado entre los hombres, varón de dolores, experimentado en quebranto; … Mas él herido fue por nuestras rebeliones, molido por nuestros pecados; el castigo de nuestra paz fue sobre él, y por su llaga fuimos nosotros curados.</a:t>
            </a:r>
          </a:p>
        </p:txBody>
      </p:sp>
      <p:sp>
        <p:nvSpPr>
          <p:cNvPr id="317444" name="Rectangle 4">
            <a:extLst>
              <a:ext uri="{FF2B5EF4-FFF2-40B4-BE49-F238E27FC236}">
                <a16:creationId xmlns:a16="http://schemas.microsoft.com/office/drawing/2014/main" id="{BA83DD01-9988-C4E1-87C1-509ECCCD6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90800"/>
            <a:ext cx="48006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Escribió del rechazo, abuso, y sufrimiento que Jesús recibiría en sacrificarse a Sí mismo para nuestra salvación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visto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evangelios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muchos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partes del N.P.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A0CD6F8-2403-B2B9-10F7-D3EFAEA2E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12192000" cy="566309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ISAÍAS</a:t>
            </a:r>
            <a:endParaRPr lang="en-US" altLang="en-US" sz="3200" b="1">
              <a:solidFill>
                <a:srgbClr val="8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/>
      <p:bldP spid="317444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E3CC774B-57B2-6A6D-F9D2-BB287E003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EJEMPLOS  DE  OTROS  PROFETAS</a:t>
            </a:r>
            <a:endParaRPr lang="en-US" altLang="en-US" sz="3200" b="1">
              <a:solidFill>
                <a:srgbClr val="8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568DC255-9111-820D-C730-3981308D1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676400"/>
            <a:ext cx="10820400" cy="484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2DD9B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JEREMÍAS	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Rey que viene y un nuevo pacto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EZEQUIEL	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Cristo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bendiciones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espirituales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 </a:t>
            </a: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	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un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vendrá en los días del 4o imperio</a:t>
            </a: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OSEAS	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salvación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incluso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gentiles,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Cristo</a:t>
            </a: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JOEL	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vendrá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Sion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día de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liberación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bendición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AMOS	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tabernáculo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David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restaurado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para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  las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naciones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ABD</a:t>
            </a:r>
            <a:r>
              <a:rPr lang="es-CO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habrá un camino de fuga y curación, en Sion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MIQUEAS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Rey,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Pastor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nacerá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Belén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MALAQUÍAS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mensajero preparará el camino del Señor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>
            <a:extLst>
              <a:ext uri="{FF2B5EF4-FFF2-40B4-BE49-F238E27FC236}">
                <a16:creationId xmlns:a16="http://schemas.microsoft.com/office/drawing/2014/main" id="{DB26A50B-70B6-D9AF-BCC3-8039792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582614"/>
            <a:ext cx="3276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26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escrituras de 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26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poetas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profetas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3780" name="Text Box 4">
            <a:extLst>
              <a:ext uri="{FF2B5EF4-FFF2-40B4-BE49-F238E27FC236}">
                <a16:creationId xmlns:a16="http://schemas.microsoft.com/office/drawing/2014/main" id="{E56BC476-56AF-D455-245F-C356FBD9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14600"/>
            <a:ext cx="38862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Lucas 24:44-45</a:t>
            </a:r>
          </a:p>
          <a:p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3:18-26</a:t>
            </a:r>
          </a:p>
        </p:txBody>
      </p:sp>
      <p:sp>
        <p:nvSpPr>
          <p:cNvPr id="203781" name="AutoShape 5">
            <a:extLst>
              <a:ext uri="{FF2B5EF4-FFF2-40B4-BE49-F238E27FC236}">
                <a16:creationId xmlns:a16="http://schemas.microsoft.com/office/drawing/2014/main" id="{0A4A9222-5899-B8CE-43A7-440AD3AB8676}"/>
              </a:ext>
            </a:extLst>
          </p:cNvPr>
          <p:cNvSpPr>
            <a:spLocks/>
          </p:cNvSpPr>
          <p:nvPr/>
        </p:nvSpPr>
        <p:spPr bwMode="auto">
          <a:xfrm>
            <a:off x="7696200" y="2514600"/>
            <a:ext cx="304800" cy="914400"/>
          </a:xfrm>
          <a:prstGeom prst="leftBracket">
            <a:avLst>
              <a:gd name="adj" fmla="val 22111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3782" name="Text Box 6">
            <a:extLst>
              <a:ext uri="{FF2B5EF4-FFF2-40B4-BE49-F238E27FC236}">
                <a16:creationId xmlns:a16="http://schemas.microsoft.com/office/drawing/2014/main" id="{E4C1007F-AC7C-521C-1E56-9723C0F44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991" y="2212657"/>
            <a:ext cx="28530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Iluminados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</a:t>
            </a:r>
          </a:p>
        </p:txBody>
      </p:sp>
      <p:sp>
        <p:nvSpPr>
          <p:cNvPr id="203783" name="Text Box 7">
            <a:extLst>
              <a:ext uri="{FF2B5EF4-FFF2-40B4-BE49-F238E27FC236}">
                <a16:creationId xmlns:a16="http://schemas.microsoft.com/office/drawing/2014/main" id="{6C828BDE-BDA4-DC08-6066-43FA3D4A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885825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 necesario que se cumpliese todo lo que está escrito de mí</a:t>
            </a:r>
          </a:p>
          <a:p>
            <a:pPr algn="ctr"/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la ley de Moisés, en los profetas y en los salmos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3784" name="Line 8">
            <a:extLst>
              <a:ext uri="{FF2B5EF4-FFF2-40B4-BE49-F238E27FC236}">
                <a16:creationId xmlns:a16="http://schemas.microsoft.com/office/drawing/2014/main" id="{03A3C008-B88F-645A-AF18-DCA38014A0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2895600"/>
            <a:ext cx="3886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20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203780" grpId="0"/>
      <p:bldP spid="203782" grpId="0"/>
      <p:bldP spid="20378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562" name="Picture 2">
            <a:extLst>
              <a:ext uri="{FF2B5EF4-FFF2-40B4-BE49-F238E27FC236}">
                <a16:creationId xmlns:a16="http://schemas.microsoft.com/office/drawing/2014/main" id="{D9C33477-111A-F52E-914D-5812A19A0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6578">
            <a:off x="3962401" y="533400"/>
            <a:ext cx="284321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563" name="Picture 3">
            <a:extLst>
              <a:ext uri="{FF2B5EF4-FFF2-40B4-BE49-F238E27FC236}">
                <a16:creationId xmlns:a16="http://schemas.microsoft.com/office/drawing/2014/main" id="{FA4C19F3-45A6-CF8C-E3B1-969694EC5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096000" y="533401"/>
            <a:ext cx="5181600" cy="32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564" name="Oval 4">
            <a:extLst>
              <a:ext uri="{FF2B5EF4-FFF2-40B4-BE49-F238E27FC236}">
                <a16:creationId xmlns:a16="http://schemas.microsoft.com/office/drawing/2014/main" id="{9535294B-A6A4-9CF5-DA34-A3BFA8AA6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5988" y="0"/>
            <a:ext cx="6255064" cy="4152174"/>
          </a:xfrm>
          <a:prstGeom prst="ellipse">
            <a:avLst/>
          </a:prstGeom>
          <a:solidFill>
            <a:schemeClr val="bg1">
              <a:alpha val="48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5" name="Line 5">
            <a:extLst>
              <a:ext uri="{FF2B5EF4-FFF2-40B4-BE49-F238E27FC236}">
                <a16:creationId xmlns:a16="http://schemas.microsoft.com/office/drawing/2014/main" id="{563AA58C-12BB-1E4F-3FB4-2E61ACCEC6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6" name="Line 6">
            <a:extLst>
              <a:ext uri="{FF2B5EF4-FFF2-40B4-BE49-F238E27FC236}">
                <a16:creationId xmlns:a16="http://schemas.microsoft.com/office/drawing/2014/main" id="{9BF9D9C0-71AE-E67E-45E0-2FB61F1C12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7" name="Line 7">
            <a:extLst>
              <a:ext uri="{FF2B5EF4-FFF2-40B4-BE49-F238E27FC236}">
                <a16:creationId xmlns:a16="http://schemas.microsoft.com/office/drawing/2014/main" id="{FC88D36F-65E4-64B9-727C-F812F6D54A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8" name="Line 8">
            <a:extLst>
              <a:ext uri="{FF2B5EF4-FFF2-40B4-BE49-F238E27FC236}">
                <a16:creationId xmlns:a16="http://schemas.microsoft.com/office/drawing/2014/main" id="{76C749C8-6C59-A282-8398-F0B9400B2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9" name="Line 9">
            <a:extLst>
              <a:ext uri="{FF2B5EF4-FFF2-40B4-BE49-F238E27FC236}">
                <a16:creationId xmlns:a16="http://schemas.microsoft.com/office/drawing/2014/main" id="{AF152466-345B-71A9-A81A-D689198F70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0" name="Line 10">
            <a:extLst>
              <a:ext uri="{FF2B5EF4-FFF2-40B4-BE49-F238E27FC236}">
                <a16:creationId xmlns:a16="http://schemas.microsoft.com/office/drawing/2014/main" id="{D316CDCA-1932-E501-B5BC-A05FF3D02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1" name="Line 11">
            <a:extLst>
              <a:ext uri="{FF2B5EF4-FFF2-40B4-BE49-F238E27FC236}">
                <a16:creationId xmlns:a16="http://schemas.microsoft.com/office/drawing/2014/main" id="{0794B32A-CFA2-429E-D1B6-CE44958BFB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2" name="Line 12">
            <a:extLst>
              <a:ext uri="{FF2B5EF4-FFF2-40B4-BE49-F238E27FC236}">
                <a16:creationId xmlns:a16="http://schemas.microsoft.com/office/drawing/2014/main" id="{7C8AF558-8777-A2CC-F59B-697E879DA6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3" name="Line 13">
            <a:extLst>
              <a:ext uri="{FF2B5EF4-FFF2-40B4-BE49-F238E27FC236}">
                <a16:creationId xmlns:a16="http://schemas.microsoft.com/office/drawing/2014/main" id="{1267A715-2D7E-A618-2558-7580AFBB2F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4" name="Line 14">
            <a:extLst>
              <a:ext uri="{FF2B5EF4-FFF2-40B4-BE49-F238E27FC236}">
                <a16:creationId xmlns:a16="http://schemas.microsoft.com/office/drawing/2014/main" id="{5FF38966-E5A8-245B-BC0F-EDDA4F098A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5" name="Line 15">
            <a:extLst>
              <a:ext uri="{FF2B5EF4-FFF2-40B4-BE49-F238E27FC236}">
                <a16:creationId xmlns:a16="http://schemas.microsoft.com/office/drawing/2014/main" id="{BD22D76E-23B2-287C-BA27-7EBE5B1BB2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2576" name="Picture 16">
            <a:extLst>
              <a:ext uri="{FF2B5EF4-FFF2-40B4-BE49-F238E27FC236}">
                <a16:creationId xmlns:a16="http://schemas.microsoft.com/office/drawing/2014/main" id="{207E1DAA-7FD6-66DE-03F0-221B73EE6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7" y="2580437"/>
            <a:ext cx="5154630" cy="427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577" name="Text Box 17">
            <a:extLst>
              <a:ext uri="{FF2B5EF4-FFF2-40B4-BE49-F238E27FC236}">
                <a16:creationId xmlns:a16="http://schemas.microsoft.com/office/drawing/2014/main" id="{C312F884-8E7C-8078-9830-F17D37C0F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438" y="3923732"/>
            <a:ext cx="3391374" cy="1754326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escrituras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poetas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2578" name="Text Box 18">
            <a:extLst>
              <a:ext uri="{FF2B5EF4-FFF2-40B4-BE49-F238E27FC236}">
                <a16:creationId xmlns:a16="http://schemas.microsoft.com/office/drawing/2014/main" id="{CD1E4BF9-4FF7-F863-C4D5-69949F527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9060" y="945646"/>
            <a:ext cx="4724400" cy="6413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 err="1">
                <a:solidFill>
                  <a:srgbClr val="FFCC00"/>
                </a:solidFill>
                <a:latin typeface="Ravie" panose="04040805050809020602" pitchFamily="82" charset="0"/>
              </a:rPr>
              <a:t>Iluminando</a:t>
            </a:r>
            <a:endParaRPr lang="en-US" altLang="en-US" sz="3600" dirty="0">
              <a:solidFill>
                <a:srgbClr val="FFCC00"/>
              </a:solidFill>
              <a:latin typeface="Ravie" panose="04040805050809020602" pitchFamily="82" charset="0"/>
            </a:endParaRPr>
          </a:p>
        </p:txBody>
      </p:sp>
      <p:sp>
        <p:nvSpPr>
          <p:cNvPr id="322579" name="Text Box 19">
            <a:extLst>
              <a:ext uri="{FF2B5EF4-FFF2-40B4-BE49-F238E27FC236}">
                <a16:creationId xmlns:a16="http://schemas.microsoft.com/office/drawing/2014/main" id="{8A6608F9-AB0A-6D80-9F0D-6C6CE2DD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53" y="1913028"/>
            <a:ext cx="4114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Lucas 24:44-45</a:t>
            </a:r>
          </a:p>
          <a:p>
            <a:pPr algn="ctr"/>
            <a:r>
              <a:rPr lang="en-US" altLang="en-US" sz="3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altLang="en-US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3:18-26</a:t>
            </a:r>
          </a:p>
        </p:txBody>
      </p:sp>
      <p:sp>
        <p:nvSpPr>
          <p:cNvPr id="322580" name="Rectangle 20">
            <a:extLst>
              <a:ext uri="{FF2B5EF4-FFF2-40B4-BE49-F238E27FC236}">
                <a16:creationId xmlns:a16="http://schemas.microsoft.com/office/drawing/2014/main" id="{2EE5C61F-F5BD-BEEE-C73D-CF0EB723BAEE}"/>
              </a:ext>
            </a:extLst>
          </p:cNvPr>
          <p:cNvSpPr>
            <a:spLocks noChangeArrowheads="1"/>
          </p:cNvSpPr>
          <p:nvPr/>
        </p:nvSpPr>
        <p:spPr bwMode="auto">
          <a:xfrm rot="21127898">
            <a:off x="6611500" y="4297749"/>
            <a:ext cx="5480602" cy="225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Tales textos son puntos de referencia para mostrarnos ambos el alcance del A.P. y el diseño de Dios, desde el principio, para traer la salvación a través de Jesús.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2581" name="Rectangle 21">
            <a:extLst>
              <a:ext uri="{FF2B5EF4-FFF2-40B4-BE49-F238E27FC236}">
                <a16:creationId xmlns:a16="http://schemas.microsoft.com/office/drawing/2014/main" id="{9F76E3F6-7E75-3F20-453D-C1257E5088A5}"/>
              </a:ext>
            </a:extLst>
          </p:cNvPr>
          <p:cNvSpPr>
            <a:spLocks noChangeArrowheads="1"/>
          </p:cNvSpPr>
          <p:nvPr/>
        </p:nvSpPr>
        <p:spPr bwMode="auto">
          <a:xfrm rot="21131061">
            <a:off x="790566" y="1872916"/>
            <a:ext cx="3124200" cy="132036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PLAN:</a:t>
            </a:r>
          </a:p>
          <a:p>
            <a:pPr algn="ctr">
              <a:lnSpc>
                <a:spcPct val="95000"/>
              </a:lnSpc>
            </a:pP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estudiar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textos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8676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Text Box 4">
            <a:extLst>
              <a:ext uri="{FF2B5EF4-FFF2-40B4-BE49-F238E27FC236}">
                <a16:creationId xmlns:a16="http://schemas.microsoft.com/office/drawing/2014/main" id="{B110F10F-1832-0B8E-D7F1-C8541DC45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5" y="29547"/>
            <a:ext cx="12192000" cy="523220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texto del N.P. que implica un antecedente abundante</a:t>
            </a:r>
          </a:p>
        </p:txBody>
      </p:sp>
      <p:sp>
        <p:nvSpPr>
          <p:cNvPr id="273415" name="Rectangle 7">
            <a:extLst>
              <a:ext uri="{FF2B5EF4-FFF2-40B4-BE49-F238E27FC236}">
                <a16:creationId xmlns:a16="http://schemas.microsoft.com/office/drawing/2014/main" id="{0CB9B7B8-94CB-7B3E-6166-03AFDB7C0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8" y="1828800"/>
            <a:ext cx="581342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</a:t>
            </a: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24:44-45 -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Estas son las palabras que os hablé, estando aún con vosotros: que era necesario que se cumpliese todo lo que está escrito de mí en la ley de Moisés, en los profetas y en los salmos.  Entonces les abrió el entendimiento, para que comprendiesen las Escrituras</a:t>
            </a:r>
          </a:p>
        </p:txBody>
      </p:sp>
      <p:sp>
        <p:nvSpPr>
          <p:cNvPr id="273420" name="Rectangle 12">
            <a:extLst>
              <a:ext uri="{FF2B5EF4-FFF2-40B4-BE49-F238E27FC236}">
                <a16:creationId xmlns:a16="http://schemas.microsoft.com/office/drawing/2014/main" id="{E409D15B-433F-25F5-CC6D-9A365460B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905000"/>
            <a:ext cx="3429000" cy="2246769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“todo” lo que está </a:t>
            </a:r>
            <a:r>
              <a:rPr lang="es-CO" altLang="en-US" sz="28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escrito de mí</a:t>
            </a:r>
          </a:p>
          <a:p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por Moisés</a:t>
            </a:r>
          </a:p>
          <a:p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por los profetas</a:t>
            </a:r>
          </a:p>
          <a:p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por los poetas</a:t>
            </a:r>
          </a:p>
        </p:txBody>
      </p:sp>
      <p:sp>
        <p:nvSpPr>
          <p:cNvPr id="273423" name="Text Box 15">
            <a:extLst>
              <a:ext uri="{FF2B5EF4-FFF2-40B4-BE49-F238E27FC236}">
                <a16:creationId xmlns:a16="http://schemas.microsoft.com/office/drawing/2014/main" id="{B52B5E53-391F-9533-F063-D7EBE8309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495800"/>
            <a:ext cx="33686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utilizar el A.P., explique lo que Jesús dijo.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1000"/>
                                        <p:tgtEl>
                                          <p:spTgt spid="27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1000"/>
                                        <p:tgtEl>
                                          <p:spTgt spid="27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273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  <p:bldP spid="273415" grpId="0"/>
      <p:bldP spid="273420" grpId="0" animBg="1"/>
      <p:bldP spid="2734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9" name="Rectangle 5">
            <a:extLst>
              <a:ext uri="{FF2B5EF4-FFF2-40B4-BE49-F238E27FC236}">
                <a16:creationId xmlns:a16="http://schemas.microsoft.com/office/drawing/2014/main" id="{64A342DB-B608-4471-27F6-E37A8D32A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1"/>
            <a:ext cx="70104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3:18, 24-26 -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ha cumplido así lo que había antes anunciado por boca de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sus profetas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su Cristo había de padecer … Y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los profetas desde Samuel en adelante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cuantos han hablado, también han anunciado estos días.  Vosotros sois los hijos de los profetas, y del pacto que Dios hizo con nuestros padres,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diciendo a Abraham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En tu simiente serán benditas todas las familias de la tierra.   A vosotros primeramente, Dios, habiendo levantado a su Hijo, lo envió para que os bendijese, a fin de que cada uno se convierta de su maldad.</a:t>
            </a:r>
          </a:p>
        </p:txBody>
      </p:sp>
      <p:sp>
        <p:nvSpPr>
          <p:cNvPr id="303110" name="Rectangle 6">
            <a:extLst>
              <a:ext uri="{FF2B5EF4-FFF2-40B4-BE49-F238E27FC236}">
                <a16:creationId xmlns:a16="http://schemas.microsoft.com/office/drawing/2014/main" id="{E4395A67-707E-DC83-625B-CAFD1D78F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828800"/>
            <a:ext cx="4191000" cy="2015936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y hasta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Abraham: 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hablaron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“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días” </a:t>
            </a:r>
          </a:p>
          <a:p>
            <a:pPr algn="ctr"/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días de Cristo</a:t>
            </a:r>
          </a:p>
        </p:txBody>
      </p:sp>
      <p:sp>
        <p:nvSpPr>
          <p:cNvPr id="303111" name="Text Box 7">
            <a:extLst>
              <a:ext uri="{FF2B5EF4-FFF2-40B4-BE49-F238E27FC236}">
                <a16:creationId xmlns:a16="http://schemas.microsoft.com/office/drawing/2014/main" id="{BAED0894-E879-2CD0-35B1-7E63A64A1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762" y="4419600"/>
            <a:ext cx="3368675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utilizar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A.P.,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explique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que Pedro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83AFD6F-C808-285F-8DEA-0473B4C27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texto del N.P. que implica un antecedente abundante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30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1000"/>
                                        <p:tgtEl>
                                          <p:spTgt spid="30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0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9" grpId="0"/>
      <p:bldP spid="303110" grpId="0" animBg="1"/>
      <p:bldP spid="303111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9" name="Rectangle 9">
            <a:extLst>
              <a:ext uri="{FF2B5EF4-FFF2-40B4-BE49-F238E27FC236}">
                <a16:creationId xmlns:a16="http://schemas.microsoft.com/office/drawing/2014/main" id="{9871D5AD-B314-1367-2F83-14A341DD2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5" y="1676400"/>
            <a:ext cx="5867400" cy="2246769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Debemos estudiar aquellas declaraciones a fin de entender mejor y cuan profundamente los autores del A.P. escribieron acerca del Señor.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2090" name="Rectangle 10">
            <a:extLst>
              <a:ext uri="{FF2B5EF4-FFF2-40B4-BE49-F238E27FC236}">
                <a16:creationId xmlns:a16="http://schemas.microsoft.com/office/drawing/2014/main" id="{1D6A8C97-C898-E12B-CCC1-68E2AB52D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5" y="4495800"/>
            <a:ext cx="5867400" cy="2246769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Quizás las escrituras del A.P. son menos una historia de Israel y la Ley, que una introducción muy larga al Evangelio de Cristo.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2091" name="Rectangle 11">
            <a:extLst>
              <a:ext uri="{FF2B5EF4-FFF2-40B4-BE49-F238E27FC236}">
                <a16:creationId xmlns:a16="http://schemas.microsoft.com/office/drawing/2014/main" id="{4CA86908-1F34-4C0B-8791-5E398B991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581" y="1905000"/>
            <a:ext cx="6096000" cy="440120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es verdad, podremos ver cuán importante es que sepamos aquellas antiguas escrituras, a fin de:</a:t>
            </a:r>
          </a:p>
          <a:p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Entender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personalmente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las </a:t>
            </a:r>
          </a:p>
          <a:p>
            <a:pPr marL="0" indent="0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enseñanzas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Nuevo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Pacto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</a:t>
            </a:r>
          </a:p>
          <a:p>
            <a:pPr marL="0" indent="0"/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Ser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capaces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enseñar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explicar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Nuevo a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4075C52-D75D-46B3-A0F7-D70D477B4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texto del N.P. que implica un antecedente abundante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0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0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2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02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02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02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9" grpId="0" animBg="1"/>
      <p:bldP spid="302090" grpId="0" animBg="1"/>
      <p:bldP spid="302091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562" name="Picture 2">
            <a:extLst>
              <a:ext uri="{FF2B5EF4-FFF2-40B4-BE49-F238E27FC236}">
                <a16:creationId xmlns:a16="http://schemas.microsoft.com/office/drawing/2014/main" id="{D9C33477-111A-F52E-914D-5812A19A0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36578">
            <a:off x="3962401" y="533400"/>
            <a:ext cx="284321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563" name="Picture 3">
            <a:extLst>
              <a:ext uri="{FF2B5EF4-FFF2-40B4-BE49-F238E27FC236}">
                <a16:creationId xmlns:a16="http://schemas.microsoft.com/office/drawing/2014/main" id="{FA4C19F3-45A6-CF8C-E3B1-969694EC5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096000" y="533401"/>
            <a:ext cx="5181600" cy="32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564" name="Oval 4">
            <a:extLst>
              <a:ext uri="{FF2B5EF4-FFF2-40B4-BE49-F238E27FC236}">
                <a16:creationId xmlns:a16="http://schemas.microsoft.com/office/drawing/2014/main" id="{9535294B-A6A4-9CF5-DA34-A3BFA8AA6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5988" y="0"/>
            <a:ext cx="6255064" cy="4152174"/>
          </a:xfrm>
          <a:prstGeom prst="ellipse">
            <a:avLst/>
          </a:prstGeom>
          <a:solidFill>
            <a:schemeClr val="bg1">
              <a:alpha val="48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5" name="Line 5">
            <a:extLst>
              <a:ext uri="{FF2B5EF4-FFF2-40B4-BE49-F238E27FC236}">
                <a16:creationId xmlns:a16="http://schemas.microsoft.com/office/drawing/2014/main" id="{563AA58C-12BB-1E4F-3FB4-2E61ACCEC6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6" name="Line 6">
            <a:extLst>
              <a:ext uri="{FF2B5EF4-FFF2-40B4-BE49-F238E27FC236}">
                <a16:creationId xmlns:a16="http://schemas.microsoft.com/office/drawing/2014/main" id="{9BF9D9C0-71AE-E67E-45E0-2FB61F1C12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7" name="Line 7">
            <a:extLst>
              <a:ext uri="{FF2B5EF4-FFF2-40B4-BE49-F238E27FC236}">
                <a16:creationId xmlns:a16="http://schemas.microsoft.com/office/drawing/2014/main" id="{FC88D36F-65E4-64B9-727C-F812F6D54A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8" name="Line 8">
            <a:extLst>
              <a:ext uri="{FF2B5EF4-FFF2-40B4-BE49-F238E27FC236}">
                <a16:creationId xmlns:a16="http://schemas.microsoft.com/office/drawing/2014/main" id="{76C749C8-6C59-A282-8398-F0B9400B2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69" name="Line 9">
            <a:extLst>
              <a:ext uri="{FF2B5EF4-FFF2-40B4-BE49-F238E27FC236}">
                <a16:creationId xmlns:a16="http://schemas.microsoft.com/office/drawing/2014/main" id="{AF152466-345B-71A9-A81A-D689198F70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0" name="Line 10">
            <a:extLst>
              <a:ext uri="{FF2B5EF4-FFF2-40B4-BE49-F238E27FC236}">
                <a16:creationId xmlns:a16="http://schemas.microsoft.com/office/drawing/2014/main" id="{D316CDCA-1932-E501-B5BC-A05FF3D021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1" name="Line 11">
            <a:extLst>
              <a:ext uri="{FF2B5EF4-FFF2-40B4-BE49-F238E27FC236}">
                <a16:creationId xmlns:a16="http://schemas.microsoft.com/office/drawing/2014/main" id="{0794B32A-CFA2-429E-D1B6-CE44958BFB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2" name="Line 12">
            <a:extLst>
              <a:ext uri="{FF2B5EF4-FFF2-40B4-BE49-F238E27FC236}">
                <a16:creationId xmlns:a16="http://schemas.microsoft.com/office/drawing/2014/main" id="{7C8AF558-8777-A2CC-F59B-697E879DA6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3" name="Line 13">
            <a:extLst>
              <a:ext uri="{FF2B5EF4-FFF2-40B4-BE49-F238E27FC236}">
                <a16:creationId xmlns:a16="http://schemas.microsoft.com/office/drawing/2014/main" id="{1267A715-2D7E-A618-2558-7580AFBB2F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4" name="Line 14">
            <a:extLst>
              <a:ext uri="{FF2B5EF4-FFF2-40B4-BE49-F238E27FC236}">
                <a16:creationId xmlns:a16="http://schemas.microsoft.com/office/drawing/2014/main" id="{5FF38966-E5A8-245B-BC0F-EDDA4F098A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575" name="Line 15">
            <a:extLst>
              <a:ext uri="{FF2B5EF4-FFF2-40B4-BE49-F238E27FC236}">
                <a16:creationId xmlns:a16="http://schemas.microsoft.com/office/drawing/2014/main" id="{BD22D76E-23B2-287C-BA27-7EBE5B1BB2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2576" name="Picture 16">
            <a:extLst>
              <a:ext uri="{FF2B5EF4-FFF2-40B4-BE49-F238E27FC236}">
                <a16:creationId xmlns:a16="http://schemas.microsoft.com/office/drawing/2014/main" id="{207E1DAA-7FD6-66DE-03F0-221B73EE6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7" y="2580437"/>
            <a:ext cx="5154630" cy="427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577" name="Text Box 17">
            <a:extLst>
              <a:ext uri="{FF2B5EF4-FFF2-40B4-BE49-F238E27FC236}">
                <a16:creationId xmlns:a16="http://schemas.microsoft.com/office/drawing/2014/main" id="{C312F884-8E7C-8078-9830-F17D37C0F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438" y="3923732"/>
            <a:ext cx="3391374" cy="1754326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escrituras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profetas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poetas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2578" name="Text Box 18">
            <a:extLst>
              <a:ext uri="{FF2B5EF4-FFF2-40B4-BE49-F238E27FC236}">
                <a16:creationId xmlns:a16="http://schemas.microsoft.com/office/drawing/2014/main" id="{CD1E4BF9-4FF7-F863-C4D5-69949F527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9060" y="945646"/>
            <a:ext cx="4724400" cy="6413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 dirty="0" err="1">
                <a:solidFill>
                  <a:srgbClr val="FFCC00"/>
                </a:solidFill>
                <a:latin typeface="Ravie" panose="04040805050809020602" pitchFamily="82" charset="0"/>
              </a:rPr>
              <a:t>Iluminando</a:t>
            </a:r>
            <a:endParaRPr lang="en-US" altLang="en-US" sz="3600" dirty="0">
              <a:solidFill>
                <a:srgbClr val="FFCC00"/>
              </a:solidFill>
              <a:latin typeface="Ravie" panose="04040805050809020602" pitchFamily="82" charset="0"/>
            </a:endParaRPr>
          </a:p>
        </p:txBody>
      </p:sp>
      <p:sp>
        <p:nvSpPr>
          <p:cNvPr id="322579" name="Text Box 19">
            <a:extLst>
              <a:ext uri="{FF2B5EF4-FFF2-40B4-BE49-F238E27FC236}">
                <a16:creationId xmlns:a16="http://schemas.microsoft.com/office/drawing/2014/main" id="{8A6608F9-AB0A-6D80-9F0D-6C6CE2DD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53" y="1913028"/>
            <a:ext cx="4114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Lucas 24:44-45</a:t>
            </a:r>
          </a:p>
          <a:p>
            <a:pPr algn="ctr"/>
            <a:r>
              <a:rPr lang="en-US" altLang="en-US" sz="3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altLang="en-US" sz="3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3:18-26</a:t>
            </a:r>
          </a:p>
        </p:txBody>
      </p:sp>
      <p:sp>
        <p:nvSpPr>
          <p:cNvPr id="322580" name="Rectangle 20">
            <a:extLst>
              <a:ext uri="{FF2B5EF4-FFF2-40B4-BE49-F238E27FC236}">
                <a16:creationId xmlns:a16="http://schemas.microsoft.com/office/drawing/2014/main" id="{2EE5C61F-F5BD-BEEE-C73D-CF0EB723BAEE}"/>
              </a:ext>
            </a:extLst>
          </p:cNvPr>
          <p:cNvSpPr>
            <a:spLocks noChangeArrowheads="1"/>
          </p:cNvSpPr>
          <p:nvPr/>
        </p:nvSpPr>
        <p:spPr bwMode="auto">
          <a:xfrm rot="21127898">
            <a:off x="6611500" y="4297749"/>
            <a:ext cx="5480602" cy="225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Tales textos son puntos de referencia para mostrarnos ambos el alcance del A.P. y el diseño de Dios, desde el principio, para traer la salvación a través de Jesús.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2581" name="Rectangle 21">
            <a:extLst>
              <a:ext uri="{FF2B5EF4-FFF2-40B4-BE49-F238E27FC236}">
                <a16:creationId xmlns:a16="http://schemas.microsoft.com/office/drawing/2014/main" id="{9F76E3F6-7E75-3F20-453D-C1257E5088A5}"/>
              </a:ext>
            </a:extLst>
          </p:cNvPr>
          <p:cNvSpPr>
            <a:spLocks noChangeArrowheads="1"/>
          </p:cNvSpPr>
          <p:nvPr/>
        </p:nvSpPr>
        <p:spPr bwMode="auto">
          <a:xfrm rot="21131061">
            <a:off x="790566" y="1872916"/>
            <a:ext cx="3124200" cy="132036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PLAN:</a:t>
            </a:r>
          </a:p>
          <a:p>
            <a:pPr algn="ctr">
              <a:lnSpc>
                <a:spcPct val="95000"/>
              </a:lnSpc>
            </a:pP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estudiar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textos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322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322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322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322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8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1000" fill="hold"/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>
            <a:extLst>
              <a:ext uri="{FF2B5EF4-FFF2-40B4-BE49-F238E27FC236}">
                <a16:creationId xmlns:a16="http://schemas.microsoft.com/office/drawing/2014/main" id="{42DB46AA-402E-8101-5D4E-1437A21C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6664"/>
            <a:ext cx="4255655" cy="2893100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3:15 -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pondré enemistad entre ti y la mujer, y entre tu simiente y la simiente suya; ésta te herirá en la cabeza, y tú le herirás en el calcañar.</a:t>
            </a:r>
          </a:p>
        </p:txBody>
      </p:sp>
      <p:sp>
        <p:nvSpPr>
          <p:cNvPr id="271364" name="Rectangle 4">
            <a:extLst>
              <a:ext uri="{FF2B5EF4-FFF2-40B4-BE49-F238E27FC236}">
                <a16:creationId xmlns:a16="http://schemas.microsoft.com/office/drawing/2014/main" id="{B6B2E92E-6FEA-F7EA-E7AC-140D57CD1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Moisés:  Génesis</a:t>
            </a:r>
          </a:p>
        </p:txBody>
      </p:sp>
      <p:sp>
        <p:nvSpPr>
          <p:cNvPr id="271375" name="Rectangle 15">
            <a:extLst>
              <a:ext uri="{FF2B5EF4-FFF2-40B4-BE49-F238E27FC236}">
                <a16:creationId xmlns:a16="http://schemas.microsoft.com/office/drawing/2014/main" id="{36DED20F-A575-A240-9460-FED50A06E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034744"/>
            <a:ext cx="7239000" cy="237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4:4 -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cuando vino el cumplimiento del tiempo,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envió a su Hijo, nacido de mujer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nacido bajo la ley,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que redimiese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los que estaban bajo la ley, a fin de que recibiésemos la adopción de hijos.</a:t>
            </a:r>
          </a:p>
        </p:txBody>
      </p:sp>
      <p:sp>
        <p:nvSpPr>
          <p:cNvPr id="271376" name="Rectangle 16">
            <a:extLst>
              <a:ext uri="{FF2B5EF4-FFF2-40B4-BE49-F238E27FC236}">
                <a16:creationId xmlns:a16="http://schemas.microsoft.com/office/drawing/2014/main" id="{92DB0513-52D5-CDCD-0139-7784D1883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01744"/>
            <a:ext cx="7239000" cy="313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2:14-15 - 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cuanto los hijos participaron de carne y sangre, él también participó de lo mismo, para </a:t>
            </a: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destruir por medio de la muerte al que tenía el imperio de la muerte, esto es, al diablo,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librar a todos los que por el temor de la muerte estaban durante toda la vida sujetos a servidumbre.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75" grpId="0"/>
      <p:bldP spid="2713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290E9BB1-51D5-8766-8311-DE378C31B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1"/>
            <a:ext cx="4648200" cy="1992853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25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12:3 - </a:t>
            </a: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Bendeciré a los que te bendijeren, y a los que te maldijeren maldeciré; y serán benditas en ti todas las familias de la tierra.</a:t>
            </a:r>
          </a:p>
        </p:txBody>
      </p:sp>
      <p:sp>
        <p:nvSpPr>
          <p:cNvPr id="305156" name="Rectangle 4">
            <a:extLst>
              <a:ext uri="{FF2B5EF4-FFF2-40B4-BE49-F238E27FC236}">
                <a16:creationId xmlns:a16="http://schemas.microsoft.com/office/drawing/2014/main" id="{821B9DA3-7C5D-3E38-146C-DE4149488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648200"/>
            <a:ext cx="73152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Gál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3:16 -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Abraham fueron hechas las promesas, y a su simiente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No dice:  Y a las simientes, como si hablase de muchos, sino como de uno:  Y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tu simiente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 cual es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Cristo.</a:t>
            </a:r>
          </a:p>
        </p:txBody>
      </p:sp>
      <p:sp>
        <p:nvSpPr>
          <p:cNvPr id="305157" name="Rectangle 5">
            <a:extLst>
              <a:ext uri="{FF2B5EF4-FFF2-40B4-BE49-F238E27FC236}">
                <a16:creationId xmlns:a16="http://schemas.microsoft.com/office/drawing/2014/main" id="{803DC21C-DCDC-140D-9DB8-02DCB2BD6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09600"/>
            <a:ext cx="73152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4:13,16 -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por la ley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 dada a Abraham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a su descendencia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promesa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que sería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heredero del mundo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sino por la justicia de la fe…Por tanto, es por fe, para que sea por gracia, a fin de que la promesa sea firme para toda su descendencia; no solamente para la que es de la ley, sino también para la que es de la fe de Abraham,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cual es padre de todos nosotros</a:t>
            </a:r>
          </a:p>
        </p:txBody>
      </p:sp>
      <p:sp>
        <p:nvSpPr>
          <p:cNvPr id="305158" name="Rectangle 6">
            <a:extLst>
              <a:ext uri="{FF2B5EF4-FFF2-40B4-BE49-F238E27FC236}">
                <a16:creationId xmlns:a16="http://schemas.microsoft.com/office/drawing/2014/main" id="{E1A07D04-5878-0AAE-4B4D-776A75B7B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2800"/>
            <a:ext cx="4648200" cy="2893100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26:4 -</a:t>
            </a:r>
            <a:r>
              <a:rPr lang="en-US" altLang="en-US" sz="25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Multiplicaré tu descendencia como las estrellas del cielo, y daré a tu descendencia todas estas tierras; y todas las naciones de la tierra serán benditas en tu simiente,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C555CF-F157-6794-8707-644665571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Moisés:  Génesis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30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animBg="1"/>
      <p:bldP spid="305156" grpId="0"/>
      <p:bldP spid="305157" grpId="0"/>
      <p:bldP spid="3051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0" name="Line 10">
            <a:extLst>
              <a:ext uri="{FF2B5EF4-FFF2-40B4-BE49-F238E27FC236}">
                <a16:creationId xmlns:a16="http://schemas.microsoft.com/office/drawing/2014/main" id="{B48426C0-5B6E-25D0-82F7-9FBD37246F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0202" y="3693862"/>
            <a:ext cx="2890998" cy="92604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11" name="Line 11">
            <a:extLst>
              <a:ext uri="{FF2B5EF4-FFF2-40B4-BE49-F238E27FC236}">
                <a16:creationId xmlns:a16="http://schemas.microsoft.com/office/drawing/2014/main" id="{42EA750C-F4D4-7B67-34C1-7FA4D6AF9D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10098" y="4084881"/>
            <a:ext cx="2747802" cy="1020519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02" name="Rectangle 2">
            <a:extLst>
              <a:ext uri="{FF2B5EF4-FFF2-40B4-BE49-F238E27FC236}">
                <a16:creationId xmlns:a16="http://schemas.microsoft.com/office/drawing/2014/main" id="{896D949F-4424-B550-443E-557956CB7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58917"/>
            <a:ext cx="4800600" cy="2015936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 14:18-20  </a:t>
            </a:r>
            <a:r>
              <a:rPr lang="es-ES" altLang="en-US" sz="25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Melquisedec, rey de Salem y sacerdote del Dios Altísimo, sacó pan y vino … Y le dio Abram los diezmos de todo.</a:t>
            </a:r>
          </a:p>
        </p:txBody>
      </p:sp>
      <p:sp>
        <p:nvSpPr>
          <p:cNvPr id="307205" name="Rectangle 5">
            <a:extLst>
              <a:ext uri="{FF2B5EF4-FFF2-40B4-BE49-F238E27FC236}">
                <a16:creationId xmlns:a16="http://schemas.microsoft.com/office/drawing/2014/main" id="{D6CAA15F-D097-7D95-D70A-7322FE24B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600200"/>
            <a:ext cx="7315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5:5-6 -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 tampoco Cristo se glorificó a sí mismo haciéndose sumo sacerdote, sino el que le dijo:  Tú eres mi Hijo, Yo te he engendrado hoy.   Como también dice en otro lugar: 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 eres sacerdote para siempre, según el orden de Melquisedec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07207" name="Rectangle 7">
            <a:extLst>
              <a:ext uri="{FF2B5EF4-FFF2-40B4-BE49-F238E27FC236}">
                <a16:creationId xmlns:a16="http://schemas.microsoft.com/office/drawing/2014/main" id="{06064F17-D5B1-6535-14CF-E15CD8DD8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343400"/>
            <a:ext cx="71628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 historia es la base de la comparación entre Jesús y Melquisedec en </a:t>
            </a:r>
            <a:r>
              <a:rPr lang="es-E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7.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 escribió de él como una figura o sombra de Jesús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el Rey ungido de Dios y el Sumo Sacerdote.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208" name="Text Box 8">
            <a:extLst>
              <a:ext uri="{FF2B5EF4-FFF2-40B4-BE49-F238E27FC236}">
                <a16:creationId xmlns:a16="http://schemas.microsoft.com/office/drawing/2014/main" id="{F7D43304-0AAD-FF19-F16B-ADAD0FAA2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058" y="4338199"/>
            <a:ext cx="15424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Sal. 2:7</a:t>
            </a:r>
          </a:p>
        </p:txBody>
      </p:sp>
      <p:sp>
        <p:nvSpPr>
          <p:cNvPr id="307209" name="Text Box 9">
            <a:extLst>
              <a:ext uri="{FF2B5EF4-FFF2-40B4-BE49-F238E27FC236}">
                <a16:creationId xmlns:a16="http://schemas.microsoft.com/office/drawing/2014/main" id="{27BDB2B4-DD09-8784-A54D-F596E0BBA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9229" y="4947799"/>
            <a:ext cx="2000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Sal. 110:4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7B60D3-357A-D244-0774-ECC9CC3C7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842"/>
          </a:xfrm>
          <a:prstGeom prst="rect">
            <a:avLst/>
          </a:prstGeom>
          <a:solidFill>
            <a:srgbClr val="F3F6E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Moisés:  Génesis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000"/>
                                        <p:tgtEl>
                                          <p:spTgt spid="30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0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30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10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/>
      <p:bldP spid="307207" grpId="0"/>
      <p:bldP spid="307208" grpId="0"/>
      <p:bldP spid="30720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13198</TotalTime>
  <Words>2954</Words>
  <Application>Microsoft Office PowerPoint</Application>
  <PresentationFormat>Panorámica</PresentationFormat>
  <Paragraphs>183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Ravie</vt:lpstr>
      <vt:lpstr>Tahoma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Carlos Julio Ramirez</cp:lastModifiedBy>
  <cp:revision>1013</cp:revision>
  <dcterms:created xsi:type="dcterms:W3CDTF">2009-04-27T17:14:05Z</dcterms:created>
  <dcterms:modified xsi:type="dcterms:W3CDTF">2023-10-19T22:13:15Z</dcterms:modified>
</cp:coreProperties>
</file>