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7" r:id="rId2"/>
    <p:sldId id="334" r:id="rId3"/>
    <p:sldId id="446" r:id="rId4"/>
    <p:sldId id="464" r:id="rId5"/>
    <p:sldId id="463" r:id="rId6"/>
    <p:sldId id="481" r:id="rId7"/>
    <p:sldId id="444" r:id="rId8"/>
    <p:sldId id="466" r:id="rId9"/>
    <p:sldId id="468" r:id="rId10"/>
    <p:sldId id="467" r:id="rId11"/>
    <p:sldId id="465" r:id="rId12"/>
    <p:sldId id="469" r:id="rId13"/>
    <p:sldId id="470" r:id="rId14"/>
    <p:sldId id="471" r:id="rId15"/>
    <p:sldId id="473" r:id="rId16"/>
    <p:sldId id="472" r:id="rId17"/>
    <p:sldId id="474" r:id="rId18"/>
    <p:sldId id="475" r:id="rId19"/>
    <p:sldId id="476" r:id="rId20"/>
    <p:sldId id="477" r:id="rId21"/>
    <p:sldId id="478" r:id="rId22"/>
    <p:sldId id="479" r:id="rId23"/>
    <p:sldId id="409" r:id="rId24"/>
    <p:sldId id="483" r:id="rId25"/>
    <p:sldId id="350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6E6"/>
    <a:srgbClr val="CC3300"/>
    <a:srgbClr val="800000"/>
    <a:srgbClr val="D2DD9B"/>
    <a:srgbClr val="FFFF00"/>
    <a:srgbClr val="66FF33"/>
    <a:srgbClr val="3333FF"/>
    <a:srgbClr val="00FF00"/>
    <a:srgbClr val="DBE4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30" autoAdjust="0"/>
    <p:restoredTop sz="99810" autoAdjust="0"/>
  </p:normalViewPr>
  <p:slideViewPr>
    <p:cSldViewPr>
      <p:cViewPr varScale="1">
        <p:scale>
          <a:sx n="69" d="100"/>
          <a:sy n="69" d="100"/>
        </p:scale>
        <p:origin x="720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FDAD1-8071-437C-9A21-AFCE14F6F1DF}" type="slidenum">
              <a:rPr lang="en-US" altLang="en-US" smtClean="0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0402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1CD87-1412-4594-94C3-6309E5E8E549}" type="slidenum">
              <a:rPr lang="en-US" altLang="en-US" smtClean="0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1759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EA999-7D15-4F27-A2CC-6244F43E3905}" type="slidenum">
              <a:rPr lang="en-US" altLang="en-US" smtClean="0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1641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16A9-01B1-475B-A1A9-AAF8A6213B40}" type="slidenum">
              <a:rPr lang="en-US" altLang="en-US" smtClean="0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6946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67EAC-9AC6-4F2A-86EA-389C7630DE77}" type="slidenum">
              <a:rPr lang="en-US" altLang="en-US" smtClean="0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5771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C18F7-4650-4FE8-8E32-A61103543C4F}" type="slidenum">
              <a:rPr lang="en-US" altLang="en-US" smtClean="0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5547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06E9-A3F1-4CCB-BB0E-069C0E39C916}" type="slidenum">
              <a:rPr lang="en-US" altLang="en-US" smtClean="0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1123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68992-6AD8-40BD-A9BD-478BD6EBD156}" type="slidenum">
              <a:rPr lang="en-US" altLang="en-US" smtClean="0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6771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8B7B-B484-4FCD-B0BC-2CC3629A8762}" type="slidenum">
              <a:rPr lang="en-US" altLang="en-US" smtClean="0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0520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2AB14-3B46-426A-B0D7-F097104B17FD}" type="slidenum">
              <a:rPr lang="en-US" altLang="en-US" smtClean="0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7030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76AE0-5305-41F2-B99B-901C44850409}" type="slidenum">
              <a:rPr lang="en-US" altLang="en-US" smtClean="0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3630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EF576-FB5A-485E-9C6A-A3B8632458E6}" type="slidenum">
              <a:rPr lang="en-US" altLang="en-US" smtClean="0"/>
              <a:pPr/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1875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>
            <a:extLst>
              <a:ext uri="{FF2B5EF4-FFF2-40B4-BE49-F238E27FC236}">
                <a16:creationId xmlns:a16="http://schemas.microsoft.com/office/drawing/2014/main" id="{7B618AAB-BB29-7ABF-0894-1D320BCE27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514600"/>
            <a:ext cx="3733800" cy="3293209"/>
          </a:xfrm>
          <a:prstGeom prst="rect">
            <a:avLst/>
          </a:prstGeom>
          <a:solidFill>
            <a:srgbClr val="F3F6E6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26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49:10 -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 será quitado el cetro de Judá, ni el legislador de entre sus pies, hasta que venga </a:t>
            </a:r>
            <a:r>
              <a:rPr lang="es-E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Siloh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y a él se congregarán los pueblos.</a:t>
            </a:r>
          </a:p>
        </p:txBody>
      </p:sp>
      <p:sp>
        <p:nvSpPr>
          <p:cNvPr id="306181" name="Rectangle 5">
            <a:extLst>
              <a:ext uri="{FF2B5EF4-FFF2-40B4-BE49-F238E27FC236}">
                <a16:creationId xmlns:a16="http://schemas.microsoft.com/office/drawing/2014/main" id="{17DA914D-4F55-13CD-A26E-188791ED7E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2514600"/>
            <a:ext cx="5334000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s-E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Las reglas vendrían de Judá hasta que venga </a:t>
            </a:r>
            <a:r>
              <a:rPr lang="es-ES" altLang="en-US" sz="26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Siloh</a:t>
            </a:r>
            <a:r>
              <a:rPr lang="es-E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[él que da el reposo]:</a:t>
            </a:r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esta es la primera de muchas referencias a Jesús como el hijo de David, León de Judá, Pr</a:t>
            </a:r>
            <a:r>
              <a:rPr lang="es-CO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í</a:t>
            </a:r>
            <a:r>
              <a:rPr lang="es-E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ncipe</a:t>
            </a:r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los reyes de la tierra, Rey de reyes y Señor de señores</a:t>
            </a:r>
            <a:endParaRPr lang="en-US" altLang="en-US" sz="2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CC5B0A0-465B-8A7A-349A-6DA39D40B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547842"/>
          </a:xfrm>
          <a:prstGeom prst="rect">
            <a:avLst/>
          </a:prstGeom>
          <a:solidFill>
            <a:srgbClr val="F3F6E6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3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Moisés:  Génesis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306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618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2" name="Rectangle 4">
            <a:extLst>
              <a:ext uri="{FF2B5EF4-FFF2-40B4-BE49-F238E27FC236}">
                <a16:creationId xmlns:a16="http://schemas.microsoft.com/office/drawing/2014/main" id="{57BFDE31-3E3C-0570-7A1F-45C26117E3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436" y="838200"/>
            <a:ext cx="6705600" cy="615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3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13:21</a:t>
            </a:r>
            <a:r>
              <a:rPr lang="en-US" altLang="en-US" sz="23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</a:t>
            </a:r>
            <a:r>
              <a:rPr lang="en-US" altLang="en-US" sz="23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3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Jehová iba delante de ellos de día en una columna de nube para guiarlos por el camino, y de noche en una columna de fuego para alumbrarles a fin de que anduviesen de día y de noche.</a:t>
            </a:r>
            <a:endParaRPr lang="es-ES" altLang="en-US" sz="1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</a:pPr>
            <a:endParaRPr lang="en-US" altLang="en-US" sz="1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3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14:21-22</a:t>
            </a:r>
            <a:r>
              <a:rPr lang="en-US" altLang="en-US" sz="23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</a:t>
            </a:r>
            <a:r>
              <a:rPr lang="es-ES" altLang="en-US" sz="23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las aguas quedaron divididas. Entonces los hijos de Israel entraron por en medio del mar, en seco, teniendo las aguas como muro a su derecha y a su izquierda</a:t>
            </a:r>
          </a:p>
          <a:p>
            <a:pPr>
              <a:lnSpc>
                <a:spcPct val="90000"/>
              </a:lnSpc>
            </a:pPr>
            <a:r>
              <a:rPr lang="en-US" altLang="en-US" sz="23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16:4</a:t>
            </a:r>
            <a:r>
              <a:rPr lang="en-US" altLang="en-US" sz="23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</a:t>
            </a:r>
            <a:r>
              <a:rPr lang="en-US" altLang="en-US" sz="23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3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 aquí yo os haré llover pan del cielo</a:t>
            </a:r>
            <a:endParaRPr lang="es-ES" altLang="en-US" sz="1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</a:pPr>
            <a:endParaRPr lang="en-US" altLang="en-US" sz="1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3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16:35</a:t>
            </a:r>
            <a:r>
              <a:rPr lang="en-US" altLang="en-US" sz="23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</a:t>
            </a:r>
            <a:r>
              <a:rPr lang="en-US" altLang="en-US" sz="23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3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comieron los hijos de Israel maná cuarenta años, hasta que llegaron a tierra habitada; … hasta que llegaron a los límites de la tierra de Canaán.</a:t>
            </a:r>
            <a:endParaRPr lang="es-ES" altLang="en-US" sz="1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</a:pPr>
            <a:endParaRPr lang="en-US" altLang="en-US" sz="1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3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17:6</a:t>
            </a:r>
            <a:r>
              <a:rPr lang="en-US" altLang="en-US" sz="23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</a:t>
            </a:r>
            <a:r>
              <a:rPr lang="en-US" altLang="en-US" sz="23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3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golpearás la peña, y saldrán de ella aguas, y beberá el pueblo</a:t>
            </a:r>
          </a:p>
        </p:txBody>
      </p:sp>
      <p:sp>
        <p:nvSpPr>
          <p:cNvPr id="304136" name="Rectangle 8">
            <a:extLst>
              <a:ext uri="{FF2B5EF4-FFF2-40B4-BE49-F238E27FC236}">
                <a16:creationId xmlns:a16="http://schemas.microsoft.com/office/drawing/2014/main" id="{01FB6DCA-AE7D-D579-2509-9E4A38E239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5100" y="1219200"/>
            <a:ext cx="5476900" cy="3454792"/>
          </a:xfrm>
          <a:prstGeom prst="rect">
            <a:avLst/>
          </a:prstGeom>
          <a:solidFill>
            <a:srgbClr val="F3F6E6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altLang="en-US" sz="23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Cor 10:1-4 - </a:t>
            </a:r>
            <a:r>
              <a:rPr lang="es-ES" altLang="en-US" sz="23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nuestros padres todos estuvieron bajo la nube, y todos pasaron el mar; y todos en Moisés fueron bautizados en la nube y en el mar, y todos comieron el mismo alimento espiritual, y todos bebieron la misma bebida espiritual; porque bebían de la roca espiritual que los seguía, y la roca era Cristo.</a:t>
            </a:r>
          </a:p>
        </p:txBody>
      </p:sp>
      <p:sp>
        <p:nvSpPr>
          <p:cNvPr id="304137" name="Text Box 9">
            <a:extLst>
              <a:ext uri="{FF2B5EF4-FFF2-40B4-BE49-F238E27FC236}">
                <a16:creationId xmlns:a16="http://schemas.microsoft.com/office/drawing/2014/main" id="{32678447-3067-2FF3-48F5-C02B2AA9E4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5100" y="4953000"/>
            <a:ext cx="5476900" cy="1685077"/>
          </a:xfrm>
          <a:prstGeom prst="rect">
            <a:avLst/>
          </a:prstGeom>
          <a:solidFill>
            <a:srgbClr val="F3F6E6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" altLang="en-US" sz="23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Esto representó nuestra fuga del pecado, bautismo en Jesús, y el dar de comer el alimento espiritual provisto por Él…</a:t>
            </a:r>
            <a:r>
              <a:rPr lang="es-ES" altLang="en-US" sz="23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Mois</a:t>
            </a:r>
            <a:r>
              <a:rPr lang="es-CO" altLang="en-US" sz="23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és</a:t>
            </a:r>
            <a:r>
              <a:rPr lang="es-ES" altLang="en-US" sz="23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escribió de Jesús, quien estaba allí con ellos.</a:t>
            </a:r>
            <a:endParaRPr lang="en-US" altLang="en-US" sz="23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6E9BA9-9BF1-7BA1-D6DD-F5AC4E1E73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547842"/>
          </a:xfrm>
          <a:prstGeom prst="rect">
            <a:avLst/>
          </a:prstGeom>
          <a:solidFill>
            <a:srgbClr val="F3F6E6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Moisés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s-CO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Éxodo</a:t>
            </a:r>
            <a:endParaRPr lang="en-US" alt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304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304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304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3041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1000"/>
                                        <p:tgtEl>
                                          <p:spTgt spid="3041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2" dur="1000"/>
                                        <p:tgtEl>
                                          <p:spTgt spid="304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7" dur="1000"/>
                                        <p:tgtEl>
                                          <p:spTgt spid="304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4136" grpId="0" animBg="1"/>
      <p:bldP spid="30413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7" name="Rectangle 3">
            <a:extLst>
              <a:ext uri="{FF2B5EF4-FFF2-40B4-BE49-F238E27FC236}">
                <a16:creationId xmlns:a16="http://schemas.microsoft.com/office/drawing/2014/main" id="{07B406A7-1B6D-E289-7A7B-51E58EF1BF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1066800"/>
            <a:ext cx="3380509" cy="1938992"/>
          </a:xfrm>
          <a:prstGeom prst="rect">
            <a:avLst/>
          </a:prstGeom>
          <a:solidFill>
            <a:srgbClr val="F3F6E6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r>
              <a:rPr lang="es-CO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Sacerdotes</a:t>
            </a:r>
          </a:p>
          <a:p>
            <a:r>
              <a:rPr lang="es-CO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Sacrificios</a:t>
            </a:r>
          </a:p>
          <a:p>
            <a:r>
              <a:rPr lang="es-CO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Ritos</a:t>
            </a:r>
          </a:p>
          <a:p>
            <a:r>
              <a:rPr lang="es-CO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Purificaciones físicas</a:t>
            </a:r>
          </a:p>
          <a:p>
            <a:r>
              <a:rPr lang="es-CO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Fiestas</a:t>
            </a:r>
          </a:p>
        </p:txBody>
      </p:sp>
      <p:sp>
        <p:nvSpPr>
          <p:cNvPr id="308228" name="Rectangle 4">
            <a:extLst>
              <a:ext uri="{FF2B5EF4-FFF2-40B4-BE49-F238E27FC236}">
                <a16:creationId xmlns:a16="http://schemas.microsoft.com/office/drawing/2014/main" id="{6D08252E-6D37-B68E-518D-F959491031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6709" y="609600"/>
            <a:ext cx="8659091" cy="3250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</a:pPr>
            <a:r>
              <a:rPr lang="es-CO" altLang="en-US" sz="24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Todos, figuras/sombras históricas de</a:t>
            </a:r>
            <a:r>
              <a:rPr lang="es-CO" altLang="en-US" sz="24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s-CO" altLang="en-US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5000"/>
              </a:lnSpc>
            </a:pPr>
            <a:r>
              <a:rPr lang="es-CO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*nuestra separación de Dios</a:t>
            </a:r>
          </a:p>
          <a:p>
            <a:pPr>
              <a:lnSpc>
                <a:spcPct val="95000"/>
              </a:lnSpc>
            </a:pPr>
            <a:r>
              <a:rPr lang="es-CO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*nuestra incapacidad de acercarnos a El 	  </a:t>
            </a:r>
          </a:p>
          <a:p>
            <a:pPr>
              <a:lnSpc>
                <a:spcPct val="95000"/>
              </a:lnSpc>
            </a:pPr>
            <a:r>
              <a:rPr lang="es-CO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  personalmente</a:t>
            </a:r>
          </a:p>
          <a:p>
            <a:pPr>
              <a:lnSpc>
                <a:spcPct val="95000"/>
              </a:lnSpc>
            </a:pPr>
            <a:r>
              <a:rPr lang="es-CO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*la necesidad de tener un mediador entre a Dios y los</a:t>
            </a:r>
          </a:p>
          <a:p>
            <a:pPr>
              <a:lnSpc>
                <a:spcPct val="95000"/>
              </a:lnSpc>
            </a:pPr>
            <a:r>
              <a:rPr lang="es-CO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pecadores</a:t>
            </a:r>
          </a:p>
          <a:p>
            <a:pPr>
              <a:lnSpc>
                <a:spcPct val="95000"/>
              </a:lnSpc>
            </a:pPr>
            <a:r>
              <a:rPr lang="es-CO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*la necesidad de ser limpiado en lo interior</a:t>
            </a:r>
          </a:p>
          <a:p>
            <a:pPr>
              <a:lnSpc>
                <a:spcPct val="95000"/>
              </a:lnSpc>
            </a:pPr>
            <a:r>
              <a:rPr lang="es-CO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*la liberación, tiempo de estar errantes, y el reposo:</a:t>
            </a:r>
          </a:p>
          <a:p>
            <a:pPr>
              <a:lnSpc>
                <a:spcPct val="95000"/>
              </a:lnSpc>
            </a:pPr>
            <a:r>
              <a:rPr lang="es-CO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	  todos físicos e incompletos</a:t>
            </a:r>
          </a:p>
        </p:txBody>
      </p:sp>
      <p:sp>
        <p:nvSpPr>
          <p:cNvPr id="308229" name="Rectangle 5">
            <a:extLst>
              <a:ext uri="{FF2B5EF4-FFF2-40B4-BE49-F238E27FC236}">
                <a16:creationId xmlns:a16="http://schemas.microsoft.com/office/drawing/2014/main" id="{FFCF71C0-7C33-BFDC-5397-1A9600BDB3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4648200"/>
            <a:ext cx="7772400" cy="2133600"/>
          </a:xfrm>
          <a:prstGeom prst="rect">
            <a:avLst/>
          </a:prstGeom>
          <a:solidFill>
            <a:srgbClr val="F3F6E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CO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Todos éstos son cumplidos en Jesús como el </a:t>
            </a:r>
          </a:p>
          <a:p>
            <a:pPr algn="ctr"/>
            <a:r>
              <a:rPr lang="es-CO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Mediador perfecto, que abolió todas las</a:t>
            </a:r>
          </a:p>
          <a:p>
            <a:pPr algn="ctr"/>
            <a:r>
              <a:rPr lang="es-CO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insuficiencias, nos limpia del pecado, y nos </a:t>
            </a:r>
          </a:p>
          <a:p>
            <a:pPr algn="ctr"/>
            <a:r>
              <a:rPr lang="es-CO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trae personalmente a la presencia de Dios.</a:t>
            </a:r>
          </a:p>
        </p:txBody>
      </p:sp>
      <p:sp>
        <p:nvSpPr>
          <p:cNvPr id="308230" name="AutoShape 6">
            <a:extLst>
              <a:ext uri="{FF2B5EF4-FFF2-40B4-BE49-F238E27FC236}">
                <a16:creationId xmlns:a16="http://schemas.microsoft.com/office/drawing/2014/main" id="{03A6A7B8-ACB1-7E45-C59D-4075B4B1DD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7738" y="3733800"/>
            <a:ext cx="976312" cy="12192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O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7997D86-751C-316A-EAEC-CE55360B13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547842"/>
          </a:xfrm>
          <a:prstGeom prst="rect">
            <a:avLst/>
          </a:prstGeom>
          <a:solidFill>
            <a:srgbClr val="F3F6E6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CO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Moisés:  Levítico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08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1000"/>
                                        <p:tgtEl>
                                          <p:spTgt spid="30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7" dur="1000"/>
                                        <p:tgtEl>
                                          <p:spTgt spid="308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" dur="1000"/>
                                        <p:tgtEl>
                                          <p:spTgt spid="308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27" grpId="0" animBg="1"/>
      <p:bldP spid="308228" grpId="0"/>
      <p:bldP spid="30822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1" name="Rectangle 3">
            <a:extLst>
              <a:ext uri="{FF2B5EF4-FFF2-40B4-BE49-F238E27FC236}">
                <a16:creationId xmlns:a16="http://schemas.microsoft.com/office/drawing/2014/main" id="{BAB3AC06-D41A-C5C9-BA95-BF37CAE8B5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0"/>
            <a:ext cx="4876800" cy="4893647"/>
          </a:xfrm>
          <a:prstGeom prst="rect">
            <a:avLst/>
          </a:prstGeom>
          <a:solidFill>
            <a:srgbClr val="F3F6E6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26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18:15-16 -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Profeta de en medio de ti, de tus hermanos, como yo, te levantará Jehová tu Dios; a él oiréis; conforme a todo lo que pediste a Jehová tu Dios en Horeb el día de la asamblea, diciendo:  No vuelva yo a oír la voz de Jehová mi Dios, ni vea yo más este gran fuego, para que no muera.</a:t>
            </a:r>
          </a:p>
        </p:txBody>
      </p:sp>
      <p:sp>
        <p:nvSpPr>
          <p:cNvPr id="309252" name="Rectangle 4">
            <a:extLst>
              <a:ext uri="{FF2B5EF4-FFF2-40B4-BE49-F238E27FC236}">
                <a16:creationId xmlns:a16="http://schemas.microsoft.com/office/drawing/2014/main" id="{A51F097C-9A2D-FEA5-BD1D-AD235080C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1295400"/>
            <a:ext cx="7162800" cy="549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6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</a:t>
            </a: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3:19-24 -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arrepentíos y convertíos, para que sean borrados vuestros pecados; para que vengan de la presencia del Señor tiempos de refrigerio, y </a:t>
            </a:r>
            <a:r>
              <a:rPr lang="es-E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él envíe a Jesucristo, que os fue antes anunciado</a:t>
            </a:r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;… de que habló Dios por boca de sus santos profetas que han sido desde tiempo antiguo. </a:t>
            </a:r>
            <a:r>
              <a:rPr lang="es-E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Porque Moisés dijo</a:t>
            </a:r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los padres: El Señor vuestro Dios os levantará profeta de entre vuestros hermanos, como a mí; a él oiréis en todas las cosas que os hable;… </a:t>
            </a:r>
            <a:r>
              <a:rPr lang="es-E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todos los profetas</a:t>
            </a:r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desde Samuel</a:t>
            </a:r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en adelante, cuantos han hablado, también </a:t>
            </a:r>
            <a:r>
              <a:rPr lang="es-E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han anunciado estos días</a:t>
            </a:r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D031EF3-5670-F66D-369C-90DB35A6C4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547842"/>
          </a:xfrm>
          <a:prstGeom prst="rect">
            <a:avLst/>
          </a:prstGeom>
          <a:solidFill>
            <a:srgbClr val="F3F6E6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Moisés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Deuteronomio</a:t>
            </a:r>
            <a:endParaRPr lang="en-US" alt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309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309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251" grpId="0" animBg="1"/>
      <p:bldP spid="30925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6" name="Rectangle 4">
            <a:extLst>
              <a:ext uri="{FF2B5EF4-FFF2-40B4-BE49-F238E27FC236}">
                <a16:creationId xmlns:a16="http://schemas.microsoft.com/office/drawing/2014/main" id="{C273FECB-E03D-986E-2059-FDFDAEF341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70254"/>
            <a:ext cx="6172200" cy="6305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altLang="en-US" sz="25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2:29-31 -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Varones hermanos, se os puede decir libremente del patriarca </a:t>
            </a:r>
            <a:r>
              <a:rPr lang="es-E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David</a:t>
            </a:r>
            <a:r>
              <a:rPr lang="es-E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que murió y fue sepultado, y su sepulcro está con nosotros hasta el día de hoy.  Pero </a:t>
            </a:r>
            <a:r>
              <a:rPr lang="es-E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siendo profeta</a:t>
            </a:r>
            <a:r>
              <a:rPr lang="es-E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y sabiendo que con juramento Dios le había jurado que de su descendencia, en cuanto a la carne, levantaría al Cristo para que se sentase en su trono,  viéndolo antes, </a:t>
            </a:r>
            <a:r>
              <a:rPr lang="es-E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habló de la resurrección de Cristo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….</a:t>
            </a:r>
          </a:p>
          <a:p>
            <a:pPr algn="ctr">
              <a:lnSpc>
                <a:spcPct val="95000"/>
              </a:lnSpc>
            </a:pPr>
            <a:endParaRPr lang="en-US" altLang="en-US" sz="25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95000"/>
              </a:lnSpc>
            </a:pPr>
            <a:endParaRPr lang="en-US" altLang="en-US" sz="25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95000"/>
              </a:lnSpc>
            </a:pP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 16:8-11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donde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él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escribió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acerca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la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promesa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dada a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él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endParaRPr lang="en-US" altLang="en-US" sz="25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95000"/>
              </a:lnSpc>
            </a:pP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Sam 7</a:t>
            </a:r>
            <a:endParaRPr lang="en-US" altLang="en-US" sz="25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0277" name="AutoShape 5">
            <a:extLst>
              <a:ext uri="{FF2B5EF4-FFF2-40B4-BE49-F238E27FC236}">
                <a16:creationId xmlns:a16="http://schemas.microsoft.com/office/drawing/2014/main" id="{7AE3667C-7CB7-F753-EF53-16073817315D}"/>
              </a:ext>
            </a:extLst>
          </p:cNvPr>
          <p:cNvSpPr>
            <a:spLocks noChangeArrowheads="1"/>
          </p:cNvSpPr>
          <p:nvPr/>
        </p:nvSpPr>
        <p:spPr bwMode="auto">
          <a:xfrm rot="201462">
            <a:off x="9745851" y="4599028"/>
            <a:ext cx="959326" cy="1241344"/>
          </a:xfrm>
          <a:prstGeom prst="curvedLeftArrow">
            <a:avLst>
              <a:gd name="adj1" fmla="val 36312"/>
              <a:gd name="adj2" fmla="val 72624"/>
              <a:gd name="adj3" fmla="val 49352"/>
            </a:avLst>
          </a:prstGeom>
          <a:solidFill>
            <a:srgbClr val="8000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274" name="Rectangle 2">
            <a:extLst>
              <a:ext uri="{FF2B5EF4-FFF2-40B4-BE49-F238E27FC236}">
                <a16:creationId xmlns:a16="http://schemas.microsoft.com/office/drawing/2014/main" id="{13CA783D-AEA7-F84E-7705-DC145A448F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547842"/>
          </a:xfrm>
          <a:prstGeom prst="rect">
            <a:avLst/>
          </a:prstGeom>
          <a:solidFill>
            <a:srgbClr val="F3F6E6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3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Samuel:  </a:t>
            </a:r>
            <a:r>
              <a:rPr lang="en-US" altLang="en-US" sz="3200" b="1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Samuel</a:t>
            </a:r>
          </a:p>
        </p:txBody>
      </p:sp>
      <p:sp>
        <p:nvSpPr>
          <p:cNvPr id="310275" name="Rectangle 3">
            <a:extLst>
              <a:ext uri="{FF2B5EF4-FFF2-40B4-BE49-F238E27FC236}">
                <a16:creationId xmlns:a16="http://schemas.microsoft.com/office/drawing/2014/main" id="{2320DE13-509D-392D-0B62-A4265ED432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38200"/>
            <a:ext cx="5791200" cy="3939540"/>
          </a:xfrm>
          <a:prstGeom prst="rect">
            <a:avLst/>
          </a:prstGeom>
          <a:solidFill>
            <a:srgbClr val="F3F6E6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2500" b="1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7:12-14 -</a:t>
            </a:r>
            <a:r>
              <a:rPr lang="en-US" altLang="en-US" sz="25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5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cuando tus días sean cumplidos, y duermas con tus padres, yo levantaré después de ti a uno de tu linaje, el cual procederá de tus entrañas, y afirmaré su reino. El edificará casa a mi nombre, y yo afirmaré para siempre el trono de su reino. Yo le seré a él padre, y él me será a mí hijo.</a:t>
            </a: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310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1000"/>
                                        <p:tgtEl>
                                          <p:spTgt spid="310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1000"/>
                                        <p:tgtEl>
                                          <p:spTgt spid="3102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0" dur="1000"/>
                                        <p:tgtEl>
                                          <p:spTgt spid="3102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0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10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10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10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27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8" name="Rectangle 8">
            <a:extLst>
              <a:ext uri="{FF2B5EF4-FFF2-40B4-BE49-F238E27FC236}">
                <a16:creationId xmlns:a16="http://schemas.microsoft.com/office/drawing/2014/main" id="{CADD8735-584F-E8C1-2D87-EB8CD16408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824753"/>
            <a:ext cx="6172200" cy="594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</a:pPr>
            <a:r>
              <a:rPr lang="en-US" altLang="en-US" sz="25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2:29-31 -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Varones hermanos, se os puede decir libremente del patriarca </a:t>
            </a:r>
            <a:r>
              <a:rPr lang="es-E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David</a:t>
            </a:r>
            <a:r>
              <a:rPr lang="es-E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que murió y fue sepultado, y su sepulcro está con nosotros hasta el día de hoy.  Pero </a:t>
            </a:r>
            <a:r>
              <a:rPr lang="es-E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siendo profeta</a:t>
            </a:r>
            <a:r>
              <a:rPr lang="es-E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y sabiendo que con juramento Dios le había jurado que de su descendencia, en cuanto a la carne, levantaría al Cristo para que se sentase en su trono,  viéndolo antes, </a:t>
            </a:r>
            <a:r>
              <a:rPr lang="es-E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habló de la resurrección de Cristo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….</a:t>
            </a:r>
          </a:p>
          <a:p>
            <a:pPr algn="ctr">
              <a:lnSpc>
                <a:spcPct val="95000"/>
              </a:lnSpc>
            </a:pPr>
            <a:endParaRPr lang="en-US" altLang="en-US" sz="25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95000"/>
              </a:lnSpc>
            </a:pP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 16:8-11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donde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él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escribió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acerca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la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promesa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dada a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él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endParaRPr lang="en-US" altLang="en-US" sz="25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95000"/>
              </a:lnSpc>
            </a:pP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Sam 7</a:t>
            </a:r>
            <a:endParaRPr lang="en-US" altLang="en-US" sz="25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2323" name="Rectangle 3">
            <a:extLst>
              <a:ext uri="{FF2B5EF4-FFF2-40B4-BE49-F238E27FC236}">
                <a16:creationId xmlns:a16="http://schemas.microsoft.com/office/drawing/2014/main" id="{B3439EEA-8831-3713-80A8-1306B64EA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38200"/>
            <a:ext cx="5638800" cy="3939540"/>
          </a:xfrm>
          <a:prstGeom prst="rect">
            <a:avLst/>
          </a:prstGeom>
          <a:solidFill>
            <a:srgbClr val="F3F6E6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25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16:8-10 -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Jehová he puesto siempre delante de mí; porque está a mi diestra, no seré conmovido. Se alegró por tanto mi corazón, y se gozó mi alma; mi carne también reposará confiadamente;  porque no dejarás mi alma en el </a:t>
            </a:r>
            <a:r>
              <a:rPr lang="es-E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Seol</a:t>
            </a:r>
            <a:r>
              <a:rPr lang="es-E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ni permitirás que tu santo vea corrupción.</a:t>
            </a:r>
          </a:p>
        </p:txBody>
      </p:sp>
      <p:sp>
        <p:nvSpPr>
          <p:cNvPr id="312326" name="AutoShape 6">
            <a:extLst>
              <a:ext uri="{FF2B5EF4-FFF2-40B4-BE49-F238E27FC236}">
                <a16:creationId xmlns:a16="http://schemas.microsoft.com/office/drawing/2014/main" id="{650644B3-A94E-C115-9B27-3BED653B0890}"/>
              </a:ext>
            </a:extLst>
          </p:cNvPr>
          <p:cNvSpPr>
            <a:spLocks noChangeArrowheads="1"/>
          </p:cNvSpPr>
          <p:nvPr/>
        </p:nvSpPr>
        <p:spPr bwMode="auto">
          <a:xfrm rot="7188547">
            <a:off x="4106669" y="3909380"/>
            <a:ext cx="1363663" cy="3157241"/>
          </a:xfrm>
          <a:prstGeom prst="curvedLeftArrow">
            <a:avLst>
              <a:gd name="adj1" fmla="val 36863"/>
              <a:gd name="adj2" fmla="val 51661"/>
              <a:gd name="adj3" fmla="val 27069"/>
            </a:avLst>
          </a:prstGeom>
          <a:solidFill>
            <a:srgbClr val="8000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322" name="Rectangle 2">
            <a:extLst>
              <a:ext uri="{FF2B5EF4-FFF2-40B4-BE49-F238E27FC236}">
                <a16:creationId xmlns:a16="http://schemas.microsoft.com/office/drawing/2014/main" id="{762E224F-0E07-3ECC-4A0C-033F10857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547842"/>
          </a:xfrm>
          <a:prstGeom prst="rect">
            <a:avLst/>
          </a:prstGeom>
          <a:solidFill>
            <a:srgbClr val="F3F6E6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3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David:  </a:t>
            </a:r>
            <a:r>
              <a:rPr lang="en-US" altLang="en-US" sz="3200" b="1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 Salmos</a:t>
            </a:r>
          </a:p>
        </p:txBody>
      </p:sp>
      <p:sp>
        <p:nvSpPr>
          <p:cNvPr id="312327" name="AutoShape 7">
            <a:extLst>
              <a:ext uri="{FF2B5EF4-FFF2-40B4-BE49-F238E27FC236}">
                <a16:creationId xmlns:a16="http://schemas.microsoft.com/office/drawing/2014/main" id="{A2C36BCB-DCD1-26E0-322B-E656A43FB64C}"/>
              </a:ext>
            </a:extLst>
          </p:cNvPr>
          <p:cNvSpPr>
            <a:spLocks noChangeArrowheads="1"/>
          </p:cNvSpPr>
          <p:nvPr/>
        </p:nvSpPr>
        <p:spPr bwMode="auto">
          <a:xfrm rot="201462">
            <a:off x="7570687" y="4847513"/>
            <a:ext cx="1645629" cy="966387"/>
          </a:xfrm>
          <a:prstGeom prst="curvedLeftArrow">
            <a:avLst>
              <a:gd name="adj1" fmla="val 36312"/>
              <a:gd name="adj2" fmla="val 72624"/>
              <a:gd name="adj3" fmla="val 49352"/>
            </a:avLst>
          </a:prstGeom>
          <a:solidFill>
            <a:srgbClr val="8000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12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312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32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9" name="Rectangle 3">
            <a:extLst>
              <a:ext uri="{FF2B5EF4-FFF2-40B4-BE49-F238E27FC236}">
                <a16:creationId xmlns:a16="http://schemas.microsoft.com/office/drawing/2014/main" id="{EF733D87-C471-BEFA-0D22-84E6AB16FF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676835"/>
            <a:ext cx="1676400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BE4AE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Salmo 2</a:t>
            </a:r>
          </a:p>
        </p:txBody>
      </p:sp>
      <p:sp>
        <p:nvSpPr>
          <p:cNvPr id="311300" name="Rectangle 4">
            <a:extLst>
              <a:ext uri="{FF2B5EF4-FFF2-40B4-BE49-F238E27FC236}">
                <a16:creationId xmlns:a16="http://schemas.microsoft.com/office/drawing/2014/main" id="{0DB8DD31-A8B9-94DF-9F54-EB3B3B7E0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685800"/>
            <a:ext cx="10439401" cy="2285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</a:pPr>
            <a:r>
              <a:rPr lang="es-E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Jesús, el Rey ungido por Dios, será asaltado por las naciones, pero subirá al trono de Sion. Pedro lo cita en Hechos 4:27-28</a:t>
            </a:r>
            <a:endParaRPr lang="en-US" altLang="en-US" sz="25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95000"/>
              </a:lnSpc>
            </a:pPr>
            <a:r>
              <a:rPr lang="es-ES" altLang="en-US" sz="25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verdaderamente se unieron en esta ciudad contra tu santo Hijo Jesús, a quien ungiste, Herodes y Poncio Pilato, con los gentiles y el pueblo de Israel, para hacer cuanto tu mano y tu consejo habían antes determinado que sucediera.</a:t>
            </a:r>
            <a:endParaRPr lang="en-US" altLang="en-US" sz="25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1302" name="Rectangle 6">
            <a:extLst>
              <a:ext uri="{FF2B5EF4-FFF2-40B4-BE49-F238E27FC236}">
                <a16:creationId xmlns:a16="http://schemas.microsoft.com/office/drawing/2014/main" id="{93553D22-000F-209E-4CA2-441D0C5E13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3583201"/>
            <a:ext cx="1981200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BE4AE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Salmo 110</a:t>
            </a:r>
          </a:p>
        </p:txBody>
      </p:sp>
      <p:sp>
        <p:nvSpPr>
          <p:cNvPr id="311303" name="Rectangle 7">
            <a:extLst>
              <a:ext uri="{FF2B5EF4-FFF2-40B4-BE49-F238E27FC236}">
                <a16:creationId xmlns:a16="http://schemas.microsoft.com/office/drawing/2014/main" id="{405B9D44-216F-09B8-5B33-0FBFF0E20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3583201"/>
            <a:ext cx="9953624" cy="3177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</a:pP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Jes</a:t>
            </a:r>
            <a:r>
              <a:rPr lang="es-CO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ú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s, Rey y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Sacerdote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Dios,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Gobierno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las </a:t>
            </a: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naciones</a:t>
            </a:r>
            <a:endParaRPr lang="en-US" altLang="en-US" sz="25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5000"/>
              </a:lnSpc>
            </a:pPr>
            <a:endParaRPr lang="en-US" altLang="en-US" sz="11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5000"/>
              </a:lnSpc>
            </a:pP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Mt. 22:41-46 – 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Jesús dice que es </a:t>
            </a:r>
            <a:r>
              <a:rPr lang="en-US" altLang="en-US" sz="25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Mesiánico</a:t>
            </a:r>
            <a:endParaRPr lang="en-US" altLang="en-US" sz="25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5000"/>
              </a:lnSpc>
            </a:pPr>
            <a:r>
              <a:rPr lang="en-U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2:33-36 – 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Pedro lo </a:t>
            </a:r>
            <a:r>
              <a:rPr lang="en-US" altLang="en-US" sz="25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usó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Pentecostés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para </a:t>
            </a:r>
          </a:p>
          <a:p>
            <a:pPr>
              <a:lnSpc>
                <a:spcPct val="95000"/>
              </a:lnSpc>
            </a:pP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    </a:t>
            </a:r>
            <a:r>
              <a:rPr lang="en-US" altLang="en-US" sz="25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declarar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principio del </a:t>
            </a:r>
            <a:r>
              <a:rPr lang="en-US" altLang="en-US" sz="25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reino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Cristo</a:t>
            </a:r>
          </a:p>
          <a:p>
            <a:pPr>
              <a:lnSpc>
                <a:spcPct val="95000"/>
              </a:lnSpc>
            </a:pP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Heb 1:13 – </a:t>
            </a:r>
            <a:r>
              <a:rPr lang="en-US" altLang="en-US" sz="25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citado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para </a:t>
            </a:r>
            <a:r>
              <a:rPr lang="en-US" altLang="en-US" sz="25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confirmar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Jesús </a:t>
            </a:r>
            <a:r>
              <a:rPr lang="en-US" altLang="en-US" sz="25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como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Rey</a:t>
            </a:r>
          </a:p>
          <a:p>
            <a:pPr>
              <a:lnSpc>
                <a:spcPct val="95000"/>
              </a:lnSpc>
            </a:pP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Heb 5:6 – </a:t>
            </a:r>
            <a:r>
              <a:rPr lang="en-US" altLang="en-US" sz="25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citado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para </a:t>
            </a:r>
            <a:r>
              <a:rPr lang="en-US" altLang="en-US" sz="25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confirmarle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como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Sumo </a:t>
            </a:r>
            <a:r>
              <a:rPr lang="en-US" altLang="en-US" sz="25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Sacerdote</a:t>
            </a:r>
            <a:endParaRPr lang="en-US" altLang="en-US" sz="25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5000"/>
              </a:lnSpc>
            </a:pP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Cor 15:24-26 –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Pablo lo </a:t>
            </a:r>
            <a:r>
              <a:rPr lang="en-US" altLang="en-US" sz="25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cita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s-E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consumación de la obra</a:t>
            </a:r>
          </a:p>
          <a:p>
            <a:pPr>
              <a:lnSpc>
                <a:spcPct val="95000"/>
              </a:lnSpc>
            </a:pPr>
            <a:r>
              <a:rPr lang="es-E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      de Jesús cuando Él vuelva</a:t>
            </a:r>
            <a:endParaRPr lang="en-US" altLang="en-US" sz="25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04A1C3C-853B-AE3C-3E25-E94C191E07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547842"/>
          </a:xfrm>
          <a:prstGeom prst="rect">
            <a:avLst/>
          </a:prstGeom>
          <a:solidFill>
            <a:srgbClr val="F3F6E6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3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David:  </a:t>
            </a:r>
            <a:r>
              <a:rPr lang="en-US" altLang="en-US" sz="3200" b="1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 Salmos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000"/>
                                        <p:tgtEl>
                                          <p:spTgt spid="31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000"/>
                                        <p:tgtEl>
                                          <p:spTgt spid="311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" dur="1000"/>
                                        <p:tgtEl>
                                          <p:spTgt spid="311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0" dur="1000"/>
                                        <p:tgtEl>
                                          <p:spTgt spid="311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1000"/>
                                        <p:tgtEl>
                                          <p:spTgt spid="311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1000"/>
                                        <p:tgtEl>
                                          <p:spTgt spid="3113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3" dur="1000"/>
                                        <p:tgtEl>
                                          <p:spTgt spid="3113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1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6" dur="1000"/>
                                        <p:tgtEl>
                                          <p:spTgt spid="3113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1" dur="1000"/>
                                        <p:tgtEl>
                                          <p:spTgt spid="3113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6" dur="1000"/>
                                        <p:tgtEl>
                                          <p:spTgt spid="3113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1" dur="1000"/>
                                        <p:tgtEl>
                                          <p:spTgt spid="3113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2" presetClass="entr" presetSubtype="1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4" dur="1000"/>
                                        <p:tgtEl>
                                          <p:spTgt spid="3113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299" grpId="0"/>
      <p:bldP spid="31130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7" name="Rectangle 3">
            <a:extLst>
              <a:ext uri="{FF2B5EF4-FFF2-40B4-BE49-F238E27FC236}">
                <a16:creationId xmlns:a16="http://schemas.microsoft.com/office/drawing/2014/main" id="{45BB7864-00B9-606F-3824-A26A6DC715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85800"/>
            <a:ext cx="4876800" cy="2785378"/>
          </a:xfrm>
          <a:prstGeom prst="rect">
            <a:avLst/>
          </a:prstGeom>
          <a:solidFill>
            <a:srgbClr val="F3F6E6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25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22:7-8 -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Todos los que me ven me escarnecen; estiran la boca, menean la cabeza, diciendo:  Se encomendó a Jehová; líbrele él; sálvele, puesto que en él se complacía.</a:t>
            </a:r>
            <a:endParaRPr lang="en-US" altLang="en-US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3348" name="Rectangle 4">
            <a:extLst>
              <a:ext uri="{FF2B5EF4-FFF2-40B4-BE49-F238E27FC236}">
                <a16:creationId xmlns:a16="http://schemas.microsoft.com/office/drawing/2014/main" id="{1C1F2B27-D522-E5E7-021A-5824C1870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8364" y="685800"/>
            <a:ext cx="7273636" cy="3402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Escribió lo que debía pasarle a El:</a:t>
            </a:r>
            <a:endParaRPr lang="en-US" altLang="en-US" sz="25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90000"/>
              </a:lnSpc>
            </a:pPr>
            <a:endParaRPr lang="en-US" altLang="en-US" sz="9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90000"/>
              </a:lnSpc>
            </a:pP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Mt 27:41-43 -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  <a:r>
              <a:rPr lang="es-E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 principales sacerdotes, escarneciéndole con los escribas y los fariseos y los ancianos, decían:  A otros salvó, a sí mismo no se puede salvar; si es el Rey de Israel, descienda ahora de la cruz, y creeremos en él. Confió en Dios; líbrele ahora si le quiere; porque ha dicho: Soy Hijo de Dios.</a:t>
            </a:r>
          </a:p>
        </p:txBody>
      </p:sp>
      <p:sp>
        <p:nvSpPr>
          <p:cNvPr id="313351" name="Rectangle 7">
            <a:extLst>
              <a:ext uri="{FF2B5EF4-FFF2-40B4-BE49-F238E27FC236}">
                <a16:creationId xmlns:a16="http://schemas.microsoft.com/office/drawing/2014/main" id="{8B7BCD07-98EC-AB3D-D62A-81DF50EAB3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4636" y="4191000"/>
            <a:ext cx="7273636" cy="2400657"/>
          </a:xfrm>
          <a:prstGeom prst="rect">
            <a:avLst/>
          </a:prstGeom>
          <a:solidFill>
            <a:srgbClr val="F3F6E6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2500" b="1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22:16-18 -</a:t>
            </a:r>
            <a:r>
              <a:rPr lang="en-US" altLang="en-US" sz="25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5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perros me han rodeado; me ha cercado cuadrilla de malignos; horadaron mis manos y mis pies. Contar puedo todos mis huesos; entre tanto, ellos me miran y me observan. Repartieron entre sí mis vestidos, y sobre mi ropa echaron suertes.</a:t>
            </a:r>
          </a:p>
        </p:txBody>
      </p:sp>
      <p:sp>
        <p:nvSpPr>
          <p:cNvPr id="313352" name="Rectangle 8">
            <a:extLst>
              <a:ext uri="{FF2B5EF4-FFF2-40B4-BE49-F238E27FC236}">
                <a16:creationId xmlns:a16="http://schemas.microsoft.com/office/drawing/2014/main" id="{EFB05772-2767-1451-43E1-48E2C15955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572000"/>
            <a:ext cx="48768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Mt 27:35 -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…</a:t>
            </a:r>
            <a:r>
              <a:rPr lang="es-E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cuando le hubieron crucificado, repartieron entre sí sus vestidos, echando suertes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B7D2C30-3A5A-FAC7-F2E6-09E1198706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547842"/>
          </a:xfrm>
          <a:prstGeom prst="rect">
            <a:avLst/>
          </a:prstGeom>
          <a:solidFill>
            <a:srgbClr val="F3F6E6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3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David:  </a:t>
            </a:r>
            <a:r>
              <a:rPr lang="en-US" altLang="en-US" sz="3200" b="1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 Salmos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13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313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313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2" dur="1000"/>
                                        <p:tgtEl>
                                          <p:spTgt spid="313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347" grpId="0" animBg="1"/>
      <p:bldP spid="313348" grpId="0"/>
      <p:bldP spid="313351" grpId="0" animBg="1"/>
      <p:bldP spid="31335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1" name="Rectangle 3">
            <a:extLst>
              <a:ext uri="{FF2B5EF4-FFF2-40B4-BE49-F238E27FC236}">
                <a16:creationId xmlns:a16="http://schemas.microsoft.com/office/drawing/2014/main" id="{5650E349-5F01-7B8E-FE9E-FDD80267DC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66800"/>
            <a:ext cx="4800600" cy="3170099"/>
          </a:xfrm>
          <a:prstGeom prst="rect">
            <a:avLst/>
          </a:prstGeom>
          <a:solidFill>
            <a:srgbClr val="F3F6E6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25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69:8-9 -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Extraño he sido para mis hermanos, y desconocido para los hijos de mi madre. Porque me consumió el celo de tu casa; </a:t>
            </a:r>
          </a:p>
          <a:p>
            <a:pPr algn="ctr"/>
            <a:r>
              <a:rPr lang="es-E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los denuestos de los que te vituperaban cayeron sobre mí.</a:t>
            </a:r>
          </a:p>
        </p:txBody>
      </p:sp>
      <p:sp>
        <p:nvSpPr>
          <p:cNvPr id="314372" name="Rectangle 4">
            <a:extLst>
              <a:ext uri="{FF2B5EF4-FFF2-40B4-BE49-F238E27FC236}">
                <a16:creationId xmlns:a16="http://schemas.microsoft.com/office/drawing/2014/main" id="{6DEB83DA-4B4A-FBDB-24FF-36CFD179F5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1066801"/>
            <a:ext cx="7162800" cy="5459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Jn 7:4-5 -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… </a:t>
            </a:r>
            <a:r>
              <a:rPr lang="es-E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ninguno que procura darse a conocer hace algo en secreto. Si estas cosas haces, manifiéstate al mundo.  Porque </a:t>
            </a:r>
            <a:r>
              <a:rPr lang="es-E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 aun sus hermanos creían en él.</a:t>
            </a:r>
          </a:p>
          <a:p>
            <a:pPr>
              <a:lnSpc>
                <a:spcPct val="95000"/>
              </a:lnSpc>
            </a:pPr>
            <a:endParaRPr lang="en-US" altLang="en-US" sz="25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Jn 2:15-17 -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haciendo un azote de cuerdas, echó fuera del templo a todos, y las ovejas y los bueyes; y esparció las monedas de los cambistas, y volcó las mesas; y dijo a los que vendían palomas: Quitad de aquí esto, y no hagáis de la casa de mi Padre casa de mercado.  Entonces se acordaron sus discípulos que </a:t>
            </a:r>
            <a:r>
              <a:rPr lang="es-E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está escrito:</a:t>
            </a:r>
            <a:r>
              <a:rPr lang="es-E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celo de tu casa me consume.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49FE1D1-E391-A0BF-0461-25B28E0DE8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547842"/>
          </a:xfrm>
          <a:prstGeom prst="rect">
            <a:avLst/>
          </a:prstGeom>
          <a:solidFill>
            <a:srgbClr val="F3F6E6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3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David:  </a:t>
            </a:r>
            <a:r>
              <a:rPr lang="en-US" altLang="en-US" sz="3200" b="1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 Salmos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7" dur="1000"/>
                                        <p:tgtEl>
                                          <p:spTgt spid="314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1000"/>
                                        <p:tgtEl>
                                          <p:spTgt spid="314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1000"/>
                                        <p:tgtEl>
                                          <p:spTgt spid="314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37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>
            <a:extLst>
              <a:ext uri="{FF2B5EF4-FFF2-40B4-BE49-F238E27FC236}">
                <a16:creationId xmlns:a16="http://schemas.microsoft.com/office/drawing/2014/main" id="{B89FDB60-BA9C-678D-C322-B3585B616A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"/>
            <a:ext cx="12192000" cy="566309"/>
          </a:xfrm>
          <a:prstGeom prst="rect">
            <a:avLst/>
          </a:prstGeom>
          <a:solidFill>
            <a:srgbClr val="F3F6E6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altLang="en-US" sz="3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ISAÍAS</a:t>
            </a:r>
            <a:endParaRPr lang="en-US" altLang="en-US" sz="3200" b="1">
              <a:solidFill>
                <a:srgbClr val="8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5395" name="Rectangle 3">
            <a:extLst>
              <a:ext uri="{FF2B5EF4-FFF2-40B4-BE49-F238E27FC236}">
                <a16:creationId xmlns:a16="http://schemas.microsoft.com/office/drawing/2014/main" id="{BE1523F7-FB7E-9261-FBB5-F87AEDC44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76400"/>
            <a:ext cx="66294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2DD9B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2:2-3 -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Acontecerá en lo postrero de los tiempos, que será confirmado el monte de la casa de Jehová como cabeza de los montes, y será exaltado sobre los collados, y correrán a él todas las naciones.  Y vendrán muchos pueblos, y dirán: Venid, y subamos al monte de Jehová, a la casa del Dios de Jacob; y nos enseñará sus caminos, y caminaremos por sus sendas.  Porque de Sion saldrá la ley, </a:t>
            </a:r>
            <a:r>
              <a:rPr lang="es-E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de Jerusalén la palabra de Jehová.</a:t>
            </a:r>
          </a:p>
        </p:txBody>
      </p:sp>
      <p:sp>
        <p:nvSpPr>
          <p:cNvPr id="315396" name="Rectangle 4">
            <a:extLst>
              <a:ext uri="{FF2B5EF4-FFF2-40B4-BE49-F238E27FC236}">
                <a16:creationId xmlns:a16="http://schemas.microsoft.com/office/drawing/2014/main" id="{AEAFFFBA-FBF7-D836-60D2-B8BA10553B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3048000"/>
            <a:ext cx="5410200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E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Escribió de la venida del reino del Mesías, que fue realizado comenzando en Hechos 2 en Jerusalén</a:t>
            </a:r>
            <a:endParaRPr lang="en-US" altLang="en-US" sz="26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315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1000"/>
                                        <p:tgtEl>
                                          <p:spTgt spid="315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1000"/>
                                        <p:tgtEl>
                                          <p:spTgt spid="315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394" grpId="0" animBg="1"/>
      <p:bldP spid="315395" grpId="0"/>
      <p:bldP spid="31539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330" name="Picture 2">
            <a:extLst>
              <a:ext uri="{FF2B5EF4-FFF2-40B4-BE49-F238E27FC236}">
                <a16:creationId xmlns:a16="http://schemas.microsoft.com/office/drawing/2014/main" id="{1156806C-EA68-E8B4-8790-CA2F0502C5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36578">
            <a:off x="3962401" y="533400"/>
            <a:ext cx="2843213" cy="56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9331" name="Picture 3">
            <a:extLst>
              <a:ext uri="{FF2B5EF4-FFF2-40B4-BE49-F238E27FC236}">
                <a16:creationId xmlns:a16="http://schemas.microsoft.com/office/drawing/2014/main" id="{A7B14AEF-C62C-81F4-F68F-C24D392F18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63" t="16667" r="6250" b="8333"/>
          <a:stretch>
            <a:fillRect/>
          </a:stretch>
        </p:blipFill>
        <p:spPr bwMode="auto">
          <a:xfrm>
            <a:off x="6096000" y="533401"/>
            <a:ext cx="4038600" cy="2849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9332" name="Oval 4">
            <a:extLst>
              <a:ext uri="{FF2B5EF4-FFF2-40B4-BE49-F238E27FC236}">
                <a16:creationId xmlns:a16="http://schemas.microsoft.com/office/drawing/2014/main" id="{4E132C9D-2EC8-1A7F-7B28-AEE848159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152400"/>
            <a:ext cx="5029200" cy="3886200"/>
          </a:xfrm>
          <a:prstGeom prst="ellipse">
            <a:avLst/>
          </a:prstGeom>
          <a:gradFill rotWithShape="1">
            <a:gsLst>
              <a:gs pos="0">
                <a:srgbClr val="FFFF00">
                  <a:alpha val="48000"/>
                </a:srgbClr>
              </a:gs>
              <a:gs pos="100000">
                <a:srgbClr val="FFFF00">
                  <a:alpha val="48000"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33" name="Line 5">
            <a:extLst>
              <a:ext uri="{FF2B5EF4-FFF2-40B4-BE49-F238E27FC236}">
                <a16:creationId xmlns:a16="http://schemas.microsoft.com/office/drawing/2014/main" id="{FF470FA0-DA59-4BCD-9A21-E00A5A6F2FF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914400"/>
            <a:ext cx="3505200" cy="2514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34" name="Line 6">
            <a:extLst>
              <a:ext uri="{FF2B5EF4-FFF2-40B4-BE49-F238E27FC236}">
                <a16:creationId xmlns:a16="http://schemas.microsoft.com/office/drawing/2014/main" id="{C7B458CF-354B-69D8-3BFC-71C9716086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3200" y="1828800"/>
            <a:ext cx="2895600" cy="18288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35" name="Line 7">
            <a:extLst>
              <a:ext uri="{FF2B5EF4-FFF2-40B4-BE49-F238E27FC236}">
                <a16:creationId xmlns:a16="http://schemas.microsoft.com/office/drawing/2014/main" id="{DB7EDCED-0FA7-58B9-D090-553D6C68DED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2438400"/>
            <a:ext cx="2743200" cy="16764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36" name="Line 8">
            <a:extLst>
              <a:ext uri="{FF2B5EF4-FFF2-40B4-BE49-F238E27FC236}">
                <a16:creationId xmlns:a16="http://schemas.microsoft.com/office/drawing/2014/main" id="{C13F0B87-01FC-5FF1-A7B9-E53A530734F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2743200"/>
            <a:ext cx="838200" cy="5334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37" name="Line 9">
            <a:extLst>
              <a:ext uri="{FF2B5EF4-FFF2-40B4-BE49-F238E27FC236}">
                <a16:creationId xmlns:a16="http://schemas.microsoft.com/office/drawing/2014/main" id="{E2FBBE3B-C728-A8DF-9E5D-1F815FF7CE3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81600" y="3352800"/>
            <a:ext cx="1066800" cy="7620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38" name="Line 10">
            <a:extLst>
              <a:ext uri="{FF2B5EF4-FFF2-40B4-BE49-F238E27FC236}">
                <a16:creationId xmlns:a16="http://schemas.microsoft.com/office/drawing/2014/main" id="{3C6FEABF-E37E-B0B2-B06E-D805D0BE391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3657600"/>
            <a:ext cx="1676400" cy="990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39" name="Line 11">
            <a:extLst>
              <a:ext uri="{FF2B5EF4-FFF2-40B4-BE49-F238E27FC236}">
                <a16:creationId xmlns:a16="http://schemas.microsoft.com/office/drawing/2014/main" id="{B5EA6EC5-3212-DF9A-2445-140A142E5E9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3000" y="3886200"/>
            <a:ext cx="2209800" cy="12192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40" name="Line 12">
            <a:extLst>
              <a:ext uri="{FF2B5EF4-FFF2-40B4-BE49-F238E27FC236}">
                <a16:creationId xmlns:a16="http://schemas.microsoft.com/office/drawing/2014/main" id="{0A28FF90-C691-ECBA-765B-226C7BC090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3000" y="3962400"/>
            <a:ext cx="2667000" cy="16764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41" name="Line 13">
            <a:extLst>
              <a:ext uri="{FF2B5EF4-FFF2-40B4-BE49-F238E27FC236}">
                <a16:creationId xmlns:a16="http://schemas.microsoft.com/office/drawing/2014/main" id="{7E3790A3-5957-0E7B-B13F-4839B57ED9C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4038600"/>
            <a:ext cx="3276600" cy="19812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42" name="Line 14">
            <a:extLst>
              <a:ext uri="{FF2B5EF4-FFF2-40B4-BE49-F238E27FC236}">
                <a16:creationId xmlns:a16="http://schemas.microsoft.com/office/drawing/2014/main" id="{4E1591E3-5F37-F838-A1C1-04DEAE244D9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05400" y="3581400"/>
            <a:ext cx="4724400" cy="26670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43" name="Line 15">
            <a:extLst>
              <a:ext uri="{FF2B5EF4-FFF2-40B4-BE49-F238E27FC236}">
                <a16:creationId xmlns:a16="http://schemas.microsoft.com/office/drawing/2014/main" id="{58F667E1-A2CF-37E6-AFA9-888191ED4E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3048000"/>
            <a:ext cx="990600" cy="6858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99344" name="Picture 16">
            <a:extLst>
              <a:ext uri="{FF2B5EF4-FFF2-40B4-BE49-F238E27FC236}">
                <a16:creationId xmlns:a16="http://schemas.microsoft.com/office/drawing/2014/main" id="{916E81A0-4319-6C75-0437-95BA1EEC7E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6" y="2590800"/>
            <a:ext cx="515463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9345" name="Text Box 17">
            <a:extLst>
              <a:ext uri="{FF2B5EF4-FFF2-40B4-BE49-F238E27FC236}">
                <a16:creationId xmlns:a16="http://schemas.microsoft.com/office/drawing/2014/main" id="{0D5CAFB8-1FEC-5C95-78DC-42825AA484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1206" y="3875901"/>
            <a:ext cx="1975221" cy="553998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933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sz="3000" b="1" dirty="0" err="1">
                <a:solidFill>
                  <a:schemeClr val="bg1"/>
                </a:solidFill>
                <a:latin typeface="Ravie" panose="04040805050809020602" pitchFamily="82" charset="0"/>
              </a:rPr>
              <a:t>Textos</a:t>
            </a:r>
            <a:endParaRPr lang="en-US" altLang="en-US" sz="3000" b="1" dirty="0">
              <a:solidFill>
                <a:schemeClr val="bg1"/>
              </a:solidFill>
              <a:latin typeface="Ravie" panose="04040805050809020602" pitchFamily="82" charset="0"/>
            </a:endParaRPr>
          </a:p>
        </p:txBody>
      </p:sp>
      <p:sp>
        <p:nvSpPr>
          <p:cNvPr id="99346" name="Text Box 18">
            <a:extLst>
              <a:ext uri="{FF2B5EF4-FFF2-40B4-BE49-F238E27FC236}">
                <a16:creationId xmlns:a16="http://schemas.microsoft.com/office/drawing/2014/main" id="{25CBDCE4-1375-D644-C165-40BF5E8CCD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263" y="4304917"/>
            <a:ext cx="4038600" cy="1015663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933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000" b="1" dirty="0">
                <a:solidFill>
                  <a:schemeClr val="bg1"/>
                </a:solidFill>
                <a:latin typeface="Ravie" panose="04040805050809020602" pitchFamily="82" charset="0"/>
              </a:rPr>
              <a:t>Claves del</a:t>
            </a:r>
          </a:p>
          <a:p>
            <a:pPr algn="ctr"/>
            <a:r>
              <a:rPr lang="en-US" altLang="en-US" sz="3000" b="1" dirty="0" err="1">
                <a:solidFill>
                  <a:schemeClr val="bg1"/>
                </a:solidFill>
                <a:latin typeface="Ravie" panose="04040805050809020602" pitchFamily="82" charset="0"/>
              </a:rPr>
              <a:t>Antiguo</a:t>
            </a:r>
            <a:endParaRPr lang="en-US" altLang="en-US" sz="3000" b="1" dirty="0">
              <a:solidFill>
                <a:schemeClr val="bg1"/>
              </a:solidFill>
              <a:latin typeface="Ravie" panose="04040805050809020602" pitchFamily="82" charset="0"/>
            </a:endParaRPr>
          </a:p>
        </p:txBody>
      </p:sp>
      <p:sp>
        <p:nvSpPr>
          <p:cNvPr id="99347" name="Text Box 19">
            <a:extLst>
              <a:ext uri="{FF2B5EF4-FFF2-40B4-BE49-F238E27FC236}">
                <a16:creationId xmlns:a16="http://schemas.microsoft.com/office/drawing/2014/main" id="{E20BBCF6-7F32-FECC-5016-F599264DBF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7728" y="5197166"/>
            <a:ext cx="3346668" cy="553998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933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en-US" sz="3000" b="1" dirty="0" err="1">
                <a:solidFill>
                  <a:schemeClr val="bg1"/>
                </a:solidFill>
                <a:latin typeface="Ravie" panose="04040805050809020602" pitchFamily="82" charset="0"/>
              </a:rPr>
              <a:t>Testamento</a:t>
            </a:r>
            <a:endParaRPr lang="en-US" altLang="en-US" sz="3000" b="1" dirty="0">
              <a:solidFill>
                <a:schemeClr val="bg1"/>
              </a:solidFill>
              <a:latin typeface="Ravie" panose="04040805050809020602" pitchFamily="82" charset="0"/>
            </a:endParaRPr>
          </a:p>
        </p:txBody>
      </p:sp>
      <p:sp>
        <p:nvSpPr>
          <p:cNvPr id="99348" name="Text Box 20">
            <a:extLst>
              <a:ext uri="{FF2B5EF4-FFF2-40B4-BE49-F238E27FC236}">
                <a16:creationId xmlns:a16="http://schemas.microsoft.com/office/drawing/2014/main" id="{D7DDD9D8-0115-31C4-3D8E-3C28A63057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0"/>
            <a:ext cx="4724400" cy="6413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933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600" dirty="0">
                <a:solidFill>
                  <a:srgbClr val="FFCC00"/>
                </a:solidFill>
                <a:latin typeface="Ravie" panose="04040805050809020602" pitchFamily="82" charset="0"/>
              </a:rPr>
              <a:t>Que </a:t>
            </a:r>
            <a:r>
              <a:rPr lang="en-US" altLang="en-US" sz="3600" dirty="0" err="1">
                <a:solidFill>
                  <a:srgbClr val="FFCC00"/>
                </a:solidFill>
                <a:latin typeface="Ravie" panose="04040805050809020602" pitchFamily="82" charset="0"/>
              </a:rPr>
              <a:t>Iluminan</a:t>
            </a:r>
            <a:endParaRPr lang="en-US" altLang="en-US" sz="3600" dirty="0">
              <a:solidFill>
                <a:srgbClr val="FFCC00"/>
              </a:solidFill>
              <a:latin typeface="Ravie" panose="04040805050809020602" pitchFamily="82" charset="0"/>
            </a:endParaRPr>
          </a:p>
        </p:txBody>
      </p:sp>
      <p:sp>
        <p:nvSpPr>
          <p:cNvPr id="99349" name="Text Box 21">
            <a:extLst>
              <a:ext uri="{FF2B5EF4-FFF2-40B4-BE49-F238E27FC236}">
                <a16:creationId xmlns:a16="http://schemas.microsoft.com/office/drawing/2014/main" id="{26AEAE8F-1EBE-ECC7-5201-F37B402098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762001"/>
            <a:ext cx="4724400" cy="701675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FFCC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4000">
                <a:solidFill>
                  <a:srgbClr val="993300"/>
                </a:solidFill>
                <a:latin typeface="Ravie" panose="04040805050809020602" pitchFamily="82" charset="0"/>
              </a:rPr>
              <a:t>el</a:t>
            </a:r>
          </a:p>
        </p:txBody>
      </p:sp>
      <p:sp>
        <p:nvSpPr>
          <p:cNvPr id="99350" name="Text Box 22">
            <a:extLst>
              <a:ext uri="{FF2B5EF4-FFF2-40B4-BE49-F238E27FC236}">
                <a16:creationId xmlns:a16="http://schemas.microsoft.com/office/drawing/2014/main" id="{2E192C7F-2C41-EF5D-75AE-7F6D08D2BD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1524001"/>
            <a:ext cx="4724400" cy="701675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FFCC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4000" dirty="0">
                <a:solidFill>
                  <a:srgbClr val="993300"/>
                </a:solidFill>
                <a:latin typeface="Ravie" panose="04040805050809020602" pitchFamily="82" charset="0"/>
              </a:rPr>
              <a:t>Nuevo</a:t>
            </a:r>
          </a:p>
        </p:txBody>
      </p:sp>
      <p:sp>
        <p:nvSpPr>
          <p:cNvPr id="99351" name="Text Box 23">
            <a:extLst>
              <a:ext uri="{FF2B5EF4-FFF2-40B4-BE49-F238E27FC236}">
                <a16:creationId xmlns:a16="http://schemas.microsoft.com/office/drawing/2014/main" id="{920D1CF7-1C21-3965-4E2A-288370F9DA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286001"/>
            <a:ext cx="4724400" cy="701675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FFCC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4000" dirty="0" err="1">
                <a:solidFill>
                  <a:srgbClr val="993300"/>
                </a:solidFill>
                <a:latin typeface="Ravie" panose="04040805050809020602" pitchFamily="82" charset="0"/>
              </a:rPr>
              <a:t>Pacto</a:t>
            </a:r>
            <a:endParaRPr lang="en-US" altLang="en-US" sz="4000" dirty="0">
              <a:solidFill>
                <a:srgbClr val="993300"/>
              </a:solidFill>
              <a:latin typeface="Ravie" panose="04040805050809020602" pitchFamily="82" charset="0"/>
            </a:endParaRPr>
          </a:p>
        </p:txBody>
      </p:sp>
      <p:sp>
        <p:nvSpPr>
          <p:cNvPr id="99352" name="Rectangle 24">
            <a:extLst>
              <a:ext uri="{FF2B5EF4-FFF2-40B4-BE49-F238E27FC236}">
                <a16:creationId xmlns:a16="http://schemas.microsoft.com/office/drawing/2014/main" id="{FA9F5E31-70CF-4D0E-5772-5A3A0F607AED}"/>
              </a:ext>
            </a:extLst>
          </p:cNvPr>
          <p:cNvSpPr>
            <a:spLocks noChangeArrowheads="1"/>
          </p:cNvSpPr>
          <p:nvPr/>
        </p:nvSpPr>
        <p:spPr bwMode="auto">
          <a:xfrm rot="21131061">
            <a:off x="45603" y="288845"/>
            <a:ext cx="4693397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E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dándonos a conocer el misterio de su voluntad, según su beneplácito, el cual se había propuesto en sí mismo, de reunir todas las cosas en Cristo</a:t>
            </a:r>
          </a:p>
        </p:txBody>
      </p:sp>
      <p:sp>
        <p:nvSpPr>
          <p:cNvPr id="99353" name="Rectangle 25">
            <a:extLst>
              <a:ext uri="{FF2B5EF4-FFF2-40B4-BE49-F238E27FC236}">
                <a16:creationId xmlns:a16="http://schemas.microsoft.com/office/drawing/2014/main" id="{ABD06FC8-4AC8-9728-9408-DCDB022BE176}"/>
              </a:ext>
            </a:extLst>
          </p:cNvPr>
          <p:cNvSpPr>
            <a:spLocks noChangeArrowheads="1"/>
          </p:cNvSpPr>
          <p:nvPr/>
        </p:nvSpPr>
        <p:spPr bwMode="auto">
          <a:xfrm rot="21127898">
            <a:off x="6241200" y="3996059"/>
            <a:ext cx="5779105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E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la dispensación del cumplimiento de los tiempos, así las que están en los cielos, como las que están en la tierra. </a:t>
            </a:r>
            <a:endParaRPr lang="en-US" alt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Ef 1:9-10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9" name="Rectangle 3">
            <a:extLst>
              <a:ext uri="{FF2B5EF4-FFF2-40B4-BE49-F238E27FC236}">
                <a16:creationId xmlns:a16="http://schemas.microsoft.com/office/drawing/2014/main" id="{11816945-1D47-13CF-3982-CE607F597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965" y="2514600"/>
            <a:ext cx="5943600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2DD9B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Isa 11 -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Saldrá una vara del tronco de Isaí, y un vástago retoñará de sus raíces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Acontecerá en aquel tiempo que la raíz de Isaí, la cual estará puesta por pendón a los pueblos, será buscada por las gentes; y su habitación será gloriosa. </a:t>
            </a:r>
          </a:p>
        </p:txBody>
      </p:sp>
      <p:sp>
        <p:nvSpPr>
          <p:cNvPr id="316420" name="Rectangle 4">
            <a:extLst>
              <a:ext uri="{FF2B5EF4-FFF2-40B4-BE49-F238E27FC236}">
                <a16:creationId xmlns:a16="http://schemas.microsoft.com/office/drawing/2014/main" id="{30DC7C85-BA23-1DD4-60A9-D0342C49C2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3235" y="2286001"/>
            <a:ext cx="6019800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Escribió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del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hijo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David, Jesús</a:t>
            </a:r>
          </a:p>
          <a:p>
            <a:pPr algn="ctr"/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Lc 1:31ff; Rom 1:3; </a:t>
            </a:r>
            <a:r>
              <a:rPr lang="en-US" altLang="en-US" sz="26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</a:t>
            </a: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13:21ff;</a:t>
            </a:r>
          </a:p>
          <a:p>
            <a:pPr algn="ctr"/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altLang="en-US" sz="26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Apoc</a:t>
            </a: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3:7; 5:5; 22:16</a:t>
            </a:r>
          </a:p>
          <a:p>
            <a:pPr algn="ctr"/>
            <a:endParaRPr lang="en-US" altLang="en-US" sz="26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Subió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al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trono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del Padre</a:t>
            </a:r>
          </a:p>
          <a:p>
            <a:pPr algn="ctr"/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altLang="en-US" sz="26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</a:t>
            </a: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2:36ff</a:t>
            </a:r>
          </a:p>
          <a:p>
            <a:pPr algn="ctr"/>
            <a:endParaRPr lang="en-US" altLang="en-US" sz="26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Reina entre las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naciones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ofrece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/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a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ellas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Su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salvación</a:t>
            </a:r>
            <a:endParaRPr lang="en-US" altLang="en-US" sz="2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Rom 11:5; 15:8-12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FFF0A76-C7B0-5DA6-95F8-6F779B7A24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"/>
            <a:ext cx="12192000" cy="566309"/>
          </a:xfrm>
          <a:prstGeom prst="rect">
            <a:avLst/>
          </a:prstGeom>
          <a:solidFill>
            <a:srgbClr val="F3F6E6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altLang="en-US" sz="3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ISAÍAS</a:t>
            </a:r>
            <a:endParaRPr lang="en-US" altLang="en-US" sz="3200" b="1">
              <a:solidFill>
                <a:srgbClr val="8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1000"/>
                                        <p:tgtEl>
                                          <p:spTgt spid="316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1000"/>
                                        <p:tgtEl>
                                          <p:spTgt spid="316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1000"/>
                                        <p:tgtEl>
                                          <p:spTgt spid="3164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1000"/>
                                        <p:tgtEl>
                                          <p:spTgt spid="3164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1000"/>
                                        <p:tgtEl>
                                          <p:spTgt spid="3164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1000"/>
                                        <p:tgtEl>
                                          <p:spTgt spid="3164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1000"/>
                                        <p:tgtEl>
                                          <p:spTgt spid="3164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1000"/>
                                        <p:tgtEl>
                                          <p:spTgt spid="3164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1000"/>
                                        <p:tgtEl>
                                          <p:spTgt spid="3164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419" grpId="0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3" name="Rectangle 3">
            <a:extLst>
              <a:ext uri="{FF2B5EF4-FFF2-40B4-BE49-F238E27FC236}">
                <a16:creationId xmlns:a16="http://schemas.microsoft.com/office/drawing/2014/main" id="{20C3C89A-8C27-2094-AB12-B0C35A257F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33600"/>
            <a:ext cx="7086600" cy="449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2DD9B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Isa 53 -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Subirá cual renuevo delante de él, y como raíz de tierra seca; no hay parecer en él, ni hermosura; le veremos, mas sin atractivo para que le deseemos. Despreciado y desechado entre los hombres, varón de dolores, experimentado en quebranto; … Mas él herido fue por nuestras rebeliones, molido por nuestros pecados; el castigo de nuestra paz fue sobre él, y por su llaga fuimos nosotros curados.</a:t>
            </a:r>
          </a:p>
        </p:txBody>
      </p:sp>
      <p:sp>
        <p:nvSpPr>
          <p:cNvPr id="317444" name="Rectangle 4">
            <a:extLst>
              <a:ext uri="{FF2B5EF4-FFF2-40B4-BE49-F238E27FC236}">
                <a16:creationId xmlns:a16="http://schemas.microsoft.com/office/drawing/2014/main" id="{BA83DD01-9988-C4E1-87C1-509ECCCD69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2590800"/>
            <a:ext cx="4800600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E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Escribió del rechazo, abuso, y sufrimiento que Jesús recibiría en sacrificarse a Sí mismo para nuestra salvación</a:t>
            </a: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visto </a:t>
            </a:r>
            <a:r>
              <a:rPr lang="en-US" altLang="en-US" sz="26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evangelios</a:t>
            </a: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</a:t>
            </a:r>
            <a:r>
              <a:rPr lang="en-US" altLang="en-US" sz="26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muchos</a:t>
            </a: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textos</a:t>
            </a: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todas</a:t>
            </a: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partes del N.P.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A0CD6F8-2403-B2B9-10F7-D3EFAEA2EC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"/>
            <a:ext cx="12192000" cy="566309"/>
          </a:xfrm>
          <a:prstGeom prst="rect">
            <a:avLst/>
          </a:prstGeom>
          <a:solidFill>
            <a:srgbClr val="F3F6E6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altLang="en-US" sz="3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ISAÍAS</a:t>
            </a:r>
            <a:endParaRPr lang="en-US" altLang="en-US" sz="3200" b="1">
              <a:solidFill>
                <a:srgbClr val="8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317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1000"/>
                                        <p:tgtEl>
                                          <p:spTgt spid="317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43" grpId="0"/>
      <p:bldP spid="317444" grpId="0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>
            <a:extLst>
              <a:ext uri="{FF2B5EF4-FFF2-40B4-BE49-F238E27FC236}">
                <a16:creationId xmlns:a16="http://schemas.microsoft.com/office/drawing/2014/main" id="{E3CC774B-57B2-6A6D-F9D2-BB287E003D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547842"/>
          </a:xfrm>
          <a:prstGeom prst="rect">
            <a:avLst/>
          </a:prstGeom>
          <a:solidFill>
            <a:srgbClr val="F3F6E6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3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EJEMPLOS  DE  OTROS  PROFETAS</a:t>
            </a:r>
            <a:endParaRPr lang="en-US" altLang="en-US" sz="3200" b="1">
              <a:solidFill>
                <a:srgbClr val="8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8467" name="Rectangle 3">
            <a:extLst>
              <a:ext uri="{FF2B5EF4-FFF2-40B4-BE49-F238E27FC236}">
                <a16:creationId xmlns:a16="http://schemas.microsoft.com/office/drawing/2014/main" id="{568DC255-9111-820D-C730-3981308D11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1676400"/>
            <a:ext cx="10820400" cy="4842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2DD9B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JEREMÍAS	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Rey que viene y un nuevo pacto</a:t>
            </a:r>
            <a:endParaRPr lang="en-US" altLang="en-US" sz="2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EZEQUIEL	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Cristo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Su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trono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bendiciones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espirituales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El </a:t>
            </a:r>
          </a:p>
          <a:p>
            <a:pPr>
              <a:lnSpc>
                <a:spcPct val="120000"/>
              </a:lnSpc>
            </a:pP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DANIEL	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un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reino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eterno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 vendrá en los días del 4o imperio</a:t>
            </a:r>
          </a:p>
          <a:p>
            <a:pPr>
              <a:lnSpc>
                <a:spcPct val="120000"/>
              </a:lnSpc>
            </a:pP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OSEAS	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salvación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para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todos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incluso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gentiles,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Cristo</a:t>
            </a:r>
          </a:p>
          <a:p>
            <a:pPr>
              <a:lnSpc>
                <a:spcPct val="120000"/>
              </a:lnSpc>
            </a:pP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JOEL	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-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vendrá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Sion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día de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liberación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bendición</a:t>
            </a:r>
            <a:endParaRPr lang="en-US" altLang="en-US" sz="2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AMOS	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tabernáculo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David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será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restaurado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para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todas</a:t>
            </a:r>
            <a:endParaRPr lang="en-US" altLang="en-US" sz="2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    las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naciones</a:t>
            </a:r>
            <a:endParaRPr lang="en-US" altLang="en-US" sz="2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ABD</a:t>
            </a:r>
            <a:r>
              <a:rPr lang="es-CO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Í</a:t>
            </a: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- </a:t>
            </a:r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habrá un camino de fuga y curación, en Sion</a:t>
            </a:r>
            <a:endParaRPr lang="en-US" altLang="en-US" sz="2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MIQUEAS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-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Rey,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Pastor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nacerá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Belén</a:t>
            </a:r>
            <a:endParaRPr lang="en-US" altLang="en-US" sz="2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MALAQUÍAS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- </a:t>
            </a:r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 mensajero preparará el camino del Señor</a:t>
            </a:r>
            <a:endParaRPr lang="en-US" altLang="en-US" sz="2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318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3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318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18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18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18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18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18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18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18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18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18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318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318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2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18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318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18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318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318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318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3184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3184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46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Text Box 2">
            <a:extLst>
              <a:ext uri="{FF2B5EF4-FFF2-40B4-BE49-F238E27FC236}">
                <a16:creationId xmlns:a16="http://schemas.microsoft.com/office/drawing/2014/main" id="{DB26A50B-70B6-D9AF-BCC3-80397929A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582614"/>
            <a:ext cx="3276600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s-CO" altLang="en-US" sz="26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las escrituras de 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altLang="en-US" sz="2600" b="1" u="sng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Moisés</a:t>
            </a:r>
            <a:endParaRPr lang="en-US" altLang="en-US" sz="2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poetas</a:t>
            </a:r>
            <a:endParaRPr lang="en-US" altLang="en-US" sz="2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profetas</a:t>
            </a:r>
            <a:endParaRPr lang="en-US" altLang="en-US" sz="2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3780" name="Text Box 4">
            <a:extLst>
              <a:ext uri="{FF2B5EF4-FFF2-40B4-BE49-F238E27FC236}">
                <a16:creationId xmlns:a16="http://schemas.microsoft.com/office/drawing/2014/main" id="{E56BC476-56AF-D455-245F-C356FBD9DC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2514600"/>
            <a:ext cx="3886200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Lucas 24:44-45</a:t>
            </a:r>
          </a:p>
          <a:p>
            <a:r>
              <a:rPr lang="en-US" altLang="en-US" sz="26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Hechos</a:t>
            </a: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3:18-26</a:t>
            </a:r>
          </a:p>
        </p:txBody>
      </p:sp>
      <p:sp>
        <p:nvSpPr>
          <p:cNvPr id="203781" name="AutoShape 5">
            <a:extLst>
              <a:ext uri="{FF2B5EF4-FFF2-40B4-BE49-F238E27FC236}">
                <a16:creationId xmlns:a16="http://schemas.microsoft.com/office/drawing/2014/main" id="{0A4A9222-5899-B8CE-43A7-440AD3AB8676}"/>
              </a:ext>
            </a:extLst>
          </p:cNvPr>
          <p:cNvSpPr>
            <a:spLocks/>
          </p:cNvSpPr>
          <p:nvPr/>
        </p:nvSpPr>
        <p:spPr bwMode="auto">
          <a:xfrm>
            <a:off x="7696200" y="2514600"/>
            <a:ext cx="304800" cy="914400"/>
          </a:xfrm>
          <a:prstGeom prst="leftBracket">
            <a:avLst>
              <a:gd name="adj" fmla="val 22111"/>
            </a:avLst>
          </a:prstGeom>
          <a:noFill/>
          <a:ln w="571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782" name="Text Box 6">
            <a:extLst>
              <a:ext uri="{FF2B5EF4-FFF2-40B4-BE49-F238E27FC236}">
                <a16:creationId xmlns:a16="http://schemas.microsoft.com/office/drawing/2014/main" id="{E4C1007F-AC7C-521C-1E56-9723C0F44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8991" y="2212657"/>
            <a:ext cx="285301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6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Iluminados</a:t>
            </a: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Por</a:t>
            </a:r>
          </a:p>
        </p:txBody>
      </p:sp>
      <p:sp>
        <p:nvSpPr>
          <p:cNvPr id="203783" name="Text Box 7">
            <a:extLst>
              <a:ext uri="{FF2B5EF4-FFF2-40B4-BE49-F238E27FC236}">
                <a16:creationId xmlns:a16="http://schemas.microsoft.com/office/drawing/2014/main" id="{6C828BDE-BDA4-DC08-6066-43FA3D4A9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"/>
            <a:ext cx="12192000" cy="885825"/>
          </a:xfrm>
          <a:prstGeom prst="rect">
            <a:avLst/>
          </a:prstGeom>
          <a:solidFill>
            <a:srgbClr val="F3F6E6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era necesario que se cumpliese todo lo que está escrito de mí</a:t>
            </a:r>
          </a:p>
          <a:p>
            <a:pPr algn="ctr"/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la ley de Moisés, en los profetas y en los salmos</a:t>
            </a:r>
            <a:endParaRPr lang="en-US" altLang="en-US" sz="2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3784" name="Line 8">
            <a:extLst>
              <a:ext uri="{FF2B5EF4-FFF2-40B4-BE49-F238E27FC236}">
                <a16:creationId xmlns:a16="http://schemas.microsoft.com/office/drawing/2014/main" id="{03A3C008-B88F-645A-AF18-DCA38014A07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810000" y="2895600"/>
            <a:ext cx="38862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203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1000"/>
                                        <p:tgtEl>
                                          <p:spTgt spid="203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3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3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37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37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2000"/>
                                        <p:tgtEl>
                                          <p:spTgt spid="203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1000"/>
                                        <p:tgtEl>
                                          <p:spTgt spid="203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8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9" dur="1000"/>
                                        <p:tgtEl>
                                          <p:spTgt spid="203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778" grpId="0"/>
      <p:bldP spid="203780" grpId="0"/>
      <p:bldP spid="203782" grpId="0"/>
      <p:bldP spid="20378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2562" name="Picture 2">
            <a:extLst>
              <a:ext uri="{FF2B5EF4-FFF2-40B4-BE49-F238E27FC236}">
                <a16:creationId xmlns:a16="http://schemas.microsoft.com/office/drawing/2014/main" id="{D9C33477-111A-F52E-914D-5812A19A05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36578">
            <a:off x="3962401" y="533400"/>
            <a:ext cx="2843213" cy="56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2563" name="Picture 3">
            <a:extLst>
              <a:ext uri="{FF2B5EF4-FFF2-40B4-BE49-F238E27FC236}">
                <a16:creationId xmlns:a16="http://schemas.microsoft.com/office/drawing/2014/main" id="{FA4C19F3-45A6-CF8C-E3B1-969694EC54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63" t="16667" r="6250" b="8333"/>
          <a:stretch>
            <a:fillRect/>
          </a:stretch>
        </p:blipFill>
        <p:spPr bwMode="auto">
          <a:xfrm>
            <a:off x="6096000" y="533401"/>
            <a:ext cx="5181600" cy="3200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2564" name="Oval 4">
            <a:extLst>
              <a:ext uri="{FF2B5EF4-FFF2-40B4-BE49-F238E27FC236}">
                <a16:creationId xmlns:a16="http://schemas.microsoft.com/office/drawing/2014/main" id="{9535294B-A6A4-9CF5-DA34-A3BFA8AA63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5988" y="0"/>
            <a:ext cx="6255064" cy="4152174"/>
          </a:xfrm>
          <a:prstGeom prst="ellipse">
            <a:avLst/>
          </a:prstGeom>
          <a:solidFill>
            <a:schemeClr val="bg1">
              <a:alpha val="48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2565" name="Line 5">
            <a:extLst>
              <a:ext uri="{FF2B5EF4-FFF2-40B4-BE49-F238E27FC236}">
                <a16:creationId xmlns:a16="http://schemas.microsoft.com/office/drawing/2014/main" id="{563AA58C-12BB-1E4F-3FB4-2E61ACCEC61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914400"/>
            <a:ext cx="3505200" cy="2514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566" name="Line 6">
            <a:extLst>
              <a:ext uri="{FF2B5EF4-FFF2-40B4-BE49-F238E27FC236}">
                <a16:creationId xmlns:a16="http://schemas.microsoft.com/office/drawing/2014/main" id="{9BF9D9C0-71AE-E67E-45E0-2FB61F1C12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3200" y="1828800"/>
            <a:ext cx="2895600" cy="18288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567" name="Line 7">
            <a:extLst>
              <a:ext uri="{FF2B5EF4-FFF2-40B4-BE49-F238E27FC236}">
                <a16:creationId xmlns:a16="http://schemas.microsoft.com/office/drawing/2014/main" id="{FC88D36F-65E4-64B9-727C-F812F6D54A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2438400"/>
            <a:ext cx="2743200" cy="16764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568" name="Line 8">
            <a:extLst>
              <a:ext uri="{FF2B5EF4-FFF2-40B4-BE49-F238E27FC236}">
                <a16:creationId xmlns:a16="http://schemas.microsoft.com/office/drawing/2014/main" id="{76C749C8-6C59-A282-8398-F0B9400B2F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2743200"/>
            <a:ext cx="838200" cy="5334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569" name="Line 9">
            <a:extLst>
              <a:ext uri="{FF2B5EF4-FFF2-40B4-BE49-F238E27FC236}">
                <a16:creationId xmlns:a16="http://schemas.microsoft.com/office/drawing/2014/main" id="{AF152466-345B-71A9-A81A-D689198F702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81600" y="3352800"/>
            <a:ext cx="1066800" cy="7620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570" name="Line 10">
            <a:extLst>
              <a:ext uri="{FF2B5EF4-FFF2-40B4-BE49-F238E27FC236}">
                <a16:creationId xmlns:a16="http://schemas.microsoft.com/office/drawing/2014/main" id="{D316CDCA-1932-E501-B5BC-A05FF3D0213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3657600"/>
            <a:ext cx="1676400" cy="990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571" name="Line 11">
            <a:extLst>
              <a:ext uri="{FF2B5EF4-FFF2-40B4-BE49-F238E27FC236}">
                <a16:creationId xmlns:a16="http://schemas.microsoft.com/office/drawing/2014/main" id="{0794B32A-CFA2-429E-D1B6-CE44958BFB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3000" y="3886200"/>
            <a:ext cx="2209800" cy="12192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572" name="Line 12">
            <a:extLst>
              <a:ext uri="{FF2B5EF4-FFF2-40B4-BE49-F238E27FC236}">
                <a16:creationId xmlns:a16="http://schemas.microsoft.com/office/drawing/2014/main" id="{7C8AF558-8777-A2CC-F59B-697E879DA6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3000" y="3962400"/>
            <a:ext cx="2667000" cy="16764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573" name="Line 13">
            <a:extLst>
              <a:ext uri="{FF2B5EF4-FFF2-40B4-BE49-F238E27FC236}">
                <a16:creationId xmlns:a16="http://schemas.microsoft.com/office/drawing/2014/main" id="{1267A715-2D7E-A618-2558-7580AFBB2F6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4038600"/>
            <a:ext cx="3276600" cy="19812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574" name="Line 14">
            <a:extLst>
              <a:ext uri="{FF2B5EF4-FFF2-40B4-BE49-F238E27FC236}">
                <a16:creationId xmlns:a16="http://schemas.microsoft.com/office/drawing/2014/main" id="{5FF38966-E5A8-245B-BC0F-EDDA4F098AE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05400" y="3581400"/>
            <a:ext cx="4724400" cy="26670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575" name="Line 15">
            <a:extLst>
              <a:ext uri="{FF2B5EF4-FFF2-40B4-BE49-F238E27FC236}">
                <a16:creationId xmlns:a16="http://schemas.microsoft.com/office/drawing/2014/main" id="{BD22D76E-23B2-287C-BA27-7EBE5B1BB29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3048000"/>
            <a:ext cx="990600" cy="6858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22576" name="Picture 16">
            <a:extLst>
              <a:ext uri="{FF2B5EF4-FFF2-40B4-BE49-F238E27FC236}">
                <a16:creationId xmlns:a16="http://schemas.microsoft.com/office/drawing/2014/main" id="{207E1DAA-7FD6-66DE-03F0-221B73EE6F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47" y="2580437"/>
            <a:ext cx="5154630" cy="4277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2577" name="Text Box 17">
            <a:extLst>
              <a:ext uri="{FF2B5EF4-FFF2-40B4-BE49-F238E27FC236}">
                <a16:creationId xmlns:a16="http://schemas.microsoft.com/office/drawing/2014/main" id="{C312F884-8E7C-8078-9830-F17D37C0F4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4438" y="3923732"/>
            <a:ext cx="3391374" cy="1754326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3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las </a:t>
            </a:r>
            <a:r>
              <a:rPr lang="en-US" altLang="en-US" sz="30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escrituras</a:t>
            </a:r>
            <a:endParaRPr lang="en-US" altLang="en-US" sz="3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90000"/>
              </a:lnSpc>
            </a:pPr>
            <a:r>
              <a:rPr lang="en-US" altLang="en-US" sz="3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</a:t>
            </a:r>
            <a:r>
              <a:rPr lang="en-US" altLang="en-US" sz="30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Moisés</a:t>
            </a:r>
            <a:endParaRPr lang="en-US" altLang="en-US" sz="3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90000"/>
              </a:lnSpc>
            </a:pPr>
            <a:r>
              <a:rPr lang="en-US" altLang="en-US" sz="30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US" altLang="en-US" sz="3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0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profetas</a:t>
            </a:r>
            <a:endParaRPr lang="en-US" altLang="en-US" sz="3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90000"/>
              </a:lnSpc>
            </a:pPr>
            <a:r>
              <a:rPr lang="en-US" altLang="en-US" sz="30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US" altLang="en-US" sz="3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0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poetas</a:t>
            </a:r>
            <a:endParaRPr lang="en-US" altLang="en-US" sz="3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2578" name="Text Box 18">
            <a:extLst>
              <a:ext uri="{FF2B5EF4-FFF2-40B4-BE49-F238E27FC236}">
                <a16:creationId xmlns:a16="http://schemas.microsoft.com/office/drawing/2014/main" id="{CD1E4BF9-4FF7-F863-C4D5-69949F5276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9060" y="945646"/>
            <a:ext cx="4724400" cy="6413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933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600" dirty="0" err="1">
                <a:solidFill>
                  <a:srgbClr val="FFCC00"/>
                </a:solidFill>
                <a:latin typeface="Ravie" panose="04040805050809020602" pitchFamily="82" charset="0"/>
              </a:rPr>
              <a:t>Iluminando</a:t>
            </a:r>
            <a:endParaRPr lang="en-US" altLang="en-US" sz="3600" dirty="0">
              <a:solidFill>
                <a:srgbClr val="FFCC00"/>
              </a:solidFill>
              <a:latin typeface="Ravie" panose="04040805050809020602" pitchFamily="82" charset="0"/>
            </a:endParaRPr>
          </a:p>
        </p:txBody>
      </p:sp>
      <p:sp>
        <p:nvSpPr>
          <p:cNvPr id="322579" name="Text Box 19">
            <a:extLst>
              <a:ext uri="{FF2B5EF4-FFF2-40B4-BE49-F238E27FC236}">
                <a16:creationId xmlns:a16="http://schemas.microsoft.com/office/drawing/2014/main" id="{8A6608F9-AB0A-6D80-9F0D-6C6CE2DDAC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9453" y="1913028"/>
            <a:ext cx="41148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chemeClr val="bg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3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Lucas 24:44-45</a:t>
            </a:r>
          </a:p>
          <a:p>
            <a:pPr algn="ctr"/>
            <a:r>
              <a:rPr lang="en-US" altLang="en-US" sz="3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Hechos</a:t>
            </a:r>
            <a:r>
              <a:rPr lang="en-US" altLang="en-US" sz="3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3:18-26</a:t>
            </a:r>
          </a:p>
        </p:txBody>
      </p:sp>
      <p:sp>
        <p:nvSpPr>
          <p:cNvPr id="322580" name="Rectangle 20">
            <a:extLst>
              <a:ext uri="{FF2B5EF4-FFF2-40B4-BE49-F238E27FC236}">
                <a16:creationId xmlns:a16="http://schemas.microsoft.com/office/drawing/2014/main" id="{2EE5C61F-F5BD-BEEE-C73D-CF0EB723BAEE}"/>
              </a:ext>
            </a:extLst>
          </p:cNvPr>
          <p:cNvSpPr>
            <a:spLocks noChangeArrowheads="1"/>
          </p:cNvSpPr>
          <p:nvPr/>
        </p:nvSpPr>
        <p:spPr bwMode="auto">
          <a:xfrm rot="21127898">
            <a:off x="6611500" y="4297749"/>
            <a:ext cx="5480602" cy="2252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Tales textos son puntos de referencia para mostrarnos ambos el alcance del A.P. y el diseño de Dios, desde el principio, para traer la salvación a través de Jesús.</a:t>
            </a:r>
            <a:endParaRPr lang="en-US" altLang="en-US" sz="26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2581" name="Rectangle 21">
            <a:extLst>
              <a:ext uri="{FF2B5EF4-FFF2-40B4-BE49-F238E27FC236}">
                <a16:creationId xmlns:a16="http://schemas.microsoft.com/office/drawing/2014/main" id="{9F76E3F6-7E75-3F20-453D-C1257E5088A5}"/>
              </a:ext>
            </a:extLst>
          </p:cNvPr>
          <p:cNvSpPr>
            <a:spLocks noChangeArrowheads="1"/>
          </p:cNvSpPr>
          <p:nvPr/>
        </p:nvSpPr>
        <p:spPr bwMode="auto">
          <a:xfrm rot="21131061">
            <a:off x="790566" y="1872916"/>
            <a:ext cx="3124200" cy="132036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9933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PLAN:</a:t>
            </a:r>
          </a:p>
          <a:p>
            <a:pPr algn="ctr">
              <a:lnSpc>
                <a:spcPct val="95000"/>
              </a:lnSpc>
            </a:pP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estudiar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textos</a:t>
            </a:r>
            <a:endParaRPr lang="en-US" altLang="en-US" sz="28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95000"/>
              </a:lnSpc>
            </a:pP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como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286768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2" name="Text Box 4">
            <a:extLst>
              <a:ext uri="{FF2B5EF4-FFF2-40B4-BE49-F238E27FC236}">
                <a16:creationId xmlns:a16="http://schemas.microsoft.com/office/drawing/2014/main" id="{B110F10F-1832-0B8E-D7F1-C8541DC45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5" y="29547"/>
            <a:ext cx="12192000" cy="523220"/>
          </a:xfrm>
          <a:prstGeom prst="rect">
            <a:avLst/>
          </a:prstGeom>
          <a:solidFill>
            <a:srgbClr val="F3F6E6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s-CO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 texto del N.P. que implica un antecedente abundante</a:t>
            </a:r>
          </a:p>
        </p:txBody>
      </p:sp>
      <p:sp>
        <p:nvSpPr>
          <p:cNvPr id="273415" name="Rectangle 7">
            <a:extLst>
              <a:ext uri="{FF2B5EF4-FFF2-40B4-BE49-F238E27FC236}">
                <a16:creationId xmlns:a16="http://schemas.microsoft.com/office/drawing/2014/main" id="{0CB9B7B8-94CB-7B3E-6166-03AFDB7C07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578" y="1828800"/>
            <a:ext cx="5813422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CO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Lc</a:t>
            </a:r>
            <a:r>
              <a:rPr lang="es-CO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24:44-45 -</a:t>
            </a:r>
            <a:r>
              <a:rPr lang="es-CO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Estas son las palabras que os hablé, estando aún con vosotros: que era necesario que se cumpliese todo lo que está escrito de mí en la ley de Moisés, en los profetas y en los salmos.  Entonces les abrió el entendimiento, para que comprendiesen las Escrituras</a:t>
            </a:r>
          </a:p>
        </p:txBody>
      </p:sp>
      <p:sp>
        <p:nvSpPr>
          <p:cNvPr id="273420" name="Rectangle 12">
            <a:extLst>
              <a:ext uri="{FF2B5EF4-FFF2-40B4-BE49-F238E27FC236}">
                <a16:creationId xmlns:a16="http://schemas.microsoft.com/office/drawing/2014/main" id="{E409D15B-433F-25F5-CC6D-9A365460BE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1905000"/>
            <a:ext cx="3429000" cy="2246769"/>
          </a:xfrm>
          <a:prstGeom prst="rect">
            <a:avLst/>
          </a:prstGeom>
          <a:solidFill>
            <a:srgbClr val="F3F6E6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r>
              <a:rPr lang="es-CO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“todo” lo que está </a:t>
            </a:r>
            <a:r>
              <a:rPr lang="es-CO" altLang="en-US" sz="28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escrito de mí</a:t>
            </a:r>
          </a:p>
          <a:p>
            <a:r>
              <a:rPr lang="es-CO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por Moisés</a:t>
            </a:r>
          </a:p>
          <a:p>
            <a:r>
              <a:rPr lang="es-CO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por los profetas</a:t>
            </a:r>
          </a:p>
          <a:p>
            <a:r>
              <a:rPr lang="es-CO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por los poetas</a:t>
            </a:r>
          </a:p>
        </p:txBody>
      </p:sp>
      <p:sp>
        <p:nvSpPr>
          <p:cNvPr id="273423" name="Text Box 15">
            <a:extLst>
              <a:ext uri="{FF2B5EF4-FFF2-40B4-BE49-F238E27FC236}">
                <a16:creationId xmlns:a16="http://schemas.microsoft.com/office/drawing/2014/main" id="{B52B5E53-391F-9533-F063-D7EBE83095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4495800"/>
            <a:ext cx="3368675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s-CO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 utilizar el A.P., explique lo que Jesús dijo.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273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42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" dur="1000"/>
                                        <p:tgtEl>
                                          <p:spTgt spid="273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5" dur="1000"/>
                                        <p:tgtEl>
                                          <p:spTgt spid="273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3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0" dur="1000"/>
                                        <p:tgtEl>
                                          <p:spTgt spid="273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12" grpId="0" animBg="1"/>
      <p:bldP spid="273415" grpId="0"/>
      <p:bldP spid="273420" grpId="0" animBg="1"/>
      <p:bldP spid="2734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9" name="Rectangle 5">
            <a:extLst>
              <a:ext uri="{FF2B5EF4-FFF2-40B4-BE49-F238E27FC236}">
                <a16:creationId xmlns:a16="http://schemas.microsoft.com/office/drawing/2014/main" id="{64A342DB-B608-4471-27F6-E37A8D32A9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90601"/>
            <a:ext cx="7010400" cy="5478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5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3:18, 24-26 -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Dios ha cumplido así lo que había antes anunciado por boca de </a:t>
            </a:r>
            <a:r>
              <a:rPr lang="es-E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todos sus profetas</a:t>
            </a:r>
            <a:r>
              <a:rPr lang="es-E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que su Cristo había de padecer … Y </a:t>
            </a:r>
            <a:r>
              <a:rPr lang="es-E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todos los profetas desde Samuel en adelante</a:t>
            </a:r>
            <a:r>
              <a:rPr lang="es-E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cuantos han hablado, también han anunciado estos días.  Vosotros sois los hijos de los profetas, y del pacto que Dios hizo con nuestros padres, </a:t>
            </a:r>
            <a:r>
              <a:rPr lang="es-E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diciendo a Abraham</a:t>
            </a:r>
            <a:r>
              <a:rPr lang="es-E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En tu simiente serán benditas todas las familias de la tierra.   A vosotros primeramente, Dios, habiendo levantado a su Hijo, lo envió para que os bendijese, a fin de que cada uno se convierta de su maldad.</a:t>
            </a:r>
          </a:p>
        </p:txBody>
      </p:sp>
      <p:sp>
        <p:nvSpPr>
          <p:cNvPr id="303110" name="Rectangle 6">
            <a:extLst>
              <a:ext uri="{FF2B5EF4-FFF2-40B4-BE49-F238E27FC236}">
                <a16:creationId xmlns:a16="http://schemas.microsoft.com/office/drawing/2014/main" id="{E4395A67-707E-DC83-625B-CAFD1D78F3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1828800"/>
            <a:ext cx="4191000" cy="2015936"/>
          </a:xfrm>
          <a:prstGeom prst="rect">
            <a:avLst/>
          </a:prstGeom>
          <a:solidFill>
            <a:srgbClr val="F3F6E6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Todos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profetas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… y hasta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tiempo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Abraham: 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todos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hablaron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“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estos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días” </a:t>
            </a:r>
          </a:p>
          <a:p>
            <a:pPr algn="ctr"/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días de Cristo</a:t>
            </a:r>
          </a:p>
        </p:txBody>
      </p:sp>
      <p:sp>
        <p:nvSpPr>
          <p:cNvPr id="303111" name="Text Box 7">
            <a:extLst>
              <a:ext uri="{FF2B5EF4-FFF2-40B4-BE49-F238E27FC236}">
                <a16:creationId xmlns:a16="http://schemas.microsoft.com/office/drawing/2014/main" id="{BAED0894-E879-2CD0-35B1-7E63A64A1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8762" y="4419600"/>
            <a:ext cx="3368675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 </a:t>
            </a:r>
            <a:r>
              <a:rPr lang="en-US" altLang="en-US" sz="25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utilizar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A.P., </a:t>
            </a:r>
            <a:r>
              <a:rPr lang="en-US" altLang="en-US" sz="25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explique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lo que Pedro </a:t>
            </a:r>
            <a:r>
              <a:rPr lang="en-US" altLang="en-US" sz="25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dijo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983AFD6F-C808-285F-8DEA-0473B4C271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23220"/>
          </a:xfrm>
          <a:prstGeom prst="rect">
            <a:avLst/>
          </a:prstGeom>
          <a:solidFill>
            <a:srgbClr val="F3F6E6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s-CO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 texto del N.P. que implica un antecedente abundante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1000"/>
                                        <p:tgtEl>
                                          <p:spTgt spid="303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2" dur="1000"/>
                                        <p:tgtEl>
                                          <p:spTgt spid="303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" dur="1000"/>
                                        <p:tgtEl>
                                          <p:spTgt spid="303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109" grpId="0"/>
      <p:bldP spid="303110" grpId="0" animBg="1"/>
      <p:bldP spid="303111" grpId="0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9" name="Rectangle 9">
            <a:extLst>
              <a:ext uri="{FF2B5EF4-FFF2-40B4-BE49-F238E27FC236}">
                <a16:creationId xmlns:a16="http://schemas.microsoft.com/office/drawing/2014/main" id="{9871D5AD-B314-1367-2F83-14A341DD28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45" y="1676400"/>
            <a:ext cx="5867400" cy="2246769"/>
          </a:xfrm>
          <a:prstGeom prst="rect">
            <a:avLst/>
          </a:prstGeom>
          <a:solidFill>
            <a:srgbClr val="F3F6E6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s-E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Debemos estudiar aquellas declaraciones a fin de entender mejor y cuan profundamente los autores del A.P. escribieron acerca del Señor.</a:t>
            </a:r>
            <a:endParaRPr lang="en-US" alt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2090" name="Rectangle 10">
            <a:extLst>
              <a:ext uri="{FF2B5EF4-FFF2-40B4-BE49-F238E27FC236}">
                <a16:creationId xmlns:a16="http://schemas.microsoft.com/office/drawing/2014/main" id="{1D6A8C97-C898-E12B-CCC1-68E2AB52D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45" y="4495800"/>
            <a:ext cx="5867400" cy="2246769"/>
          </a:xfrm>
          <a:prstGeom prst="rect">
            <a:avLst/>
          </a:prstGeom>
          <a:solidFill>
            <a:srgbClr val="F3F6E6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s-E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Quizás las escrituras del A.P. son menos una historia de Israel y la Ley, que una introducción muy larga al Evangelio de Cristo.</a:t>
            </a:r>
            <a:endParaRPr lang="en-US" alt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2091" name="Rectangle 11">
            <a:extLst>
              <a:ext uri="{FF2B5EF4-FFF2-40B4-BE49-F238E27FC236}">
                <a16:creationId xmlns:a16="http://schemas.microsoft.com/office/drawing/2014/main" id="{4CA86908-1F34-4C0B-8791-5E398B9915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3581" y="1905000"/>
            <a:ext cx="6096000" cy="440120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 es verdad, podremos ver cuán importante es que sepamos aquellas antiguas escrituras, a fin de:</a:t>
            </a:r>
          </a:p>
          <a:p>
            <a:endParaRPr lang="en-US" altLang="en-US" sz="28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/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Entender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personalmente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las </a:t>
            </a:r>
          </a:p>
          <a:p>
            <a:pPr marL="0" indent="0"/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enseñanzas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del Nuevo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Pacto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y</a:t>
            </a:r>
          </a:p>
          <a:p>
            <a:pPr marL="0" indent="0"/>
            <a:endParaRPr lang="en-US" altLang="en-US" sz="28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Ser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más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capaces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enseñar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explicar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Nuevo a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otros</a:t>
            </a:r>
            <a:endParaRPr lang="en-US" altLang="en-US" sz="28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D4075C52-D75D-46B3-A0F7-D70D477B4C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23220"/>
          </a:xfrm>
          <a:prstGeom prst="rect">
            <a:avLst/>
          </a:prstGeom>
          <a:solidFill>
            <a:srgbClr val="F3F6E6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s-CO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 texto del N.P. que implica un antecedente abundante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302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000"/>
                                        <p:tgtEl>
                                          <p:spTgt spid="302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302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302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302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302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2089" grpId="0" animBg="1"/>
      <p:bldP spid="302090" grpId="0" animBg="1"/>
      <p:bldP spid="302091" grpId="0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2562" name="Picture 2">
            <a:extLst>
              <a:ext uri="{FF2B5EF4-FFF2-40B4-BE49-F238E27FC236}">
                <a16:creationId xmlns:a16="http://schemas.microsoft.com/office/drawing/2014/main" id="{D9C33477-111A-F52E-914D-5812A19A05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36578">
            <a:off x="3962401" y="533400"/>
            <a:ext cx="2843213" cy="56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2563" name="Picture 3">
            <a:extLst>
              <a:ext uri="{FF2B5EF4-FFF2-40B4-BE49-F238E27FC236}">
                <a16:creationId xmlns:a16="http://schemas.microsoft.com/office/drawing/2014/main" id="{FA4C19F3-45A6-CF8C-E3B1-969694EC54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63" t="16667" r="6250" b="8333"/>
          <a:stretch>
            <a:fillRect/>
          </a:stretch>
        </p:blipFill>
        <p:spPr bwMode="auto">
          <a:xfrm>
            <a:off x="6096000" y="533401"/>
            <a:ext cx="5181600" cy="3200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2564" name="Oval 4">
            <a:extLst>
              <a:ext uri="{FF2B5EF4-FFF2-40B4-BE49-F238E27FC236}">
                <a16:creationId xmlns:a16="http://schemas.microsoft.com/office/drawing/2014/main" id="{9535294B-A6A4-9CF5-DA34-A3BFA8AA63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5988" y="0"/>
            <a:ext cx="6255064" cy="4152174"/>
          </a:xfrm>
          <a:prstGeom prst="ellipse">
            <a:avLst/>
          </a:prstGeom>
          <a:solidFill>
            <a:schemeClr val="bg1">
              <a:alpha val="48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2565" name="Line 5">
            <a:extLst>
              <a:ext uri="{FF2B5EF4-FFF2-40B4-BE49-F238E27FC236}">
                <a16:creationId xmlns:a16="http://schemas.microsoft.com/office/drawing/2014/main" id="{563AA58C-12BB-1E4F-3FB4-2E61ACCEC61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914400"/>
            <a:ext cx="3505200" cy="2514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566" name="Line 6">
            <a:extLst>
              <a:ext uri="{FF2B5EF4-FFF2-40B4-BE49-F238E27FC236}">
                <a16:creationId xmlns:a16="http://schemas.microsoft.com/office/drawing/2014/main" id="{9BF9D9C0-71AE-E67E-45E0-2FB61F1C12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3200" y="1828800"/>
            <a:ext cx="2895600" cy="18288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567" name="Line 7">
            <a:extLst>
              <a:ext uri="{FF2B5EF4-FFF2-40B4-BE49-F238E27FC236}">
                <a16:creationId xmlns:a16="http://schemas.microsoft.com/office/drawing/2014/main" id="{FC88D36F-65E4-64B9-727C-F812F6D54A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2438400"/>
            <a:ext cx="2743200" cy="16764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568" name="Line 8">
            <a:extLst>
              <a:ext uri="{FF2B5EF4-FFF2-40B4-BE49-F238E27FC236}">
                <a16:creationId xmlns:a16="http://schemas.microsoft.com/office/drawing/2014/main" id="{76C749C8-6C59-A282-8398-F0B9400B2F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2743200"/>
            <a:ext cx="838200" cy="5334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569" name="Line 9">
            <a:extLst>
              <a:ext uri="{FF2B5EF4-FFF2-40B4-BE49-F238E27FC236}">
                <a16:creationId xmlns:a16="http://schemas.microsoft.com/office/drawing/2014/main" id="{AF152466-345B-71A9-A81A-D689198F702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81600" y="3352800"/>
            <a:ext cx="1066800" cy="7620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570" name="Line 10">
            <a:extLst>
              <a:ext uri="{FF2B5EF4-FFF2-40B4-BE49-F238E27FC236}">
                <a16:creationId xmlns:a16="http://schemas.microsoft.com/office/drawing/2014/main" id="{D316CDCA-1932-E501-B5BC-A05FF3D0213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3657600"/>
            <a:ext cx="1676400" cy="990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571" name="Line 11">
            <a:extLst>
              <a:ext uri="{FF2B5EF4-FFF2-40B4-BE49-F238E27FC236}">
                <a16:creationId xmlns:a16="http://schemas.microsoft.com/office/drawing/2014/main" id="{0794B32A-CFA2-429E-D1B6-CE44958BFB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3000" y="3886200"/>
            <a:ext cx="2209800" cy="12192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572" name="Line 12">
            <a:extLst>
              <a:ext uri="{FF2B5EF4-FFF2-40B4-BE49-F238E27FC236}">
                <a16:creationId xmlns:a16="http://schemas.microsoft.com/office/drawing/2014/main" id="{7C8AF558-8777-A2CC-F59B-697E879DA6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3000" y="3962400"/>
            <a:ext cx="2667000" cy="16764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573" name="Line 13">
            <a:extLst>
              <a:ext uri="{FF2B5EF4-FFF2-40B4-BE49-F238E27FC236}">
                <a16:creationId xmlns:a16="http://schemas.microsoft.com/office/drawing/2014/main" id="{1267A715-2D7E-A618-2558-7580AFBB2F6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4038600"/>
            <a:ext cx="3276600" cy="19812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574" name="Line 14">
            <a:extLst>
              <a:ext uri="{FF2B5EF4-FFF2-40B4-BE49-F238E27FC236}">
                <a16:creationId xmlns:a16="http://schemas.microsoft.com/office/drawing/2014/main" id="{5FF38966-E5A8-245B-BC0F-EDDA4F098AE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05400" y="3581400"/>
            <a:ext cx="4724400" cy="26670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575" name="Line 15">
            <a:extLst>
              <a:ext uri="{FF2B5EF4-FFF2-40B4-BE49-F238E27FC236}">
                <a16:creationId xmlns:a16="http://schemas.microsoft.com/office/drawing/2014/main" id="{BD22D76E-23B2-287C-BA27-7EBE5B1BB29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3048000"/>
            <a:ext cx="990600" cy="6858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22576" name="Picture 16">
            <a:extLst>
              <a:ext uri="{FF2B5EF4-FFF2-40B4-BE49-F238E27FC236}">
                <a16:creationId xmlns:a16="http://schemas.microsoft.com/office/drawing/2014/main" id="{207E1DAA-7FD6-66DE-03F0-221B73EE6F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47" y="2580437"/>
            <a:ext cx="5154630" cy="4277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2577" name="Text Box 17">
            <a:extLst>
              <a:ext uri="{FF2B5EF4-FFF2-40B4-BE49-F238E27FC236}">
                <a16:creationId xmlns:a16="http://schemas.microsoft.com/office/drawing/2014/main" id="{C312F884-8E7C-8078-9830-F17D37C0F4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4438" y="3923732"/>
            <a:ext cx="3391374" cy="1754326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3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las </a:t>
            </a:r>
            <a:r>
              <a:rPr lang="en-US" altLang="en-US" sz="30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escrituras</a:t>
            </a:r>
            <a:endParaRPr lang="en-US" altLang="en-US" sz="3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90000"/>
              </a:lnSpc>
            </a:pPr>
            <a:r>
              <a:rPr lang="en-US" altLang="en-US" sz="3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</a:t>
            </a:r>
            <a:r>
              <a:rPr lang="en-US" altLang="en-US" sz="30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Moisés</a:t>
            </a:r>
            <a:endParaRPr lang="en-US" altLang="en-US" sz="3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90000"/>
              </a:lnSpc>
            </a:pPr>
            <a:r>
              <a:rPr lang="en-US" altLang="en-US" sz="30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US" altLang="en-US" sz="3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0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profetas</a:t>
            </a:r>
            <a:endParaRPr lang="en-US" altLang="en-US" sz="3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90000"/>
              </a:lnSpc>
            </a:pPr>
            <a:r>
              <a:rPr lang="en-US" altLang="en-US" sz="30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US" altLang="en-US" sz="3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0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poetas</a:t>
            </a:r>
            <a:endParaRPr lang="en-US" altLang="en-US" sz="3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2578" name="Text Box 18">
            <a:extLst>
              <a:ext uri="{FF2B5EF4-FFF2-40B4-BE49-F238E27FC236}">
                <a16:creationId xmlns:a16="http://schemas.microsoft.com/office/drawing/2014/main" id="{CD1E4BF9-4FF7-F863-C4D5-69949F5276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9060" y="945646"/>
            <a:ext cx="4724400" cy="6413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933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600" dirty="0" err="1">
                <a:solidFill>
                  <a:srgbClr val="FFCC00"/>
                </a:solidFill>
                <a:latin typeface="Ravie" panose="04040805050809020602" pitchFamily="82" charset="0"/>
              </a:rPr>
              <a:t>Iluminando</a:t>
            </a:r>
            <a:endParaRPr lang="en-US" altLang="en-US" sz="3600" dirty="0">
              <a:solidFill>
                <a:srgbClr val="FFCC00"/>
              </a:solidFill>
              <a:latin typeface="Ravie" panose="04040805050809020602" pitchFamily="82" charset="0"/>
            </a:endParaRPr>
          </a:p>
        </p:txBody>
      </p:sp>
      <p:sp>
        <p:nvSpPr>
          <p:cNvPr id="322579" name="Text Box 19">
            <a:extLst>
              <a:ext uri="{FF2B5EF4-FFF2-40B4-BE49-F238E27FC236}">
                <a16:creationId xmlns:a16="http://schemas.microsoft.com/office/drawing/2014/main" id="{8A6608F9-AB0A-6D80-9F0D-6C6CE2DDAC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9453" y="1913028"/>
            <a:ext cx="41148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chemeClr val="bg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3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Lucas 24:44-45</a:t>
            </a:r>
          </a:p>
          <a:p>
            <a:pPr algn="ctr"/>
            <a:r>
              <a:rPr lang="en-US" altLang="en-US" sz="3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Hechos</a:t>
            </a:r>
            <a:r>
              <a:rPr lang="en-US" altLang="en-US" sz="3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3:18-26</a:t>
            </a:r>
          </a:p>
        </p:txBody>
      </p:sp>
      <p:sp>
        <p:nvSpPr>
          <p:cNvPr id="322580" name="Rectangle 20">
            <a:extLst>
              <a:ext uri="{FF2B5EF4-FFF2-40B4-BE49-F238E27FC236}">
                <a16:creationId xmlns:a16="http://schemas.microsoft.com/office/drawing/2014/main" id="{2EE5C61F-F5BD-BEEE-C73D-CF0EB723BAEE}"/>
              </a:ext>
            </a:extLst>
          </p:cNvPr>
          <p:cNvSpPr>
            <a:spLocks noChangeArrowheads="1"/>
          </p:cNvSpPr>
          <p:nvPr/>
        </p:nvSpPr>
        <p:spPr bwMode="auto">
          <a:xfrm rot="21127898">
            <a:off x="6611500" y="4297749"/>
            <a:ext cx="5480602" cy="2252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Tales textos son puntos de referencia para mostrarnos ambos el alcance del A.P. y el diseño de Dios, desde el principio, para traer la salvación a través de Jesús.</a:t>
            </a:r>
            <a:endParaRPr lang="en-US" altLang="en-US" sz="26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2581" name="Rectangle 21">
            <a:extLst>
              <a:ext uri="{FF2B5EF4-FFF2-40B4-BE49-F238E27FC236}">
                <a16:creationId xmlns:a16="http://schemas.microsoft.com/office/drawing/2014/main" id="{9F76E3F6-7E75-3F20-453D-C1257E5088A5}"/>
              </a:ext>
            </a:extLst>
          </p:cNvPr>
          <p:cNvSpPr>
            <a:spLocks noChangeArrowheads="1"/>
          </p:cNvSpPr>
          <p:nvPr/>
        </p:nvSpPr>
        <p:spPr bwMode="auto">
          <a:xfrm rot="21131061">
            <a:off x="790566" y="1872916"/>
            <a:ext cx="3124200" cy="132036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9933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PLAN:</a:t>
            </a:r>
          </a:p>
          <a:p>
            <a:pPr algn="ctr">
              <a:lnSpc>
                <a:spcPct val="95000"/>
              </a:lnSpc>
            </a:pP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estudiar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textos</a:t>
            </a:r>
            <a:endParaRPr lang="en-US" altLang="en-US" sz="28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95000"/>
              </a:lnSpc>
            </a:pP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como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22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1000"/>
                                        <p:tgtEl>
                                          <p:spTgt spid="322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1000"/>
                                        <p:tgtEl>
                                          <p:spTgt spid="3225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1000"/>
                                        <p:tgtEl>
                                          <p:spTgt spid="3225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1000"/>
                                        <p:tgtEl>
                                          <p:spTgt spid="3225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200"/>
                            </p:stCondLst>
                            <p:childTnLst>
                              <p:par>
                                <p:cTn id="21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22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22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225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225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22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22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22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22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22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22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22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22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22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22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22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22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22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22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225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225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322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22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225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225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322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322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225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225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22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322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3225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3225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322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322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322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322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322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322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3225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3225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3225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3225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3225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3225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4200"/>
                            </p:stCondLst>
                            <p:childTnLst>
                              <p:par>
                                <p:cTn id="88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9" dur="1000" fill="hold"/>
                                        <p:tgtEl>
                                          <p:spTgt spid="3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1" dur="1000" fill="hold"/>
                                        <p:tgtEl>
                                          <p:spTgt spid="32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3" dur="1000" fill="hold"/>
                                        <p:tgtEl>
                                          <p:spTgt spid="32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5" dur="1000" fill="hold"/>
                                        <p:tgtEl>
                                          <p:spTgt spid="322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7" dur="1000" fill="hold"/>
                                        <p:tgtEl>
                                          <p:spTgt spid="322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9" dur="1000" fill="hold"/>
                                        <p:tgtEl>
                                          <p:spTgt spid="322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1" dur="1000" fill="hold"/>
                                        <p:tgtEl>
                                          <p:spTgt spid="322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3" dur="1000" fill="hold"/>
                                        <p:tgtEl>
                                          <p:spTgt spid="322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5" dur="1000" fill="hold"/>
                                        <p:tgtEl>
                                          <p:spTgt spid="322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7" dur="1000" fill="hold"/>
                                        <p:tgtEl>
                                          <p:spTgt spid="322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9" dur="1000" fill="hold"/>
                                        <p:tgtEl>
                                          <p:spTgt spid="322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3" dur="1000" fill="hold"/>
                                        <p:tgtEl>
                                          <p:spTgt spid="32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57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3" name="Rectangle 3">
            <a:extLst>
              <a:ext uri="{FF2B5EF4-FFF2-40B4-BE49-F238E27FC236}">
                <a16:creationId xmlns:a16="http://schemas.microsoft.com/office/drawing/2014/main" id="{42DB46AA-402E-8101-5D4E-1437A21C4F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76664"/>
            <a:ext cx="4255655" cy="2893100"/>
          </a:xfrm>
          <a:prstGeom prst="rect">
            <a:avLst/>
          </a:prstGeom>
          <a:solidFill>
            <a:srgbClr val="F3F6E6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26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3:15 -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pondré enemistad entre ti y la mujer, y entre tu simiente y la simiente suya; ésta te herirá en la cabeza, y tú le herirás en el calcañar.</a:t>
            </a:r>
          </a:p>
        </p:txBody>
      </p:sp>
      <p:sp>
        <p:nvSpPr>
          <p:cNvPr id="271364" name="Rectangle 4">
            <a:extLst>
              <a:ext uri="{FF2B5EF4-FFF2-40B4-BE49-F238E27FC236}">
                <a16:creationId xmlns:a16="http://schemas.microsoft.com/office/drawing/2014/main" id="{B6B2E92E-6FEA-F7EA-E7AC-140D57CD16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547842"/>
          </a:xfrm>
          <a:prstGeom prst="rect">
            <a:avLst/>
          </a:prstGeom>
          <a:solidFill>
            <a:srgbClr val="F3F6E6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3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Moisés:  Génesis</a:t>
            </a:r>
          </a:p>
        </p:txBody>
      </p:sp>
      <p:sp>
        <p:nvSpPr>
          <p:cNvPr id="271375" name="Rectangle 15">
            <a:extLst>
              <a:ext uri="{FF2B5EF4-FFF2-40B4-BE49-F238E27FC236}">
                <a16:creationId xmlns:a16="http://schemas.microsoft.com/office/drawing/2014/main" id="{36DED20F-A575-A240-9460-FED50A06EE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034744"/>
            <a:ext cx="7239000" cy="2372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altLang="en-US" sz="26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Gál</a:t>
            </a: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4:4 -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Pero cuando vino el cumplimiento del tiempo, </a:t>
            </a:r>
            <a:r>
              <a:rPr lang="es-E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Dios envió a su Hijo, nacido de mujer</a:t>
            </a:r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nacido bajo la ley, </a:t>
            </a:r>
            <a:r>
              <a:rPr lang="es-E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para que redimiese</a:t>
            </a:r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los que estaban bajo la ley, a fin de que recibiésemos la adopción de hijos.</a:t>
            </a:r>
          </a:p>
        </p:txBody>
      </p:sp>
      <p:sp>
        <p:nvSpPr>
          <p:cNvPr id="271376" name="Rectangle 16">
            <a:extLst>
              <a:ext uri="{FF2B5EF4-FFF2-40B4-BE49-F238E27FC236}">
                <a16:creationId xmlns:a16="http://schemas.microsoft.com/office/drawing/2014/main" id="{92DB0513-52D5-CDCD-0139-7784D18831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701744"/>
            <a:ext cx="7239000" cy="313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Heb 2:14-15 - </a:t>
            </a:r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 cuanto los hijos participaron de carne y sangre, él también participó de lo mismo, para </a:t>
            </a:r>
            <a:r>
              <a:rPr lang="es-E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destruir por medio de la muerte al que tenía el imperio de la muerte, esto es, al diablo,</a:t>
            </a:r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librar a todos los que por el temor de la muerte estaban durante toda la vida sujetos a servidumbre.</a:t>
            </a: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71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71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71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71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375" grpId="0"/>
      <p:bldP spid="27137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>
            <a:extLst>
              <a:ext uri="{FF2B5EF4-FFF2-40B4-BE49-F238E27FC236}">
                <a16:creationId xmlns:a16="http://schemas.microsoft.com/office/drawing/2014/main" id="{290E9BB1-51D5-8766-8311-DE378C31BC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14401"/>
            <a:ext cx="4648200" cy="1992853"/>
          </a:xfrm>
          <a:prstGeom prst="rect">
            <a:avLst/>
          </a:prstGeom>
          <a:solidFill>
            <a:srgbClr val="F3F6E6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altLang="en-US" sz="2500" b="1" dirty="0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12:3 - </a:t>
            </a:r>
            <a:r>
              <a:rPr lang="es-E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Bendeciré a los que te bendijeren, y a los que te maldijeren maldeciré; y serán benditas en ti todas las familias de la tierra.</a:t>
            </a:r>
          </a:p>
        </p:txBody>
      </p:sp>
      <p:sp>
        <p:nvSpPr>
          <p:cNvPr id="305156" name="Rectangle 4">
            <a:extLst>
              <a:ext uri="{FF2B5EF4-FFF2-40B4-BE49-F238E27FC236}">
                <a16:creationId xmlns:a16="http://schemas.microsoft.com/office/drawing/2014/main" id="{821B9DA3-7C5D-3E38-146C-DE41494884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648200"/>
            <a:ext cx="7315200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5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Gál</a:t>
            </a:r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3:16 -</a:t>
            </a:r>
            <a:r>
              <a:rPr lang="en-U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s-E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Abraham fueron hechas las promesas, y a su simiente</a:t>
            </a:r>
            <a:r>
              <a:rPr lang="es-E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No dice:  Y a las simientes, como si hablase de muchos, sino como de uno:  Y </a:t>
            </a:r>
            <a:r>
              <a:rPr lang="es-E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tu simiente</a:t>
            </a:r>
            <a:r>
              <a:rPr lang="es-E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la cual es </a:t>
            </a:r>
            <a:r>
              <a:rPr lang="es-E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Cristo.</a:t>
            </a:r>
          </a:p>
        </p:txBody>
      </p:sp>
      <p:sp>
        <p:nvSpPr>
          <p:cNvPr id="305157" name="Rectangle 5">
            <a:extLst>
              <a:ext uri="{FF2B5EF4-FFF2-40B4-BE49-F238E27FC236}">
                <a16:creationId xmlns:a16="http://schemas.microsoft.com/office/drawing/2014/main" id="{803DC21C-DCDC-140D-9DB8-02DCB2BD6E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609600"/>
            <a:ext cx="7315200" cy="3554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Rom 4:13,16 - </a:t>
            </a:r>
            <a:r>
              <a:rPr lang="es-E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 por la ley </a:t>
            </a:r>
            <a:r>
              <a:rPr lang="es-E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fue dada a Abraham</a:t>
            </a:r>
            <a:r>
              <a:rPr lang="es-E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 a su descendencia </a:t>
            </a:r>
            <a:r>
              <a:rPr lang="es-E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promesa</a:t>
            </a:r>
            <a:r>
              <a:rPr lang="es-E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que sería </a:t>
            </a:r>
            <a:r>
              <a:rPr lang="es-E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heredero del mundo</a:t>
            </a:r>
            <a:r>
              <a:rPr lang="es-E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sino por la justicia de la fe…Por tanto, es por fe, para que sea por gracia, a fin de que la promesa sea firme para toda su descendencia; no solamente para la que es de la ley, sino también para la que es de la fe de Abraham, </a:t>
            </a:r>
            <a:r>
              <a:rPr lang="es-E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cual es padre de todos nosotros</a:t>
            </a:r>
          </a:p>
        </p:txBody>
      </p:sp>
      <p:sp>
        <p:nvSpPr>
          <p:cNvPr id="305158" name="Rectangle 6">
            <a:extLst>
              <a:ext uri="{FF2B5EF4-FFF2-40B4-BE49-F238E27FC236}">
                <a16:creationId xmlns:a16="http://schemas.microsoft.com/office/drawing/2014/main" id="{E1A07D04-5878-0AAE-4B4D-776A75B7B0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52800"/>
            <a:ext cx="4648200" cy="2893100"/>
          </a:xfrm>
          <a:prstGeom prst="rect">
            <a:avLst/>
          </a:prstGeom>
          <a:solidFill>
            <a:srgbClr val="F3F6E6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2500" b="1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26:4 -</a:t>
            </a:r>
            <a:r>
              <a:rPr lang="en-US" altLang="en-US" sz="25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5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Multiplicaré tu descendencia como las estrellas del cielo, y daré a tu descendencia todas estas tierras; y todas las naciones de la tierra serán benditas en tu simiente,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8C555CF-F157-6794-8707-6446655713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547842"/>
          </a:xfrm>
          <a:prstGeom prst="rect">
            <a:avLst/>
          </a:prstGeom>
          <a:solidFill>
            <a:srgbClr val="F3F6E6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3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Moisés:  Génesis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305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5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5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5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5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1000"/>
                                        <p:tgtEl>
                                          <p:spTgt spid="305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5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5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5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5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154" grpId="0" animBg="1"/>
      <p:bldP spid="305156" grpId="0"/>
      <p:bldP spid="305157" grpId="0"/>
      <p:bldP spid="30515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0" name="Line 10">
            <a:extLst>
              <a:ext uri="{FF2B5EF4-FFF2-40B4-BE49-F238E27FC236}">
                <a16:creationId xmlns:a16="http://schemas.microsoft.com/office/drawing/2014/main" id="{B48426C0-5B6E-25D0-82F7-9FBD37246F9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00202" y="3693862"/>
            <a:ext cx="2890998" cy="926045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11" name="Line 11">
            <a:extLst>
              <a:ext uri="{FF2B5EF4-FFF2-40B4-BE49-F238E27FC236}">
                <a16:creationId xmlns:a16="http://schemas.microsoft.com/office/drawing/2014/main" id="{42EA750C-F4D4-7B67-34C1-7FA4D6AF9D2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10098" y="4084881"/>
            <a:ext cx="2747802" cy="1020519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02" name="Rectangle 2">
            <a:extLst>
              <a:ext uri="{FF2B5EF4-FFF2-40B4-BE49-F238E27FC236}">
                <a16:creationId xmlns:a16="http://schemas.microsoft.com/office/drawing/2014/main" id="{896D949F-4424-B550-443E-557956CB71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58917"/>
            <a:ext cx="4800600" cy="2015936"/>
          </a:xfrm>
          <a:prstGeom prst="rect">
            <a:avLst/>
          </a:prstGeom>
          <a:solidFill>
            <a:srgbClr val="F3F6E6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2500" b="1">
                <a:solidFill>
                  <a:srgbClr val="8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Gén 14:18-20  </a:t>
            </a:r>
            <a:r>
              <a:rPr lang="es-ES" altLang="en-US" sz="25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Entonces Melquisedec, rey de Salem y sacerdote del Dios Altísimo, sacó pan y vino … Y le dio Abram los diezmos de todo.</a:t>
            </a:r>
          </a:p>
        </p:txBody>
      </p:sp>
      <p:sp>
        <p:nvSpPr>
          <p:cNvPr id="307205" name="Rectangle 5">
            <a:extLst>
              <a:ext uri="{FF2B5EF4-FFF2-40B4-BE49-F238E27FC236}">
                <a16:creationId xmlns:a16="http://schemas.microsoft.com/office/drawing/2014/main" id="{D6CAA15F-D097-7D95-D70A-7322FE24B2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1600200"/>
            <a:ext cx="73152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Heb 5:5-6 -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Así tampoco Cristo se glorificó a sí mismo haciéndose sumo sacerdote, sino el que le dijo:  Tú eres mi Hijo, Yo te he engendrado hoy.   Como también dice en otro lugar:  </a:t>
            </a:r>
            <a:r>
              <a:rPr lang="es-E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Tú eres sacerdote para siempre, según el orden de Melquisedec</a:t>
            </a:r>
            <a:r>
              <a:rPr lang="es-E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307207" name="Rectangle 7">
            <a:extLst>
              <a:ext uri="{FF2B5EF4-FFF2-40B4-BE49-F238E27FC236}">
                <a16:creationId xmlns:a16="http://schemas.microsoft.com/office/drawing/2014/main" id="{06064F17-D5B1-6535-14CF-E15CD8DD83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343400"/>
            <a:ext cx="7162800" cy="201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E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Esta historia es la base de la comparación entre Jesús y Melquisedec en </a:t>
            </a:r>
            <a:r>
              <a:rPr lang="es-ES" altLang="en-US" sz="25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Heb</a:t>
            </a:r>
            <a:r>
              <a:rPr lang="es-E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7. </a:t>
            </a:r>
            <a:r>
              <a:rPr lang="es-ES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Moisés escribió de él como una figura o sombra de Jesús</a:t>
            </a:r>
            <a:r>
              <a:rPr lang="es-E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el Rey ungido de Dios y el Sumo Sacerdote.</a:t>
            </a:r>
            <a:endParaRPr lang="en-US" altLang="en-US" sz="25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7208" name="Text Box 8">
            <a:extLst>
              <a:ext uri="{FF2B5EF4-FFF2-40B4-BE49-F238E27FC236}">
                <a16:creationId xmlns:a16="http://schemas.microsoft.com/office/drawing/2014/main" id="{F7D43304-0AAD-FF19-F16B-ADAD0FAA23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6058" y="4338199"/>
            <a:ext cx="154241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Sal. 2:7</a:t>
            </a:r>
          </a:p>
        </p:txBody>
      </p:sp>
      <p:sp>
        <p:nvSpPr>
          <p:cNvPr id="307209" name="Text Box 9">
            <a:extLst>
              <a:ext uri="{FF2B5EF4-FFF2-40B4-BE49-F238E27FC236}">
                <a16:creationId xmlns:a16="http://schemas.microsoft.com/office/drawing/2014/main" id="{27BDB2B4-DD09-8784-A54D-F596E0BBAC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9229" y="4947799"/>
            <a:ext cx="200086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Sal. 110:4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27B60D3-357A-D244-0774-ECC9CC3C75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547842"/>
          </a:xfrm>
          <a:prstGeom prst="rect">
            <a:avLst/>
          </a:prstGeom>
          <a:solidFill>
            <a:srgbClr val="F3F6E6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3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Moisés:  Génesis</a:t>
            </a: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30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000"/>
                                        <p:tgtEl>
                                          <p:spTgt spid="307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1000"/>
                                        <p:tgtEl>
                                          <p:spTgt spid="307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1000"/>
                                        <p:tgtEl>
                                          <p:spTgt spid="307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" dur="1000"/>
                                        <p:tgtEl>
                                          <p:spTgt spid="307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3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8" dur="1000"/>
                                        <p:tgtEl>
                                          <p:spTgt spid="307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05" grpId="0"/>
      <p:bldP spid="307207" grpId="0"/>
      <p:bldP spid="307208" grpId="0"/>
      <p:bldP spid="307209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13198</TotalTime>
  <Words>2954</Words>
  <Application>Microsoft Office PowerPoint</Application>
  <PresentationFormat>Panorámica</PresentationFormat>
  <Paragraphs>183</Paragraphs>
  <Slides>25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Ravie</vt:lpstr>
      <vt:lpstr>Tahoma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Carlos Julio Ramirez</cp:lastModifiedBy>
  <cp:revision>1013</cp:revision>
  <dcterms:created xsi:type="dcterms:W3CDTF">2009-04-27T17:14:05Z</dcterms:created>
  <dcterms:modified xsi:type="dcterms:W3CDTF">2023-10-19T22:13:15Z</dcterms:modified>
</cp:coreProperties>
</file>